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41" r:id="rId2"/>
    <p:sldId id="345" r:id="rId3"/>
    <p:sldId id="343" r:id="rId4"/>
    <p:sldId id="346" r:id="rId5"/>
    <p:sldId id="340" r:id="rId6"/>
    <p:sldId id="339" r:id="rId7"/>
    <p:sldId id="344" r:id="rId8"/>
    <p:sldId id="342" r:id="rId9"/>
    <p:sldId id="338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6" d="100"/>
          <a:sy n="86" d="100"/>
        </p:scale>
        <p:origin x="2460" y="1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29226E-DFBA-712F-F710-8AC2D238D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CB677-3B95-4E1A-884D-A1D76FAC06BA}" type="datetimeFigureOut">
              <a:rPr kumimoji="1" lang="ja-JP" altLang="en-US" smtClean="0"/>
              <a:t>2025/3/22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22900FB-C793-9E8B-22DE-EEC4D76F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D5AADF-0AFF-BAE0-30AD-A32033F6C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B4F98-8BBD-4813-8C1E-9793BC7C86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234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69C8126-78D8-736A-D759-1D67559073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■リミット計算</a:t>
            </a:r>
            <a:endParaRPr kumimoji="1" lang="en-US" altLang="ja-JP" b="0" dirty="0"/>
          </a:p>
          <a:p>
            <a:r>
              <a:rPr kumimoji="1" lang="ja-JP" altLang="en-US" b="0" dirty="0"/>
              <a:t>・初期在庫提案機能</a:t>
            </a:r>
            <a:endParaRPr kumimoji="1" lang="en-US" altLang="ja-JP" b="0" dirty="0"/>
          </a:p>
          <a:p>
            <a:r>
              <a:rPr lang="ja-JP" altLang="en-US" b="0" dirty="0"/>
              <a:t>・需要調整機能</a:t>
            </a:r>
            <a:endParaRPr lang="en-US" altLang="ja-JP" b="0" dirty="0"/>
          </a:p>
          <a:p>
            <a:r>
              <a:rPr kumimoji="1" lang="ja-JP" altLang="en-US" b="0" dirty="0"/>
              <a:t>・</a:t>
            </a:r>
            <a:r>
              <a:rPr kumimoji="1" lang="en-US" altLang="ja-JP" b="0" dirty="0"/>
              <a:t>LT</a:t>
            </a:r>
            <a:r>
              <a:rPr kumimoji="1" lang="ja-JP" altLang="en-US" b="0" dirty="0"/>
              <a:t>設定変更機能</a:t>
            </a:r>
            <a:endParaRPr kumimoji="1" lang="en-US" altLang="ja-JP" b="0" dirty="0"/>
          </a:p>
          <a:p>
            <a:r>
              <a:rPr lang="ja-JP" altLang="en-US" b="0" dirty="0"/>
              <a:t>・残業時間考慮機能</a:t>
            </a:r>
            <a:endParaRPr lang="en-US" altLang="ja-JP" b="0" dirty="0"/>
          </a:p>
          <a:p>
            <a:endParaRPr kumimoji="1" lang="en-US" altLang="ja-JP" b="0" dirty="0"/>
          </a:p>
          <a:p>
            <a:r>
              <a:rPr kumimoji="1" lang="ja-JP" altLang="en-US" b="0" dirty="0"/>
              <a:t>■在庫予測</a:t>
            </a:r>
            <a:endParaRPr kumimoji="1" lang="en-US" altLang="ja-JP" b="0" dirty="0"/>
          </a:p>
          <a:p>
            <a:r>
              <a:rPr lang="ja-JP" altLang="en-US" b="0" dirty="0"/>
              <a:t>・定期実行</a:t>
            </a:r>
            <a:endParaRPr lang="en-US" altLang="ja-JP" b="0" dirty="0"/>
          </a:p>
          <a:p>
            <a:r>
              <a:rPr lang="ja-JP" altLang="en-US" b="0" dirty="0"/>
              <a:t>・</a:t>
            </a:r>
            <a:r>
              <a:rPr lang="en-US" altLang="ja-JP" b="0" dirty="0"/>
              <a:t>CSV</a:t>
            </a:r>
            <a:r>
              <a:rPr lang="ja-JP" altLang="en-US" b="0" dirty="0"/>
              <a:t>保存機能</a:t>
            </a:r>
            <a:endParaRPr lang="en-US" altLang="ja-JP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CF1FF7-65C1-8B09-7785-C947A327CEA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2025/03/23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22F137-EBDA-664F-5DEF-B336BFCFAB1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041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4DC38EA-8BA6-050C-43FD-DAED6DD7BBB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sz="2400" b="0" dirty="0"/>
              <a:t>実行日～月末までの最大日量数を日量</a:t>
            </a:r>
            <a:r>
              <a:rPr lang="en-US" altLang="ja-JP" sz="2400" b="0" dirty="0"/>
              <a:t>MAX</a:t>
            </a:r>
            <a:r>
              <a:rPr lang="ja-JP" altLang="en-US" sz="2400" b="0" dirty="0"/>
              <a:t>とする</a:t>
            </a:r>
            <a:endParaRPr lang="en-US" altLang="ja-JP" sz="2400" b="0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635EC0B-78BB-CAF0-D77D-563D90FE3DE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ja-JP" altLang="en-US" dirty="0"/>
              <a:t>日量</a:t>
            </a:r>
            <a:r>
              <a:rPr lang="en-US" altLang="ja-JP" dirty="0"/>
              <a:t>MAX</a:t>
            </a:r>
            <a:r>
              <a:rPr lang="ja-JP" altLang="en-US" dirty="0"/>
              <a:t>の考え方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5DFA61A-4A22-FDD2-A0FE-24B3057AC57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D5A9EC79-BAD1-5F11-B86B-E418D8A2B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0013245"/>
              </p:ext>
            </p:extLst>
          </p:nvPr>
        </p:nvGraphicFramePr>
        <p:xfrm>
          <a:off x="539720" y="1629756"/>
          <a:ext cx="5942856" cy="43790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0746">
                  <a:extLst>
                    <a:ext uri="{9D8B030D-6E8A-4147-A177-3AD203B41FA5}">
                      <a16:colId xmlns:a16="http://schemas.microsoft.com/office/drawing/2014/main" val="3016634711"/>
                    </a:ext>
                  </a:extLst>
                </a:gridCol>
                <a:gridCol w="1900354">
                  <a:extLst>
                    <a:ext uri="{9D8B030D-6E8A-4147-A177-3AD203B41FA5}">
                      <a16:colId xmlns:a16="http://schemas.microsoft.com/office/drawing/2014/main" val="2571204241"/>
                    </a:ext>
                  </a:extLst>
                </a:gridCol>
                <a:gridCol w="2341756">
                  <a:extLst>
                    <a:ext uri="{9D8B030D-6E8A-4147-A177-3AD203B41FA5}">
                      <a16:colId xmlns:a16="http://schemas.microsoft.com/office/drawing/2014/main" val="1177350901"/>
                    </a:ext>
                  </a:extLst>
                </a:gridCol>
              </a:tblGrid>
              <a:tr h="398097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日量（最新</a:t>
                      </a:r>
                      <a:r>
                        <a:rPr kumimoji="1" lang="en-US" altLang="ja-JP" dirty="0"/>
                        <a:t>ver</a:t>
                      </a:r>
                      <a:r>
                        <a:rPr kumimoji="1" lang="ja-JP" altLang="en-US" dirty="0"/>
                        <a:t>）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日量</a:t>
                      </a:r>
                      <a:r>
                        <a:rPr kumimoji="1" lang="en-US" altLang="ja-JP" dirty="0"/>
                        <a:t>MAX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10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2025-03-20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23259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2025-03-21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400633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2025-03-24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357364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2025-03-25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510554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2025-03-26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97988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2025-03-27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033907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2025-03-28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4769750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2025-04-01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8272149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2025-04-02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691803"/>
                  </a:ext>
                </a:extLst>
              </a:tr>
              <a:tr h="3980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・・・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4274103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8F343A-AAAB-5419-0E4B-310EA3A162EE}"/>
              </a:ext>
            </a:extLst>
          </p:cNvPr>
          <p:cNvSpPr txBox="1"/>
          <p:nvPr/>
        </p:nvSpPr>
        <p:spPr>
          <a:xfrm>
            <a:off x="6653560" y="2024463"/>
            <a:ext cx="304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3/20</a:t>
            </a:r>
            <a:r>
              <a:rPr lang="ja-JP" altLang="en-US" dirty="0"/>
              <a:t>から月末までの最大値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BE5E139-1EAD-328F-B168-05F426D0501B}"/>
              </a:ext>
            </a:extLst>
          </p:cNvPr>
          <p:cNvSpPr txBox="1"/>
          <p:nvPr/>
        </p:nvSpPr>
        <p:spPr>
          <a:xfrm>
            <a:off x="6653559" y="2472649"/>
            <a:ext cx="304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3/21</a:t>
            </a:r>
            <a:r>
              <a:rPr lang="ja-JP" altLang="en-US" dirty="0"/>
              <a:t>から月末までの最大値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A5D89F4-6939-6E1A-9761-982F1046877C}"/>
              </a:ext>
            </a:extLst>
          </p:cNvPr>
          <p:cNvSpPr txBox="1"/>
          <p:nvPr/>
        </p:nvSpPr>
        <p:spPr>
          <a:xfrm>
            <a:off x="6653559" y="4892463"/>
            <a:ext cx="30405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4/1</a:t>
            </a:r>
            <a:r>
              <a:rPr lang="ja-JP" altLang="en-US" dirty="0"/>
              <a:t>から月末までの最大値</a:t>
            </a:r>
          </a:p>
        </p:txBody>
      </p:sp>
    </p:spTree>
    <p:extLst>
      <p:ext uri="{BB962C8B-B14F-4D97-AF65-F5344CB8AC3E}">
        <p14:creationId xmlns:p14="http://schemas.microsoft.com/office/powerpoint/2010/main" val="10947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7F6D216B-B91A-500A-98E7-EE6B461CDF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ja-JP" altLang="en-US" b="0" dirty="0"/>
              <a:t>稼働状況に応じて、減算するように変更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24CB77B-6FD9-5E0C-60C1-B31D5F3E73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残業時間考慮の考え方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8A6DBD-47E5-EF98-70C3-266BC659BD9D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6670338" y="6674835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49B4AD1-3EA4-8986-1F80-39131E9FFC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219059"/>
              </p:ext>
            </p:extLst>
          </p:nvPr>
        </p:nvGraphicFramePr>
        <p:xfrm>
          <a:off x="482920" y="1797376"/>
          <a:ext cx="3949840" cy="783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6037">
                  <a:extLst>
                    <a:ext uri="{9D8B030D-6E8A-4147-A177-3AD203B41FA5}">
                      <a16:colId xmlns:a16="http://schemas.microsoft.com/office/drawing/2014/main" val="2124101780"/>
                    </a:ext>
                  </a:extLst>
                </a:gridCol>
                <a:gridCol w="2483803">
                  <a:extLst>
                    <a:ext uri="{9D8B030D-6E8A-4147-A177-3AD203B41FA5}">
                      <a16:colId xmlns:a16="http://schemas.microsoft.com/office/drawing/2014/main" val="2833798440"/>
                    </a:ext>
                  </a:extLst>
                </a:gridCol>
              </a:tblGrid>
              <a:tr h="3795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日時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稼働フラグ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（稼働：１、非稼働：</a:t>
                      </a:r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dirty="0"/>
                        <a:t>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920810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30214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234799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480324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8538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時（昼休み）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315675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13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412789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14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984700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15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228879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16</a:t>
                      </a:r>
                      <a:r>
                        <a:rPr kumimoji="1" lang="ja-JP" altLang="en-US" sz="1400" dirty="0"/>
                        <a:t>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84133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17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0546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18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468125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19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9987362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20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5860241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21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8761999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22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610763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23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25989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16586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067643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時（昼休み）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887104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896604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8593278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018672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691464"/>
                  </a:ext>
                </a:extLst>
              </a:tr>
              <a:tr h="184792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時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0</a:t>
                      </a:r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88914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33B8B96-53CA-15B4-BF41-DBD78211B28E}"/>
              </a:ext>
            </a:extLst>
          </p:cNvPr>
          <p:cNvSpPr txBox="1"/>
          <p:nvPr/>
        </p:nvSpPr>
        <p:spPr>
          <a:xfrm>
            <a:off x="443077" y="1356823"/>
            <a:ext cx="6307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稼働テーブル（</a:t>
            </a:r>
            <a:r>
              <a:rPr lang="ja-JP" altLang="en-US" dirty="0"/>
              <a:t>工場の時間割＋</a:t>
            </a:r>
            <a:r>
              <a:rPr kumimoji="1" lang="ja-JP" altLang="en-US" dirty="0"/>
              <a:t>異常お知らせ版より作成）</a:t>
            </a:r>
            <a:endParaRPr lang="en-US" altLang="ja-JP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403629A-FEAA-064D-D645-BF53A5ABE025}"/>
              </a:ext>
            </a:extLst>
          </p:cNvPr>
          <p:cNvSpPr/>
          <p:nvPr/>
        </p:nvSpPr>
        <p:spPr>
          <a:xfrm>
            <a:off x="482921" y="5374218"/>
            <a:ext cx="3949839" cy="1195266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6F61B21B-3F93-D498-01C2-2A7C8308CB61}"/>
              </a:ext>
            </a:extLst>
          </p:cNvPr>
          <p:cNvSpPr/>
          <p:nvPr/>
        </p:nvSpPr>
        <p:spPr>
          <a:xfrm rot="5400000">
            <a:off x="7860239" y="2801440"/>
            <a:ext cx="532386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2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ACFF2F7-E7A0-2D03-44A6-BDFD8D91FAC6}"/>
              </a:ext>
            </a:extLst>
          </p:cNvPr>
          <p:cNvSpPr txBox="1"/>
          <p:nvPr/>
        </p:nvSpPr>
        <p:spPr>
          <a:xfrm>
            <a:off x="4574406" y="2027783"/>
            <a:ext cx="7516706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Before</a:t>
            </a:r>
            <a:r>
              <a:rPr lang="ja-JP" altLang="en-US" sz="1600" dirty="0"/>
              <a:t>＞</a:t>
            </a:r>
            <a:endParaRPr lang="en-US" altLang="ja-JP" sz="1600" dirty="0"/>
          </a:p>
          <a:p>
            <a:r>
              <a:rPr lang="ja-JP" altLang="en-US" sz="1600" dirty="0"/>
              <a:t>在庫　＝　工場内の在庫　</a:t>
            </a:r>
            <a:r>
              <a:rPr lang="en-US" altLang="ja-JP" sz="1600" dirty="0"/>
              <a:t>+ </a:t>
            </a:r>
            <a:r>
              <a:rPr lang="ja-JP" altLang="en-US" sz="1600" dirty="0"/>
              <a:t>工場到着予定かんばん数　</a:t>
            </a:r>
            <a:r>
              <a:rPr lang="en-US" altLang="ja-JP" sz="1600" dirty="0"/>
              <a:t>- </a:t>
            </a:r>
            <a:r>
              <a:rPr lang="ja-JP" altLang="en-US" sz="1600" dirty="0"/>
              <a:t>　日量箱数</a:t>
            </a:r>
            <a:r>
              <a:rPr lang="en-US" altLang="ja-JP" sz="1600" dirty="0"/>
              <a:t>/</a:t>
            </a:r>
            <a:r>
              <a:rPr lang="ja-JP" altLang="en-US" sz="1600" dirty="0"/>
              <a:t>稼働時間</a:t>
            </a:r>
            <a:endParaRPr lang="en-US" altLang="ja-JP" sz="1600" dirty="0"/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FC06AD51-FFDE-C1F8-572E-21B0D71CCDAF}"/>
              </a:ext>
            </a:extLst>
          </p:cNvPr>
          <p:cNvSpPr/>
          <p:nvPr/>
        </p:nvSpPr>
        <p:spPr>
          <a:xfrm>
            <a:off x="4582079" y="7324649"/>
            <a:ext cx="3786669" cy="824046"/>
          </a:xfrm>
          <a:prstGeom prst="wedgeRoundRectCallout">
            <a:avLst>
              <a:gd name="adj1" fmla="val -59676"/>
              <a:gd name="adj2" fmla="val 174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400" dirty="0">
                <a:solidFill>
                  <a:schemeClr val="tx1"/>
                </a:solidFill>
              </a:rPr>
              <a:t>※</a:t>
            </a:r>
            <a:r>
              <a:rPr lang="ja-JP" altLang="en-US" sz="1400" dirty="0">
                <a:solidFill>
                  <a:schemeClr val="tx1"/>
                </a:solidFill>
              </a:rPr>
              <a:t>実際の工場の時間割と対応していないです。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B7352F55-E469-E7A6-6746-C9793D562AFB}"/>
              </a:ext>
            </a:extLst>
          </p:cNvPr>
          <p:cNvSpPr/>
          <p:nvPr/>
        </p:nvSpPr>
        <p:spPr>
          <a:xfrm>
            <a:off x="482919" y="9068349"/>
            <a:ext cx="3949839" cy="562387"/>
          </a:xfrm>
          <a:prstGeom prst="rect">
            <a:avLst/>
          </a:prstGeom>
          <a:solidFill>
            <a:schemeClr val="accent6">
              <a:alpha val="1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919D0A60-4D42-7D8F-E4E1-2C3BAB5687A8}"/>
              </a:ext>
            </a:extLst>
          </p:cNvPr>
          <p:cNvSpPr/>
          <p:nvPr/>
        </p:nvSpPr>
        <p:spPr>
          <a:xfrm>
            <a:off x="4219811" y="5704768"/>
            <a:ext cx="791662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E694695-D86F-1059-AFC7-4FC8CE4D954B}"/>
              </a:ext>
            </a:extLst>
          </p:cNvPr>
          <p:cNvSpPr txBox="1"/>
          <p:nvPr/>
        </p:nvSpPr>
        <p:spPr>
          <a:xfrm>
            <a:off x="5126307" y="5648685"/>
            <a:ext cx="4801314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ja-JP" altLang="en-US" dirty="0"/>
              <a:t>残業時間に応じて、稼働フラグ列を更新する</a:t>
            </a:r>
            <a:endParaRPr lang="en-US" altLang="ja-JP" dirty="0"/>
          </a:p>
          <a:p>
            <a:r>
              <a:rPr lang="ja-JP" altLang="en-US" dirty="0"/>
              <a:t>小数は繰り上げ。</a:t>
            </a:r>
            <a:r>
              <a:rPr lang="en-US" altLang="ja-JP" dirty="0"/>
              <a:t>1.5</a:t>
            </a:r>
            <a:r>
              <a:rPr lang="ja-JP" altLang="en-US" dirty="0"/>
              <a:t>は</a:t>
            </a:r>
            <a:r>
              <a:rPr lang="en-US" altLang="ja-JP" dirty="0"/>
              <a:t>2</a:t>
            </a:r>
            <a:r>
              <a:rPr lang="ja-JP" altLang="en-US" dirty="0"/>
              <a:t>時間残業</a:t>
            </a:r>
            <a:endParaRPr lang="en-US" altLang="ja-JP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66C4450-663D-5D27-3DD5-228F7DC2508F}"/>
              </a:ext>
            </a:extLst>
          </p:cNvPr>
          <p:cNvSpPr txBox="1"/>
          <p:nvPr/>
        </p:nvSpPr>
        <p:spPr>
          <a:xfrm>
            <a:off x="4574406" y="3444868"/>
            <a:ext cx="7516706" cy="58477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＜</a:t>
            </a:r>
            <a:r>
              <a:rPr lang="en-US" altLang="ja-JP" sz="1600" dirty="0"/>
              <a:t>After</a:t>
            </a:r>
            <a:r>
              <a:rPr lang="ja-JP" altLang="en-US" sz="1600" dirty="0"/>
              <a:t>＞</a:t>
            </a:r>
            <a:endParaRPr lang="en-US" altLang="ja-JP" sz="1600" dirty="0"/>
          </a:p>
          <a:p>
            <a:r>
              <a:rPr lang="ja-JP" altLang="en-US" sz="1600" dirty="0"/>
              <a:t>在庫　＝　工場内の在庫　</a:t>
            </a:r>
            <a:r>
              <a:rPr lang="en-US" altLang="ja-JP" sz="1600" dirty="0"/>
              <a:t>+ </a:t>
            </a:r>
            <a:r>
              <a:rPr lang="ja-JP" altLang="en-US" sz="1600" dirty="0"/>
              <a:t>工場到着予定かんばん数　</a:t>
            </a:r>
            <a:r>
              <a:rPr lang="en-US" altLang="ja-JP" sz="1600" b="1" dirty="0">
                <a:solidFill>
                  <a:schemeClr val="accent6"/>
                </a:solidFill>
              </a:rPr>
              <a:t>- </a:t>
            </a:r>
            <a:r>
              <a:rPr lang="ja-JP" altLang="en-US" sz="1600" b="1" dirty="0">
                <a:solidFill>
                  <a:schemeClr val="accent6"/>
                </a:solidFill>
              </a:rPr>
              <a:t>　日量箱数</a:t>
            </a:r>
            <a:r>
              <a:rPr lang="en-US" altLang="ja-JP" sz="1600" b="1" dirty="0">
                <a:solidFill>
                  <a:schemeClr val="accent6"/>
                </a:solidFill>
              </a:rPr>
              <a:t>/</a:t>
            </a:r>
            <a:r>
              <a:rPr lang="ja-JP" altLang="en-US" sz="1600" b="1" dirty="0">
                <a:solidFill>
                  <a:schemeClr val="accent6"/>
                </a:solidFill>
              </a:rPr>
              <a:t>稼働時間</a:t>
            </a:r>
            <a:endParaRPr lang="en-US" altLang="ja-JP" sz="1600" b="1" dirty="0">
              <a:solidFill>
                <a:schemeClr val="accent6"/>
              </a:solidFill>
            </a:endParaRPr>
          </a:p>
        </p:txBody>
      </p:sp>
      <p:sp>
        <p:nvSpPr>
          <p:cNvPr id="27" name="吹き出し: 角を丸めた四角形 26">
            <a:extLst>
              <a:ext uri="{FF2B5EF4-FFF2-40B4-BE49-F238E27FC236}">
                <a16:creationId xmlns:a16="http://schemas.microsoft.com/office/drawing/2014/main" id="{FC73AA01-355F-A462-9EDF-5FBE55951A7A}"/>
              </a:ext>
            </a:extLst>
          </p:cNvPr>
          <p:cNvSpPr/>
          <p:nvPr/>
        </p:nvSpPr>
        <p:spPr>
          <a:xfrm>
            <a:off x="9779384" y="4324287"/>
            <a:ext cx="4152142" cy="542918"/>
          </a:xfrm>
          <a:prstGeom prst="wedgeRoundRectCallout">
            <a:avLst>
              <a:gd name="adj1" fmla="val -34272"/>
              <a:gd name="adj2" fmla="val -10469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稼働フラグが</a:t>
            </a:r>
            <a:r>
              <a:rPr lang="en-US" altLang="ja-JP" sz="1400" dirty="0">
                <a:solidFill>
                  <a:schemeClr val="tx1"/>
                </a:solidFill>
              </a:rPr>
              <a:t>1</a:t>
            </a:r>
            <a:r>
              <a:rPr lang="ja-JP" altLang="en-US" sz="1400" dirty="0">
                <a:solidFill>
                  <a:schemeClr val="tx1"/>
                </a:solidFill>
              </a:rPr>
              <a:t>の場合のみ、使用箱数分減算する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  <p:sp>
        <p:nvSpPr>
          <p:cNvPr id="28" name="吹き出し: 角を丸めた四角形 27">
            <a:extLst>
              <a:ext uri="{FF2B5EF4-FFF2-40B4-BE49-F238E27FC236}">
                <a16:creationId xmlns:a16="http://schemas.microsoft.com/office/drawing/2014/main" id="{9E20E4D2-0053-909A-DF5C-52231BA4609C}"/>
              </a:ext>
            </a:extLst>
          </p:cNvPr>
          <p:cNvSpPr/>
          <p:nvPr/>
        </p:nvSpPr>
        <p:spPr>
          <a:xfrm>
            <a:off x="6274420" y="4334980"/>
            <a:ext cx="3198484" cy="542918"/>
          </a:xfrm>
          <a:prstGeom prst="wedgeRoundRectCallout">
            <a:avLst>
              <a:gd name="adj1" fmla="val 7624"/>
              <a:gd name="adj2" fmla="val -10332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400" dirty="0">
                <a:solidFill>
                  <a:schemeClr val="tx1"/>
                </a:solidFill>
              </a:rPr>
              <a:t>こちら側も稼働時間の考慮いる？？</a:t>
            </a:r>
            <a:endParaRPr lang="en-US" altLang="ja-JP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53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4ECC760-C7C9-D75D-995B-552CBA5D84B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BDDEEA-AFCC-1600-6C19-873913A0708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7BAA77-6867-1C3D-55A3-33AA85689DB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85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0B279B6-CE58-765B-44CE-39133436A37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b="0" dirty="0"/>
              <a:t>・箱</a:t>
            </a:r>
            <a:r>
              <a:rPr kumimoji="1" lang="en-US" altLang="ja-JP" b="0" dirty="0"/>
              <a:t>-</a:t>
            </a:r>
            <a:r>
              <a:rPr kumimoji="1" lang="ja-JP" altLang="en-US" b="0" dirty="0"/>
              <a:t>間口マスターも必要</a:t>
            </a:r>
            <a:endParaRPr kumimoji="1" lang="en-US" altLang="ja-JP" b="0" dirty="0"/>
          </a:p>
          <a:p>
            <a:r>
              <a:rPr lang="ja-JP" altLang="en-US" b="0" dirty="0"/>
              <a:t>・</a:t>
            </a:r>
            <a:endParaRPr kumimoji="1" lang="ja-JP" altLang="en-US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E9DAB4-693F-EB7B-85CD-DB4DA154A5C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その他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6C6F86F-2C33-2274-21D9-91132CF6B54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16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9C2F92F9-51AF-9317-F323-1E3D454541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6"/>
          <a:stretch/>
        </p:blipFill>
        <p:spPr>
          <a:xfrm>
            <a:off x="5911545" y="3563946"/>
            <a:ext cx="4923292" cy="2591365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9C127461-5872-871F-2FA3-A103F9400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90" y="3451095"/>
            <a:ext cx="4424634" cy="2817068"/>
          </a:xfrm>
          <a:prstGeom prst="rect">
            <a:avLst/>
          </a:prstGeom>
        </p:spPr>
      </p:pic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55BB6D4-7CED-A1AE-2685-187C0ACA9E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ln w="19050">
            <a:noFill/>
          </a:ln>
        </p:spPr>
        <p:txBody>
          <a:bodyPr/>
          <a:lstStyle/>
          <a:p>
            <a:r>
              <a:rPr kumimoji="1" lang="ja-JP" altLang="en-US" sz="1800" b="0" dirty="0"/>
              <a:t>■まとめ</a:t>
            </a:r>
            <a:endParaRPr kumimoji="1" lang="en-US" altLang="ja-JP" sz="1800" b="0" dirty="0"/>
          </a:p>
          <a:p>
            <a:r>
              <a:rPr kumimoji="1" lang="ja-JP" altLang="en-US" sz="1800" b="0" dirty="0"/>
              <a:t>入出庫の多い品番ほど、計算ミスが</a:t>
            </a:r>
            <a:r>
              <a:rPr lang="ja-JP" altLang="en-US" sz="1800" b="0" dirty="0"/>
              <a:t>多い傾向がある</a:t>
            </a:r>
            <a:endParaRPr lang="en-US" altLang="ja-JP" sz="1800" b="0" dirty="0"/>
          </a:p>
          <a:p>
            <a:endParaRPr kumimoji="1" lang="en-US" altLang="ja-JP" sz="1800" b="0" dirty="0"/>
          </a:p>
          <a:p>
            <a:r>
              <a:rPr lang="ja-JP" altLang="en-US" sz="1800" b="0" dirty="0"/>
              <a:t>■詳細</a:t>
            </a:r>
            <a:endParaRPr lang="en-US" altLang="ja-JP" sz="1800" b="0" dirty="0"/>
          </a:p>
          <a:p>
            <a:r>
              <a:rPr lang="ja-JP" altLang="en-US" sz="1800" b="0" dirty="0"/>
              <a:t>・データ：</a:t>
            </a:r>
            <a:r>
              <a:rPr lang="en-US" altLang="ja-JP" sz="1800" b="0" dirty="0"/>
              <a:t>T403</a:t>
            </a:r>
            <a:r>
              <a:rPr lang="ja-JP" altLang="en-US" sz="1800" b="0" dirty="0"/>
              <a:t>在庫推移テーブル（期間：）</a:t>
            </a:r>
            <a:endParaRPr lang="en-US" altLang="ja-JP" sz="1800" b="0" dirty="0"/>
          </a:p>
          <a:p>
            <a:r>
              <a:rPr kumimoji="1" lang="ja-JP" altLang="en-US" sz="1800" b="0" dirty="0"/>
              <a:t>・調査：品番</a:t>
            </a:r>
            <a:r>
              <a:rPr kumimoji="1" lang="en-US" altLang="ja-JP" sz="1800" b="0" dirty="0"/>
              <a:t>×</a:t>
            </a:r>
            <a:r>
              <a:rPr kumimoji="1" lang="ja-JP" altLang="en-US" sz="1800" b="0" dirty="0"/>
              <a:t>拠点所番地毎に在庫の計算結果が正しいか確認</a:t>
            </a:r>
            <a:endParaRPr kumimoji="1" lang="en-US" altLang="ja-JP" sz="1800" b="0" dirty="0"/>
          </a:p>
          <a:p>
            <a:r>
              <a:rPr lang="ja-JP" altLang="en-US" sz="1800" b="0" dirty="0"/>
              <a:t>　　　　以下の</a:t>
            </a:r>
            <a:r>
              <a:rPr lang="en-US" altLang="ja-JP" sz="1800" b="0" dirty="0">
                <a:solidFill>
                  <a:srgbClr val="00B050"/>
                </a:solidFill>
              </a:rPr>
              <a:t>OK</a:t>
            </a:r>
            <a:r>
              <a:rPr lang="ja-JP" altLang="en-US" sz="1800" b="0" dirty="0"/>
              <a:t>と</a:t>
            </a:r>
            <a:r>
              <a:rPr lang="en-US" altLang="ja-JP" sz="1800" b="0" dirty="0">
                <a:solidFill>
                  <a:schemeClr val="accent6"/>
                </a:solidFill>
              </a:rPr>
              <a:t>NG</a:t>
            </a:r>
            <a:r>
              <a:rPr lang="ja-JP" altLang="en-US" sz="1800" b="0" dirty="0"/>
              <a:t>の件数をもとに一致率（</a:t>
            </a:r>
            <a:r>
              <a:rPr lang="en-US" altLang="ja-JP" sz="1800" b="0" dirty="0">
                <a:solidFill>
                  <a:srgbClr val="00B050"/>
                </a:solidFill>
              </a:rPr>
              <a:t>OK</a:t>
            </a:r>
            <a:r>
              <a:rPr lang="en-US" altLang="ja-JP" sz="1800" b="0" dirty="0"/>
              <a:t>/</a:t>
            </a:r>
            <a:r>
              <a:rPr lang="en-US" altLang="ja-JP" sz="1800" b="0" dirty="0">
                <a:solidFill>
                  <a:srgbClr val="00B050"/>
                </a:solidFill>
              </a:rPr>
              <a:t>OK</a:t>
            </a:r>
            <a:r>
              <a:rPr lang="en-US" altLang="ja-JP" sz="1800" b="0" dirty="0"/>
              <a:t>+</a:t>
            </a:r>
            <a:r>
              <a:rPr lang="en-US" altLang="ja-JP" sz="1800" b="0" dirty="0">
                <a:solidFill>
                  <a:schemeClr val="accent6"/>
                </a:solidFill>
              </a:rPr>
              <a:t>NG</a:t>
            </a:r>
            <a:r>
              <a:rPr lang="ja-JP" altLang="en-US" sz="1800" b="0" dirty="0"/>
              <a:t>）を算出</a:t>
            </a:r>
            <a:endParaRPr kumimoji="1" lang="en-US" altLang="ja-JP" sz="1800" b="0" dirty="0"/>
          </a:p>
          <a:p>
            <a:r>
              <a:rPr lang="ja-JP" altLang="en-US" sz="1800" b="0" dirty="0"/>
              <a:t>　　　　</a:t>
            </a:r>
            <a:r>
              <a:rPr lang="en-US" altLang="ja-JP" sz="1800" b="0" dirty="0">
                <a:solidFill>
                  <a:srgbClr val="00B050"/>
                </a:solidFill>
              </a:rPr>
              <a:t>OK</a:t>
            </a:r>
            <a:r>
              <a:rPr lang="ja-JP" altLang="en-US" sz="1800" b="0" dirty="0"/>
              <a:t>：「時刻</a:t>
            </a:r>
            <a:r>
              <a:rPr lang="en-US" altLang="ja-JP" sz="1800" b="0" dirty="0"/>
              <a:t>i</a:t>
            </a:r>
            <a:r>
              <a:rPr lang="ja-JP" altLang="en-US" sz="1800" b="0" dirty="0"/>
              <a:t>の在庫」と「</a:t>
            </a:r>
            <a:r>
              <a:rPr lang="en-US" altLang="ja-JP" sz="1800" b="0" dirty="0"/>
              <a:t>1</a:t>
            </a:r>
            <a:r>
              <a:rPr lang="ja-JP" altLang="en-US" sz="1800" b="0" dirty="0"/>
              <a:t>時間前の在庫</a:t>
            </a:r>
            <a:r>
              <a:rPr lang="en-US" altLang="ja-JP" sz="1800" b="0" dirty="0"/>
              <a:t>+</a:t>
            </a:r>
            <a:r>
              <a:rPr lang="ja-JP" altLang="en-US" sz="1800" b="0" dirty="0"/>
              <a:t>時刻</a:t>
            </a:r>
            <a:r>
              <a:rPr lang="en-US" altLang="ja-JP" sz="1800" b="0" dirty="0"/>
              <a:t>i</a:t>
            </a:r>
            <a:r>
              <a:rPr lang="ja-JP" altLang="en-US" sz="1800" b="0" dirty="0"/>
              <a:t>の入庫数</a:t>
            </a:r>
            <a:r>
              <a:rPr lang="en-US" altLang="ja-JP" sz="1800" b="0" dirty="0"/>
              <a:t>-</a:t>
            </a:r>
            <a:r>
              <a:rPr lang="ja-JP" altLang="en-US" sz="1800" b="0" dirty="0"/>
              <a:t>出庫数」が一致する</a:t>
            </a:r>
            <a:endParaRPr lang="en-US" altLang="ja-JP" sz="1800" b="0" dirty="0"/>
          </a:p>
          <a:p>
            <a:r>
              <a:rPr kumimoji="1" lang="ja-JP" altLang="en-US" sz="1800" b="0" dirty="0"/>
              <a:t>　　　　</a:t>
            </a:r>
            <a:r>
              <a:rPr kumimoji="1" lang="en-US" altLang="ja-JP" sz="1800" b="0" dirty="0">
                <a:solidFill>
                  <a:schemeClr val="accent6"/>
                </a:solidFill>
              </a:rPr>
              <a:t>NG</a:t>
            </a:r>
            <a:r>
              <a:rPr lang="ja-JP" altLang="en-US" sz="1800" b="0" dirty="0"/>
              <a:t>：「時刻</a:t>
            </a:r>
            <a:r>
              <a:rPr lang="en-US" altLang="ja-JP" sz="1800" b="0" dirty="0"/>
              <a:t>i</a:t>
            </a:r>
            <a:r>
              <a:rPr lang="ja-JP" altLang="en-US" sz="1800" b="0" dirty="0"/>
              <a:t>の在庫」と「</a:t>
            </a:r>
            <a:r>
              <a:rPr lang="en-US" altLang="ja-JP" sz="1800" b="0" dirty="0"/>
              <a:t>1</a:t>
            </a:r>
            <a:r>
              <a:rPr lang="ja-JP" altLang="en-US" sz="1800" b="0" dirty="0"/>
              <a:t>時間前の在庫</a:t>
            </a:r>
            <a:r>
              <a:rPr lang="en-US" altLang="ja-JP" sz="1800" b="0" dirty="0"/>
              <a:t>+</a:t>
            </a:r>
            <a:r>
              <a:rPr lang="ja-JP" altLang="en-US" sz="1800" b="0" dirty="0"/>
              <a:t>時刻</a:t>
            </a:r>
            <a:r>
              <a:rPr lang="en-US" altLang="ja-JP" sz="1800" b="0" dirty="0"/>
              <a:t>i</a:t>
            </a:r>
            <a:r>
              <a:rPr lang="ja-JP" altLang="en-US" sz="1800" b="0" dirty="0"/>
              <a:t>の入庫数</a:t>
            </a:r>
            <a:r>
              <a:rPr lang="en-US" altLang="ja-JP" sz="1800" b="0" dirty="0"/>
              <a:t>-</a:t>
            </a:r>
            <a:r>
              <a:rPr lang="ja-JP" altLang="en-US" sz="1800" b="0" dirty="0"/>
              <a:t>出庫数」が一致しない</a:t>
            </a:r>
            <a:endParaRPr kumimoji="1" lang="en-US" altLang="ja-JP" sz="1800" b="0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53ABC9-E091-CBC0-8839-67A0A60CFC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ja-JP" sz="2000" dirty="0"/>
              <a:t>Dr.sum</a:t>
            </a:r>
            <a:r>
              <a:rPr lang="ja-JP" altLang="en-US" sz="2000" dirty="0"/>
              <a:t>の計算について</a:t>
            </a:r>
            <a:endParaRPr kumimoji="1" lang="ja-JP" altLang="en-US" sz="2000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99A38E-E5A9-6184-C54F-B312261F5AA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22, 2025</a:t>
            </a:fld>
            <a:endParaRPr lang="en-US" dirty="0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C8B50BD2-E167-620C-E907-77D5696F4BDB}"/>
              </a:ext>
            </a:extLst>
          </p:cNvPr>
          <p:cNvSpPr/>
          <p:nvPr/>
        </p:nvSpPr>
        <p:spPr>
          <a:xfrm>
            <a:off x="2819079" y="3765580"/>
            <a:ext cx="2234045" cy="952648"/>
          </a:xfrm>
          <a:prstGeom prst="wedgeRoundRectCallout">
            <a:avLst>
              <a:gd name="adj1" fmla="val -38042"/>
              <a:gd name="adj2" fmla="val 73407"/>
              <a:gd name="adj3" fmla="val 16667"/>
            </a:avLst>
          </a:prstGeom>
          <a:solidFill>
            <a:srgbClr val="FFFFCC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06A6BDCB-7668-C9CD-3404-15008DA57480}"/>
              </a:ext>
            </a:extLst>
          </p:cNvPr>
          <p:cNvSpPr/>
          <p:nvPr/>
        </p:nvSpPr>
        <p:spPr>
          <a:xfrm>
            <a:off x="8074227" y="3906980"/>
            <a:ext cx="2234045" cy="952648"/>
          </a:xfrm>
          <a:prstGeom prst="wedgeRoundRectCallout">
            <a:avLst>
              <a:gd name="adj1" fmla="val -38042"/>
              <a:gd name="adj2" fmla="val 73407"/>
              <a:gd name="adj3" fmla="val 16667"/>
            </a:avLst>
          </a:prstGeom>
          <a:solidFill>
            <a:srgbClr val="FFFFCC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4E0C981D-BAD6-8825-72D4-0F4CBAE7A4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96" y="6155311"/>
            <a:ext cx="686619" cy="442712"/>
          </a:xfrm>
          <a:prstGeom prst="rect">
            <a:avLst/>
          </a:prstGeom>
        </p:spPr>
      </p:pic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3CEAF0D3-811C-D1C8-D186-403C3B8708A3}"/>
              </a:ext>
            </a:extLst>
          </p:cNvPr>
          <p:cNvSpPr/>
          <p:nvPr/>
        </p:nvSpPr>
        <p:spPr>
          <a:xfrm>
            <a:off x="8076825" y="1689347"/>
            <a:ext cx="3508717" cy="703827"/>
          </a:xfrm>
          <a:prstGeom prst="wedgeRoundRectCallout">
            <a:avLst>
              <a:gd name="adj1" fmla="val -38042"/>
              <a:gd name="adj2" fmla="val 73407"/>
              <a:gd name="adj3" fmla="val 16667"/>
            </a:avLst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600" dirty="0">
                <a:solidFill>
                  <a:schemeClr val="tx1"/>
                </a:solidFill>
              </a:rPr>
              <a:t>データ上の在庫と再計算した在庫が一致するか調べた</a:t>
            </a:r>
          </a:p>
        </p:txBody>
      </p:sp>
    </p:spTree>
    <p:extLst>
      <p:ext uri="{BB962C8B-B14F-4D97-AF65-F5344CB8AC3E}">
        <p14:creationId xmlns:p14="http://schemas.microsoft.com/office/powerpoint/2010/main" val="1108987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76A9E27-05AF-DC29-695E-881B4061043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BCE1B8-324C-6478-110E-85F409905FD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データ一覧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444B8D-FAF4-5993-90C4-69FEAFD000EE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54BDE66-A6D5-7A2A-4EF5-0938960E3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926708"/>
              </p:ext>
            </p:extLst>
          </p:nvPr>
        </p:nvGraphicFramePr>
        <p:xfrm>
          <a:off x="443077" y="767397"/>
          <a:ext cx="11341555" cy="3329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692">
                  <a:extLst>
                    <a:ext uri="{9D8B030D-6E8A-4147-A177-3AD203B41FA5}">
                      <a16:colId xmlns:a16="http://schemas.microsoft.com/office/drawing/2014/main" val="3637010046"/>
                    </a:ext>
                  </a:extLst>
                </a:gridCol>
                <a:gridCol w="1080097">
                  <a:extLst>
                    <a:ext uri="{9D8B030D-6E8A-4147-A177-3AD203B41FA5}">
                      <a16:colId xmlns:a16="http://schemas.microsoft.com/office/drawing/2014/main" val="4052783828"/>
                    </a:ext>
                  </a:extLst>
                </a:gridCol>
                <a:gridCol w="4243869">
                  <a:extLst>
                    <a:ext uri="{9D8B030D-6E8A-4147-A177-3AD203B41FA5}">
                      <a16:colId xmlns:a16="http://schemas.microsoft.com/office/drawing/2014/main" val="4193850465"/>
                    </a:ext>
                  </a:extLst>
                </a:gridCol>
                <a:gridCol w="5484897">
                  <a:extLst>
                    <a:ext uri="{9D8B030D-6E8A-4147-A177-3AD203B41FA5}">
                      <a16:colId xmlns:a16="http://schemas.microsoft.com/office/drawing/2014/main" val="313750577"/>
                    </a:ext>
                  </a:extLst>
                </a:gridCol>
              </a:tblGrid>
              <a:tr h="39089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#</a:t>
                      </a:r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データ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備考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45147"/>
                  </a:ext>
                </a:extLst>
              </a:tr>
              <a:tr h="54618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1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発注数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アイシンが仕入先に発注したモノの数</a:t>
                      </a:r>
                      <a:endParaRPr kumimoji="1" lang="en-US" altLang="ja-JP" sz="1400" dirty="0"/>
                    </a:p>
                    <a:p>
                      <a:r>
                        <a:rPr kumimoji="1" lang="en-US" altLang="ja-JP" sz="1400" dirty="0"/>
                        <a:t>※</a:t>
                      </a:r>
                      <a:r>
                        <a:rPr kumimoji="1" lang="ja-JP" altLang="en-US" sz="1400" dirty="0"/>
                        <a:t>何日の何便で何個届けて欲しいか指定がある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理想は各便で同数個。実際は回収数によってフレが生じる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例：</a:t>
                      </a:r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便</a:t>
                      </a: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箱、</a:t>
                      </a:r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便</a:t>
                      </a:r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箱、</a:t>
                      </a:r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便</a:t>
                      </a:r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箱・・・で発注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199128"/>
                  </a:ext>
                </a:extLst>
              </a:tr>
              <a:tr h="54618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2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納入数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発注したモノが物流センター等に到着した数</a:t>
                      </a:r>
                      <a:endParaRPr kumimoji="1" lang="en-US" altLang="ja-JP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トラックの遅延などによる納入タイミングの変化や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未納や挽回納入によりフレが生じる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411729"/>
                  </a:ext>
                </a:extLst>
              </a:tr>
              <a:tr h="546186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3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入庫数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作業者がモノを倉庫に入庫した数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部品置き場で滞留したまま放置されることがあり、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入庫タイミングや入庫数が変動する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2409043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4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出庫数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作業者がモノを倉庫から出庫した数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組立ラインの稼働状況に応じて変わる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109036"/>
                  </a:ext>
                </a:extLst>
              </a:tr>
              <a:tr h="492841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5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生産数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組立ラインで生産した台数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生産する機種によって使用する部品が異なる</a:t>
                      </a:r>
                      <a:endParaRPr kumimoji="1" lang="en-US" altLang="ja-JP" sz="1400" dirty="0"/>
                    </a:p>
                    <a:p>
                      <a:r>
                        <a:rPr kumimoji="1" lang="ja-JP" altLang="en-US" sz="1400" dirty="0"/>
                        <a:t>生産の順序や機種に偏りがあると、在庫変動に繋がる</a:t>
                      </a:r>
                      <a:endParaRPr kumimoji="1" lang="en-US" altLang="ja-JP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323573"/>
                  </a:ext>
                </a:extLst>
              </a:tr>
              <a:tr h="390897">
                <a:tc>
                  <a:txBody>
                    <a:bodyPr/>
                    <a:lstStyle/>
                    <a:p>
                      <a:r>
                        <a:rPr kumimoji="1" lang="en-US" altLang="ja-JP" sz="1400" dirty="0"/>
                        <a:t>6</a:t>
                      </a:r>
                      <a:endParaRPr kumimoji="1" lang="ja-JP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回収数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空になった箱を回収した数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2008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066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1C388ED-095B-99DF-13A6-268AD05F68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en-US" altLang="ja-JP" dirty="0"/>
              <a:t>LT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LT</a:t>
            </a:r>
            <a:r>
              <a:rPr kumimoji="1" lang="ja-JP" altLang="en-US" dirty="0"/>
              <a:t>、</a:t>
            </a:r>
            <a:r>
              <a:rPr kumimoji="1" lang="en-US" altLang="ja-JP" dirty="0"/>
              <a:t>4</a:t>
            </a:r>
            <a:r>
              <a:rPr kumimoji="1" lang="ja-JP" altLang="en-US" dirty="0"/>
              <a:t>→</a:t>
            </a:r>
            <a:r>
              <a:rPr kumimoji="1" lang="en-US" altLang="ja-JP" dirty="0"/>
              <a:t>5</a:t>
            </a:r>
            <a:r>
              <a:rPr kumimoji="1" lang="ja-JP" altLang="en-US"/>
              <a:t>、仕入先ダイヤ変更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A9C902-EDCD-FDCC-4DA3-68F839F6FF6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やること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BAB11-B4D6-5E68-5EA8-9AAE92ED2F8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March 23, 2025</a:t>
            </a:fld>
            <a:endParaRPr 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9CF5523F-1B2A-017C-ECD4-8512DF9AC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071" y="2130982"/>
            <a:ext cx="3994134" cy="4067141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7C63F55-194F-C264-4D67-768CFE818F79}"/>
              </a:ext>
            </a:extLst>
          </p:cNvPr>
          <p:cNvSpPr/>
          <p:nvPr/>
        </p:nvSpPr>
        <p:spPr>
          <a:xfrm>
            <a:off x="4900938" y="3351228"/>
            <a:ext cx="2425831" cy="2846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Read.py</a:t>
            </a:r>
            <a:r>
              <a:rPr lang="ja-JP" altLang="en-US" dirty="0"/>
              <a:t>の変更</a:t>
            </a:r>
            <a:endParaRPr kumimoji="1" lang="en-US" altLang="ja-JP" dirty="0"/>
          </a:p>
          <a:p>
            <a:r>
              <a:rPr kumimoji="1" lang="en-US" altLang="ja-JP" dirty="0"/>
              <a:t>Main.py</a:t>
            </a:r>
            <a:r>
              <a:rPr kumimoji="1" lang="ja-JP" altLang="en-US" dirty="0"/>
              <a:t>は差し替え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0312962-EE7D-A52A-F82C-B6743525B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701" y="1051104"/>
            <a:ext cx="3691297" cy="514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82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39AE6E-C1A3-3B6A-A7C9-FDAB023FBBA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en-US" altLang="ja-JP" dirty="0"/>
              <a:t>Dr.sum</a:t>
            </a:r>
            <a:r>
              <a:rPr kumimoji="1" lang="ja-JP" altLang="en-US" dirty="0"/>
              <a:t>テーブルの問題？、</a:t>
            </a:r>
            <a:r>
              <a:rPr kumimoji="1" lang="en-US" altLang="ja-JP" dirty="0"/>
              <a:t>351060LC040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1Z</a:t>
            </a:r>
            <a:r>
              <a:rPr kumimoji="1" lang="ja-JP" altLang="en-US" dirty="0"/>
              <a:t>）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0556B5-142B-A149-1FDD-1E12125F14C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CAFAC13-DB77-42F2-BE26-45BA5532FD50}" type="datetime4">
              <a:rPr kumimoji="1" lang="en-US" altLang="ja-JP" sz="85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メイリオ"/>
                <a:cs typeface="Segoe UI" panose="020B0502040204020203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March 22, 2025</a:t>
            </a:fld>
            <a:endParaRPr kumimoji="1" lang="en-US" altLang="en-US" sz="8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メイリオ"/>
              <a:cs typeface="Segoe UI" panose="020B0502040204020203" pitchFamily="34" charset="0"/>
            </a:endParaRPr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0E9F461B-0D2D-12F3-4EB7-1C95E1827CC6}"/>
              </a:ext>
            </a:extLst>
          </p:cNvPr>
          <p:cNvGraphicFramePr>
            <a:graphicFrameLocks noGrp="1"/>
          </p:cNvGraphicFramePr>
          <p:nvPr/>
        </p:nvGraphicFramePr>
        <p:xfrm>
          <a:off x="1925036" y="1172596"/>
          <a:ext cx="8043140" cy="407924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83600">
                  <a:extLst>
                    <a:ext uri="{9D8B030D-6E8A-4147-A177-3AD203B41FA5}">
                      <a16:colId xmlns:a16="http://schemas.microsoft.com/office/drawing/2014/main" val="3656850364"/>
                    </a:ext>
                  </a:extLst>
                </a:gridCol>
                <a:gridCol w="1162516">
                  <a:extLst>
                    <a:ext uri="{9D8B030D-6E8A-4147-A177-3AD203B41FA5}">
                      <a16:colId xmlns:a16="http://schemas.microsoft.com/office/drawing/2014/main" val="764692774"/>
                    </a:ext>
                  </a:extLst>
                </a:gridCol>
                <a:gridCol w="1167069">
                  <a:extLst>
                    <a:ext uri="{9D8B030D-6E8A-4147-A177-3AD203B41FA5}">
                      <a16:colId xmlns:a16="http://schemas.microsoft.com/office/drawing/2014/main" val="1212038553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2363084799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4032109884"/>
                    </a:ext>
                  </a:extLst>
                </a:gridCol>
                <a:gridCol w="1309985">
                  <a:extLst>
                    <a:ext uri="{9D8B030D-6E8A-4147-A177-3AD203B41FA5}">
                      <a16:colId xmlns:a16="http://schemas.microsoft.com/office/drawing/2014/main" val="2760619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在庫推移テーブル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所在管理テーブルより計算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60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日時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在庫数（箱）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8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2024-07-04T13:00:00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808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2024-07-04T14:00:00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2475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2024-07-04T15:00:00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6796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2024-07-04T16:00:00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622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2024-07-04T17:00:00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59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2024-07-04T18:00:00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2482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2024-07-04T19:00:00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948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2024-07-04T20:00:00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783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2024-07-04T21:00:00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617756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D4B5B4D-0C33-58A2-6514-20ED02258759}"/>
              </a:ext>
            </a:extLst>
          </p:cNvPr>
          <p:cNvGraphicFramePr>
            <a:graphicFrameLocks noGrp="1"/>
          </p:cNvGraphicFramePr>
          <p:nvPr/>
        </p:nvGraphicFramePr>
        <p:xfrm>
          <a:off x="1928368" y="5485788"/>
          <a:ext cx="8043140" cy="5274423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798099">
                  <a:extLst>
                    <a:ext uri="{9D8B030D-6E8A-4147-A177-3AD203B41FA5}">
                      <a16:colId xmlns:a16="http://schemas.microsoft.com/office/drawing/2014/main" val="1058185019"/>
                    </a:ext>
                  </a:extLst>
                </a:gridCol>
                <a:gridCol w="1129553">
                  <a:extLst>
                    <a:ext uri="{9D8B030D-6E8A-4147-A177-3AD203B41FA5}">
                      <a16:colId xmlns:a16="http://schemas.microsoft.com/office/drawing/2014/main" val="1190170974"/>
                    </a:ext>
                  </a:extLst>
                </a:gridCol>
                <a:gridCol w="1225641">
                  <a:extLst>
                    <a:ext uri="{9D8B030D-6E8A-4147-A177-3AD203B41FA5}">
                      <a16:colId xmlns:a16="http://schemas.microsoft.com/office/drawing/2014/main" val="2307829103"/>
                    </a:ext>
                  </a:extLst>
                </a:gridCol>
                <a:gridCol w="1266548">
                  <a:extLst>
                    <a:ext uri="{9D8B030D-6E8A-4147-A177-3AD203B41FA5}">
                      <a16:colId xmlns:a16="http://schemas.microsoft.com/office/drawing/2014/main" val="1886133161"/>
                    </a:ext>
                  </a:extLst>
                </a:gridCol>
                <a:gridCol w="1326776">
                  <a:extLst>
                    <a:ext uri="{9D8B030D-6E8A-4147-A177-3AD203B41FA5}">
                      <a16:colId xmlns:a16="http://schemas.microsoft.com/office/drawing/2014/main" val="95093743"/>
                    </a:ext>
                  </a:extLst>
                </a:gridCol>
                <a:gridCol w="1296523">
                  <a:extLst>
                    <a:ext uri="{9D8B030D-6E8A-4147-A177-3AD203B41FA5}">
                      <a16:colId xmlns:a16="http://schemas.microsoft.com/office/drawing/2014/main" val="3952047424"/>
                    </a:ext>
                  </a:extLst>
                </a:gridCol>
              </a:tblGrid>
              <a:tr h="463001">
                <a:tc>
                  <a:txBody>
                    <a:bodyPr/>
                    <a:lstStyle/>
                    <a:p>
                      <a:pPr algn="ctr" fontAlgn="ctr"/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在庫推移テーブル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0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所在管理テーブルより計算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417685"/>
                  </a:ext>
                </a:extLst>
              </a:tr>
              <a:tr h="463001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日時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tx2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在庫数（箱）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入庫数（箱）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出庫数（箱）</a:t>
                      </a:r>
                      <a:endParaRPr lang="en-US" altLang="ja-JP" sz="1400" b="1" i="0" u="none" strike="noStrike" dirty="0">
                        <a:solidFill>
                          <a:schemeClr val="bg1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042894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2024-07-03T06:00:00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2780818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2024-07-03T07:00:00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36618342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2024-07-03T08:00:00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92147558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2024-07-03T09:00:00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52475560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2024-07-03T10:00:00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66796133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2024-07-03T11:00:00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994622421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2024-07-03T12:00:00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71598243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2024-07-03T13:00:00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3224829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2024-07-03T14:00:00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77948469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2024-07-03T15:00:00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951783011"/>
                  </a:ext>
                </a:extLst>
              </a:tr>
              <a:tr h="39531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2024-07-03T16:00:00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US" altLang="ja-JP" sz="14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95617756"/>
                  </a:ext>
                </a:extLst>
              </a:tr>
            </a:tbl>
          </a:graphicData>
        </a:graphic>
      </p:graphicFrame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B9439F5A-E788-3CB0-FF52-243AC688C9D1}"/>
              </a:ext>
            </a:extLst>
          </p:cNvPr>
          <p:cNvSpPr/>
          <p:nvPr/>
        </p:nvSpPr>
        <p:spPr>
          <a:xfrm>
            <a:off x="-2853559" y="2773009"/>
            <a:ext cx="4548208" cy="1570391"/>
          </a:xfrm>
          <a:prstGeom prst="wedgeRectCallout">
            <a:avLst>
              <a:gd name="adj1" fmla="val 122314"/>
              <a:gd name="adj2" fmla="val -88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症状１：欠損値がある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●別テーブルデータ（所在管理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TB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）を確認すると、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入出庫のタイムスタンプが取れていることが分かった。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Dr.sum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の自動計算が上手くできていない？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71553FC0-43D7-BD50-B8C1-5C4DD4C2F0B7}"/>
              </a:ext>
            </a:extLst>
          </p:cNvPr>
          <p:cNvSpPr/>
          <p:nvPr/>
        </p:nvSpPr>
        <p:spPr>
          <a:xfrm>
            <a:off x="-2959976" y="9031145"/>
            <a:ext cx="4761042" cy="1247971"/>
          </a:xfrm>
          <a:prstGeom prst="wedgeRectCallout">
            <a:avLst>
              <a:gd name="adj1" fmla="val 87657"/>
              <a:gd name="adj2" fmla="val -555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症状３：出庫変化と在庫変化が一致しない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●出庫実績ないのに在庫が減る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903D9A9-A6EF-B5A5-0F1D-2054710F1E09}"/>
              </a:ext>
            </a:extLst>
          </p:cNvPr>
          <p:cNvSpPr/>
          <p:nvPr/>
        </p:nvSpPr>
        <p:spPr>
          <a:xfrm>
            <a:off x="3728543" y="9183168"/>
            <a:ext cx="3602421" cy="77341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72EA045-8074-A674-3886-DADD39A9AD2F}"/>
              </a:ext>
            </a:extLst>
          </p:cNvPr>
          <p:cNvSpPr/>
          <p:nvPr/>
        </p:nvSpPr>
        <p:spPr>
          <a:xfrm>
            <a:off x="3728544" y="2281951"/>
            <a:ext cx="3602421" cy="186438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290FFFCB-52F6-934E-7721-E7103CCC65BF}"/>
              </a:ext>
            </a:extLst>
          </p:cNvPr>
          <p:cNvSpPr/>
          <p:nvPr/>
        </p:nvSpPr>
        <p:spPr>
          <a:xfrm>
            <a:off x="6038192" y="1902514"/>
            <a:ext cx="3929983" cy="3292224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2D642881-B7AC-8A24-FF9F-20FAADF143D3}"/>
              </a:ext>
            </a:extLst>
          </p:cNvPr>
          <p:cNvSpPr/>
          <p:nvPr/>
        </p:nvSpPr>
        <p:spPr>
          <a:xfrm>
            <a:off x="-2853559" y="4599485"/>
            <a:ext cx="4548208" cy="886303"/>
          </a:xfrm>
          <a:prstGeom prst="wedgeRectCallout">
            <a:avLst>
              <a:gd name="adj1" fmla="val 36870"/>
              <a:gd name="adj2" fmla="val -9266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欠損値があるのは認識済み（以前山内さんに相談）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過去の値で補完しているが、入出庫が多い品番だと、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正しく補完できない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5EC36E3-0155-4A03-B57C-ABA4ADF3AB52}"/>
              </a:ext>
            </a:extLst>
          </p:cNvPr>
          <p:cNvSpPr/>
          <p:nvPr/>
        </p:nvSpPr>
        <p:spPr>
          <a:xfrm>
            <a:off x="3728544" y="9971690"/>
            <a:ext cx="6239631" cy="386709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95D85DA5-5A85-3454-3D86-730DA83BF169}"/>
              </a:ext>
            </a:extLst>
          </p:cNvPr>
          <p:cNvSpPr/>
          <p:nvPr/>
        </p:nvSpPr>
        <p:spPr>
          <a:xfrm>
            <a:off x="10255568" y="3334328"/>
            <a:ext cx="5917036" cy="1389363"/>
          </a:xfrm>
          <a:prstGeom prst="wedgeRectCallout">
            <a:avLst>
              <a:gd name="adj1" fmla="val -59639"/>
              <a:gd name="adj2" fmla="val 22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症状２：入庫変化と在庫変化が一致しない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●別テーブルを参照しても、入庫の変化と在庫変化が一致しない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　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38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個在庫増の説明がつかない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●入庫実績あるのに在庫増えないこともあり（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7/2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 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15:00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2B682EF2-B8F4-3BFB-8FB9-3849123E403C}"/>
              </a:ext>
            </a:extLst>
          </p:cNvPr>
          <p:cNvSpPr/>
          <p:nvPr/>
        </p:nvSpPr>
        <p:spPr>
          <a:xfrm>
            <a:off x="10358224" y="9277008"/>
            <a:ext cx="5917036" cy="1389363"/>
          </a:xfrm>
          <a:prstGeom prst="wedgeRectCallout">
            <a:avLst>
              <a:gd name="adj1" fmla="val -58440"/>
              <a:gd name="adj2" fmla="val 1348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症状４：異なるテーブルで入出庫が一致しない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●欠損していなが、入庫数、出庫数ともに一致しないケースあり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　・数が合わない、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10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個以上違うこともあり（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7/1 14:00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、</a:t>
            </a:r>
            <a:r>
              <a:rPr kumimoji="1" lang="en-US" altLang="ja-JP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7/2 14:00</a:t>
            </a:r>
            <a:r>
              <a:rPr kumimoji="1" lang="ja-JP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）</a:t>
            </a:r>
            <a:endParaRPr kumimoji="1" lang="en-US" altLang="ja-JP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095540F-870C-7481-8EC3-A54521E1C516}"/>
              </a:ext>
            </a:extLst>
          </p:cNvPr>
          <p:cNvSpPr/>
          <p:nvPr/>
        </p:nvSpPr>
        <p:spPr>
          <a:xfrm>
            <a:off x="10266964" y="161393"/>
            <a:ext cx="8347563" cy="2022406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Dr.sum</a:t>
            </a: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の計算に不具合あり？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Memo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・所在管理テーブルの入庫数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or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出庫数　＞　在庫推移の入庫数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or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出庫数の傾向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⇒　在庫推移テーブルは計算漏れがある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/>
                <a:ea typeface="メイリオ"/>
                <a:cs typeface="+mn-cs"/>
              </a:rPr>
              <a:t>・入出庫の変化と関係無く在庫が増えたり減ったりする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Segoe UI"/>
              <a:ea typeface="メイリオ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87014301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</TotalTime>
  <Words>1106</Words>
  <Application>Microsoft Office PowerPoint</Application>
  <PresentationFormat>ワイド画面</PresentationFormat>
  <Paragraphs>317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メイリオ</vt:lpstr>
      <vt:lpstr>游ゴシック</vt:lpstr>
      <vt:lpstr>Arial</vt:lpstr>
      <vt:lpstr>Segoe UI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3</cp:revision>
  <dcterms:created xsi:type="dcterms:W3CDTF">2025-03-16T23:36:22Z</dcterms:created>
  <dcterms:modified xsi:type="dcterms:W3CDTF">2025-03-23T13:33:08Z</dcterms:modified>
</cp:coreProperties>
</file>