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2"/>
  </p:notesMasterIdLst>
  <p:sldIdLst>
    <p:sldId id="261" r:id="rId5"/>
    <p:sldId id="263" r:id="rId6"/>
    <p:sldId id="258" r:id="rId7"/>
    <p:sldId id="259" r:id="rId8"/>
    <p:sldId id="256" r:id="rId9"/>
    <p:sldId id="264" r:id="rId10"/>
    <p:sldId id="26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仕様検討#1" id="{747FCF35-4287-41A8-8EDF-E1B2E26D2944}">
          <p14:sldIdLst>
            <p14:sldId id="261"/>
            <p14:sldId id="263"/>
            <p14:sldId id="258"/>
            <p14:sldId id="259"/>
            <p14:sldId id="256"/>
            <p14:sldId id="264"/>
          </p14:sldIdLst>
        </p14:section>
        <p14:section name="その他" id="{C453739C-6A1B-45B2-83EA-AD29F954E93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ECFF"/>
    <a:srgbClr val="FFCC66"/>
    <a:srgbClr val="FFCCFF"/>
    <a:srgbClr val="CCFFCC"/>
    <a:srgbClr val="99FF99"/>
    <a:srgbClr val="FF00FF"/>
    <a:srgbClr val="99FFCC"/>
    <a:srgbClr val="0596AE"/>
    <a:srgbClr val="06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1" autoAdjust="0"/>
    <p:restoredTop sz="88613" autoAdjust="0"/>
  </p:normalViewPr>
  <p:slideViewPr>
    <p:cSldViewPr snapToGrid="0">
      <p:cViewPr>
        <p:scale>
          <a:sx n="57" d="100"/>
          <a:sy n="57" d="100"/>
        </p:scale>
        <p:origin x="3072" y="4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優樹 笹岡" userId="a4bf921d16c86d47" providerId="LiveId" clId="{3914B3DE-25EF-4C28-B600-4661CE0287A6}"/>
    <pc:docChg chg="undo custSel modSld">
      <pc:chgData name="優樹 笹岡" userId="a4bf921d16c86d47" providerId="LiveId" clId="{3914B3DE-25EF-4C28-B600-4661CE0287A6}" dt="2024-07-21T02:19:28.514" v="1397" actId="20577"/>
      <pc:docMkLst>
        <pc:docMk/>
      </pc:docMkLst>
      <pc:sldChg chg="modSp mod">
        <pc:chgData name="優樹 笹岡" userId="a4bf921d16c86d47" providerId="LiveId" clId="{3914B3DE-25EF-4C28-B600-4661CE0287A6}" dt="2024-07-21T01:46:21.988" v="912" actId="20577"/>
        <pc:sldMkLst>
          <pc:docMk/>
          <pc:sldMk cId="3245798895" sldId="284"/>
        </pc:sldMkLst>
        <pc:graphicFrameChg chg="modGraphic">
          <ac:chgData name="優樹 笹岡" userId="a4bf921d16c86d47" providerId="LiveId" clId="{3914B3DE-25EF-4C28-B600-4661CE0287A6}" dt="2024-07-21T01:46:21.988" v="912" actId="20577"/>
          <ac:graphicFrameMkLst>
            <pc:docMk/>
            <pc:sldMk cId="3245798895" sldId="284"/>
            <ac:graphicFrameMk id="5" creationId="{00000000-0000-0000-0000-000000000000}"/>
          </ac:graphicFrameMkLst>
        </pc:graphicFrameChg>
      </pc:sldChg>
      <pc:sldChg chg="addSp delSp modSp mod">
        <pc:chgData name="優樹 笹岡" userId="a4bf921d16c86d47" providerId="LiveId" clId="{3914B3DE-25EF-4C28-B600-4661CE0287A6}" dt="2024-07-21T01:58:09.333" v="1042" actId="21"/>
        <pc:sldMkLst>
          <pc:docMk/>
          <pc:sldMk cId="918580056" sldId="285"/>
        </pc:sldMkLst>
        <pc:spChg chg="mod">
          <ac:chgData name="優樹 笹岡" userId="a4bf921d16c86d47" providerId="LiveId" clId="{3914B3DE-25EF-4C28-B600-4661CE0287A6}" dt="2024-07-21T01:45:08.508" v="805" actId="207"/>
          <ac:spMkLst>
            <pc:docMk/>
            <pc:sldMk cId="918580056" sldId="285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30.381" v="1023" actId="1076"/>
          <ac:spMkLst>
            <pc:docMk/>
            <pc:sldMk cId="918580056" sldId="285"/>
            <ac:spMk id="4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5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60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47:19.850" v="931" actId="20577"/>
          <ac:graphicFrameMkLst>
            <pc:docMk/>
            <pc:sldMk cId="918580056" sldId="285"/>
            <ac:graphicFrameMk id="5" creationId="{00000000-0000-0000-0000-000000000000}"/>
          </ac:graphicFrameMkLst>
        </pc:graphicFrameChg>
        <pc:cxnChg chg="add del mod">
          <ac:chgData name="優樹 笹岡" userId="a4bf921d16c86d47" providerId="LiveId" clId="{3914B3DE-25EF-4C28-B600-4661CE0287A6}" dt="2024-07-21T01:58:09.333" v="1042" actId="21"/>
          <ac:cxnSpMkLst>
            <pc:docMk/>
            <pc:sldMk cId="918580056" sldId="285"/>
            <ac:cxnSpMk id="14" creationId="{EE5603E5-0334-2852-7EB8-AC9A89ABC127}"/>
          </ac:cxnSpMkLst>
        </pc:cxnChg>
      </pc:sldChg>
      <pc:sldChg chg="addSp delSp modSp mod">
        <pc:chgData name="優樹 笹岡" userId="a4bf921d16c86d47" providerId="LiveId" clId="{3914B3DE-25EF-4C28-B600-4661CE0287A6}" dt="2024-07-21T01:56:27.195" v="1034" actId="14100"/>
        <pc:sldMkLst>
          <pc:docMk/>
          <pc:sldMk cId="3032651262" sldId="286"/>
        </pc:sldMkLst>
        <pc:spChg chg="mod">
          <ac:chgData name="優樹 笹岡" userId="a4bf921d16c86d47" providerId="LiveId" clId="{3914B3DE-25EF-4C28-B600-4661CE0287A6}" dt="2024-07-21T01:53:57.793" v="1013" actId="1076"/>
          <ac:spMkLst>
            <pc:docMk/>
            <pc:sldMk cId="3032651262" sldId="286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8.745" v="729" actId="207"/>
          <ac:spMkLst>
            <pc:docMk/>
            <pc:sldMk cId="3032651262" sldId="286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0.459" v="939" actId="14100"/>
          <ac:spMkLst>
            <pc:docMk/>
            <pc:sldMk cId="3032651262" sldId="286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7.512" v="941" actId="14100"/>
          <ac:spMkLst>
            <pc:docMk/>
            <pc:sldMk cId="3032651262" sldId="286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1:57.910" v="719" actId="207"/>
          <ac:spMkLst>
            <pc:docMk/>
            <pc:sldMk cId="3032651262" sldId="286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2.367" v="727" actId="207"/>
          <ac:spMkLst>
            <pc:docMk/>
            <pc:sldMk cId="3032651262" sldId="286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2.897" v="1027" actId="1076"/>
          <ac:spMkLst>
            <pc:docMk/>
            <pc:sldMk cId="3032651262" sldId="286"/>
            <ac:spMk id="1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7.240" v="616" actId="478"/>
          <ac:spMkLst>
            <pc:docMk/>
            <pc:sldMk cId="3032651262" sldId="286"/>
            <ac:spMk id="13" creationId="{C57A758C-5DFF-B0CC-1474-EC64BAD4EA2B}"/>
          </ac:spMkLst>
        </pc:spChg>
        <pc:spChg chg="mod">
          <ac:chgData name="優樹 笹岡" userId="a4bf921d16c86d47" providerId="LiveId" clId="{3914B3DE-25EF-4C28-B600-4661CE0287A6}" dt="2024-07-21T01:49:40.630" v="936" actId="14100"/>
          <ac:spMkLst>
            <pc:docMk/>
            <pc:sldMk cId="3032651262" sldId="286"/>
            <ac:spMk id="14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2.728" v="617" actId="478"/>
          <ac:spMkLst>
            <pc:docMk/>
            <pc:sldMk cId="3032651262" sldId="286"/>
            <ac:spMk id="15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5.666" v="615" actId="478"/>
          <ac:spMkLst>
            <pc:docMk/>
            <pc:sldMk cId="3032651262" sldId="286"/>
            <ac:spMk id="16" creationId="{09D62F33-779E-9252-36A0-AC3A0FB4C0F5}"/>
          </ac:spMkLst>
        </pc:spChg>
        <pc:spChg chg="mod">
          <ac:chgData name="優樹 笹岡" userId="a4bf921d16c86d47" providerId="LiveId" clId="{3914B3DE-25EF-4C28-B600-4661CE0287A6}" dt="2024-07-21T01:49:53.255" v="940" actId="14100"/>
          <ac:spMkLst>
            <pc:docMk/>
            <pc:sldMk cId="3032651262" sldId="286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7.885" v="938" actId="14100"/>
          <ac:spMkLst>
            <pc:docMk/>
            <pc:sldMk cId="3032651262" sldId="286"/>
            <ac:spMk id="1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7.830" v="1029" actId="1076"/>
          <ac:spMkLst>
            <pc:docMk/>
            <pc:sldMk cId="3032651262" sldId="286"/>
            <ac:spMk id="1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0:00.009" v="942" actId="1076"/>
          <ac:spMkLst>
            <pc:docMk/>
            <pc:sldMk cId="3032651262" sldId="286"/>
            <ac:spMk id="2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4.956" v="1028" actId="1076"/>
          <ac:spMkLst>
            <pc:docMk/>
            <pc:sldMk cId="3032651262" sldId="286"/>
            <ac:spMk id="23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9.819" v="1026" actId="1076"/>
          <ac:spMkLst>
            <pc:docMk/>
            <pc:sldMk cId="3032651262" sldId="286"/>
            <ac:spMk id="2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2.857" v="1019" actId="1076"/>
          <ac:spMkLst>
            <pc:docMk/>
            <pc:sldMk cId="3032651262" sldId="286"/>
            <ac:spMk id="25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1:50:18.294" v="957" actId="20577"/>
          <ac:spMkLst>
            <pc:docMk/>
            <pc:sldMk cId="3032651262" sldId="286"/>
            <ac:spMk id="26" creationId="{BD5C954B-1C70-D9B4-0E5B-76779ED792DA}"/>
          </ac:spMkLst>
        </pc:spChg>
        <pc:spChg chg="add mod">
          <ac:chgData name="優樹 笹岡" userId="a4bf921d16c86d47" providerId="LiveId" clId="{3914B3DE-25EF-4C28-B600-4661CE0287A6}" dt="2024-07-21T01:56:27.195" v="1034" actId="14100"/>
          <ac:spMkLst>
            <pc:docMk/>
            <pc:sldMk cId="3032651262" sldId="286"/>
            <ac:spMk id="27" creationId="{102E6E6E-0313-AE05-8A91-F3F1E880CF8A}"/>
          </ac:spMkLst>
        </pc:spChg>
        <pc:spChg chg="add del mod">
          <ac:chgData name="優樹 笹岡" userId="a4bf921d16c86d47" providerId="LiveId" clId="{3914B3DE-25EF-4C28-B600-4661CE0287A6}" dt="2024-07-21T01:51:43.100" v="975" actId="21"/>
          <ac:spMkLst>
            <pc:docMk/>
            <pc:sldMk cId="3032651262" sldId="286"/>
            <ac:spMk id="28" creationId="{C02FAD75-521E-E157-7CB3-92DF392277EB}"/>
          </ac:spMkLst>
        </pc:spChg>
        <pc:spChg chg="add mod">
          <ac:chgData name="優樹 笹岡" userId="a4bf921d16c86d47" providerId="LiveId" clId="{3914B3DE-25EF-4C28-B600-4661CE0287A6}" dt="2024-07-21T01:56:26.735" v="1033" actId="14100"/>
          <ac:spMkLst>
            <pc:docMk/>
            <pc:sldMk cId="3032651262" sldId="286"/>
            <ac:spMk id="29" creationId="{FA90FEF1-20E3-FBA6-93E7-6EBB37069FE8}"/>
          </ac:spMkLst>
        </pc:spChg>
        <pc:spChg chg="add mod">
          <ac:chgData name="優樹 笹岡" userId="a4bf921d16c86d47" providerId="LiveId" clId="{3914B3DE-25EF-4C28-B600-4661CE0287A6}" dt="2024-07-21T01:53:05.602" v="1010" actId="1076"/>
          <ac:spMkLst>
            <pc:docMk/>
            <pc:sldMk cId="3032651262" sldId="286"/>
            <ac:spMk id="30" creationId="{94C6EAED-9415-DC85-22EB-E03219DF4A20}"/>
          </ac:spMkLst>
        </pc:spChg>
        <pc:spChg chg="mod">
          <ac:chgData name="優樹 笹岡" userId="a4bf921d16c86d47" providerId="LiveId" clId="{3914B3DE-25EF-4C28-B600-4661CE0287A6}" dt="2024-07-21T01:55:25.044" v="1030" actId="1076"/>
          <ac:spMkLst>
            <pc:docMk/>
            <pc:sldMk cId="3032651262" sldId="286"/>
            <ac:spMk id="4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3.018" v="937" actId="14100"/>
          <ac:spMkLst>
            <pc:docMk/>
            <pc:sldMk cId="3032651262" sldId="286"/>
            <ac:spMk id="4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9.706" v="1022" actId="1076"/>
          <ac:spMkLst>
            <pc:docMk/>
            <pc:sldMk cId="3032651262" sldId="286"/>
            <ac:spMk id="45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58.956" v="1024" actId="1076"/>
          <ac:spMkLst>
            <pc:docMk/>
            <pc:sldMk cId="3032651262" sldId="286"/>
            <ac:spMk id="4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3.596" v="1025" actId="1076"/>
          <ac:spMkLst>
            <pc:docMk/>
            <pc:sldMk cId="3032651262" sldId="286"/>
            <ac:spMk id="4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38.623" v="935" actId="14100"/>
          <ac:spMkLst>
            <pc:docMk/>
            <pc:sldMk cId="3032651262" sldId="286"/>
            <ac:spMk id="4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09.994" v="1018" actId="1076"/>
          <ac:spMkLst>
            <pc:docMk/>
            <pc:sldMk cId="3032651262" sldId="286"/>
            <ac:spMk id="49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4.274" v="618" actId="478"/>
          <ac:spMkLst>
            <pc:docMk/>
            <pc:sldMk cId="3032651262" sldId="286"/>
            <ac:spMk id="5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0.644" v="632" actId="1076"/>
          <ac:spMkLst>
            <pc:docMk/>
            <pc:sldMk cId="3032651262" sldId="286"/>
            <ac:spMk id="5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3.102" v="633" actId="1076"/>
          <ac:spMkLst>
            <pc:docMk/>
            <pc:sldMk cId="3032651262" sldId="286"/>
            <ac:spMk id="5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8:10.936" v="629" actId="20577"/>
          <ac:spMkLst>
            <pc:docMk/>
            <pc:sldMk cId="3032651262" sldId="286"/>
            <ac:spMk id="54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54:15.588" v="1021" actId="1076"/>
          <ac:graphicFrameMkLst>
            <pc:docMk/>
            <pc:sldMk cId="3032651262" sldId="286"/>
            <ac:graphicFrameMk id="5" creationId="{00000000-0000-0000-0000-000000000000}"/>
          </ac:graphicFrameMkLst>
        </pc:graphicFrameChg>
      </pc:sldChg>
      <pc:sldChg chg="addSp modSp mod">
        <pc:chgData name="優樹 笹岡" userId="a4bf921d16c86d47" providerId="LiveId" clId="{3914B3DE-25EF-4C28-B600-4661CE0287A6}" dt="2024-07-21T02:19:28.514" v="1397" actId="20577"/>
        <pc:sldMkLst>
          <pc:docMk/>
          <pc:sldMk cId="1097615847" sldId="287"/>
        </pc:sldMkLst>
        <pc:spChg chg="mod">
          <ac:chgData name="優樹 笹岡" userId="a4bf921d16c86d47" providerId="LiveId" clId="{3914B3DE-25EF-4C28-B600-4661CE0287A6}" dt="2024-07-21T02:03:50.423" v="1224" actId="20577"/>
          <ac:spMkLst>
            <pc:docMk/>
            <pc:sldMk cId="1097615847" sldId="287"/>
            <ac:spMk id="2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2:04:24.093" v="1264" actId="1076"/>
          <ac:spMkLst>
            <pc:docMk/>
            <pc:sldMk cId="1097615847" sldId="287"/>
            <ac:spMk id="6" creationId="{3C06492A-40E0-CF25-0D19-BF9D9658839F}"/>
          </ac:spMkLst>
        </pc:spChg>
        <pc:spChg chg="add mod">
          <ac:chgData name="優樹 笹岡" userId="a4bf921d16c86d47" providerId="LiveId" clId="{3914B3DE-25EF-4C28-B600-4661CE0287A6}" dt="2024-07-21T02:04:35.407" v="1268" actId="1076"/>
          <ac:spMkLst>
            <pc:docMk/>
            <pc:sldMk cId="1097615847" sldId="287"/>
            <ac:spMk id="7" creationId="{FE00133E-EDAB-9552-FC31-6CDB0B9737D0}"/>
          </ac:spMkLst>
        </pc:spChg>
        <pc:spChg chg="add mod">
          <ac:chgData name="優樹 笹岡" userId="a4bf921d16c86d47" providerId="LiveId" clId="{3914B3DE-25EF-4C28-B600-4661CE0287A6}" dt="2024-07-21T02:05:03.718" v="1287" actId="1582"/>
          <ac:spMkLst>
            <pc:docMk/>
            <pc:sldMk cId="1097615847" sldId="287"/>
            <ac:spMk id="8" creationId="{399CFE23-8DBF-09CD-821C-426F279485D1}"/>
          </ac:spMkLst>
        </pc:spChg>
        <pc:spChg chg="add mod">
          <ac:chgData name="優樹 笹岡" userId="a4bf921d16c86d47" providerId="LiveId" clId="{3914B3DE-25EF-4C28-B600-4661CE0287A6}" dt="2024-07-21T02:05:15.888" v="1289" actId="1076"/>
          <ac:spMkLst>
            <pc:docMk/>
            <pc:sldMk cId="1097615847" sldId="287"/>
            <ac:spMk id="9" creationId="{0D2511E4-7538-03E0-6E34-BEE517496441}"/>
          </ac:spMkLst>
        </pc:spChg>
        <pc:spChg chg="add mod">
          <ac:chgData name="優樹 笹岡" userId="a4bf921d16c86d47" providerId="LiveId" clId="{3914B3DE-25EF-4C28-B600-4661CE0287A6}" dt="2024-07-21T02:06:41.884" v="1375" actId="1076"/>
          <ac:spMkLst>
            <pc:docMk/>
            <pc:sldMk cId="1097615847" sldId="287"/>
            <ac:spMk id="10" creationId="{8CB3E8E2-83B7-0B00-ACA5-D18B1375CB0D}"/>
          </ac:spMkLst>
        </pc:spChg>
        <pc:graphicFrameChg chg="add mod modGraphic">
          <ac:chgData name="優樹 笹岡" userId="a4bf921d16c86d47" providerId="LiveId" clId="{3914B3DE-25EF-4C28-B600-4661CE0287A6}" dt="2024-07-21T02:19:28.514" v="1397" actId="20577"/>
          <ac:graphicFrameMkLst>
            <pc:docMk/>
            <pc:sldMk cId="1097615847" sldId="287"/>
            <ac:graphicFrameMk id="5" creationId="{E79D5F34-BBAA-E5A9-48A3-BC61EFA7AF1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2025/3/8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000" dirty="0">
                <a:solidFill>
                  <a:schemeClr val="tx1"/>
                </a:solidFill>
              </a:rPr>
              <a:t>臨時かんばんとは？普通のリードタイムで納入される？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滞留か滞留以外がわかれば十分？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何時間前にわかれば異常を防げるのか？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過多時のストーリーありますか？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</a:rPr>
              <a:t>DS</a:t>
            </a:r>
            <a:r>
              <a:rPr lang="ja-JP" altLang="en-US" sz="1000" dirty="0">
                <a:solidFill>
                  <a:schemeClr val="tx1"/>
                </a:solidFill>
              </a:rPr>
              <a:t>部の開発アイテムだけの期待効果は？</a:t>
            </a:r>
            <a:endParaRPr kumimoji="1" lang="ja-JP" altLang="en-US" sz="1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95DA-1DED-4351-A436-B02E859C15B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501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どんな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95DA-1DED-4351-A436-B02E859C15B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23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2025/3/8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March 8,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March 8,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March 8,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2025/3/8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2025/3/8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2025/3/8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2025/3/8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March 8,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8,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2025/3/8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March 8, 2025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2137DBDC-02A8-C7A0-306B-FB61A4C500EC}"/>
              </a:ext>
            </a:extLst>
          </p:cNvPr>
          <p:cNvSpPr/>
          <p:nvPr/>
        </p:nvSpPr>
        <p:spPr>
          <a:xfrm>
            <a:off x="9365" y="6559195"/>
            <a:ext cx="12182635" cy="4556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66540E-C321-3354-B017-890D16B7311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9, 2025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758C2AA-AFA6-B6E9-D2D6-EAE275155489}"/>
              </a:ext>
            </a:extLst>
          </p:cNvPr>
          <p:cNvSpPr/>
          <p:nvPr/>
        </p:nvSpPr>
        <p:spPr>
          <a:xfrm>
            <a:off x="443077" y="1715646"/>
            <a:ext cx="5255975" cy="521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①在庫予測シミュレーション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FFFA967-51EA-3E6A-49B4-79D224107508}"/>
              </a:ext>
            </a:extLst>
          </p:cNvPr>
          <p:cNvSpPr/>
          <p:nvPr/>
        </p:nvSpPr>
        <p:spPr>
          <a:xfrm>
            <a:off x="2613865" y="788661"/>
            <a:ext cx="914400" cy="4629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START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D9EC00C3-5788-F6D6-E95A-2303FFC8A8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実現したいことの確認（</a:t>
            </a:r>
            <a:r>
              <a:rPr lang="en-US" altLang="ja-JP" dirty="0"/>
              <a:t>25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月時点の姿）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41EACB9-C811-4510-79F1-1FE651615F29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3071065" y="1251612"/>
            <a:ext cx="0" cy="46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80A2AA7-C02F-D90D-133C-F6D1C0E9A79F}"/>
              </a:ext>
            </a:extLst>
          </p:cNvPr>
          <p:cNvSpPr txBox="1"/>
          <p:nvPr/>
        </p:nvSpPr>
        <p:spPr>
          <a:xfrm>
            <a:off x="257840" y="1346314"/>
            <a:ext cx="1377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回</a:t>
            </a:r>
            <a:r>
              <a:rPr kumimoji="1" lang="en-US" altLang="ja-JP" dirty="0">
                <a:solidFill>
                  <a:schemeClr val="tx1"/>
                </a:solidFill>
              </a:rPr>
              <a:t>/1</a:t>
            </a:r>
            <a:r>
              <a:rPr kumimoji="1" lang="ja-JP" altLang="en-US" dirty="0">
                <a:solidFill>
                  <a:schemeClr val="tx1"/>
                </a:solidFill>
              </a:rPr>
              <a:t>時間</a:t>
            </a:r>
          </a:p>
        </p:txBody>
      </p:sp>
      <p:sp>
        <p:nvSpPr>
          <p:cNvPr id="14" name="フローチャート: 判断 13">
            <a:extLst>
              <a:ext uri="{FF2B5EF4-FFF2-40B4-BE49-F238E27FC236}">
                <a16:creationId xmlns:a16="http://schemas.microsoft.com/office/drawing/2014/main" id="{CF0675BC-7C4C-D706-0508-076EEFCC363A}"/>
              </a:ext>
            </a:extLst>
          </p:cNvPr>
          <p:cNvSpPr/>
          <p:nvPr/>
        </p:nvSpPr>
        <p:spPr>
          <a:xfrm>
            <a:off x="2698052" y="2860025"/>
            <a:ext cx="746023" cy="425813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FC391BE-697A-0F3D-6774-D99EDD058C57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3071064" y="2236901"/>
            <a:ext cx="1" cy="62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2D4378D7-3230-44D1-F375-E6C6FC0780AA}"/>
              </a:ext>
            </a:extLst>
          </p:cNvPr>
          <p:cNvCxnSpPr>
            <a:cxnSpLocks/>
            <a:stCxn id="14" idx="3"/>
            <a:endCxn id="5" idx="3"/>
          </p:cNvCxnSpPr>
          <p:nvPr/>
        </p:nvCxnSpPr>
        <p:spPr>
          <a:xfrm flipV="1">
            <a:off x="3444075" y="1976274"/>
            <a:ext cx="2254977" cy="1096658"/>
          </a:xfrm>
          <a:prstGeom prst="bentConnector3">
            <a:avLst>
              <a:gd name="adj1" fmla="val 116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A89EA3D-2995-ED59-F893-5FE454045DFF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3071064" y="3285838"/>
            <a:ext cx="0" cy="6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B515500-8800-3EBA-C8B1-DE836C79ACEF}"/>
              </a:ext>
            </a:extLst>
          </p:cNvPr>
          <p:cNvSpPr/>
          <p:nvPr/>
        </p:nvSpPr>
        <p:spPr>
          <a:xfrm>
            <a:off x="443076" y="3896824"/>
            <a:ext cx="5255975" cy="5212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②要因分析（</a:t>
            </a:r>
            <a:r>
              <a:rPr lang="ja-JP" altLang="en-US" dirty="0">
                <a:solidFill>
                  <a:schemeClr val="tx1"/>
                </a:solidFill>
              </a:rPr>
              <a:t>将来的には今の分析アプリ</a:t>
            </a:r>
            <a:r>
              <a:rPr kumimoji="1" lang="ja-JP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BDD7673-9538-DBE5-AE63-2535CF13A548}"/>
              </a:ext>
            </a:extLst>
          </p:cNvPr>
          <p:cNvSpPr txBox="1"/>
          <p:nvPr/>
        </p:nvSpPr>
        <p:spPr>
          <a:xfrm>
            <a:off x="1634796" y="2362940"/>
            <a:ext cx="287253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上限越え</a:t>
            </a:r>
            <a:r>
              <a:rPr kumimoji="1" lang="en-US" altLang="ja-JP" sz="1400" dirty="0">
                <a:solidFill>
                  <a:schemeClr val="tx1"/>
                </a:solidFill>
              </a:rPr>
              <a:t>or</a:t>
            </a:r>
            <a:r>
              <a:rPr kumimoji="1" lang="ja-JP" altLang="en-US" sz="1400" dirty="0">
                <a:solidFill>
                  <a:schemeClr val="tx1"/>
                </a:solidFill>
              </a:rPr>
              <a:t>下限割れ</a:t>
            </a:r>
            <a:r>
              <a:rPr kumimoji="1" lang="en-US" altLang="ja-JP" sz="1400" dirty="0">
                <a:solidFill>
                  <a:schemeClr val="tx1"/>
                </a:solidFill>
              </a:rPr>
              <a:t>or</a:t>
            </a:r>
            <a:r>
              <a:rPr kumimoji="1" lang="ja-JP" altLang="en-US" sz="1400" dirty="0">
                <a:solidFill>
                  <a:schemeClr val="tx1"/>
                </a:solidFill>
              </a:rPr>
              <a:t>欠品予測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746576A-4C0E-5093-7EF7-1B6412C2F77D}"/>
              </a:ext>
            </a:extLst>
          </p:cNvPr>
          <p:cNvSpPr txBox="1"/>
          <p:nvPr/>
        </p:nvSpPr>
        <p:spPr>
          <a:xfrm>
            <a:off x="3515013" y="2787646"/>
            <a:ext cx="992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B050"/>
                </a:solidFill>
              </a:rPr>
              <a:t>OK</a:t>
            </a:r>
            <a:endParaRPr kumimoji="1" lang="ja-JP" altLang="en-US" sz="1400" dirty="0">
              <a:solidFill>
                <a:srgbClr val="00B05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36C134C-8E91-56FC-A1FC-11DAA8A43634}"/>
              </a:ext>
            </a:extLst>
          </p:cNvPr>
          <p:cNvSpPr txBox="1"/>
          <p:nvPr/>
        </p:nvSpPr>
        <p:spPr>
          <a:xfrm>
            <a:off x="1177595" y="3413841"/>
            <a:ext cx="406425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/>
                </a:solidFill>
              </a:rPr>
              <a:t>NG</a:t>
            </a:r>
            <a:r>
              <a:rPr kumimoji="1" lang="ja-JP" altLang="en-US" sz="1400" dirty="0">
                <a:solidFill>
                  <a:schemeClr val="tx1"/>
                </a:solidFill>
              </a:rPr>
              <a:t>（</a:t>
            </a:r>
            <a:r>
              <a:rPr kumimoji="1" lang="en-US" altLang="ja-JP" sz="1400" dirty="0">
                <a:solidFill>
                  <a:schemeClr val="tx1"/>
                </a:solidFill>
              </a:rPr>
              <a:t>X</a:t>
            </a:r>
            <a:r>
              <a:rPr kumimoji="1" lang="ja-JP" altLang="en-US" sz="1400" dirty="0">
                <a:solidFill>
                  <a:schemeClr val="tx1"/>
                </a:solidFill>
              </a:rPr>
              <a:t>時間後に</a:t>
            </a:r>
            <a:r>
              <a:rPr lang="en-US" altLang="ja-JP" sz="1400" dirty="0"/>
              <a:t>K</a:t>
            </a:r>
            <a:r>
              <a:rPr lang="ja-JP" altLang="en-US" sz="1400" dirty="0"/>
              <a:t>個の在庫が不足）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13F685F-4D79-3E12-FBD4-0448848886DB}"/>
              </a:ext>
            </a:extLst>
          </p:cNvPr>
          <p:cNvCxnSpPr>
            <a:cxnSpLocks/>
            <a:stCxn id="30" idx="2"/>
            <a:endCxn id="65" idx="0"/>
          </p:cNvCxnSpPr>
          <p:nvPr/>
        </p:nvCxnSpPr>
        <p:spPr>
          <a:xfrm flipH="1">
            <a:off x="3070189" y="4418079"/>
            <a:ext cx="875" cy="61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ローチャート: 判断 64">
            <a:extLst>
              <a:ext uri="{FF2B5EF4-FFF2-40B4-BE49-F238E27FC236}">
                <a16:creationId xmlns:a16="http://schemas.microsoft.com/office/drawing/2014/main" id="{FD24721A-F29F-7D7A-D29D-FD3E576BC67B}"/>
              </a:ext>
            </a:extLst>
          </p:cNvPr>
          <p:cNvSpPr/>
          <p:nvPr/>
        </p:nvSpPr>
        <p:spPr>
          <a:xfrm>
            <a:off x="2697177" y="5029064"/>
            <a:ext cx="746023" cy="425813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37B68FC1-7169-3C28-4D63-8739EA961082}"/>
              </a:ext>
            </a:extLst>
          </p:cNvPr>
          <p:cNvCxnSpPr>
            <a:cxnSpLocks/>
            <a:stCxn id="65" idx="3"/>
            <a:endCxn id="5" idx="3"/>
          </p:cNvCxnSpPr>
          <p:nvPr/>
        </p:nvCxnSpPr>
        <p:spPr>
          <a:xfrm flipV="1">
            <a:off x="3443200" y="1976274"/>
            <a:ext cx="2255852" cy="3265697"/>
          </a:xfrm>
          <a:prstGeom prst="bentConnector3">
            <a:avLst>
              <a:gd name="adj1" fmla="val 138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F54C5CB-8BA3-BCF0-2D36-FEEDA36E76C9}"/>
              </a:ext>
            </a:extLst>
          </p:cNvPr>
          <p:cNvSpPr txBox="1"/>
          <p:nvPr/>
        </p:nvSpPr>
        <p:spPr>
          <a:xfrm>
            <a:off x="3515012" y="4934193"/>
            <a:ext cx="2394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>
                <a:solidFill>
                  <a:srgbClr val="00B050"/>
                </a:solidFill>
              </a:rPr>
              <a:t>格納遅れ</a:t>
            </a:r>
            <a:r>
              <a:rPr lang="ja-JP" altLang="en-US" sz="1400" dirty="0"/>
              <a:t>（格納して終了）</a:t>
            </a:r>
            <a:endParaRPr kumimoji="1" lang="ja-JP" altLang="en-US" sz="1400" dirty="0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69DB72AC-8FBB-2149-1110-FB6D41785581}"/>
              </a:ext>
            </a:extLst>
          </p:cNvPr>
          <p:cNvCxnSpPr>
            <a:cxnSpLocks/>
            <a:stCxn id="65" idx="2"/>
            <a:endCxn id="84" idx="0"/>
          </p:cNvCxnSpPr>
          <p:nvPr/>
        </p:nvCxnSpPr>
        <p:spPr>
          <a:xfrm flipH="1">
            <a:off x="3070188" y="5454877"/>
            <a:ext cx="1" cy="59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1CDA45F-B4CE-9940-4FB6-F90259A5F01D}"/>
              </a:ext>
            </a:extLst>
          </p:cNvPr>
          <p:cNvSpPr txBox="1"/>
          <p:nvPr/>
        </p:nvSpPr>
        <p:spPr>
          <a:xfrm>
            <a:off x="1177595" y="5545178"/>
            <a:ext cx="346926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/>
                </a:solidFill>
              </a:rPr>
              <a:t>NG</a:t>
            </a:r>
            <a:r>
              <a:rPr kumimoji="1" lang="ja-JP" altLang="en-US" sz="1400" dirty="0">
                <a:solidFill>
                  <a:schemeClr val="tx1"/>
                </a:solidFill>
              </a:rPr>
              <a:t>（かんばん不足等</a:t>
            </a:r>
            <a:r>
              <a:rPr lang="ja-JP" altLang="en-US" sz="1400" dirty="0"/>
              <a:t>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DA7C8D8-DC34-E42D-1CC4-7E9D3BAC96FB}"/>
              </a:ext>
            </a:extLst>
          </p:cNvPr>
          <p:cNvSpPr/>
          <p:nvPr/>
        </p:nvSpPr>
        <p:spPr>
          <a:xfrm>
            <a:off x="442200" y="6053342"/>
            <a:ext cx="5255975" cy="5212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➂臨時かんばん発行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7" name="コネクタ: カギ線 86">
            <a:extLst>
              <a:ext uri="{FF2B5EF4-FFF2-40B4-BE49-F238E27FC236}">
                <a16:creationId xmlns:a16="http://schemas.microsoft.com/office/drawing/2014/main" id="{7CEF2233-5D9A-8E87-E824-96C571E4B75B}"/>
              </a:ext>
            </a:extLst>
          </p:cNvPr>
          <p:cNvCxnSpPr>
            <a:cxnSpLocks/>
            <a:stCxn id="84" idx="3"/>
            <a:endCxn id="5" idx="3"/>
          </p:cNvCxnSpPr>
          <p:nvPr/>
        </p:nvCxnSpPr>
        <p:spPr>
          <a:xfrm flipV="1">
            <a:off x="5698175" y="1976274"/>
            <a:ext cx="877" cy="4337696"/>
          </a:xfrm>
          <a:prstGeom prst="bentConnector3">
            <a:avLst>
              <a:gd name="adj1" fmla="val 155273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B9BD7555-7146-5A1E-4428-BAB0C548F8B0}"/>
              </a:ext>
            </a:extLst>
          </p:cNvPr>
          <p:cNvSpPr/>
          <p:nvPr/>
        </p:nvSpPr>
        <p:spPr>
          <a:xfrm>
            <a:off x="442200" y="7277431"/>
            <a:ext cx="5255975" cy="5212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④リミット計算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BD303230-810A-F2FB-43C4-3E6CA55FC1FD}"/>
              </a:ext>
            </a:extLst>
          </p:cNvPr>
          <p:cNvCxnSpPr>
            <a:cxnSpLocks/>
            <a:stCxn id="84" idx="2"/>
            <a:endCxn id="92" idx="0"/>
          </p:cNvCxnSpPr>
          <p:nvPr/>
        </p:nvCxnSpPr>
        <p:spPr>
          <a:xfrm>
            <a:off x="3070188" y="6574597"/>
            <a:ext cx="0" cy="70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吹き出し: 四角形 96">
            <a:extLst>
              <a:ext uri="{FF2B5EF4-FFF2-40B4-BE49-F238E27FC236}">
                <a16:creationId xmlns:a16="http://schemas.microsoft.com/office/drawing/2014/main" id="{324C78F2-528C-8475-4850-8624D02BBFB4}"/>
              </a:ext>
            </a:extLst>
          </p:cNvPr>
          <p:cNvSpPr/>
          <p:nvPr/>
        </p:nvSpPr>
        <p:spPr>
          <a:xfrm>
            <a:off x="3378916" y="6736853"/>
            <a:ext cx="3274759" cy="398317"/>
          </a:xfrm>
          <a:prstGeom prst="wedgeRectCallout">
            <a:avLst>
              <a:gd name="adj1" fmla="val -56006"/>
              <a:gd name="adj2" fmla="val 1379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生産変動などにより、集荷欠品発生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8" name="フローチャート: 判断 97">
            <a:extLst>
              <a:ext uri="{FF2B5EF4-FFF2-40B4-BE49-F238E27FC236}">
                <a16:creationId xmlns:a16="http://schemas.microsoft.com/office/drawing/2014/main" id="{A21E419D-2D30-4F9F-3311-77AC02306A7D}"/>
              </a:ext>
            </a:extLst>
          </p:cNvPr>
          <p:cNvSpPr/>
          <p:nvPr/>
        </p:nvSpPr>
        <p:spPr>
          <a:xfrm>
            <a:off x="2697175" y="8130437"/>
            <a:ext cx="746023" cy="425813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9" name="コネクタ: カギ線 98">
            <a:extLst>
              <a:ext uri="{FF2B5EF4-FFF2-40B4-BE49-F238E27FC236}">
                <a16:creationId xmlns:a16="http://schemas.microsoft.com/office/drawing/2014/main" id="{D6A12E4C-39EF-4EE8-5DB3-CB9F4864E53B}"/>
              </a:ext>
            </a:extLst>
          </p:cNvPr>
          <p:cNvCxnSpPr>
            <a:cxnSpLocks/>
            <a:stCxn id="98" idx="3"/>
            <a:endCxn id="5" idx="3"/>
          </p:cNvCxnSpPr>
          <p:nvPr/>
        </p:nvCxnSpPr>
        <p:spPr>
          <a:xfrm flipV="1">
            <a:off x="3443198" y="1976274"/>
            <a:ext cx="2255854" cy="6367070"/>
          </a:xfrm>
          <a:prstGeom prst="bentConnector3">
            <a:avLst>
              <a:gd name="adj1" fmla="val 195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84555BC5-86C3-4F2D-08C9-05E2F0FBD7D6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3069311" y="7774367"/>
            <a:ext cx="876" cy="35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E4E7EF48-057E-0823-3D44-D83F797A7EE4}"/>
              </a:ext>
            </a:extLst>
          </p:cNvPr>
          <p:cNvSpPr txBox="1"/>
          <p:nvPr/>
        </p:nvSpPr>
        <p:spPr>
          <a:xfrm>
            <a:off x="3442323" y="8008337"/>
            <a:ext cx="2394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>
                <a:solidFill>
                  <a:srgbClr val="00B050"/>
                </a:solidFill>
              </a:rPr>
              <a:t>OK</a:t>
            </a:r>
            <a:r>
              <a:rPr lang="ja-JP" altLang="en-US" sz="1400" dirty="0"/>
              <a:t>（工場内の在庫で</a:t>
            </a:r>
            <a:r>
              <a:rPr lang="en-US" altLang="ja-JP" sz="1400" dirty="0"/>
              <a:t>OK</a:t>
            </a:r>
            <a:r>
              <a:rPr lang="ja-JP" altLang="en-US" sz="1400" dirty="0"/>
              <a:t>）</a:t>
            </a:r>
            <a:endParaRPr kumimoji="1" lang="ja-JP" altLang="en-US" sz="1400" dirty="0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D73DAF80-4B4F-456E-9110-77FFF3941210}"/>
              </a:ext>
            </a:extLst>
          </p:cNvPr>
          <p:cNvSpPr/>
          <p:nvPr/>
        </p:nvSpPr>
        <p:spPr>
          <a:xfrm>
            <a:off x="450083" y="9884196"/>
            <a:ext cx="5255975" cy="5212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④モノを取りに行く、臨時かんばん発行など</a:t>
            </a: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BA6F1200-F9FE-6FCC-E47F-01DB01C360AA}"/>
              </a:ext>
            </a:extLst>
          </p:cNvPr>
          <p:cNvCxnSpPr>
            <a:cxnSpLocks/>
            <a:stCxn id="98" idx="2"/>
            <a:endCxn id="155" idx="0"/>
          </p:cNvCxnSpPr>
          <p:nvPr/>
        </p:nvCxnSpPr>
        <p:spPr>
          <a:xfrm flipH="1">
            <a:off x="3069311" y="8556250"/>
            <a:ext cx="876" cy="59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F4673345-2DFE-4521-408D-0E67E59F1418}"/>
              </a:ext>
            </a:extLst>
          </p:cNvPr>
          <p:cNvSpPr txBox="1"/>
          <p:nvPr/>
        </p:nvSpPr>
        <p:spPr>
          <a:xfrm>
            <a:off x="1694986" y="8655219"/>
            <a:ext cx="281234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/>
                </a:solidFill>
              </a:rPr>
              <a:t>NG</a:t>
            </a:r>
            <a:r>
              <a:rPr lang="ja-JP" altLang="en-US" sz="1400" dirty="0"/>
              <a:t>（工場内の在庫で足りない）</a:t>
            </a:r>
            <a:endParaRPr kumimoji="1" lang="ja-JP" altLang="en-US" sz="1400" dirty="0"/>
          </a:p>
        </p:txBody>
      </p:sp>
      <p:cxnSp>
        <p:nvCxnSpPr>
          <p:cNvPr id="113" name="コネクタ: カギ線 112">
            <a:extLst>
              <a:ext uri="{FF2B5EF4-FFF2-40B4-BE49-F238E27FC236}">
                <a16:creationId xmlns:a16="http://schemas.microsoft.com/office/drawing/2014/main" id="{41626950-F28E-FADE-298F-67491641BCAE}"/>
              </a:ext>
            </a:extLst>
          </p:cNvPr>
          <p:cNvCxnSpPr>
            <a:cxnSpLocks/>
            <a:stCxn id="107" idx="3"/>
            <a:endCxn id="5" idx="3"/>
          </p:cNvCxnSpPr>
          <p:nvPr/>
        </p:nvCxnSpPr>
        <p:spPr>
          <a:xfrm flipH="1" flipV="1">
            <a:off x="5699052" y="1976274"/>
            <a:ext cx="7006" cy="8168550"/>
          </a:xfrm>
          <a:prstGeom prst="bentConnector3">
            <a:avLst>
              <a:gd name="adj1" fmla="val -386210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四角形: 角を丸くする 119">
            <a:extLst>
              <a:ext uri="{FF2B5EF4-FFF2-40B4-BE49-F238E27FC236}">
                <a16:creationId xmlns:a16="http://schemas.microsoft.com/office/drawing/2014/main" id="{59A1B97E-4D5C-839F-B209-470C4C97BFCC}"/>
              </a:ext>
            </a:extLst>
          </p:cNvPr>
          <p:cNvSpPr/>
          <p:nvPr/>
        </p:nvSpPr>
        <p:spPr>
          <a:xfrm>
            <a:off x="2620870" y="10621294"/>
            <a:ext cx="914400" cy="4629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END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55CD4AF1-0B8D-21EE-F180-7A2E70A8555C}"/>
              </a:ext>
            </a:extLst>
          </p:cNvPr>
          <p:cNvCxnSpPr>
            <a:cxnSpLocks/>
            <a:stCxn id="107" idx="2"/>
            <a:endCxn id="120" idx="0"/>
          </p:cNvCxnSpPr>
          <p:nvPr/>
        </p:nvCxnSpPr>
        <p:spPr>
          <a:xfrm flipH="1">
            <a:off x="3078070" y="10405451"/>
            <a:ext cx="1" cy="21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4055FAC8-4463-2F3C-557C-BE1A6B70B453}"/>
              </a:ext>
            </a:extLst>
          </p:cNvPr>
          <p:cNvSpPr txBox="1"/>
          <p:nvPr/>
        </p:nvSpPr>
        <p:spPr>
          <a:xfrm>
            <a:off x="256966" y="801431"/>
            <a:ext cx="1377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u="sng" dirty="0"/>
              <a:t>フロー</a:t>
            </a:r>
            <a:endParaRPr kumimoji="1" lang="ja-JP" altLang="en-US" u="sng" dirty="0">
              <a:solidFill>
                <a:schemeClr val="tx1"/>
              </a:solidFill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41C35E05-41BC-2C06-2921-43E0D3E1AF79}"/>
              </a:ext>
            </a:extLst>
          </p:cNvPr>
          <p:cNvSpPr/>
          <p:nvPr/>
        </p:nvSpPr>
        <p:spPr>
          <a:xfrm>
            <a:off x="9670514" y="130294"/>
            <a:ext cx="2358060" cy="4326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今回の開発アイテム</a:t>
            </a: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3FAD4F1D-9A62-6D21-429E-5463A0374707}"/>
              </a:ext>
            </a:extLst>
          </p:cNvPr>
          <p:cNvSpPr txBox="1"/>
          <p:nvPr/>
        </p:nvSpPr>
        <p:spPr>
          <a:xfrm>
            <a:off x="65517" y="6914901"/>
            <a:ext cx="1377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集欠時</a:t>
            </a: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9E2CBA4E-FED2-577F-16F2-C3CB49937EBC}"/>
              </a:ext>
            </a:extLst>
          </p:cNvPr>
          <p:cNvSpPr/>
          <p:nvPr/>
        </p:nvSpPr>
        <p:spPr>
          <a:xfrm>
            <a:off x="441323" y="9152155"/>
            <a:ext cx="5255975" cy="5212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②要因分析（</a:t>
            </a:r>
            <a:r>
              <a:rPr lang="ja-JP" altLang="en-US" dirty="0">
                <a:solidFill>
                  <a:schemeClr val="tx1"/>
                </a:solidFill>
              </a:rPr>
              <a:t>将来的には今の分析アプリ</a:t>
            </a:r>
            <a:r>
              <a:rPr kumimoji="1" lang="ja-JP" altLang="en-US" dirty="0">
                <a:solidFill>
                  <a:schemeClr val="tx1"/>
                </a:solidFill>
              </a:rPr>
              <a:t>）</a:t>
            </a:r>
          </a:p>
        </p:txBody>
      </p: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7974B03F-7598-4743-0D57-85AF54B10752}"/>
              </a:ext>
            </a:extLst>
          </p:cNvPr>
          <p:cNvCxnSpPr>
            <a:cxnSpLocks/>
            <a:stCxn id="155" idx="2"/>
            <a:endCxn id="107" idx="0"/>
          </p:cNvCxnSpPr>
          <p:nvPr/>
        </p:nvCxnSpPr>
        <p:spPr>
          <a:xfrm>
            <a:off x="3069311" y="9673410"/>
            <a:ext cx="8760" cy="21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3" name="表 182">
            <a:extLst>
              <a:ext uri="{FF2B5EF4-FFF2-40B4-BE49-F238E27FC236}">
                <a16:creationId xmlns:a16="http://schemas.microsoft.com/office/drawing/2014/main" id="{C742F9CD-9004-AFFC-6D92-93296411E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50299"/>
              </p:ext>
            </p:extLst>
          </p:nvPr>
        </p:nvGraphicFramePr>
        <p:xfrm>
          <a:off x="9312970" y="8556250"/>
          <a:ext cx="9550763" cy="214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3030">
                  <a:extLst>
                    <a:ext uri="{9D8B030D-6E8A-4147-A177-3AD203B41FA5}">
                      <a16:colId xmlns:a16="http://schemas.microsoft.com/office/drawing/2014/main" val="893497216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439215806"/>
                    </a:ext>
                  </a:extLst>
                </a:gridCol>
                <a:gridCol w="2963333">
                  <a:extLst>
                    <a:ext uri="{9D8B030D-6E8A-4147-A177-3AD203B41FA5}">
                      <a16:colId xmlns:a16="http://schemas.microsoft.com/office/drawing/2014/main" val="2154189848"/>
                    </a:ext>
                  </a:extLst>
                </a:gridCol>
              </a:tblGrid>
              <a:tr h="71494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要因分析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予測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810278"/>
                  </a:ext>
                </a:extLst>
              </a:tr>
              <a:tr h="71494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第一工場（</a:t>
                      </a:r>
                      <a:r>
                        <a:rPr kumimoji="1" lang="en-US" altLang="ja-JP" dirty="0"/>
                        <a:t>T403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T157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？（精度次第）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929644"/>
                  </a:ext>
                </a:extLst>
              </a:tr>
              <a:tr h="71494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第二工場（</a:t>
                      </a:r>
                      <a:r>
                        <a:rPr kumimoji="1" lang="en-US" altLang="ja-JP" dirty="0"/>
                        <a:t>T447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未（半年分のデータ必要）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済（</a:t>
                      </a:r>
                      <a:r>
                        <a:rPr kumimoji="1" lang="en-US" altLang="ja-JP" dirty="0"/>
                        <a:t>4/11</a:t>
                      </a:r>
                      <a:r>
                        <a:rPr kumimoji="1" lang="ja-JP" altLang="en-US" dirty="0"/>
                        <a:t>）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96954"/>
                  </a:ext>
                </a:extLst>
              </a:tr>
            </a:tbl>
          </a:graphicData>
        </a:graphic>
      </p:graphicFrame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D8099368-1673-7A4C-22E5-61D40E8762CA}"/>
              </a:ext>
            </a:extLst>
          </p:cNvPr>
          <p:cNvSpPr txBox="1"/>
          <p:nvPr/>
        </p:nvSpPr>
        <p:spPr>
          <a:xfrm>
            <a:off x="9291314" y="8093072"/>
            <a:ext cx="2162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u="sng" dirty="0">
                <a:solidFill>
                  <a:schemeClr val="tx1"/>
                </a:solidFill>
              </a:rPr>
              <a:t>トライ版展開計画</a:t>
            </a:r>
          </a:p>
        </p:txBody>
      </p:sp>
    </p:spTree>
    <p:extLst>
      <p:ext uri="{BB962C8B-B14F-4D97-AF65-F5344CB8AC3E}">
        <p14:creationId xmlns:p14="http://schemas.microsoft.com/office/powerpoint/2010/main" val="21626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06F700-44D3-567E-6CE2-3ED7389C6C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システム構成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E8DB27-6FDF-38AE-A994-754FDF81891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9, 2025</a:t>
            </a:fld>
            <a:endParaRPr lang="en-US" dirty="0"/>
          </a:p>
        </p:txBody>
      </p:sp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A9E9A2AA-75B7-0463-3C2F-B04A9848662F}"/>
              </a:ext>
            </a:extLst>
          </p:cNvPr>
          <p:cNvSpPr/>
          <p:nvPr/>
        </p:nvSpPr>
        <p:spPr>
          <a:xfrm>
            <a:off x="684474" y="1447800"/>
            <a:ext cx="914400" cy="612648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5E4753-E0BF-3DA1-D88C-E9604E39A2BA}"/>
              </a:ext>
            </a:extLst>
          </p:cNvPr>
          <p:cNvSpPr txBox="1"/>
          <p:nvPr/>
        </p:nvSpPr>
        <p:spPr>
          <a:xfrm>
            <a:off x="1787585" y="1292459"/>
            <a:ext cx="5174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Dr.sum</a:t>
            </a:r>
          </a:p>
          <a:p>
            <a:r>
              <a:rPr lang="ja-JP" altLang="en-US" dirty="0"/>
              <a:t>・</a:t>
            </a:r>
            <a:r>
              <a:rPr kumimoji="1" lang="ja-JP" altLang="en-US" dirty="0"/>
              <a:t>在庫推移</a:t>
            </a:r>
            <a:r>
              <a:rPr kumimoji="1" lang="en-US" altLang="ja-JP" dirty="0"/>
              <a:t>MB</a:t>
            </a:r>
            <a:r>
              <a:rPr kumimoji="1" lang="ja-JP" altLang="en-US" dirty="0"/>
              <a:t>テーブル（今の</a:t>
            </a:r>
            <a:r>
              <a:rPr kumimoji="1" lang="en-US" altLang="ja-JP" dirty="0"/>
              <a:t>T403</a:t>
            </a:r>
            <a:r>
              <a:rPr kumimoji="1" lang="ja-JP" altLang="en-US" dirty="0"/>
              <a:t>と同じ形式）</a:t>
            </a:r>
            <a:endParaRPr kumimoji="1" lang="en-US" altLang="ja-JP" dirty="0"/>
          </a:p>
          <a:p>
            <a:r>
              <a:rPr lang="ja-JP" altLang="en-US" dirty="0"/>
              <a:t>・所在管理</a:t>
            </a:r>
            <a:r>
              <a:rPr lang="en-US" altLang="ja-JP" dirty="0"/>
              <a:t>MB</a:t>
            </a:r>
            <a:r>
              <a:rPr lang="ja-JP" altLang="en-US" dirty="0"/>
              <a:t>テーブル</a:t>
            </a:r>
            <a:r>
              <a:rPr kumimoji="1" lang="ja-JP" altLang="en-US" dirty="0"/>
              <a:t>（今の</a:t>
            </a:r>
            <a:r>
              <a:rPr kumimoji="1" lang="en-US" altLang="ja-JP" dirty="0"/>
              <a:t>T403</a:t>
            </a:r>
            <a:r>
              <a:rPr kumimoji="1" lang="ja-JP" altLang="en-US" dirty="0"/>
              <a:t>と同じ形式）</a:t>
            </a:r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20794D50-377B-0153-A661-73DF5D825842}"/>
              </a:ext>
            </a:extLst>
          </p:cNvPr>
          <p:cNvSpPr/>
          <p:nvPr/>
        </p:nvSpPr>
        <p:spPr>
          <a:xfrm>
            <a:off x="7151111" y="1447800"/>
            <a:ext cx="914400" cy="612648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8F54766-2A71-2031-A943-4C0AE2CE2D8F}"/>
              </a:ext>
            </a:extLst>
          </p:cNvPr>
          <p:cNvSpPr txBox="1"/>
          <p:nvPr/>
        </p:nvSpPr>
        <p:spPr>
          <a:xfrm>
            <a:off x="8352790" y="1292459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資源参照サーバー</a:t>
            </a:r>
            <a:endParaRPr lang="en-US" altLang="ja-JP" dirty="0"/>
          </a:p>
          <a:p>
            <a:r>
              <a:rPr lang="ja-JP" altLang="en-US" dirty="0"/>
              <a:t>・手配必要数</a:t>
            </a:r>
            <a:endParaRPr lang="en-US" altLang="ja-JP" dirty="0"/>
          </a:p>
          <a:p>
            <a:r>
              <a:rPr lang="ja-JP" altLang="en-US" dirty="0"/>
              <a:t>・手配運用情報</a:t>
            </a:r>
            <a:endParaRPr kumimoji="1" lang="ja-JP" altLang="en-US" dirty="0"/>
          </a:p>
        </p:txBody>
      </p:sp>
      <p:pic>
        <p:nvPicPr>
          <p:cNvPr id="2050" name="Picture 2" descr="パソコンイラスト／無料イラストなら「イラストAC」">
            <a:extLst>
              <a:ext uri="{FF2B5EF4-FFF2-40B4-BE49-F238E27FC236}">
                <a16:creationId xmlns:a16="http://schemas.microsoft.com/office/drawing/2014/main" id="{4AAF57B0-7CF5-0FA2-9C62-F492042FC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82" y="3512921"/>
            <a:ext cx="1711583" cy="12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802AEB2-D3B2-B5F7-D9F7-1A08C48078E8}"/>
              </a:ext>
            </a:extLst>
          </p:cNvPr>
          <p:cNvCxnSpPr>
            <a:cxnSpLocks/>
            <a:stCxn id="5" idx="3"/>
            <a:endCxn id="2050" idx="0"/>
          </p:cNvCxnSpPr>
          <p:nvPr/>
        </p:nvCxnSpPr>
        <p:spPr>
          <a:xfrm>
            <a:off x="1141674" y="2060448"/>
            <a:ext cx="0" cy="14524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75365AA-5ADE-FF84-66B5-BC79B24C3400}"/>
              </a:ext>
            </a:extLst>
          </p:cNvPr>
          <p:cNvCxnSpPr>
            <a:cxnSpLocks/>
            <a:stCxn id="7" idx="3"/>
            <a:endCxn id="2050" idx="3"/>
          </p:cNvCxnSpPr>
          <p:nvPr/>
        </p:nvCxnSpPr>
        <p:spPr>
          <a:xfrm flipH="1">
            <a:off x="1997465" y="2060448"/>
            <a:ext cx="5610846" cy="20947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0769E59-355F-9EFB-D6CE-1ABA4E9FAA7F}"/>
              </a:ext>
            </a:extLst>
          </p:cNvPr>
          <p:cNvSpPr txBox="1"/>
          <p:nvPr/>
        </p:nvSpPr>
        <p:spPr>
          <a:xfrm>
            <a:off x="427214" y="4810053"/>
            <a:ext cx="1428917" cy="370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ローカル</a:t>
            </a:r>
            <a:r>
              <a:rPr lang="en-US" altLang="ja-JP" dirty="0"/>
              <a:t>PC</a:t>
            </a: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D2A7EC92-5DF9-B764-DBE2-56E2022EFBBB}"/>
              </a:ext>
            </a:extLst>
          </p:cNvPr>
          <p:cNvSpPr/>
          <p:nvPr/>
        </p:nvSpPr>
        <p:spPr>
          <a:xfrm>
            <a:off x="2517524" y="4272857"/>
            <a:ext cx="3274759" cy="759346"/>
          </a:xfrm>
          <a:prstGeom prst="wedgeRectCallout">
            <a:avLst>
              <a:gd name="adj1" fmla="val -63290"/>
              <a:gd name="adj2" fmla="val -3283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ユーザーは</a:t>
            </a:r>
            <a:r>
              <a:rPr lang="en-US" altLang="ja-JP" sz="1400" dirty="0">
                <a:solidFill>
                  <a:schemeClr val="tx1"/>
                </a:solidFill>
              </a:rPr>
              <a:t>WEB</a:t>
            </a:r>
            <a:r>
              <a:rPr lang="ja-JP" altLang="en-US" sz="1400" dirty="0">
                <a:solidFill>
                  <a:schemeClr val="tx1"/>
                </a:solidFill>
              </a:rPr>
              <a:t>アプリ（ブラウザ上）で処理を行う。裏で</a:t>
            </a:r>
            <a:r>
              <a:rPr lang="en-US" altLang="ja-JP" sz="1400" dirty="0">
                <a:solidFill>
                  <a:schemeClr val="tx1"/>
                </a:solidFill>
              </a:rPr>
              <a:t>python</a:t>
            </a:r>
            <a:r>
              <a:rPr lang="ja-JP" altLang="en-US" sz="1400" dirty="0">
                <a:solidFill>
                  <a:schemeClr val="tx1"/>
                </a:solidFill>
              </a:rPr>
              <a:t>等が動き処理が実行される。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2054" name="Picture 6" descr="Exe イラスト素材 - iStock">
            <a:extLst>
              <a:ext uri="{FF2B5EF4-FFF2-40B4-BE49-F238E27FC236}">
                <a16:creationId xmlns:a16="http://schemas.microsoft.com/office/drawing/2014/main" id="{7E1F9EB3-9737-C87D-ADEC-C9CAA7BFB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524" y="5149823"/>
            <a:ext cx="1003024" cy="100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A7C2C0B-923E-B0D8-402E-D5CC9A7A54C4}"/>
              </a:ext>
            </a:extLst>
          </p:cNvPr>
          <p:cNvSpPr txBox="1"/>
          <p:nvPr/>
        </p:nvSpPr>
        <p:spPr>
          <a:xfrm>
            <a:off x="3461154" y="5410200"/>
            <a:ext cx="5305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Web</a:t>
            </a:r>
            <a:r>
              <a:rPr lang="ja-JP" altLang="en-US" dirty="0"/>
              <a:t>アプリは</a:t>
            </a:r>
            <a:r>
              <a:rPr lang="en-US" altLang="ja-JP" dirty="0"/>
              <a:t>EXE</a:t>
            </a:r>
            <a:r>
              <a:rPr lang="ja-JP" altLang="en-US" dirty="0"/>
              <a:t>ファイルをローカル上で実行</a:t>
            </a:r>
            <a:endParaRPr lang="en-US" altLang="ja-JP" dirty="0"/>
          </a:p>
          <a:p>
            <a:r>
              <a:rPr lang="ja-JP" altLang="en-US" dirty="0"/>
              <a:t>（リンクに飛んで</a:t>
            </a:r>
            <a:r>
              <a:rPr lang="en-US" altLang="ja-JP" dirty="0"/>
              <a:t>AWS</a:t>
            </a:r>
            <a:r>
              <a:rPr lang="ja-JP" altLang="en-US" dirty="0"/>
              <a:t>上で動かすわけではない）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5618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D5B854-250D-06F5-7123-1693C4B2C1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在庫予測シミュレーション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2031A1-BB0B-AB79-031C-B98E39BC6E5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9, 2025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72C2958-4D8A-9820-E92A-8A0B2D289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77" y="830963"/>
            <a:ext cx="11341555" cy="5606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44A3954-8622-7357-741E-1AFCE567E1ED}"/>
              </a:ext>
            </a:extLst>
          </p:cNvPr>
          <p:cNvSpPr/>
          <p:nvPr/>
        </p:nvSpPr>
        <p:spPr>
          <a:xfrm>
            <a:off x="6962400" y="5832494"/>
            <a:ext cx="1780355" cy="3297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CSV</a:t>
            </a:r>
            <a:r>
              <a:rPr kumimoji="1" lang="ja-JP" altLang="en-US" sz="1400" dirty="0"/>
              <a:t>掃き出し機能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7546F74-0B70-9A98-E7F6-076254A91C1D}"/>
              </a:ext>
            </a:extLst>
          </p:cNvPr>
          <p:cNvSpPr/>
          <p:nvPr/>
        </p:nvSpPr>
        <p:spPr>
          <a:xfrm>
            <a:off x="5817416" y="-283764"/>
            <a:ext cx="1513840" cy="351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定期実行機能</a:t>
            </a:r>
            <a:endParaRPr kumimoji="1" lang="ja-JP" altLang="en-US" sz="1400" dirty="0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99EDC022-6832-1340-BAD4-7EB5A7AB7953}"/>
              </a:ext>
            </a:extLst>
          </p:cNvPr>
          <p:cNvSpPr/>
          <p:nvPr/>
        </p:nvSpPr>
        <p:spPr>
          <a:xfrm>
            <a:off x="5817416" y="62150"/>
            <a:ext cx="3758384" cy="638890"/>
          </a:xfrm>
          <a:prstGeom prst="wedgeRectCallout">
            <a:avLst>
              <a:gd name="adj1" fmla="val -43660"/>
              <a:gd name="adj2" fmla="val 9939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このページを維持した状態であれば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r>
              <a:rPr kumimoji="1" lang="ja-JP" altLang="en-US" sz="1400" dirty="0">
                <a:solidFill>
                  <a:schemeClr val="tx1"/>
                </a:solidFill>
              </a:rPr>
              <a:t>時間に</a:t>
            </a:r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r>
              <a:rPr kumimoji="1" lang="ja-JP" altLang="en-US" sz="1400" dirty="0">
                <a:solidFill>
                  <a:schemeClr val="tx1"/>
                </a:solidFill>
              </a:rPr>
              <a:t>回、この結果が自動で更新される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4221105D-7054-4EFE-2447-50E17C594E18}"/>
              </a:ext>
            </a:extLst>
          </p:cNvPr>
          <p:cNvSpPr/>
          <p:nvPr/>
        </p:nvSpPr>
        <p:spPr>
          <a:xfrm>
            <a:off x="8742755" y="5832494"/>
            <a:ext cx="2823104" cy="562803"/>
          </a:xfrm>
          <a:prstGeom prst="wedgeRectCallout">
            <a:avLst>
              <a:gd name="adj1" fmla="val -10004"/>
              <a:gd name="adj2" fmla="val -11091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結果を</a:t>
            </a:r>
            <a:r>
              <a:rPr kumimoji="1" lang="en-US" altLang="ja-JP" sz="1400" dirty="0">
                <a:solidFill>
                  <a:schemeClr val="tx1"/>
                </a:solidFill>
              </a:rPr>
              <a:t>CSV</a:t>
            </a:r>
            <a:r>
              <a:rPr kumimoji="1" lang="ja-JP" altLang="en-US" sz="1400" dirty="0">
                <a:solidFill>
                  <a:schemeClr val="tx1"/>
                </a:solidFill>
              </a:rPr>
              <a:t>で保存できる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ボタンを作成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CDF2113B-9739-B1EE-34D3-11997C3E3A62}"/>
              </a:ext>
            </a:extLst>
          </p:cNvPr>
          <p:cNvSpPr/>
          <p:nvPr/>
        </p:nvSpPr>
        <p:spPr>
          <a:xfrm>
            <a:off x="10014169" y="-302485"/>
            <a:ext cx="4089959" cy="825196"/>
          </a:xfrm>
          <a:prstGeom prst="wedgeRectCallout">
            <a:avLst>
              <a:gd name="adj1" fmla="val -62406"/>
              <a:gd name="adj2" fmla="val 23066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10</a:t>
            </a:r>
            <a:r>
              <a:rPr lang="ja-JP" altLang="en-US" sz="1400" dirty="0">
                <a:solidFill>
                  <a:schemeClr val="tx1"/>
                </a:solidFill>
              </a:rPr>
              <a:t>時、</a:t>
            </a:r>
            <a:r>
              <a:rPr lang="en-US" altLang="ja-JP" sz="1400" dirty="0">
                <a:solidFill>
                  <a:schemeClr val="tx1"/>
                </a:solidFill>
              </a:rPr>
              <a:t>11</a:t>
            </a:r>
            <a:r>
              <a:rPr lang="ja-JP" altLang="en-US" sz="1400" dirty="0">
                <a:solidFill>
                  <a:schemeClr val="tx1"/>
                </a:solidFill>
              </a:rPr>
              <a:t>時、</a:t>
            </a:r>
            <a:r>
              <a:rPr lang="en-US" altLang="ja-JP" sz="1400" dirty="0">
                <a:solidFill>
                  <a:schemeClr val="tx1"/>
                </a:solidFill>
              </a:rPr>
              <a:t>12</a:t>
            </a:r>
            <a:r>
              <a:rPr lang="ja-JP" altLang="en-US" sz="1400" dirty="0">
                <a:solidFill>
                  <a:schemeClr val="tx1"/>
                </a:solidFill>
              </a:rPr>
              <a:t>時・・・で</a:t>
            </a:r>
            <a:r>
              <a:rPr lang="en-US" altLang="ja-JP" sz="1400" dirty="0">
                <a:solidFill>
                  <a:schemeClr val="tx1"/>
                </a:solidFill>
              </a:rPr>
              <a:t>1</a:t>
            </a:r>
            <a:r>
              <a:rPr lang="ja-JP" altLang="en-US" sz="1400" dirty="0">
                <a:solidFill>
                  <a:schemeClr val="tx1"/>
                </a:solidFill>
              </a:rPr>
              <a:t>時間ごとに画面が更新されるイメージです。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AE3848A-29DC-502E-B9D5-D197082010AA}"/>
              </a:ext>
            </a:extLst>
          </p:cNvPr>
          <p:cNvSpPr/>
          <p:nvPr/>
        </p:nvSpPr>
        <p:spPr>
          <a:xfrm>
            <a:off x="9575799" y="5081189"/>
            <a:ext cx="1157017" cy="36616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結果保存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3F64C78-6541-334C-AF59-207DA6DF8553}"/>
              </a:ext>
            </a:extLst>
          </p:cNvPr>
          <p:cNvSpPr/>
          <p:nvPr/>
        </p:nvSpPr>
        <p:spPr>
          <a:xfrm>
            <a:off x="12192000" y="3073381"/>
            <a:ext cx="1560376" cy="366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LT</a:t>
            </a:r>
            <a:r>
              <a:rPr kumimoji="1" lang="ja-JP" altLang="en-US" sz="1400" dirty="0"/>
              <a:t>設定変更機能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A87EB2-F6F5-4991-FD3B-47A69EAFAA0A}"/>
              </a:ext>
            </a:extLst>
          </p:cNvPr>
          <p:cNvSpPr/>
          <p:nvPr/>
        </p:nvSpPr>
        <p:spPr>
          <a:xfrm>
            <a:off x="12191999" y="3439550"/>
            <a:ext cx="3617844" cy="642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仕入先ダイヤエクセルで変更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4E676C5-6314-74DA-79BC-DB967F929142}"/>
              </a:ext>
            </a:extLst>
          </p:cNvPr>
          <p:cNvSpPr/>
          <p:nvPr/>
        </p:nvSpPr>
        <p:spPr>
          <a:xfrm>
            <a:off x="556591" y="4283611"/>
            <a:ext cx="1696279" cy="126904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設定２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B97E223-1779-1C98-15AA-C58336FF0858}"/>
              </a:ext>
            </a:extLst>
          </p:cNvPr>
          <p:cNvSpPr/>
          <p:nvPr/>
        </p:nvSpPr>
        <p:spPr>
          <a:xfrm>
            <a:off x="-1840730" y="4254405"/>
            <a:ext cx="1560376" cy="366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需要調整機能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652DC25A-936B-C530-D7EC-92CBC8805969}"/>
              </a:ext>
            </a:extLst>
          </p:cNvPr>
          <p:cNvSpPr/>
          <p:nvPr/>
        </p:nvSpPr>
        <p:spPr>
          <a:xfrm>
            <a:off x="-1840731" y="4620574"/>
            <a:ext cx="2283807" cy="562803"/>
          </a:xfrm>
          <a:prstGeom prst="wedgeRectCallout">
            <a:avLst>
              <a:gd name="adj1" fmla="val 70267"/>
              <a:gd name="adj2" fmla="val -2615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需要パラメータ設定行う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11CA96-E8EB-24CC-29C1-95F2C379197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ja-JP" altLang="en-US" dirty="0"/>
              <a:t>在庫リミット計算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0725122-0065-48C4-2E7D-5567EF47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77" y="732127"/>
            <a:ext cx="11402384" cy="581987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35AE44-74C6-DF31-3429-4BFD3EA0E4AE}"/>
              </a:ext>
            </a:extLst>
          </p:cNvPr>
          <p:cNvSpPr/>
          <p:nvPr/>
        </p:nvSpPr>
        <p:spPr>
          <a:xfrm>
            <a:off x="443077" y="6498990"/>
            <a:ext cx="1931908" cy="67506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sz="1400" dirty="0"/>
          </a:p>
          <a:p>
            <a:r>
              <a:rPr kumimoji="1" lang="ja-JP" altLang="en-US" sz="1400" dirty="0"/>
              <a:t>ステップ</a:t>
            </a:r>
            <a:r>
              <a:rPr lang="en-US" altLang="ja-JP" sz="1400" dirty="0"/>
              <a:t>4</a:t>
            </a:r>
            <a:r>
              <a:rPr lang="ja-JP" altLang="en-US" sz="1400" dirty="0"/>
              <a:t>：需要調整</a:t>
            </a:r>
            <a:endParaRPr kumimoji="1" lang="ja-JP" altLang="en-US" sz="1400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ACC6BF08-10B8-D5C9-825E-E5124B017DF7}"/>
              </a:ext>
            </a:extLst>
          </p:cNvPr>
          <p:cNvSpPr/>
          <p:nvPr/>
        </p:nvSpPr>
        <p:spPr>
          <a:xfrm>
            <a:off x="-2207713" y="6281654"/>
            <a:ext cx="2324315" cy="1002861"/>
          </a:xfrm>
          <a:prstGeom prst="wedgeRectCallout">
            <a:avLst>
              <a:gd name="adj1" fmla="val 58877"/>
              <a:gd name="adj2" fmla="val 9086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需要調整パラメータを入力できる項目追加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C49090-A492-6573-E9C3-E0052AAD081E}"/>
              </a:ext>
            </a:extLst>
          </p:cNvPr>
          <p:cNvSpPr/>
          <p:nvPr/>
        </p:nvSpPr>
        <p:spPr>
          <a:xfrm>
            <a:off x="-2207713" y="5930300"/>
            <a:ext cx="1513840" cy="351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需要調整機能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CE4D483-4695-9353-C5FC-046BDA2B4502}"/>
              </a:ext>
            </a:extLst>
          </p:cNvPr>
          <p:cNvSpPr/>
          <p:nvPr/>
        </p:nvSpPr>
        <p:spPr>
          <a:xfrm>
            <a:off x="520399" y="2261779"/>
            <a:ext cx="888632" cy="143892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600" dirty="0">
                <a:solidFill>
                  <a:schemeClr val="bg1"/>
                </a:solidFill>
              </a:rPr>
              <a:t>設定ページ（仮名）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8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1E35353-F937-7C68-8DE9-0EE4F15C7E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2000" dirty="0"/>
              <a:t>仕様や実現方法について相談させて頂きたい</a:t>
            </a:r>
            <a:endParaRPr kumimoji="1" lang="ja-JP" altLang="en-US" sz="20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BB1D49-B926-94B1-DDF4-8D660CF47B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在庫予測機能の仕様検討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B885D2-6CE7-51D4-CA7D-71D3521A39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8, 2025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1055FFB9-6264-8603-9341-D79F89B04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5957"/>
              </p:ext>
            </p:extLst>
          </p:nvPr>
        </p:nvGraphicFramePr>
        <p:xfrm>
          <a:off x="443078" y="1211694"/>
          <a:ext cx="11341554" cy="531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452">
                  <a:extLst>
                    <a:ext uri="{9D8B030D-6E8A-4147-A177-3AD203B41FA5}">
                      <a16:colId xmlns:a16="http://schemas.microsoft.com/office/drawing/2014/main" val="1895795906"/>
                    </a:ext>
                  </a:extLst>
                </a:gridCol>
                <a:gridCol w="3353534">
                  <a:extLst>
                    <a:ext uri="{9D8B030D-6E8A-4147-A177-3AD203B41FA5}">
                      <a16:colId xmlns:a16="http://schemas.microsoft.com/office/drawing/2014/main" val="2580431081"/>
                    </a:ext>
                  </a:extLst>
                </a:gridCol>
                <a:gridCol w="4845568">
                  <a:extLst>
                    <a:ext uri="{9D8B030D-6E8A-4147-A177-3AD203B41FA5}">
                      <a16:colId xmlns:a16="http://schemas.microsoft.com/office/drawing/2014/main" val="3061622349"/>
                    </a:ext>
                  </a:extLst>
                </a:gridCol>
              </a:tblGrid>
              <a:tr h="39435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追加機能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追加機能内容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51754"/>
                  </a:ext>
                </a:extLst>
              </a:tr>
              <a:tr h="964604">
                <a:tc rowSpan="3">
                  <a:txBody>
                    <a:bodyPr/>
                    <a:lstStyle/>
                    <a:p>
                      <a:r>
                        <a:rPr kumimoji="1" lang="ja-JP" altLang="en-US" sz="1600" dirty="0"/>
                        <a:t>在庫予測シミュレーション</a:t>
                      </a:r>
                      <a:endParaRPr kumimoji="1" lang="en-US" altLang="ja-JP" sz="1600" dirty="0"/>
                    </a:p>
                    <a:p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定期実行機能（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時間に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回）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92751"/>
                  </a:ext>
                </a:extLst>
              </a:tr>
              <a:tr h="96460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CSV</a:t>
                      </a:r>
                      <a:r>
                        <a:rPr kumimoji="1" lang="ja-JP" altLang="en-US" sz="1600" dirty="0"/>
                        <a:t>掃き出し機能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806665"/>
                  </a:ext>
                </a:extLst>
              </a:tr>
              <a:tr h="96460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LT</a:t>
                      </a:r>
                      <a:r>
                        <a:rPr kumimoji="1" lang="ja-JP" altLang="en-US" sz="1600" dirty="0"/>
                        <a:t>設定変更機能（共通）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仕入先便ー定期便の組み合わせで、納入入庫</a:t>
                      </a:r>
                      <a:r>
                        <a:rPr kumimoji="1" lang="en-US" altLang="ja-JP" sz="1600" dirty="0"/>
                        <a:t>LT</a:t>
                      </a:r>
                      <a:r>
                        <a:rPr kumimoji="1" lang="ja-JP" altLang="en-US" sz="1600" dirty="0"/>
                        <a:t>が異なるため、仕入先ごとに設定できるようにする</a:t>
                      </a:r>
                    </a:p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48191"/>
                  </a:ext>
                </a:extLst>
              </a:tr>
              <a:tr h="964604">
                <a:tc rowSpan="2">
                  <a:txBody>
                    <a:bodyPr/>
                    <a:lstStyle/>
                    <a:p>
                      <a:r>
                        <a:rPr kumimoji="1" lang="ja-JP" altLang="en-US" sz="1600" dirty="0"/>
                        <a:t>在庫リミット自動計算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需要調整機能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日量数を制御するパラメータを入力する機能</a:t>
                      </a:r>
                      <a:endParaRPr kumimoji="1" lang="en-US" altLang="ja-JP" sz="1600" dirty="0"/>
                    </a:p>
                    <a:p>
                      <a:endParaRPr kumimoji="1" lang="en-US" altLang="ja-JP" sz="1600" dirty="0"/>
                    </a:p>
                    <a:p>
                      <a:r>
                        <a:rPr kumimoji="1" lang="en-US" altLang="ja-JP" sz="1600" dirty="0"/>
                        <a:t>OUT</a:t>
                      </a:r>
                      <a:r>
                        <a:rPr kumimoji="1" lang="ja-JP" altLang="en-US" sz="1600" dirty="0"/>
                        <a:t>情報（</a:t>
                      </a:r>
                      <a:r>
                        <a:rPr kumimoji="1" lang="en-US" altLang="ja-JP" sz="1600" dirty="0"/>
                        <a:t>before</a:t>
                      </a:r>
                      <a:r>
                        <a:rPr kumimoji="1" lang="ja-JP" altLang="en-US" sz="1600" dirty="0"/>
                        <a:t>）：日量数</a:t>
                      </a:r>
                      <a:endParaRPr kumimoji="1" lang="en-US" altLang="ja-JP" sz="1600" dirty="0"/>
                    </a:p>
                    <a:p>
                      <a:r>
                        <a:rPr kumimoji="1" lang="en-US" altLang="ja-JP" sz="1600" dirty="0"/>
                        <a:t>OUT</a:t>
                      </a:r>
                      <a:r>
                        <a:rPr kumimoji="1" lang="ja-JP" altLang="en-US" sz="1600" dirty="0"/>
                        <a:t>情報（</a:t>
                      </a:r>
                      <a:r>
                        <a:rPr kumimoji="1" lang="en-US" altLang="ja-JP" sz="1600" dirty="0"/>
                        <a:t>after</a:t>
                      </a:r>
                      <a:r>
                        <a:rPr kumimoji="1" lang="ja-JP" altLang="en-US" sz="1600" dirty="0"/>
                        <a:t>）：日量数</a:t>
                      </a:r>
                      <a:r>
                        <a:rPr kumimoji="1" lang="en-US" altLang="ja-JP" sz="1600" dirty="0"/>
                        <a:t>×</a:t>
                      </a:r>
                      <a:r>
                        <a:rPr kumimoji="1" lang="ja-JP" altLang="en-US" sz="1600" dirty="0"/>
                        <a:t>需要調整パラメータ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72929"/>
                  </a:ext>
                </a:extLst>
              </a:tr>
              <a:tr h="96460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LT</a:t>
                      </a:r>
                      <a:r>
                        <a:rPr kumimoji="1" lang="ja-JP" altLang="en-US" sz="1600" dirty="0"/>
                        <a:t>設定変更機能（共通）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631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01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F93A2C-0BE4-42D1-B0BE-032445E3DA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もの革さん</a:t>
            </a:r>
            <a:endParaRPr lang="en-US" altLang="ja-JP" dirty="0"/>
          </a:p>
          <a:p>
            <a:r>
              <a:rPr lang="ja-JP" altLang="en-US" b="0" dirty="0"/>
              <a:t>・仕入先ダイヤエクセルの仕様決定</a:t>
            </a:r>
            <a:endParaRPr lang="en-US" altLang="ja-JP" b="0" dirty="0"/>
          </a:p>
          <a:p>
            <a:r>
              <a:rPr kumimoji="1" lang="ja-JP" altLang="en-US" b="0" dirty="0"/>
              <a:t>　・</a:t>
            </a:r>
            <a:r>
              <a:rPr kumimoji="1" lang="en-US" altLang="ja-JP" b="0" dirty="0"/>
              <a:t>LT</a:t>
            </a:r>
            <a:r>
              <a:rPr kumimoji="1" lang="ja-JP" altLang="en-US" b="0" dirty="0"/>
              <a:t>設定列の追加</a:t>
            </a:r>
            <a:endParaRPr kumimoji="1" lang="en-US" altLang="ja-JP" b="0" dirty="0"/>
          </a:p>
          <a:p>
            <a:r>
              <a:rPr lang="ja-JP" altLang="en-US" b="0" dirty="0"/>
              <a:t>・テーブル情報提供</a:t>
            </a:r>
            <a:endParaRPr lang="en-US" altLang="ja-JP" b="0" dirty="0"/>
          </a:p>
          <a:p>
            <a:endParaRPr lang="en-US" altLang="ja-JP" b="0" dirty="0"/>
          </a:p>
          <a:p>
            <a:endParaRPr lang="en-US" altLang="ja-JP" b="0" dirty="0"/>
          </a:p>
          <a:p>
            <a:r>
              <a:rPr lang="en-US" altLang="ja-JP" dirty="0"/>
              <a:t>DS</a:t>
            </a:r>
            <a:r>
              <a:rPr lang="ja-JP" altLang="en-US" dirty="0"/>
              <a:t>部</a:t>
            </a:r>
            <a:endParaRPr lang="en-US" altLang="ja-JP" dirty="0"/>
          </a:p>
          <a:p>
            <a:r>
              <a:rPr lang="ja-JP" altLang="en-US" b="0" dirty="0"/>
              <a:t>・追加機能実装</a:t>
            </a:r>
            <a:endParaRPr lang="en-US" altLang="ja-JP" b="0" dirty="0"/>
          </a:p>
          <a:p>
            <a:r>
              <a:rPr lang="ja-JP" altLang="en-US" b="0" dirty="0"/>
              <a:t>・高速化</a:t>
            </a:r>
            <a:endParaRPr lang="en-US" altLang="ja-JP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AAB0F1-5F4B-AEB8-734F-0509718ACF6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todo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FB708C-9A60-7884-D00A-B81480E602A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9,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6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B28AA65-444E-AC12-6766-245CB80721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001474-67C4-440B-BB67-480E178BB2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75A87D0-88B5-4DCA-E51A-BC4AC8BFB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95458"/>
              </p:ext>
            </p:extLst>
          </p:nvPr>
        </p:nvGraphicFramePr>
        <p:xfrm>
          <a:off x="441600" y="767396"/>
          <a:ext cx="113073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976">
                  <a:extLst>
                    <a:ext uri="{9D8B030D-6E8A-4147-A177-3AD203B41FA5}">
                      <a16:colId xmlns:a16="http://schemas.microsoft.com/office/drawing/2014/main" val="2779971898"/>
                    </a:ext>
                  </a:extLst>
                </a:gridCol>
                <a:gridCol w="4592240">
                  <a:extLst>
                    <a:ext uri="{9D8B030D-6E8A-4147-A177-3AD203B41FA5}">
                      <a16:colId xmlns:a16="http://schemas.microsoft.com/office/drawing/2014/main" val="2517306240"/>
                    </a:ext>
                  </a:extLst>
                </a:gridCol>
                <a:gridCol w="3769108">
                  <a:extLst>
                    <a:ext uri="{9D8B030D-6E8A-4147-A177-3AD203B41FA5}">
                      <a16:colId xmlns:a16="http://schemas.microsoft.com/office/drawing/2014/main" val="1438128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T403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T157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T447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3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所在管理</a:t>
                      </a:r>
                      <a:r>
                        <a:rPr kumimoji="1" lang="en-US" altLang="ja-JP" dirty="0"/>
                        <a:t>MB</a:t>
                      </a:r>
                      <a:r>
                        <a:rPr kumimoji="1" lang="ja-JP" altLang="en-US" dirty="0"/>
                        <a:t>のテーブル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T403</a:t>
                      </a:r>
                      <a:r>
                        <a:rPr kumimoji="1" lang="ja-JP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物流情報</a:t>
                      </a:r>
                      <a:r>
                        <a:rPr kumimoji="1" lang="en-US" altLang="ja-JP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kumimoji="1" lang="ja-JP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所在管理</a:t>
                      </a:r>
                      <a:r>
                        <a:rPr kumimoji="1" lang="en-US" altLang="ja-JP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kumimoji="1" lang="ja-JP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リードタイム</a:t>
                      </a:r>
                    </a:p>
                    <a:p>
                      <a:endParaRPr kumimoji="1" lang="en-US" altLang="ja-JP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4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在庫推移</a:t>
                      </a:r>
                      <a:r>
                        <a:rPr kumimoji="1" lang="en-US" altLang="ja-JP" dirty="0"/>
                        <a:t>MB</a:t>
                      </a:r>
                      <a:r>
                        <a:rPr kumimoji="1" lang="ja-JP" altLang="en-US" dirty="0"/>
                        <a:t>のテーブル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T403</a:t>
                      </a:r>
                      <a:r>
                        <a:rPr kumimoji="1" lang="ja-JP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物流情報</a:t>
                      </a:r>
                      <a:r>
                        <a:rPr kumimoji="1" lang="en-US" altLang="ja-JP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kumimoji="1" lang="ja-JP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在庫推移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1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345354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20561</TotalTime>
  <Words>583</Words>
  <Application>Microsoft Office PowerPoint</Application>
  <PresentationFormat>ワイド画面</PresentationFormat>
  <Paragraphs>107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180</cp:revision>
  <dcterms:created xsi:type="dcterms:W3CDTF">2022-01-19T01:36:44Z</dcterms:created>
  <dcterms:modified xsi:type="dcterms:W3CDTF">2025-03-09T13:57:14Z</dcterms:modified>
</cp:coreProperties>
</file>