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FF"/>
    <a:srgbClr val="FFFFCC"/>
    <a:srgbClr val="EFEBE7"/>
    <a:srgbClr val="99FFCC"/>
    <a:srgbClr val="FFCC66"/>
    <a:srgbClr val="EEE7E4"/>
    <a:srgbClr val="CCECFF"/>
    <a:srgbClr val="99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3901" autoAdjust="0"/>
  </p:normalViewPr>
  <p:slideViewPr>
    <p:cSldViewPr snapToGrid="0">
      <p:cViewPr varScale="1">
        <p:scale>
          <a:sx n="131" d="100"/>
          <a:sy n="131" d="100"/>
        </p:scale>
        <p:origin x="155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6F6ED84-2BFE-CF2A-DCA2-E5B2D897F4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1DB1E6-468A-FD11-64E8-DF0CFC51AA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法政大　研究テーマ案：電力</a:t>
            </a:r>
            <a:r>
              <a:rPr lang="en-US" altLang="ja-JP" dirty="0"/>
              <a:t>×</a:t>
            </a:r>
            <a:r>
              <a:rPr lang="ja-JP" altLang="en-US" dirty="0"/>
              <a:t>生産量の分析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DFAE7-B174-D3DF-DFCD-1CE1E0A950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11, 2025</a:t>
            </a:fld>
            <a:endParaRPr lang="en-US" dirty="0"/>
          </a:p>
        </p:txBody>
      </p:sp>
      <p:pic>
        <p:nvPicPr>
          <p:cNvPr id="1026" name="Picture 2" descr="スパースモデリングとは［クリックで拡大］ 出所：NTT">
            <a:extLst>
              <a:ext uri="{FF2B5EF4-FFF2-40B4-BE49-F238E27FC236}">
                <a16:creationId xmlns:a16="http://schemas.microsoft.com/office/drawing/2014/main" id="{B30E1A0C-4EFA-E142-B773-DA3AF6B5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7" y="765274"/>
            <a:ext cx="10026171" cy="56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30233E-807C-7721-29DF-5BAA5F7D7574}"/>
              </a:ext>
            </a:extLst>
          </p:cNvPr>
          <p:cNvSpPr/>
          <p:nvPr/>
        </p:nvSpPr>
        <p:spPr>
          <a:xfrm>
            <a:off x="2192216" y="4067908"/>
            <a:ext cx="703384" cy="10902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F601B4-DCE3-8379-3CB8-B65B9A649E14}"/>
              </a:ext>
            </a:extLst>
          </p:cNvPr>
          <p:cNvSpPr/>
          <p:nvPr/>
        </p:nvSpPr>
        <p:spPr>
          <a:xfrm>
            <a:off x="-1465385" y="4911969"/>
            <a:ext cx="2391507" cy="492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各機器の電力値など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F9951A-EF95-8D1B-90E6-3AFB6AFBBE9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926122" y="4613031"/>
            <a:ext cx="1266094" cy="54512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FF3EDDF-9421-7BD6-AE3B-AE8E45E8AA5B}"/>
              </a:ext>
            </a:extLst>
          </p:cNvPr>
          <p:cNvSpPr/>
          <p:nvPr/>
        </p:nvSpPr>
        <p:spPr>
          <a:xfrm>
            <a:off x="5607111" y="3655473"/>
            <a:ext cx="4638857" cy="4923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生産量減少に関係している機器を推定？</a:t>
            </a:r>
          </a:p>
        </p:txBody>
      </p:sp>
      <p:pic>
        <p:nvPicPr>
          <p:cNvPr id="1028" name="Picture 4" descr="スパースモデリングの課題［クリックで拡大］ 出所：NTT">
            <a:extLst>
              <a:ext uri="{FF2B5EF4-FFF2-40B4-BE49-F238E27FC236}">
                <a16:creationId xmlns:a16="http://schemas.microsoft.com/office/drawing/2014/main" id="{B19447E1-1978-290E-7BA1-97E9E3D1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915" y="765274"/>
            <a:ext cx="3598381" cy="2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1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702827-7B9F-62DB-A3EE-DBBECE06C8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sz="1800" b="0" dirty="0"/>
              <a:t>CPIF</a:t>
            </a:r>
            <a:r>
              <a:rPr kumimoji="1" lang="ja-JP" altLang="en-US" sz="1800" b="0" dirty="0"/>
              <a:t>実現する上で、</a:t>
            </a:r>
            <a:r>
              <a:rPr kumimoji="1" lang="en-US" altLang="ja-JP" sz="1800" b="0" dirty="0"/>
              <a:t>AWS</a:t>
            </a:r>
            <a:r>
              <a:rPr kumimoji="1" lang="ja-JP" altLang="en-US" sz="1800" b="0" dirty="0"/>
              <a:t>デジタルスレッド（グラフ</a:t>
            </a:r>
            <a:r>
              <a:rPr kumimoji="1" lang="en-US" altLang="ja-JP" sz="1800" b="0" dirty="0"/>
              <a:t>DB×</a:t>
            </a:r>
            <a:r>
              <a:rPr kumimoji="1" lang="ja-JP" altLang="en-US" sz="1800" b="0" dirty="0"/>
              <a:t>生成</a:t>
            </a:r>
            <a:r>
              <a:rPr kumimoji="1" lang="en-US" altLang="ja-JP" sz="1800" b="0" dirty="0"/>
              <a:t>AI</a:t>
            </a:r>
            <a:r>
              <a:rPr kumimoji="1" lang="ja-JP" altLang="en-US" sz="1800" b="0" dirty="0"/>
              <a:t>）が適切なアプローチなのか検討中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DAF380-DC00-C9F1-DFE3-808F7932A2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972C3C-E19C-3D43-8899-7C464288F86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12,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8F76B24-0240-3945-F26A-354763AC8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17140"/>
              </p:ext>
            </p:extLst>
          </p:nvPr>
        </p:nvGraphicFramePr>
        <p:xfrm>
          <a:off x="443075" y="1309909"/>
          <a:ext cx="11341555" cy="39168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361">
                  <a:extLst>
                    <a:ext uri="{9D8B030D-6E8A-4147-A177-3AD203B41FA5}">
                      <a16:colId xmlns:a16="http://schemas.microsoft.com/office/drawing/2014/main" val="2085689521"/>
                    </a:ext>
                  </a:extLst>
                </a:gridCol>
                <a:gridCol w="2164405">
                  <a:extLst>
                    <a:ext uri="{9D8B030D-6E8A-4147-A177-3AD203B41FA5}">
                      <a16:colId xmlns:a16="http://schemas.microsoft.com/office/drawing/2014/main" val="3421807147"/>
                    </a:ext>
                  </a:extLst>
                </a:gridCol>
                <a:gridCol w="4153711">
                  <a:extLst>
                    <a:ext uri="{9D8B030D-6E8A-4147-A177-3AD203B41FA5}">
                      <a16:colId xmlns:a16="http://schemas.microsoft.com/office/drawing/2014/main" val="3479537808"/>
                    </a:ext>
                  </a:extLst>
                </a:gridCol>
                <a:gridCol w="4732078">
                  <a:extLst>
                    <a:ext uri="{9D8B030D-6E8A-4147-A177-3AD203B41FA5}">
                      <a16:colId xmlns:a16="http://schemas.microsoft.com/office/drawing/2014/main" val="210804093"/>
                    </a:ext>
                  </a:extLst>
                </a:gridCol>
              </a:tblGrid>
              <a:tr h="276656">
                <a:tc>
                  <a:txBody>
                    <a:bodyPr/>
                    <a:lstStyle/>
                    <a:p>
                      <a:r>
                        <a:rPr kumimoji="1" lang="en-US" altLang="ja-JP" sz="14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名前：会社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🟢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メリット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🔴</a:t>
                      </a:r>
                      <a:r>
                        <a:rPr kumimoji="1" lang="ja-JP" altLang="en-US" sz="1400" b="1" dirty="0">
                          <a:solidFill>
                            <a:schemeClr val="bg1"/>
                          </a:solidFill>
                        </a:rPr>
                        <a:t>デメリット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455300"/>
                  </a:ext>
                </a:extLst>
              </a:tr>
              <a:tr h="10512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AWS</a:t>
                      </a:r>
                      <a:r>
                        <a:rPr kumimoji="1" lang="ja-JP" altLang="en-US" sz="1400" b="1" dirty="0"/>
                        <a:t>デジタルスレッド</a:t>
                      </a:r>
                      <a:endParaRPr kumimoji="1" lang="en-US" altLang="ja-JP" sz="1400" b="1" dirty="0"/>
                    </a:p>
                    <a:p>
                      <a:r>
                        <a:rPr kumimoji="1" lang="ja-JP" altLang="en-US" sz="1400" b="1" dirty="0"/>
                        <a:t>（</a:t>
                      </a:r>
                      <a:r>
                        <a:rPr kumimoji="1" lang="en-US" altLang="ja-JP" sz="1400" b="1" dirty="0"/>
                        <a:t>AWS</a:t>
                      </a:r>
                      <a:r>
                        <a:rPr kumimoji="1" lang="ja-JP" altLang="en-US" sz="1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で意味的関係を表現できる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・生成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を用いることで自然言語で分析可能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専門知識がないユーザーも自由な分析ができる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の構築にドメイン知識が必要。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は現状は人力で定義、構成する必要がある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FFCCFF"/>
                          </a:highlight>
                        </a:rPr>
                        <a:t>開発者に深いドメイン知識が求められる</a:t>
                      </a:r>
                      <a:endParaRPr kumimoji="1" lang="en-US" altLang="ja-JP" sz="1400" b="1" dirty="0">
                        <a:highlight>
                          <a:srgbClr val="FFCC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420721"/>
                  </a:ext>
                </a:extLst>
              </a:tr>
              <a:tr h="161584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データインテリジェンスプラットフォーム（</a:t>
                      </a:r>
                      <a:r>
                        <a:rPr kumimoji="1" lang="en-US" altLang="ja-JP" sz="1400" b="1" dirty="0"/>
                        <a:t>DataBricks</a:t>
                      </a:r>
                      <a:r>
                        <a:rPr kumimoji="1" lang="ja-JP" altLang="en-US" sz="1400" b="1" dirty="0"/>
                        <a:t>）</a:t>
                      </a:r>
                      <a:endParaRPr kumimoji="1" lang="en-US" altLang="ja-JP" sz="1400" b="1" dirty="0"/>
                    </a:p>
                    <a:p>
                      <a:endParaRPr kumimoji="1" lang="ja-JP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・データ基盤と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開発が一体化（レイクハウス）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・データ準備～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エージェント開発～デプロイ～評価まで一連の開発サイクルに対応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データのコンテキストを理解する</a:t>
                      </a:r>
                      <a:r>
                        <a:rPr kumimoji="1" lang="en-US" altLang="ja-JP" sz="1400" b="1" dirty="0">
                          <a:highlight>
                            <a:srgbClr val="CCFFCC"/>
                          </a:highlight>
                        </a:rPr>
                        <a:t>AI</a:t>
                      </a:r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エージェントを簡単に構築でき、エージェントは外部から呼び出せるため、誰もが自然言語で自由に分析できる</a:t>
                      </a:r>
                      <a:endParaRPr kumimoji="1" lang="ja-JP" altLang="en-US" sz="1400" dirty="0">
                        <a:highlight>
                          <a:srgbClr val="CCFFC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・グラフ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に未対応（ネイティブではない）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FFCCFF"/>
                          </a:highlight>
                        </a:rPr>
                        <a:t>グラフ</a:t>
                      </a:r>
                      <a:r>
                        <a:rPr kumimoji="1" lang="en-US" altLang="ja-JP" sz="1400" b="1" dirty="0">
                          <a:highlight>
                            <a:srgbClr val="FFCCFF"/>
                          </a:highlight>
                        </a:rPr>
                        <a:t>DB</a:t>
                      </a:r>
                      <a:r>
                        <a:rPr kumimoji="1" lang="ja-JP" altLang="en-US" sz="1400" b="1" dirty="0">
                          <a:highlight>
                            <a:srgbClr val="FFCCFF"/>
                          </a:highlight>
                        </a:rPr>
                        <a:t>を採用する場合は、自身でサードパーティーのものを組み込む必要あり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716890"/>
                  </a:ext>
                </a:extLst>
              </a:tr>
              <a:tr h="908427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/>
                        <a:t>Qlik Cloud Analysis</a:t>
                      </a:r>
                      <a:r>
                        <a:rPr kumimoji="1" lang="ja-JP" altLang="en-US" sz="1400" b="1" dirty="0"/>
                        <a:t>（</a:t>
                      </a:r>
                      <a:r>
                        <a:rPr kumimoji="1" lang="en-US" altLang="ja-JP" sz="1400" b="1" dirty="0"/>
                        <a:t>Qlik</a:t>
                      </a:r>
                      <a:r>
                        <a:rPr kumimoji="1" lang="ja-JP" altLang="en-US" sz="1400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・生成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によるデータ統合や分析が可能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/>
                        <a:t>ETL</a:t>
                      </a:r>
                      <a:r>
                        <a:rPr kumimoji="1" lang="ja-JP" altLang="en-US" sz="1400" dirty="0"/>
                        <a:t>周辺も近年強化中（</a:t>
                      </a:r>
                      <a:r>
                        <a:rPr kumimoji="1" lang="en-US" altLang="ja-JP" sz="1400" dirty="0"/>
                        <a:t>ETL</a:t>
                      </a:r>
                      <a:r>
                        <a:rPr kumimoji="1" lang="ja-JP" altLang="en-US" sz="1400" dirty="0"/>
                        <a:t>系会社を買収済）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直感的な</a:t>
                      </a:r>
                      <a:r>
                        <a:rPr kumimoji="1" lang="en-US" altLang="ja-JP" sz="1400" b="1" dirty="0">
                          <a:highlight>
                            <a:srgbClr val="CCFFCC"/>
                          </a:highlight>
                        </a:rPr>
                        <a:t>UIUX</a:t>
                      </a:r>
                      <a:r>
                        <a:rPr kumimoji="1" lang="ja-JP" altLang="en-US" sz="1400" b="1" dirty="0">
                          <a:highlight>
                            <a:srgbClr val="CCFFCC"/>
                          </a:highlight>
                        </a:rPr>
                        <a:t>が強み</a:t>
                      </a:r>
                      <a:endParaRPr kumimoji="1" lang="en-US" altLang="ja-JP" sz="1400" b="1" dirty="0">
                        <a:highlight>
                          <a:srgbClr val="CCFFCC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・元々</a:t>
                      </a:r>
                      <a:r>
                        <a:rPr kumimoji="1" lang="en-US" altLang="ja-JP" sz="1400" dirty="0"/>
                        <a:t>BI</a:t>
                      </a:r>
                      <a:r>
                        <a:rPr kumimoji="1" lang="ja-JP" altLang="en-US" sz="1400" dirty="0"/>
                        <a:t>ツールだったこともあり、</a:t>
                      </a:r>
                      <a:r>
                        <a:rPr kumimoji="1" lang="en-US" altLang="ja-JP" sz="1400" dirty="0"/>
                        <a:t>DataBricks</a:t>
                      </a:r>
                      <a:r>
                        <a:rPr kumimoji="1" lang="ja-JP" altLang="en-US" sz="1400" dirty="0"/>
                        <a:t>と比べると開発基盤としてまだ弱い印象</a:t>
                      </a:r>
                      <a:endParaRPr kumimoji="1" lang="en-US" altLang="ja-JP" sz="1400" dirty="0"/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b="1" dirty="0">
                          <a:highlight>
                            <a:srgbClr val="FFCCFF"/>
                          </a:highlight>
                        </a:rPr>
                        <a:t>エージェントの開発生産性と拡張性で </a:t>
                      </a:r>
                      <a:r>
                        <a:rPr kumimoji="1" lang="en-US" altLang="ja-JP" sz="1400" b="1" dirty="0">
                          <a:highlight>
                            <a:srgbClr val="FFCCFF"/>
                          </a:highlight>
                        </a:rPr>
                        <a:t>DataBricks </a:t>
                      </a:r>
                      <a:r>
                        <a:rPr kumimoji="1" lang="ja-JP" altLang="en-US" sz="1400" b="1" dirty="0">
                          <a:highlight>
                            <a:srgbClr val="FFCCFF"/>
                          </a:highlight>
                        </a:rPr>
                        <a:t>に軍配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812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AD7A70-2BB2-5F35-B929-E174846D8931}"/>
              </a:ext>
            </a:extLst>
          </p:cNvPr>
          <p:cNvSpPr/>
          <p:nvPr/>
        </p:nvSpPr>
        <p:spPr>
          <a:xfrm>
            <a:off x="443075" y="5490241"/>
            <a:ext cx="11341555" cy="8699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tx1"/>
                </a:solidFill>
              </a:rPr>
              <a:t>「本当にグラフ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DB</a:t>
            </a:r>
            <a:r>
              <a:rPr lang="ja-JP" altLang="en-US" sz="1600" b="1" dirty="0">
                <a:solidFill>
                  <a:schemeClr val="tx1"/>
                </a:solidFill>
              </a:rPr>
              <a:t>が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必要か？」は要検討だと考えています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今後のエージェントの進化を踏まえると、</a:t>
            </a:r>
            <a:r>
              <a:rPr lang="ja-JP" altLang="en-US" sz="1600" b="1" dirty="0">
                <a:solidFill>
                  <a:schemeClr val="accent6"/>
                </a:solidFill>
              </a:rPr>
              <a:t>グラフ</a:t>
            </a:r>
            <a:r>
              <a:rPr lang="en-US" altLang="ja-JP" sz="1600" b="1" dirty="0">
                <a:solidFill>
                  <a:schemeClr val="accent6"/>
                </a:solidFill>
              </a:rPr>
              <a:t>DB</a:t>
            </a:r>
            <a:r>
              <a:rPr lang="ja-JP" altLang="en-US" sz="1600" b="1" dirty="0">
                <a:solidFill>
                  <a:schemeClr val="accent6"/>
                </a:solidFill>
              </a:rPr>
              <a:t>を構築せずとも“エージェント側の能力”で代替可能では？</a:t>
            </a:r>
            <a:endParaRPr lang="en-US" altLang="ja-JP" sz="1600" b="1" dirty="0">
              <a:solidFill>
                <a:schemeClr val="accent6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上記アプローチにおいては、データ連携とエージェント開発両方を効率化できる</a:t>
            </a:r>
            <a:r>
              <a:rPr lang="en-US" altLang="ja-JP" sz="1600" b="1" dirty="0">
                <a:solidFill>
                  <a:schemeClr val="tx1"/>
                </a:solidFill>
              </a:rPr>
              <a:t>DataBricks</a:t>
            </a:r>
            <a:r>
              <a:rPr lang="ja-JP" altLang="en-US" sz="1600" b="1" dirty="0">
                <a:solidFill>
                  <a:schemeClr val="tx1"/>
                </a:solidFill>
              </a:rPr>
              <a:t>が有力な選択肢</a:t>
            </a:r>
            <a:endParaRPr lang="en-US" altLang="ja-JP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F1EB635-1E9D-2DC5-4D1D-B1BB780DD71E}"/>
              </a:ext>
            </a:extLst>
          </p:cNvPr>
          <p:cNvSpPr/>
          <p:nvPr/>
        </p:nvSpPr>
        <p:spPr>
          <a:xfrm>
            <a:off x="1013295" y="2151998"/>
            <a:ext cx="1441317" cy="424590"/>
          </a:xfrm>
          <a:prstGeom prst="roundRect">
            <a:avLst>
              <a:gd name="adj" fmla="val 8688"/>
            </a:avLst>
          </a:prstGeom>
          <a:solidFill>
            <a:schemeClr val="accent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/>
              <a:t>グラフ</a:t>
            </a:r>
            <a:r>
              <a:rPr kumimoji="1" lang="en-US" altLang="ja-JP" sz="1000" b="1" dirty="0"/>
              <a:t>DB</a:t>
            </a:r>
            <a:r>
              <a:rPr kumimoji="1" lang="ja-JP" altLang="en-US" sz="1000" b="1" dirty="0"/>
              <a:t>でデータのばらつきを統合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4BCC1B2-D190-580E-1FC0-BCED41D1B82F}"/>
              </a:ext>
            </a:extLst>
          </p:cNvPr>
          <p:cNvSpPr/>
          <p:nvPr/>
        </p:nvSpPr>
        <p:spPr>
          <a:xfrm>
            <a:off x="1013294" y="3622958"/>
            <a:ext cx="1755845" cy="424590"/>
          </a:xfrm>
          <a:prstGeom prst="roundRect">
            <a:avLst>
              <a:gd name="adj" fmla="val 8688"/>
            </a:avLst>
          </a:prstGeom>
          <a:solidFill>
            <a:schemeClr val="accent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b="1" dirty="0"/>
              <a:t>エージェントの力でデータのばらつきを吸収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FA0833-873A-9E97-510D-5D4393FB1B84}"/>
              </a:ext>
            </a:extLst>
          </p:cNvPr>
          <p:cNvSpPr/>
          <p:nvPr/>
        </p:nvSpPr>
        <p:spPr>
          <a:xfrm>
            <a:off x="1013293" y="4881623"/>
            <a:ext cx="1755845" cy="424590"/>
          </a:xfrm>
          <a:prstGeom prst="roundRect">
            <a:avLst>
              <a:gd name="adj" fmla="val 8688"/>
            </a:avLst>
          </a:prstGeom>
          <a:solidFill>
            <a:schemeClr val="accent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bg1"/>
                </a:solidFill>
              </a:rPr>
              <a:t>生成</a:t>
            </a:r>
            <a:r>
              <a:rPr lang="en-US" altLang="ja-JP" sz="1000" b="1" dirty="0">
                <a:solidFill>
                  <a:schemeClr val="bg1"/>
                </a:solidFill>
              </a:rPr>
              <a:t>AI</a:t>
            </a:r>
            <a:r>
              <a:rPr lang="ja-JP" altLang="en-US" sz="1000" b="1" dirty="0">
                <a:solidFill>
                  <a:schemeClr val="bg1"/>
                </a:solidFill>
              </a:rPr>
              <a:t>の力でデータのばらつきを吸収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8C5F13A-6B69-274E-A7C6-36F53AB13021}"/>
              </a:ext>
            </a:extLst>
          </p:cNvPr>
          <p:cNvSpPr/>
          <p:nvPr/>
        </p:nvSpPr>
        <p:spPr>
          <a:xfrm>
            <a:off x="2026594" y="1347804"/>
            <a:ext cx="727952" cy="213322"/>
          </a:xfrm>
          <a:prstGeom prst="roundRect">
            <a:avLst>
              <a:gd name="adj" fmla="val 8688"/>
            </a:avLst>
          </a:prstGeom>
          <a:solidFill>
            <a:schemeClr val="accent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b="1" dirty="0"/>
              <a:t>アプローチ</a:t>
            </a:r>
            <a:endParaRPr kumimoji="1" lang="ja-JP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0081055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221174</TotalTime>
  <Words>377</Words>
  <Application>Microsoft Office PowerPoint</Application>
  <PresentationFormat>ワイド画面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226</cp:revision>
  <dcterms:created xsi:type="dcterms:W3CDTF">2022-01-19T01:36:44Z</dcterms:created>
  <dcterms:modified xsi:type="dcterms:W3CDTF">2025-10-12T05:25:14Z</dcterms:modified>
</cp:coreProperties>
</file>