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2" r:id="rId4"/>
    <p:sldId id="259" r:id="rId5"/>
    <p:sldId id="264" r:id="rId6"/>
    <p:sldId id="260" r:id="rId7"/>
    <p:sldId id="257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FFFFCC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91" d="100"/>
          <a:sy n="91" d="100"/>
        </p:scale>
        <p:origin x="1356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43077" y="306000"/>
            <a:ext cx="1130289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4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プレースホルダー 2">
            <a:extLst>
              <a:ext uri="{FF2B5EF4-FFF2-40B4-BE49-F238E27FC236}">
                <a16:creationId xmlns:a16="http://schemas.microsoft.com/office/drawing/2014/main" id="{8D423200-9DDA-EB45-B4AE-06A422E698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 dirty="0"/>
              <a:t>1</a:t>
            </a:r>
            <a:r>
              <a:rPr kumimoji="1" lang="ja-JP" altLang="en-US" dirty="0"/>
              <a:t>　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28pt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April 13,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358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442339" y="2303884"/>
            <a:ext cx="11307323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tx2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20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April 13,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415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41555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April 13,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23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77913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 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D36865C0-32FD-6041-BDCE-3C31AE2B38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3078" y="1232736"/>
            <a:ext cx="11341554" cy="51716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April 13,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347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E29226E-DFBA-712F-F710-8AC2D238D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B677-3B95-4E1A-884D-A1D76FAC06BA}" type="datetimeFigureOut">
              <a:rPr kumimoji="1" lang="ja-JP" altLang="en-US" smtClean="0"/>
              <a:t>2025/4/13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22900FB-C793-9E8B-22DE-EEC4D76FC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3D5AADF-0AFF-BAE0-30AD-A32033F6C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B4F98-8BBD-4813-8C1E-9793BC7C86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2347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6818"/>
            <a:ext cx="12192000" cy="261182"/>
          </a:xfrm>
          <a:prstGeom prst="rect">
            <a:avLst/>
          </a:prstGeom>
        </p:spPr>
      </p:pic>
      <p:sp>
        <p:nvSpPr>
          <p:cNvPr id="23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962400" y="6668516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FCAFAC13-DB77-42F2-BE26-45BA5532FD50}" type="datetime4">
              <a:rPr lang="en-US" altLang="ja-JP" smtClean="0"/>
              <a:pPr/>
              <a:t>April 13, 2025</a:t>
            </a:fld>
            <a:endParaRPr lang="en-US" dirty="0"/>
          </a:p>
        </p:txBody>
      </p:sp>
      <p:sp>
        <p:nvSpPr>
          <p:cNvPr id="24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0928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スライド番号プレースホルダー 1"/>
          <p:cNvSpPr txBox="1">
            <a:spLocks/>
          </p:cNvSpPr>
          <p:nvPr/>
        </p:nvSpPr>
        <p:spPr>
          <a:xfrm>
            <a:off x="11131200" y="6645303"/>
            <a:ext cx="809560" cy="173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ja-JP" altLang="en-US" sz="1300" kern="120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ED8002-315A-4F99-B394-092101E2DCBD}" type="slidenum">
              <a:rPr lang="en-US" altLang="ja-JP" smtClean="0"/>
              <a:pPr/>
              <a:t>‹#›</a:t>
            </a:fld>
            <a:r>
              <a:rPr lang="en-US" altLang="ja-JP" dirty="0"/>
              <a:t>/*0</a:t>
            </a:r>
            <a:endParaRPr lang="en-US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2720113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8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9360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»"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9F92FFF-B677-3EF6-DECC-1ACC1DEEB0C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ja-JP" altLang="en-US" sz="1800" b="0" dirty="0"/>
              <a:t>一時的な在庫異常の未然防止</a:t>
            </a:r>
            <a:endParaRPr kumimoji="1" lang="en-US" altLang="ja-JP" sz="1800" b="0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CDA3CA6-B656-5A40-6AD9-FCD9A35376D3}"/>
              </a:ext>
            </a:extLst>
          </p:cNvPr>
          <p:cNvSpPr/>
          <p:nvPr/>
        </p:nvSpPr>
        <p:spPr>
          <a:xfrm>
            <a:off x="256901" y="2045035"/>
            <a:ext cx="8956119" cy="31886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8E806E6-2811-B78F-0E5A-7C0962A62BC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実現したいこと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10E0B7-F658-290B-3796-DE64BE282994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6984171" y="6122751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April 14, 2025</a:t>
            </a:fld>
            <a:endParaRPr 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C266540-67EF-7479-320D-FE95EE3E5706}"/>
              </a:ext>
            </a:extLst>
          </p:cNvPr>
          <p:cNvSpPr/>
          <p:nvPr/>
        </p:nvSpPr>
        <p:spPr>
          <a:xfrm>
            <a:off x="464848" y="3085709"/>
            <a:ext cx="2390504" cy="13672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2"/>
                </a:solidFill>
              </a:rPr>
              <a:t>在庫予測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4E0E5F6-7EC8-FB27-650C-841E2C62672E}"/>
              </a:ext>
            </a:extLst>
          </p:cNvPr>
          <p:cNvSpPr/>
          <p:nvPr/>
        </p:nvSpPr>
        <p:spPr>
          <a:xfrm>
            <a:off x="4979895" y="3085709"/>
            <a:ext cx="2390504" cy="13672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2"/>
                </a:solidFill>
              </a:rPr>
              <a:t>在庫要因分析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3B08F96A-C756-5057-96A1-9150D3311B1A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855352" y="3769332"/>
            <a:ext cx="2124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4696363-1CC2-DE7D-8FC2-6041CD97BED5}"/>
              </a:ext>
            </a:extLst>
          </p:cNvPr>
          <p:cNvSpPr txBox="1"/>
          <p:nvPr/>
        </p:nvSpPr>
        <p:spPr>
          <a:xfrm>
            <a:off x="3132793" y="34000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異常品番抽出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CDA2531B-A2E8-68C1-BD9B-348D9BF794A6}"/>
              </a:ext>
            </a:extLst>
          </p:cNvPr>
          <p:cNvCxnSpPr>
            <a:cxnSpLocks/>
            <a:stCxn id="6" idx="3"/>
            <a:endCxn id="36" idx="1"/>
          </p:cNvCxnSpPr>
          <p:nvPr/>
        </p:nvCxnSpPr>
        <p:spPr>
          <a:xfrm>
            <a:off x="7370399" y="3769332"/>
            <a:ext cx="2217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E45501C-8E3E-3A9F-9929-504ED79CA589}"/>
              </a:ext>
            </a:extLst>
          </p:cNvPr>
          <p:cNvSpPr txBox="1"/>
          <p:nvPr/>
        </p:nvSpPr>
        <p:spPr>
          <a:xfrm>
            <a:off x="3600350" y="1699278"/>
            <a:ext cx="2759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1</a:t>
            </a:r>
            <a:r>
              <a:rPr kumimoji="1" lang="ja-JP" altLang="en-US" b="1" dirty="0"/>
              <a:t>時間に</a:t>
            </a:r>
            <a:r>
              <a:rPr kumimoji="1" lang="en-US" altLang="ja-JP" b="1" dirty="0"/>
              <a:t>1</a:t>
            </a:r>
            <a:r>
              <a:rPr kumimoji="1" lang="ja-JP" altLang="en-US" b="1" dirty="0"/>
              <a:t>回実行（監視）</a:t>
            </a:r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8DCBA796-3B81-6B1B-291C-59143514D46B}"/>
              </a:ext>
            </a:extLst>
          </p:cNvPr>
          <p:cNvSpPr/>
          <p:nvPr/>
        </p:nvSpPr>
        <p:spPr>
          <a:xfrm>
            <a:off x="2978980" y="2298815"/>
            <a:ext cx="2526545" cy="522604"/>
          </a:xfrm>
          <a:prstGeom prst="wedgeRoundRectCallout">
            <a:avLst>
              <a:gd name="adj1" fmla="val -25358"/>
              <a:gd name="adj2" fmla="val 127442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2"/>
                </a:solidFill>
              </a:rPr>
              <a:t>上限越え</a:t>
            </a:r>
            <a:r>
              <a:rPr lang="en-US" altLang="ja-JP" sz="1400" dirty="0">
                <a:solidFill>
                  <a:schemeClr val="tx2"/>
                </a:solidFill>
              </a:rPr>
              <a:t>/</a:t>
            </a:r>
            <a:r>
              <a:rPr lang="ja-JP" altLang="en-US" sz="1400" dirty="0">
                <a:solidFill>
                  <a:schemeClr val="tx2"/>
                </a:solidFill>
              </a:rPr>
              <a:t>下限割れ</a:t>
            </a:r>
            <a:r>
              <a:rPr lang="en-US" altLang="ja-JP" sz="1400" dirty="0">
                <a:solidFill>
                  <a:schemeClr val="tx2"/>
                </a:solidFill>
              </a:rPr>
              <a:t>/</a:t>
            </a:r>
            <a:r>
              <a:rPr lang="ja-JP" altLang="en-US" sz="1400" dirty="0">
                <a:solidFill>
                  <a:schemeClr val="tx2"/>
                </a:solidFill>
              </a:rPr>
              <a:t>欠品品番</a:t>
            </a:r>
            <a:endParaRPr kumimoji="1" lang="ja-JP" altLang="en-US" sz="1400" dirty="0">
              <a:solidFill>
                <a:schemeClr val="tx2"/>
              </a:solidFill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0339490-B467-C2FE-BEBD-2E3FE93D8259}"/>
              </a:ext>
            </a:extLst>
          </p:cNvPr>
          <p:cNvSpPr txBox="1"/>
          <p:nvPr/>
        </p:nvSpPr>
        <p:spPr>
          <a:xfrm>
            <a:off x="7578346" y="34000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異常分析結果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69280682-D41A-9E5C-2C89-DE207856063A}"/>
              </a:ext>
            </a:extLst>
          </p:cNvPr>
          <p:cNvSpPr/>
          <p:nvPr/>
        </p:nvSpPr>
        <p:spPr>
          <a:xfrm>
            <a:off x="9588137" y="3085709"/>
            <a:ext cx="2107474" cy="13672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2"/>
                </a:solidFill>
              </a:rPr>
              <a:t>現場に情報提供</a:t>
            </a: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3B47A3C3-E5E6-65B4-BDBA-850F321A26CB}"/>
              </a:ext>
            </a:extLst>
          </p:cNvPr>
          <p:cNvCxnSpPr>
            <a:cxnSpLocks/>
            <a:stCxn id="36" idx="2"/>
            <a:endCxn id="44" idx="0"/>
          </p:cNvCxnSpPr>
          <p:nvPr/>
        </p:nvCxnSpPr>
        <p:spPr>
          <a:xfrm>
            <a:off x="10641874" y="4452955"/>
            <a:ext cx="0" cy="658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C7AC33AC-7FCA-54CF-3EB2-688187E46154}"/>
              </a:ext>
            </a:extLst>
          </p:cNvPr>
          <p:cNvSpPr/>
          <p:nvPr/>
        </p:nvSpPr>
        <p:spPr>
          <a:xfrm>
            <a:off x="9446622" y="5111077"/>
            <a:ext cx="2390504" cy="13672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2"/>
                </a:solidFill>
              </a:rPr>
              <a:t>リミット計算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5FCC494D-A9B5-07AE-922A-3EFCB63B0C6E}"/>
              </a:ext>
            </a:extLst>
          </p:cNvPr>
          <p:cNvSpPr txBox="1"/>
          <p:nvPr/>
        </p:nvSpPr>
        <p:spPr>
          <a:xfrm>
            <a:off x="10641874" y="46282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結果次第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868FA85E-3DF6-E5B7-9857-DA8ED90F41EC}"/>
              </a:ext>
            </a:extLst>
          </p:cNvPr>
          <p:cNvSpPr/>
          <p:nvPr/>
        </p:nvSpPr>
        <p:spPr>
          <a:xfrm>
            <a:off x="7452877" y="416125"/>
            <a:ext cx="2217738" cy="1237677"/>
          </a:xfrm>
          <a:prstGeom prst="roundRect">
            <a:avLst>
              <a:gd name="adj" fmla="val 492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CAF6CCC-5B7E-91AF-367E-45463D7BE429}"/>
              </a:ext>
            </a:extLst>
          </p:cNvPr>
          <p:cNvSpPr txBox="1"/>
          <p:nvPr/>
        </p:nvSpPr>
        <p:spPr>
          <a:xfrm>
            <a:off x="8012799" y="527395"/>
            <a:ext cx="1097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/>
              <a:t>❶在庫異常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B589F09-D021-02AB-716C-96FFE19BF65A}"/>
              </a:ext>
            </a:extLst>
          </p:cNvPr>
          <p:cNvSpPr txBox="1"/>
          <p:nvPr/>
        </p:nvSpPr>
        <p:spPr>
          <a:xfrm>
            <a:off x="7560247" y="881736"/>
            <a:ext cx="1980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i="1" dirty="0">
                <a:solidFill>
                  <a:srgbClr val="00B050"/>
                </a:solidFill>
              </a:rPr>
              <a:t>○：</a:t>
            </a:r>
            <a:r>
              <a:rPr kumimoji="1" lang="ja-JP" altLang="en-US" sz="1400" b="1" i="1" dirty="0">
                <a:solidFill>
                  <a:srgbClr val="00B050"/>
                </a:solidFill>
              </a:rPr>
              <a:t>一時的な在庫異常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CFD467F-69DD-0043-A88B-A019FA8CF131}"/>
              </a:ext>
            </a:extLst>
          </p:cNvPr>
          <p:cNvSpPr txBox="1"/>
          <p:nvPr/>
        </p:nvSpPr>
        <p:spPr>
          <a:xfrm>
            <a:off x="7586865" y="1218737"/>
            <a:ext cx="1980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i="1" dirty="0">
                <a:solidFill>
                  <a:schemeClr val="accent6"/>
                </a:solidFill>
              </a:rPr>
              <a:t>×</a:t>
            </a:r>
            <a:r>
              <a:rPr lang="ja-JP" altLang="en-US" sz="1400" b="1" i="1" dirty="0">
                <a:solidFill>
                  <a:schemeClr val="accent6"/>
                </a:solidFill>
              </a:rPr>
              <a:t>：定常的</a:t>
            </a:r>
            <a:r>
              <a:rPr kumimoji="1" lang="ja-JP" altLang="en-US" sz="1400" b="1" i="1" dirty="0">
                <a:solidFill>
                  <a:schemeClr val="accent6"/>
                </a:solidFill>
              </a:rPr>
              <a:t>な在庫異常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3ECEE1AC-0257-C21D-5E7E-D7215D3A8D15}"/>
              </a:ext>
            </a:extLst>
          </p:cNvPr>
          <p:cNvSpPr/>
          <p:nvPr/>
        </p:nvSpPr>
        <p:spPr>
          <a:xfrm>
            <a:off x="9774478" y="422317"/>
            <a:ext cx="2217738" cy="1227693"/>
          </a:xfrm>
          <a:prstGeom prst="roundRect">
            <a:avLst>
              <a:gd name="adj" fmla="val 403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1976342-448B-61C8-2947-B88334717251}"/>
              </a:ext>
            </a:extLst>
          </p:cNvPr>
          <p:cNvSpPr txBox="1"/>
          <p:nvPr/>
        </p:nvSpPr>
        <p:spPr>
          <a:xfrm>
            <a:off x="10267300" y="52875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❷在庫種類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6DC0D53-8033-7C7D-4B73-19D7B5BA1A01}"/>
              </a:ext>
            </a:extLst>
          </p:cNvPr>
          <p:cNvSpPr txBox="1"/>
          <p:nvPr/>
        </p:nvSpPr>
        <p:spPr>
          <a:xfrm>
            <a:off x="9893332" y="863060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rgbClr val="00B050"/>
                </a:solidFill>
              </a:rPr>
              <a:t>○：部品在庫（手配）</a:t>
            </a:r>
            <a:endParaRPr kumimoji="1" lang="ja-JP" altLang="en-US" sz="1400" b="1" dirty="0">
              <a:solidFill>
                <a:srgbClr val="00B050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0C8C50E-5554-5D81-4D60-52339EE538F2}"/>
              </a:ext>
            </a:extLst>
          </p:cNvPr>
          <p:cNvSpPr txBox="1"/>
          <p:nvPr/>
        </p:nvSpPr>
        <p:spPr>
          <a:xfrm>
            <a:off x="9927312" y="1214575"/>
            <a:ext cx="1991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>
                <a:solidFill>
                  <a:schemeClr val="accent6"/>
                </a:solidFill>
              </a:rPr>
              <a:t>×</a:t>
            </a:r>
            <a:r>
              <a:rPr lang="ja-JP" altLang="en-US" sz="1400" b="1" dirty="0">
                <a:solidFill>
                  <a:schemeClr val="accent6"/>
                </a:solidFill>
              </a:rPr>
              <a:t>：完成品在庫等</a:t>
            </a:r>
            <a:endParaRPr kumimoji="1" lang="ja-JP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3D3A99DD-407E-7ABB-CE35-60EC7EA4188C}"/>
              </a:ext>
            </a:extLst>
          </p:cNvPr>
          <p:cNvSpPr/>
          <p:nvPr/>
        </p:nvSpPr>
        <p:spPr>
          <a:xfrm>
            <a:off x="5873283" y="935178"/>
            <a:ext cx="1450908" cy="552154"/>
          </a:xfrm>
          <a:prstGeom prst="wedgeRoundRectCallout">
            <a:avLst>
              <a:gd name="adj1" fmla="val 68521"/>
              <a:gd name="adj2" fmla="val 27207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>
                <a:solidFill>
                  <a:schemeClr val="tx2"/>
                </a:solidFill>
              </a:rPr>
              <a:t>設計や基準の見直しが必要</a:t>
            </a:r>
            <a:endParaRPr kumimoji="1" lang="en-US" altLang="ja-JP" sz="1400" dirty="0">
              <a:solidFill>
                <a:schemeClr val="tx2"/>
              </a:solidFill>
            </a:endParaRPr>
          </a:p>
        </p:txBody>
      </p:sp>
      <p:sp>
        <p:nvSpPr>
          <p:cNvPr id="24" name="吹き出し: 角を丸めた四角形 23">
            <a:extLst>
              <a:ext uri="{FF2B5EF4-FFF2-40B4-BE49-F238E27FC236}">
                <a16:creationId xmlns:a16="http://schemas.microsoft.com/office/drawing/2014/main" id="{623F9517-E245-7374-58CE-6865CC405DDD}"/>
              </a:ext>
            </a:extLst>
          </p:cNvPr>
          <p:cNvSpPr/>
          <p:nvPr/>
        </p:nvSpPr>
        <p:spPr>
          <a:xfrm>
            <a:off x="9815235" y="1765395"/>
            <a:ext cx="1986479" cy="369332"/>
          </a:xfrm>
          <a:prstGeom prst="wedgeRoundRectCallout">
            <a:avLst>
              <a:gd name="adj1" fmla="val -2019"/>
              <a:gd name="adj2" fmla="val -124927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2"/>
                </a:solidFill>
              </a:rPr>
              <a:t>要因系が異なる</a:t>
            </a:r>
            <a:endParaRPr kumimoji="1" lang="en-US" altLang="ja-JP" sz="1400" dirty="0">
              <a:solidFill>
                <a:schemeClr val="tx2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47EF260-BFAB-496C-F726-0131A31E7271}"/>
              </a:ext>
            </a:extLst>
          </p:cNvPr>
          <p:cNvSpPr txBox="1"/>
          <p:nvPr/>
        </p:nvSpPr>
        <p:spPr>
          <a:xfrm>
            <a:off x="9270522" y="7080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u="sng" dirty="0"/>
              <a:t>適用範囲</a:t>
            </a:r>
          </a:p>
        </p:txBody>
      </p:sp>
    </p:spTree>
    <p:extLst>
      <p:ext uri="{BB962C8B-B14F-4D97-AF65-F5344CB8AC3E}">
        <p14:creationId xmlns:p14="http://schemas.microsoft.com/office/powerpoint/2010/main" val="553378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CAD8069-83E1-C086-EB6C-1249FC98374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187B075-C6E2-F29B-CFD4-B3ABCD5389D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在庫予測からの在庫分析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AB6EC3-1856-AD2B-F121-CF55326A10C2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April 14, 2025</a:t>
            </a:fld>
            <a:endParaRPr 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9D2630D-140F-9A21-76DB-CB0739693F1E}"/>
              </a:ext>
            </a:extLst>
          </p:cNvPr>
          <p:cNvSpPr/>
          <p:nvPr/>
        </p:nvSpPr>
        <p:spPr>
          <a:xfrm>
            <a:off x="651640" y="2848304"/>
            <a:ext cx="2753710" cy="14504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【</a:t>
            </a:r>
            <a:r>
              <a:rPr kumimoji="1" lang="ja-JP" altLang="en-US" dirty="0">
                <a:solidFill>
                  <a:schemeClr val="tx1"/>
                </a:solidFill>
              </a:rPr>
              <a:t>予測</a:t>
            </a:r>
            <a:r>
              <a:rPr lang="en-US" altLang="ja-JP" dirty="0">
                <a:solidFill>
                  <a:schemeClr val="tx1"/>
                </a:solidFill>
              </a:rPr>
              <a:t>】</a:t>
            </a:r>
          </a:p>
          <a:p>
            <a:r>
              <a:rPr kumimoji="1" lang="ja-JP" altLang="en-US" dirty="0">
                <a:solidFill>
                  <a:schemeClr val="tx1"/>
                </a:solidFill>
              </a:rPr>
              <a:t>未来で在庫異常が起こる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3D0F3B6-B557-5CD9-DB3F-3739327DC01A}"/>
              </a:ext>
            </a:extLst>
          </p:cNvPr>
          <p:cNvSpPr/>
          <p:nvPr/>
        </p:nvSpPr>
        <p:spPr>
          <a:xfrm>
            <a:off x="4760295" y="1632958"/>
            <a:ext cx="3211613" cy="14504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【</a:t>
            </a:r>
            <a:r>
              <a:rPr lang="ja-JP" altLang="en-US" dirty="0">
                <a:solidFill>
                  <a:schemeClr val="tx1"/>
                </a:solidFill>
              </a:rPr>
              <a:t>原因１</a:t>
            </a:r>
            <a:r>
              <a:rPr lang="en-US" altLang="ja-JP" dirty="0">
                <a:solidFill>
                  <a:schemeClr val="tx1"/>
                </a:solidFill>
              </a:rPr>
              <a:t>】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現時点の在庫に問題がある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1B91427-79D7-09A1-B377-DAEEDA560E05}"/>
              </a:ext>
            </a:extLst>
          </p:cNvPr>
          <p:cNvSpPr/>
          <p:nvPr/>
        </p:nvSpPr>
        <p:spPr>
          <a:xfrm>
            <a:off x="4760294" y="4129578"/>
            <a:ext cx="3316128" cy="14504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【</a:t>
            </a:r>
            <a:r>
              <a:rPr lang="ja-JP" altLang="en-US" dirty="0">
                <a:solidFill>
                  <a:schemeClr val="tx1"/>
                </a:solidFill>
              </a:rPr>
              <a:t>原因２</a:t>
            </a:r>
            <a:r>
              <a:rPr lang="en-US" altLang="ja-JP" dirty="0">
                <a:solidFill>
                  <a:schemeClr val="tx1"/>
                </a:solidFill>
              </a:rPr>
              <a:t>】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未来の発注</a:t>
            </a:r>
            <a:r>
              <a:rPr lang="en-US" altLang="ja-JP" dirty="0">
                <a:solidFill>
                  <a:schemeClr val="tx1"/>
                </a:solidFill>
              </a:rPr>
              <a:t>/</a:t>
            </a:r>
            <a:r>
              <a:rPr lang="ja-JP" altLang="en-US" dirty="0">
                <a:solidFill>
                  <a:schemeClr val="tx1"/>
                </a:solidFill>
              </a:rPr>
              <a:t>生産計画に問題がある</a:t>
            </a:r>
            <a:endParaRPr lang="en-US" altLang="ja-JP" dirty="0">
              <a:solidFill>
                <a:schemeClr val="tx1"/>
              </a:solidFill>
            </a:endParaRPr>
          </a:p>
        </p:txBody>
      </p: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196D7F22-10A3-BE87-4CF3-D6302B286547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405350" y="2358172"/>
            <a:ext cx="1354945" cy="12153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0092F59B-88E0-EE41-F7C9-5F527BA8F5AB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405350" y="3573518"/>
            <a:ext cx="1354944" cy="12812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矢印: 右 18">
            <a:extLst>
              <a:ext uri="{FF2B5EF4-FFF2-40B4-BE49-F238E27FC236}">
                <a16:creationId xmlns:a16="http://schemas.microsoft.com/office/drawing/2014/main" id="{4A20FF2B-E2EC-2D6D-1708-E06777BF518B}"/>
              </a:ext>
            </a:extLst>
          </p:cNvPr>
          <p:cNvSpPr/>
          <p:nvPr/>
        </p:nvSpPr>
        <p:spPr>
          <a:xfrm rot="10800000">
            <a:off x="8452469" y="2115855"/>
            <a:ext cx="746761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83F21B0-A0BD-7035-5A22-77BE3002CF0D}"/>
              </a:ext>
            </a:extLst>
          </p:cNvPr>
          <p:cNvSpPr/>
          <p:nvPr/>
        </p:nvSpPr>
        <p:spPr>
          <a:xfrm>
            <a:off x="9679792" y="1900971"/>
            <a:ext cx="1734207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SHAP</a:t>
            </a:r>
            <a:r>
              <a:rPr kumimoji="1" lang="ja-JP" altLang="en-US" dirty="0">
                <a:solidFill>
                  <a:schemeClr val="tx1"/>
                </a:solidFill>
              </a:rPr>
              <a:t>分析</a:t>
            </a:r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56FC3D83-B29A-30C4-633D-D3BADEA9AB00}"/>
              </a:ext>
            </a:extLst>
          </p:cNvPr>
          <p:cNvSpPr/>
          <p:nvPr/>
        </p:nvSpPr>
        <p:spPr>
          <a:xfrm rot="10800000">
            <a:off x="8444637" y="4612475"/>
            <a:ext cx="746761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06DA0B6-FB1E-4AEC-A7AA-5AFB8511D14D}"/>
              </a:ext>
            </a:extLst>
          </p:cNvPr>
          <p:cNvSpPr/>
          <p:nvPr/>
        </p:nvSpPr>
        <p:spPr>
          <a:xfrm>
            <a:off x="9682210" y="4397591"/>
            <a:ext cx="1734207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ルールベース</a:t>
            </a:r>
            <a:r>
              <a:rPr kumimoji="1" lang="ja-JP" altLang="en-US" dirty="0">
                <a:solidFill>
                  <a:schemeClr val="tx1"/>
                </a:solidFill>
              </a:rPr>
              <a:t>分析</a:t>
            </a:r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B58B4FC4-6CC7-D4AE-7E47-82230367CE4A}"/>
              </a:ext>
            </a:extLst>
          </p:cNvPr>
          <p:cNvSpPr/>
          <p:nvPr/>
        </p:nvSpPr>
        <p:spPr>
          <a:xfrm>
            <a:off x="4760294" y="1071186"/>
            <a:ext cx="2596947" cy="413618"/>
          </a:xfrm>
          <a:prstGeom prst="wedgeRoundRectCallout">
            <a:avLst>
              <a:gd name="adj1" fmla="val -8170"/>
              <a:gd name="adj2" fmla="val 140882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b="1" dirty="0">
                <a:solidFill>
                  <a:schemeClr val="accent6"/>
                </a:solidFill>
              </a:rPr>
              <a:t>現在庫が既に基準外（異常）</a:t>
            </a:r>
          </a:p>
        </p:txBody>
      </p:sp>
      <p:sp>
        <p:nvSpPr>
          <p:cNvPr id="24" name="吹き出し: 角を丸めた四角形 23">
            <a:extLst>
              <a:ext uri="{FF2B5EF4-FFF2-40B4-BE49-F238E27FC236}">
                <a16:creationId xmlns:a16="http://schemas.microsoft.com/office/drawing/2014/main" id="{E87CA507-6E9F-E5CE-1879-BDABCCEA2CB3}"/>
              </a:ext>
            </a:extLst>
          </p:cNvPr>
          <p:cNvSpPr/>
          <p:nvPr/>
        </p:nvSpPr>
        <p:spPr>
          <a:xfrm>
            <a:off x="9191250" y="3465938"/>
            <a:ext cx="2444603" cy="676518"/>
          </a:xfrm>
          <a:prstGeom prst="wedgeRoundRectCallout">
            <a:avLst>
              <a:gd name="adj1" fmla="val 1137"/>
              <a:gd name="adj2" fmla="val 102766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chemeClr val="tx2"/>
                </a:solidFill>
              </a:rPr>
              <a:t>2</a:t>
            </a:r>
            <a:r>
              <a:rPr kumimoji="1" lang="ja-JP" altLang="en-US" sz="1400" dirty="0">
                <a:solidFill>
                  <a:schemeClr val="tx2"/>
                </a:solidFill>
              </a:rPr>
              <a:t>変数しかないので</a:t>
            </a:r>
            <a:endParaRPr kumimoji="1" lang="en-US" altLang="ja-JP" sz="1400" dirty="0">
              <a:solidFill>
                <a:schemeClr val="tx2"/>
              </a:solidFill>
            </a:endParaRPr>
          </a:p>
          <a:p>
            <a:r>
              <a:rPr lang="ja-JP" altLang="en-US" sz="1400" dirty="0">
                <a:solidFill>
                  <a:schemeClr val="tx2"/>
                </a:solidFill>
              </a:rPr>
              <a:t>ルールベースで解けるはず</a:t>
            </a:r>
            <a:endParaRPr kumimoji="1" lang="ja-JP" altLang="en-US" sz="1400" dirty="0">
              <a:solidFill>
                <a:schemeClr val="tx2"/>
              </a:solidFill>
            </a:endParaRPr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0D276A9B-9F39-BA2D-6B92-08A31F6844D0}"/>
              </a:ext>
            </a:extLst>
          </p:cNvPr>
          <p:cNvSpPr/>
          <p:nvPr/>
        </p:nvSpPr>
        <p:spPr>
          <a:xfrm>
            <a:off x="4760294" y="3597388"/>
            <a:ext cx="2202106" cy="413618"/>
          </a:xfrm>
          <a:prstGeom prst="wedgeRoundRectCallout">
            <a:avLst>
              <a:gd name="adj1" fmla="val 45691"/>
              <a:gd name="adj2" fmla="val 102766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b="1" dirty="0">
                <a:solidFill>
                  <a:srgbClr val="00B050"/>
                </a:solidFill>
              </a:rPr>
              <a:t>現在庫は基準内（正常）</a:t>
            </a:r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FC4D78AC-A097-F5C1-DFA2-D53E679EDEC9}"/>
              </a:ext>
            </a:extLst>
          </p:cNvPr>
          <p:cNvSpPr/>
          <p:nvPr/>
        </p:nvSpPr>
        <p:spPr>
          <a:xfrm>
            <a:off x="8534353" y="5674116"/>
            <a:ext cx="3331826" cy="676518"/>
          </a:xfrm>
          <a:prstGeom prst="wedgeRoundRectCallout">
            <a:avLst>
              <a:gd name="adj1" fmla="val 22634"/>
              <a:gd name="adj2" fmla="val -120951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>
                <a:solidFill>
                  <a:schemeClr val="tx2"/>
                </a:solidFill>
              </a:rPr>
              <a:t>便</a:t>
            </a:r>
            <a:r>
              <a:rPr kumimoji="1" lang="en-US" altLang="ja-JP" sz="1400" dirty="0">
                <a:solidFill>
                  <a:schemeClr val="tx2"/>
                </a:solidFill>
              </a:rPr>
              <a:t>Ave</a:t>
            </a:r>
            <a:r>
              <a:rPr kumimoji="1" lang="ja-JP" altLang="en-US" sz="1400" dirty="0">
                <a:solidFill>
                  <a:schemeClr val="tx2"/>
                </a:solidFill>
              </a:rPr>
              <a:t>より多いなど</a:t>
            </a:r>
            <a:endParaRPr kumimoji="1" lang="en-US" altLang="ja-JP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831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BA87100C-E62D-46D8-DF9D-F2E7925D94AF}"/>
              </a:ext>
            </a:extLst>
          </p:cNvPr>
          <p:cNvSpPr/>
          <p:nvPr/>
        </p:nvSpPr>
        <p:spPr>
          <a:xfrm>
            <a:off x="-2259724" y="0"/>
            <a:ext cx="227913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19CC616-CF48-EF35-DF3F-81D0F2FE9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F6272FB-D541-28B1-7909-BE59D3F6CFA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スケジュール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FB9D8C-ACB8-B966-8988-E90025F7A890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8895929" y="6647414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April 14, 2025</a:t>
            </a:fld>
            <a:endParaRPr lang="en-US" dirty="0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14E2BEEF-C08E-E2D2-6B34-B882BA1A1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332190"/>
              </p:ext>
            </p:extLst>
          </p:nvPr>
        </p:nvGraphicFramePr>
        <p:xfrm>
          <a:off x="443075" y="767396"/>
          <a:ext cx="13367516" cy="57220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3522">
                  <a:extLst>
                    <a:ext uri="{9D8B030D-6E8A-4147-A177-3AD203B41FA5}">
                      <a16:colId xmlns:a16="http://schemas.microsoft.com/office/drawing/2014/main" val="4161318676"/>
                    </a:ext>
                  </a:extLst>
                </a:gridCol>
                <a:gridCol w="1311458">
                  <a:extLst>
                    <a:ext uri="{9D8B030D-6E8A-4147-A177-3AD203B41FA5}">
                      <a16:colId xmlns:a16="http://schemas.microsoft.com/office/drawing/2014/main" val="3568747300"/>
                    </a:ext>
                  </a:extLst>
                </a:gridCol>
                <a:gridCol w="2683351">
                  <a:extLst>
                    <a:ext uri="{9D8B030D-6E8A-4147-A177-3AD203B41FA5}">
                      <a16:colId xmlns:a16="http://schemas.microsoft.com/office/drawing/2014/main" val="1467382630"/>
                    </a:ext>
                  </a:extLst>
                </a:gridCol>
                <a:gridCol w="2231717">
                  <a:extLst>
                    <a:ext uri="{9D8B030D-6E8A-4147-A177-3AD203B41FA5}">
                      <a16:colId xmlns:a16="http://schemas.microsoft.com/office/drawing/2014/main" val="1035272357"/>
                    </a:ext>
                  </a:extLst>
                </a:gridCol>
                <a:gridCol w="1671867">
                  <a:extLst>
                    <a:ext uri="{9D8B030D-6E8A-4147-A177-3AD203B41FA5}">
                      <a16:colId xmlns:a16="http://schemas.microsoft.com/office/drawing/2014/main" val="1216849919"/>
                    </a:ext>
                  </a:extLst>
                </a:gridCol>
                <a:gridCol w="1671867">
                  <a:extLst>
                    <a:ext uri="{9D8B030D-6E8A-4147-A177-3AD203B41FA5}">
                      <a16:colId xmlns:a16="http://schemas.microsoft.com/office/drawing/2014/main" val="1886089348"/>
                    </a:ext>
                  </a:extLst>
                </a:gridCol>
                <a:gridCol w="1671867">
                  <a:extLst>
                    <a:ext uri="{9D8B030D-6E8A-4147-A177-3AD203B41FA5}">
                      <a16:colId xmlns:a16="http://schemas.microsoft.com/office/drawing/2014/main" val="2077122336"/>
                    </a:ext>
                  </a:extLst>
                </a:gridCol>
                <a:gridCol w="1671867">
                  <a:extLst>
                    <a:ext uri="{9D8B030D-6E8A-4147-A177-3AD203B41FA5}">
                      <a16:colId xmlns:a16="http://schemas.microsoft.com/office/drawing/2014/main" val="1854611037"/>
                    </a:ext>
                  </a:extLst>
                </a:gridCol>
              </a:tblGrid>
              <a:tr h="37277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</a:rPr>
                        <a:t>#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項目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</a:rPr>
                        <a:t>Todo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現状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課題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873874"/>
                  </a:ext>
                </a:extLst>
              </a:tr>
              <a:tr h="372776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マイルストーン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149785"/>
                  </a:ext>
                </a:extLst>
              </a:tr>
              <a:tr h="45958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データ自動抽出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生産物流システムの着工データの自動取得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都度、手動取得</a:t>
                      </a:r>
                      <a:endParaRPr kumimoji="1" lang="en-US" altLang="ja-JP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</a:t>
                      </a:r>
                      <a:r>
                        <a:rPr kumimoji="1" lang="en-US" altLang="ja-JP" sz="1200" dirty="0"/>
                        <a:t>DX3</a:t>
                      </a:r>
                      <a:r>
                        <a:rPr kumimoji="1" lang="ja-JP" altLang="en-US" sz="1200" dirty="0"/>
                        <a:t>部さんの許可</a:t>
                      </a:r>
                      <a:endParaRPr kumimoji="1" lang="en-US" altLang="ja-JP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929464"/>
                  </a:ext>
                </a:extLst>
              </a:tr>
              <a:tr h="45958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Active</a:t>
                      </a:r>
                      <a:r>
                        <a:rPr kumimoji="1" lang="ja-JP" altLang="en-US" sz="1200" dirty="0"/>
                        <a:t>の部品品番</a:t>
                      </a:r>
                      <a:r>
                        <a:rPr kumimoji="1" lang="en-US" altLang="ja-JP" sz="1200" dirty="0"/>
                        <a:t>-AT</a:t>
                      </a:r>
                      <a:r>
                        <a:rPr kumimoji="1" lang="ja-JP" altLang="en-US" sz="1200" dirty="0"/>
                        <a:t>品番、顧客品番</a:t>
                      </a:r>
                      <a:r>
                        <a:rPr kumimoji="1" lang="en-US" altLang="ja-JP" sz="1200" dirty="0"/>
                        <a:t>-</a:t>
                      </a:r>
                      <a:r>
                        <a:rPr kumimoji="1" lang="ja-JP" altLang="en-US" sz="1200" dirty="0"/>
                        <a:t>社内品番マスターの自動取得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田中さんに頂いた</a:t>
                      </a:r>
                      <a:r>
                        <a:rPr kumimoji="1" lang="en-US" altLang="ja-JP" sz="1200" dirty="0"/>
                        <a:t>1Y</a:t>
                      </a:r>
                      <a:r>
                        <a:rPr kumimoji="1" lang="ja-JP" altLang="en-US" sz="1200" dirty="0"/>
                        <a:t>の</a:t>
                      </a:r>
                      <a:r>
                        <a:rPr kumimoji="1" lang="en-US" altLang="ja-JP" sz="1200" dirty="0"/>
                        <a:t>CSV</a:t>
                      </a:r>
                      <a:r>
                        <a:rPr kumimoji="1" lang="ja-JP" altLang="en-US" sz="1200" dirty="0"/>
                        <a:t>ファイル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</a:t>
                      </a:r>
                      <a:r>
                        <a:rPr kumimoji="1" lang="en-US" altLang="ja-JP" sz="1200" dirty="0"/>
                        <a:t>SP</a:t>
                      </a:r>
                      <a:r>
                        <a:rPr kumimoji="1" lang="ja-JP" altLang="en-US" sz="1200" dirty="0"/>
                        <a:t>申請のリードタイム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701849"/>
                  </a:ext>
                </a:extLst>
              </a:tr>
              <a:tr h="64342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3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異常お知らせ版の共有フォルダーのアクセス設定、フォルダー構成の統一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専用で開発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376615"/>
                  </a:ext>
                </a:extLst>
              </a:tr>
              <a:tr h="45958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4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高速化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DB</a:t>
                      </a:r>
                      <a:r>
                        <a:rPr kumimoji="1" lang="ja-JP" altLang="en-US" sz="1200" dirty="0"/>
                        <a:t>からデータ抽出最適化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・ネスト深い、複雑</a:t>
                      </a:r>
                      <a:r>
                        <a:rPr kumimoji="1" lang="en-US" altLang="ja-JP" sz="1200" dirty="0"/>
                        <a:t>join</a:t>
                      </a:r>
                    </a:p>
                    <a:p>
                      <a:r>
                        <a:rPr kumimoji="1" lang="ja-JP" altLang="en-US" sz="1200" dirty="0"/>
                        <a:t>・大量データに対して</a:t>
                      </a:r>
                      <a:r>
                        <a:rPr kumimoji="1" lang="en-US" altLang="ja-JP" sz="1200" dirty="0"/>
                        <a:t>group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912244"/>
                  </a:ext>
                </a:extLst>
              </a:tr>
              <a:tr h="37277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5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並列化（データ処理並列化など）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</a:t>
                      </a:r>
                      <a:r>
                        <a:rPr kumimoji="1" lang="en-US" altLang="ja-JP" sz="1200" dirty="0"/>
                        <a:t>PC</a:t>
                      </a:r>
                      <a:r>
                        <a:rPr kumimoji="1" lang="ja-JP" altLang="en-US" sz="1200" dirty="0"/>
                        <a:t>スペック不足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635465"/>
                  </a:ext>
                </a:extLst>
              </a:tr>
              <a:tr h="37277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6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在庫予測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MYSQL</a:t>
                      </a:r>
                      <a:r>
                        <a:rPr kumimoji="1" lang="ja-JP" altLang="en-US" sz="1200" dirty="0"/>
                        <a:t>に結果を書き込み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492534"/>
                  </a:ext>
                </a:extLst>
              </a:tr>
              <a:tr h="37277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7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在庫予測→要因分析の実装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ー</a:t>
                      </a:r>
                      <a:endParaRPr kumimoji="1" lang="en-US" altLang="ja-JP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610269"/>
                  </a:ext>
                </a:extLst>
              </a:tr>
              <a:tr h="45958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8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ユーザビリティ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URL</a:t>
                      </a:r>
                      <a:r>
                        <a:rPr kumimoji="1" lang="ja-JP" altLang="en-US" sz="1200" dirty="0"/>
                        <a:t>で接続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リモートデスクトップで利用までが少し長い？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888882"/>
                  </a:ext>
                </a:extLst>
              </a:tr>
              <a:tr h="45958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9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適用範囲拡大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Dr.sum</a:t>
                      </a:r>
                      <a:r>
                        <a:rPr kumimoji="1" lang="ja-JP" altLang="en-US" sz="1200" dirty="0"/>
                        <a:t>改修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入出庫多い品番は在庫計算に不具合ある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474929"/>
                  </a:ext>
                </a:extLst>
              </a:tr>
              <a:tr h="45958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10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Dr.sum</a:t>
                      </a:r>
                      <a:r>
                        <a:rPr kumimoji="1" lang="ja-JP" altLang="en-US" sz="1200" dirty="0"/>
                        <a:t>同期頻度改修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</a:t>
                      </a:r>
                      <a:r>
                        <a:rPr kumimoji="1" lang="ja-JP" altLang="en-US" sz="1200" dirty="0"/>
                        <a:t>日に</a:t>
                      </a:r>
                      <a:r>
                        <a:rPr kumimoji="1" lang="en-US" altLang="ja-JP" sz="1200" dirty="0"/>
                        <a:t>1</a:t>
                      </a:r>
                      <a:r>
                        <a:rPr kumimoji="1" lang="ja-JP" altLang="en-US" sz="1200" dirty="0"/>
                        <a:t>回の同期。</a:t>
                      </a:r>
                      <a:r>
                        <a:rPr kumimoji="1" lang="en-US" altLang="ja-JP" sz="1200" dirty="0"/>
                        <a:t>LT</a:t>
                      </a:r>
                      <a:r>
                        <a:rPr kumimoji="1" lang="ja-JP" altLang="en-US" sz="1200" dirty="0"/>
                        <a:t>短い品番はデータ取れない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091971"/>
                  </a:ext>
                </a:extLst>
              </a:tr>
              <a:tr h="37277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11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展開準備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マニュアル、開発資料のドキュメント作成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118457"/>
                  </a:ext>
                </a:extLst>
              </a:tr>
            </a:tbl>
          </a:graphicData>
        </a:graphic>
      </p:graphicFrame>
      <p:sp>
        <p:nvSpPr>
          <p:cNvPr id="7" name="日付プレースホルダー 3">
            <a:extLst>
              <a:ext uri="{FF2B5EF4-FFF2-40B4-BE49-F238E27FC236}">
                <a16:creationId xmlns:a16="http://schemas.microsoft.com/office/drawing/2014/main" id="{89D2DFBB-A072-1817-51AF-7B3B0A899627}"/>
              </a:ext>
            </a:extLst>
          </p:cNvPr>
          <p:cNvSpPr txBox="1">
            <a:spLocks/>
          </p:cNvSpPr>
          <p:nvPr/>
        </p:nvSpPr>
        <p:spPr>
          <a:xfrm>
            <a:off x="8895929" y="6647414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AFAC13-DB77-42F2-BE26-45BA5532FD50}" type="datetime4">
              <a:rPr lang="en-US" altLang="ja-JP" smtClean="0"/>
              <a:pPr/>
              <a:t>April 14, 2025</a:t>
            </a:fld>
            <a:endParaRPr lang="en-US" dirty="0"/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4177B368-268D-7B27-7167-3C9564C76090}"/>
              </a:ext>
            </a:extLst>
          </p:cNvPr>
          <p:cNvSpPr/>
          <p:nvPr/>
        </p:nvSpPr>
        <p:spPr>
          <a:xfrm>
            <a:off x="8918889" y="-607173"/>
            <a:ext cx="2830033" cy="1200277"/>
          </a:xfrm>
          <a:prstGeom prst="wedgeRectCallout">
            <a:avLst>
              <a:gd name="adj1" fmla="val -25338"/>
              <a:gd name="adj2" fmla="val 95466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>
                <a:solidFill>
                  <a:schemeClr val="tx1"/>
                </a:solidFill>
              </a:rPr>
              <a:t>■教えて頂きたいもの</a:t>
            </a:r>
            <a:endParaRPr lang="en-US" altLang="ja-JP" sz="1200" dirty="0">
              <a:solidFill>
                <a:schemeClr val="tx1"/>
              </a:solidFill>
            </a:endParaRPr>
          </a:p>
          <a:p>
            <a:r>
              <a:rPr lang="ja-JP" altLang="en-US" sz="1200" dirty="0">
                <a:solidFill>
                  <a:schemeClr val="tx1"/>
                </a:solidFill>
              </a:rPr>
              <a:t>・整備室コード</a:t>
            </a:r>
            <a:endParaRPr lang="en-US" altLang="ja-JP" sz="1200" dirty="0">
              <a:solidFill>
                <a:schemeClr val="tx1"/>
              </a:solidFill>
            </a:endParaRPr>
          </a:p>
          <a:p>
            <a:r>
              <a:rPr lang="ja-JP" altLang="en-US" sz="1200" dirty="0">
                <a:solidFill>
                  <a:schemeClr val="tx1"/>
                </a:solidFill>
              </a:rPr>
              <a:t>・ラインコード（異常お知らせ版）</a:t>
            </a:r>
            <a:endParaRPr lang="en-US" altLang="ja-JP" sz="1200" dirty="0">
              <a:solidFill>
                <a:schemeClr val="tx1"/>
              </a:solidFill>
            </a:endParaRPr>
          </a:p>
          <a:p>
            <a:r>
              <a:rPr kumimoji="1" lang="ja-JP" altLang="en-US" sz="1200" dirty="0">
                <a:solidFill>
                  <a:schemeClr val="tx1"/>
                </a:solidFill>
              </a:rPr>
              <a:t>■準備頂くもの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ja-JP" altLang="en-US" sz="1200" dirty="0">
                <a:solidFill>
                  <a:schemeClr val="tx1"/>
                </a:solidFill>
              </a:rPr>
              <a:t>・仕入先ダイヤエクセルファイル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ja-JP" altLang="en-US" sz="1200" dirty="0">
                <a:solidFill>
                  <a:schemeClr val="tx1"/>
                </a:solidFill>
              </a:rPr>
              <a:t>・</a:t>
            </a:r>
            <a:r>
              <a:rPr lang="ja-JP" altLang="en-US" sz="1200" dirty="0">
                <a:solidFill>
                  <a:schemeClr val="tx1"/>
                </a:solidFill>
              </a:rPr>
              <a:t>現場</a:t>
            </a:r>
            <a:r>
              <a:rPr lang="en-US" altLang="ja-JP" sz="1200" dirty="0">
                <a:solidFill>
                  <a:schemeClr val="tx1"/>
                </a:solidFill>
              </a:rPr>
              <a:t>PC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A096E06-8317-8E47-D878-449D9022A6C0}"/>
              </a:ext>
            </a:extLst>
          </p:cNvPr>
          <p:cNvCxnSpPr>
            <a:cxnSpLocks/>
          </p:cNvCxnSpPr>
          <p:nvPr/>
        </p:nvCxnSpPr>
        <p:spPr>
          <a:xfrm>
            <a:off x="9289275" y="1717523"/>
            <a:ext cx="45377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380AD2F2-5B84-1731-62D7-267F399A868B}"/>
              </a:ext>
            </a:extLst>
          </p:cNvPr>
          <p:cNvCxnSpPr>
            <a:cxnSpLocks/>
          </p:cNvCxnSpPr>
          <p:nvPr/>
        </p:nvCxnSpPr>
        <p:spPr>
          <a:xfrm>
            <a:off x="9852054" y="1717523"/>
            <a:ext cx="273135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A9F856C5-E7F3-0BA7-3D5E-99672A08A1AB}"/>
              </a:ext>
            </a:extLst>
          </p:cNvPr>
          <p:cNvCxnSpPr>
            <a:cxnSpLocks/>
          </p:cNvCxnSpPr>
          <p:nvPr/>
        </p:nvCxnSpPr>
        <p:spPr>
          <a:xfrm flipV="1">
            <a:off x="12657430" y="1717523"/>
            <a:ext cx="60625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2EA5FA59-A667-1C85-7DF9-051DF5B7DC27}"/>
              </a:ext>
            </a:extLst>
          </p:cNvPr>
          <p:cNvCxnSpPr>
            <a:cxnSpLocks/>
          </p:cNvCxnSpPr>
          <p:nvPr/>
        </p:nvCxnSpPr>
        <p:spPr>
          <a:xfrm>
            <a:off x="9268864" y="2166014"/>
            <a:ext cx="22085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C8DFB02-8C69-DFD3-E116-FEC331F17B35}"/>
              </a:ext>
            </a:extLst>
          </p:cNvPr>
          <p:cNvSpPr txBox="1"/>
          <p:nvPr/>
        </p:nvSpPr>
        <p:spPr>
          <a:xfrm>
            <a:off x="9560949" y="2183314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SP</a:t>
            </a:r>
            <a:r>
              <a:rPr kumimoji="1" lang="ja-JP" altLang="en-US" sz="1000" dirty="0"/>
              <a:t>申請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3B4F0C3F-A96A-7498-8500-C0D1053E2A8B}"/>
              </a:ext>
            </a:extLst>
          </p:cNvPr>
          <p:cNvCxnSpPr>
            <a:cxnSpLocks/>
          </p:cNvCxnSpPr>
          <p:nvPr/>
        </p:nvCxnSpPr>
        <p:spPr>
          <a:xfrm>
            <a:off x="11577567" y="2166014"/>
            <a:ext cx="4879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4B63EF0-9B4A-28DA-A37C-6E598D544ED6}"/>
              </a:ext>
            </a:extLst>
          </p:cNvPr>
          <p:cNvSpPr txBox="1"/>
          <p:nvPr/>
        </p:nvSpPr>
        <p:spPr>
          <a:xfrm>
            <a:off x="11652077" y="220250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実装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FB2EFEB-1F35-8E7C-034B-25373D4C2856}"/>
              </a:ext>
            </a:extLst>
          </p:cNvPr>
          <p:cNvSpPr txBox="1"/>
          <p:nvPr/>
        </p:nvSpPr>
        <p:spPr>
          <a:xfrm>
            <a:off x="12739982" y="177555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実装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E024262-01BD-2551-D85A-A0C8344F01DC}"/>
              </a:ext>
            </a:extLst>
          </p:cNvPr>
          <p:cNvSpPr txBox="1"/>
          <p:nvPr/>
        </p:nvSpPr>
        <p:spPr>
          <a:xfrm>
            <a:off x="10875520" y="1734183"/>
            <a:ext cx="1059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DX3</a:t>
            </a:r>
            <a:r>
              <a:rPr kumimoji="1" lang="ja-JP" altLang="en-US" sz="1000" dirty="0"/>
              <a:t>部交渉調整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2E09757-E428-2CDC-1190-FDE3FA3F44C7}"/>
              </a:ext>
            </a:extLst>
          </p:cNvPr>
          <p:cNvSpPr txBox="1"/>
          <p:nvPr/>
        </p:nvSpPr>
        <p:spPr>
          <a:xfrm>
            <a:off x="9212135" y="176676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/>
              <a:t>要望整理</a:t>
            </a:r>
            <a:endParaRPr kumimoji="1" lang="ja-JP" altLang="en-US" sz="1000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D10FEAD4-4918-B011-276B-300E4F49BDEB}"/>
              </a:ext>
            </a:extLst>
          </p:cNvPr>
          <p:cNvCxnSpPr>
            <a:cxnSpLocks/>
          </p:cNvCxnSpPr>
          <p:nvPr/>
        </p:nvCxnSpPr>
        <p:spPr>
          <a:xfrm>
            <a:off x="9268864" y="2679819"/>
            <a:ext cx="11742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8AAC640-77B0-A72C-F83A-90BDC09C75FA}"/>
              </a:ext>
            </a:extLst>
          </p:cNvPr>
          <p:cNvSpPr txBox="1"/>
          <p:nvPr/>
        </p:nvSpPr>
        <p:spPr>
          <a:xfrm>
            <a:off x="9202526" y="2738782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工務さん対応</a:t>
            </a: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4E879AD8-4174-5B50-02FA-9ABA0A86B05F}"/>
              </a:ext>
            </a:extLst>
          </p:cNvPr>
          <p:cNvCxnSpPr>
            <a:cxnSpLocks/>
          </p:cNvCxnSpPr>
          <p:nvPr/>
        </p:nvCxnSpPr>
        <p:spPr>
          <a:xfrm>
            <a:off x="9289275" y="3187110"/>
            <a:ext cx="72107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9D47D1F-D5A0-C2FA-E0F1-04E3E0540139}"/>
              </a:ext>
            </a:extLst>
          </p:cNvPr>
          <p:cNvSpPr txBox="1"/>
          <p:nvPr/>
        </p:nvSpPr>
        <p:spPr>
          <a:xfrm>
            <a:off x="9229802" y="3248523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リファクタリング</a:t>
            </a: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D5AE29B5-E647-7862-E054-FD8D39D5D82D}"/>
              </a:ext>
            </a:extLst>
          </p:cNvPr>
          <p:cNvCxnSpPr>
            <a:cxnSpLocks/>
          </p:cNvCxnSpPr>
          <p:nvPr/>
        </p:nvCxnSpPr>
        <p:spPr>
          <a:xfrm>
            <a:off x="10525562" y="4104518"/>
            <a:ext cx="112651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66FA08A-A1B4-BFA2-F910-82ACA0D40E2B}"/>
              </a:ext>
            </a:extLst>
          </p:cNvPr>
          <p:cNvSpPr txBox="1"/>
          <p:nvPr/>
        </p:nvSpPr>
        <p:spPr>
          <a:xfrm>
            <a:off x="10733424" y="416130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実装</a:t>
            </a: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9D1831B6-7B8B-843C-F985-19E25109FFF5}"/>
              </a:ext>
            </a:extLst>
          </p:cNvPr>
          <p:cNvCxnSpPr>
            <a:cxnSpLocks/>
          </p:cNvCxnSpPr>
          <p:nvPr/>
        </p:nvCxnSpPr>
        <p:spPr>
          <a:xfrm>
            <a:off x="9202526" y="5309084"/>
            <a:ext cx="444929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0758490-BDB2-9B98-7255-9CE2D8A3DEFE}"/>
              </a:ext>
            </a:extLst>
          </p:cNvPr>
          <p:cNvSpPr txBox="1"/>
          <p:nvPr/>
        </p:nvSpPr>
        <p:spPr>
          <a:xfrm>
            <a:off x="9739686" y="5401270"/>
            <a:ext cx="11256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DXPF</a:t>
            </a:r>
            <a:r>
              <a:rPr kumimoji="1" lang="ja-JP" altLang="en-US" sz="1000" dirty="0"/>
              <a:t>部さん対応</a:t>
            </a: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C0EA35C9-A15E-23E5-9F0E-75E5CAE30B09}"/>
              </a:ext>
            </a:extLst>
          </p:cNvPr>
          <p:cNvCxnSpPr>
            <a:cxnSpLocks/>
          </p:cNvCxnSpPr>
          <p:nvPr/>
        </p:nvCxnSpPr>
        <p:spPr>
          <a:xfrm>
            <a:off x="9202526" y="5828632"/>
            <a:ext cx="44288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1A9C2001-DFCE-EC47-3D04-FAF9DDB73DFA}"/>
              </a:ext>
            </a:extLst>
          </p:cNvPr>
          <p:cNvCxnSpPr>
            <a:cxnSpLocks/>
          </p:cNvCxnSpPr>
          <p:nvPr/>
        </p:nvCxnSpPr>
        <p:spPr>
          <a:xfrm>
            <a:off x="9297410" y="3693103"/>
            <a:ext cx="712944" cy="24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BA653AD9-EFC0-43C7-8EC2-11A286A49960}"/>
              </a:ext>
            </a:extLst>
          </p:cNvPr>
          <p:cNvSpPr txBox="1"/>
          <p:nvPr/>
        </p:nvSpPr>
        <p:spPr>
          <a:xfrm>
            <a:off x="9436556" y="120162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solidFill>
                  <a:schemeClr val="accent6"/>
                </a:solidFill>
              </a:rPr>
              <a:t>♦</a:t>
            </a:r>
            <a:endParaRPr kumimoji="1" lang="ja-JP" altLang="en-US" sz="1600" dirty="0">
              <a:solidFill>
                <a:schemeClr val="accent6"/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DCE34F1-75E5-BB9F-0EB5-0076D7C72AD6}"/>
              </a:ext>
            </a:extLst>
          </p:cNvPr>
          <p:cNvSpPr txBox="1"/>
          <p:nvPr/>
        </p:nvSpPr>
        <p:spPr>
          <a:xfrm>
            <a:off x="9595656" y="369553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実装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7F6A444-F38E-A094-743B-108B6CA3BDCD}"/>
              </a:ext>
            </a:extLst>
          </p:cNvPr>
          <p:cNvSpPr txBox="1"/>
          <p:nvPr/>
        </p:nvSpPr>
        <p:spPr>
          <a:xfrm>
            <a:off x="9749863" y="5860610"/>
            <a:ext cx="11256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DXPF</a:t>
            </a:r>
            <a:r>
              <a:rPr kumimoji="1" lang="ja-JP" altLang="en-US" sz="1000" dirty="0"/>
              <a:t>部さん対応</a:t>
            </a:r>
          </a:p>
        </p:txBody>
      </p:sp>
      <p:sp>
        <p:nvSpPr>
          <p:cNvPr id="46" name="吹き出し: 四角形 45">
            <a:extLst>
              <a:ext uri="{FF2B5EF4-FFF2-40B4-BE49-F238E27FC236}">
                <a16:creationId xmlns:a16="http://schemas.microsoft.com/office/drawing/2014/main" id="{18F33365-BDD7-8F4C-6F44-BE1AA556F6AB}"/>
              </a:ext>
            </a:extLst>
          </p:cNvPr>
          <p:cNvSpPr/>
          <p:nvPr/>
        </p:nvSpPr>
        <p:spPr>
          <a:xfrm>
            <a:off x="10672523" y="2943141"/>
            <a:ext cx="2989524" cy="454747"/>
          </a:xfrm>
          <a:prstGeom prst="wedgeRectCallout">
            <a:avLst>
              <a:gd name="adj1" fmla="val -58748"/>
              <a:gd name="adj2" fmla="val 3562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>
                <a:solidFill>
                  <a:schemeClr val="tx1"/>
                </a:solidFill>
              </a:rPr>
              <a:t>将来的に使用する</a:t>
            </a:r>
            <a:r>
              <a:rPr kumimoji="1" lang="en-US" altLang="ja-JP" sz="1200" dirty="0">
                <a:solidFill>
                  <a:schemeClr val="tx1"/>
                </a:solidFill>
              </a:rPr>
              <a:t>DB</a:t>
            </a:r>
            <a:r>
              <a:rPr kumimoji="1" lang="ja-JP" altLang="en-US" sz="1200" dirty="0">
                <a:solidFill>
                  <a:schemeClr val="tx1"/>
                </a:solidFill>
              </a:rPr>
              <a:t>変わると思うので、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ja-JP" altLang="en-US" sz="1200" dirty="0">
                <a:solidFill>
                  <a:schemeClr val="tx1"/>
                </a:solidFill>
              </a:rPr>
              <a:t>最小限でリファクタリング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C01CE91-86D2-C1FE-BA9B-EA58F23BDBA6}"/>
              </a:ext>
            </a:extLst>
          </p:cNvPr>
          <p:cNvSpPr txBox="1"/>
          <p:nvPr/>
        </p:nvSpPr>
        <p:spPr>
          <a:xfrm>
            <a:off x="9687881" y="1156241"/>
            <a:ext cx="1450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900" dirty="0">
                <a:solidFill>
                  <a:schemeClr val="tx1"/>
                </a:solidFill>
              </a:rPr>
              <a:t>T447</a:t>
            </a:r>
            <a:r>
              <a:rPr kumimoji="1" lang="ja-JP" altLang="en-US" sz="900" dirty="0">
                <a:solidFill>
                  <a:schemeClr val="tx1"/>
                </a:solidFill>
              </a:rPr>
              <a:t>号口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r>
              <a:rPr kumimoji="1" lang="ja-JP" altLang="en-US" sz="900" dirty="0">
                <a:solidFill>
                  <a:schemeClr val="tx1"/>
                </a:solidFill>
              </a:rPr>
              <a:t>在庫予測アプリ配布</a:t>
            </a: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3F2CF22-F947-2080-DF02-2A95F1822711}"/>
              </a:ext>
            </a:extLst>
          </p:cNvPr>
          <p:cNvCxnSpPr>
            <a:cxnSpLocks/>
          </p:cNvCxnSpPr>
          <p:nvPr/>
        </p:nvCxnSpPr>
        <p:spPr>
          <a:xfrm>
            <a:off x="9289275" y="4104518"/>
            <a:ext cx="112651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D85784A-361C-ADBB-C387-D2D5887F1F13}"/>
              </a:ext>
            </a:extLst>
          </p:cNvPr>
          <p:cNvSpPr txBox="1"/>
          <p:nvPr/>
        </p:nvSpPr>
        <p:spPr>
          <a:xfrm>
            <a:off x="9054399" y="4145118"/>
            <a:ext cx="1595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/>
              <a:t>要件整理（もの革さん）</a:t>
            </a:r>
            <a:endParaRPr kumimoji="1" lang="ja-JP" altLang="en-US" sz="1000" dirty="0"/>
          </a:p>
        </p:txBody>
      </p:sp>
      <p:sp>
        <p:nvSpPr>
          <p:cNvPr id="51" name="右中かっこ 50">
            <a:extLst>
              <a:ext uri="{FF2B5EF4-FFF2-40B4-BE49-F238E27FC236}">
                <a16:creationId xmlns:a16="http://schemas.microsoft.com/office/drawing/2014/main" id="{2207AC98-7AFD-A61D-1481-B52AE240E699}"/>
              </a:ext>
            </a:extLst>
          </p:cNvPr>
          <p:cNvSpPr/>
          <p:nvPr/>
        </p:nvSpPr>
        <p:spPr>
          <a:xfrm rot="10800000">
            <a:off x="93870" y="1561277"/>
            <a:ext cx="240205" cy="1444827"/>
          </a:xfrm>
          <a:prstGeom prst="rightBrace">
            <a:avLst>
              <a:gd name="adj1" fmla="val 19807"/>
              <a:gd name="adj2" fmla="val 505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79E9F5A-B86A-3299-1ECD-FCB7E5D316ED}"/>
              </a:ext>
            </a:extLst>
          </p:cNvPr>
          <p:cNvSpPr txBox="1"/>
          <p:nvPr/>
        </p:nvSpPr>
        <p:spPr>
          <a:xfrm>
            <a:off x="-2244957" y="1808105"/>
            <a:ext cx="239884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b="1" dirty="0"/>
              <a:t>#1</a:t>
            </a:r>
            <a:r>
              <a:rPr lang="ja-JP" altLang="en-US" sz="1200" b="1" dirty="0"/>
              <a:t>、</a:t>
            </a:r>
            <a:r>
              <a:rPr lang="en-US" altLang="ja-JP" sz="1200" b="1" dirty="0"/>
              <a:t>2</a:t>
            </a:r>
            <a:r>
              <a:rPr lang="ja-JP" altLang="en-US" sz="1200" b="1" dirty="0"/>
              <a:t>、</a:t>
            </a:r>
            <a:r>
              <a:rPr lang="en-US" altLang="ja-JP" sz="1200" b="1" dirty="0"/>
              <a:t>3</a:t>
            </a:r>
            <a:r>
              <a:rPr lang="ja-JP" altLang="en-US" sz="1200" b="1" dirty="0"/>
              <a:t>ができると、</a:t>
            </a:r>
            <a:endParaRPr lang="en-US" altLang="ja-JP" sz="1200" b="1" dirty="0"/>
          </a:p>
          <a:p>
            <a:r>
              <a:rPr lang="ja-JP" altLang="en-US" sz="1200" b="1" dirty="0"/>
              <a:t>在庫異常分析時のユーザーの</a:t>
            </a:r>
            <a:endParaRPr lang="en-US" altLang="ja-JP" sz="1200" b="1" dirty="0"/>
          </a:p>
          <a:p>
            <a:r>
              <a:rPr lang="ja-JP" altLang="en-US" sz="1200" b="1" dirty="0"/>
              <a:t>前準備が無くなる</a:t>
            </a:r>
            <a:endParaRPr lang="en-US" altLang="ja-JP" sz="1200" b="1" dirty="0"/>
          </a:p>
          <a:p>
            <a:r>
              <a:rPr lang="ja-JP" altLang="en-US" sz="1200" dirty="0"/>
              <a:t>（手動でデータ準備など）</a:t>
            </a:r>
            <a:endParaRPr lang="en-US" altLang="ja-JP" sz="1200" dirty="0"/>
          </a:p>
        </p:txBody>
      </p:sp>
      <p:sp>
        <p:nvSpPr>
          <p:cNvPr id="54" name="右中かっこ 53">
            <a:extLst>
              <a:ext uri="{FF2B5EF4-FFF2-40B4-BE49-F238E27FC236}">
                <a16:creationId xmlns:a16="http://schemas.microsoft.com/office/drawing/2014/main" id="{9F15C7DE-BE47-3DF0-15AE-6B7A724305C2}"/>
              </a:ext>
            </a:extLst>
          </p:cNvPr>
          <p:cNvSpPr/>
          <p:nvPr/>
        </p:nvSpPr>
        <p:spPr>
          <a:xfrm rot="10800000">
            <a:off x="90064" y="3075949"/>
            <a:ext cx="202217" cy="865802"/>
          </a:xfrm>
          <a:prstGeom prst="rightBrace">
            <a:avLst>
              <a:gd name="adj1" fmla="val 19807"/>
              <a:gd name="adj2" fmla="val 505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415CCA1A-49A2-86FD-2071-8BAAF2426E45}"/>
              </a:ext>
            </a:extLst>
          </p:cNvPr>
          <p:cNvSpPr txBox="1"/>
          <p:nvPr/>
        </p:nvSpPr>
        <p:spPr>
          <a:xfrm>
            <a:off x="-2213160" y="2967335"/>
            <a:ext cx="23352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b="1" dirty="0"/>
              <a:t>#4</a:t>
            </a:r>
            <a:r>
              <a:rPr lang="ja-JP" altLang="en-US" sz="1200" b="1" dirty="0"/>
              <a:t>、</a:t>
            </a:r>
            <a:r>
              <a:rPr lang="en-US" altLang="ja-JP" sz="1200" b="1" dirty="0"/>
              <a:t>5</a:t>
            </a:r>
            <a:r>
              <a:rPr lang="ja-JP" altLang="en-US" sz="1200" b="1" dirty="0"/>
              <a:t>ができると、</a:t>
            </a:r>
            <a:endParaRPr lang="en-US" altLang="ja-JP" sz="1200" b="1" dirty="0"/>
          </a:p>
          <a:p>
            <a:r>
              <a:rPr lang="ja-JP" altLang="en-US" sz="1200" b="1" dirty="0"/>
              <a:t>ユーザーの実行待ち時間が減る</a:t>
            </a:r>
            <a:r>
              <a:rPr lang="ja-JP" altLang="en-US" sz="1000" dirty="0"/>
              <a:t>（現状は</a:t>
            </a:r>
            <a:r>
              <a:rPr lang="en-US" altLang="ja-JP" sz="1000" dirty="0"/>
              <a:t>1</a:t>
            </a:r>
            <a:r>
              <a:rPr lang="ja-JP" altLang="en-US" sz="1000" dirty="0"/>
              <a:t>品番</a:t>
            </a:r>
            <a:r>
              <a:rPr lang="en-US" altLang="ja-JP" sz="1000" dirty="0"/>
              <a:t>1</a:t>
            </a:r>
            <a:r>
              <a:rPr lang="ja-JP" altLang="en-US" sz="1000" dirty="0"/>
              <a:t>分程度かかる</a:t>
            </a:r>
            <a:endParaRPr lang="en-US" altLang="ja-JP" sz="1000" dirty="0"/>
          </a:p>
          <a:p>
            <a:r>
              <a:rPr kumimoji="1" lang="ja-JP" altLang="en-US" sz="1000" dirty="0"/>
              <a:t>全品番予測しようとすると、</a:t>
            </a:r>
            <a:r>
              <a:rPr kumimoji="1" lang="en-US" altLang="ja-JP" sz="1000" dirty="0"/>
              <a:t>1</a:t>
            </a:r>
            <a:r>
              <a:rPr kumimoji="1" lang="ja-JP" altLang="en-US" sz="1000" dirty="0"/>
              <a:t>時間以内に全品番の計算完了できない）</a:t>
            </a:r>
          </a:p>
        </p:txBody>
      </p:sp>
      <p:sp>
        <p:nvSpPr>
          <p:cNvPr id="56" name="右中かっこ 55">
            <a:extLst>
              <a:ext uri="{FF2B5EF4-FFF2-40B4-BE49-F238E27FC236}">
                <a16:creationId xmlns:a16="http://schemas.microsoft.com/office/drawing/2014/main" id="{1D920CEA-D775-A76D-32A6-0EAD50E3FE64}"/>
              </a:ext>
            </a:extLst>
          </p:cNvPr>
          <p:cNvSpPr/>
          <p:nvPr/>
        </p:nvSpPr>
        <p:spPr>
          <a:xfrm rot="10800000">
            <a:off x="76284" y="3960510"/>
            <a:ext cx="257018" cy="678844"/>
          </a:xfrm>
          <a:prstGeom prst="rightBrace">
            <a:avLst>
              <a:gd name="adj1" fmla="val 19807"/>
              <a:gd name="adj2" fmla="val 505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0" name="吹き出し: 四角形 59">
            <a:extLst>
              <a:ext uri="{FF2B5EF4-FFF2-40B4-BE49-F238E27FC236}">
                <a16:creationId xmlns:a16="http://schemas.microsoft.com/office/drawing/2014/main" id="{0C03E1FA-FD01-FF9B-6A92-1A2123491A2D}"/>
              </a:ext>
            </a:extLst>
          </p:cNvPr>
          <p:cNvSpPr/>
          <p:nvPr/>
        </p:nvSpPr>
        <p:spPr>
          <a:xfrm>
            <a:off x="7116014" y="2793776"/>
            <a:ext cx="1728772" cy="454747"/>
          </a:xfrm>
          <a:prstGeom prst="wedgeRectCallout">
            <a:avLst>
              <a:gd name="adj1" fmla="val -34120"/>
              <a:gd name="adj2" fmla="val 107756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トライ用</a:t>
            </a:r>
            <a:r>
              <a:rPr kumimoji="1" lang="en-US" altLang="ja-JP" sz="1200" dirty="0">
                <a:solidFill>
                  <a:schemeClr val="tx1"/>
                </a:solidFill>
              </a:rPr>
              <a:t>PC</a:t>
            </a:r>
            <a:r>
              <a:rPr lang="ja-JP" altLang="en-US" sz="1200" dirty="0">
                <a:solidFill>
                  <a:schemeClr val="tx1"/>
                </a:solidFill>
              </a:rPr>
              <a:t>は他のソフトも動いている？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FF8C1F2D-6FA6-F705-B185-DE766E2DD881}"/>
              </a:ext>
            </a:extLst>
          </p:cNvPr>
          <p:cNvCxnSpPr>
            <a:cxnSpLocks/>
          </p:cNvCxnSpPr>
          <p:nvPr/>
        </p:nvCxnSpPr>
        <p:spPr>
          <a:xfrm>
            <a:off x="9826406" y="4948675"/>
            <a:ext cx="127259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D624E303-AA8C-0D15-937C-F2AC7D93B6D2}"/>
              </a:ext>
            </a:extLst>
          </p:cNvPr>
          <p:cNvSpPr txBox="1"/>
          <p:nvPr/>
        </p:nvSpPr>
        <p:spPr>
          <a:xfrm>
            <a:off x="10062860" y="4985653"/>
            <a:ext cx="4411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実装</a:t>
            </a: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AC3C10B1-6190-9FF7-6A6B-2FE960C7BC13}"/>
              </a:ext>
            </a:extLst>
          </p:cNvPr>
          <p:cNvCxnSpPr>
            <a:cxnSpLocks/>
          </p:cNvCxnSpPr>
          <p:nvPr/>
        </p:nvCxnSpPr>
        <p:spPr>
          <a:xfrm>
            <a:off x="9313875" y="4472236"/>
            <a:ext cx="112651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CACD630-6A02-DCEE-D922-949D0DAB19F0}"/>
              </a:ext>
            </a:extLst>
          </p:cNvPr>
          <p:cNvSpPr txBox="1"/>
          <p:nvPr/>
        </p:nvSpPr>
        <p:spPr>
          <a:xfrm>
            <a:off x="9605833" y="453533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実装</a:t>
            </a:r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A3EDFFC5-271A-67A3-5F56-051E5F4CED02}"/>
              </a:ext>
            </a:extLst>
          </p:cNvPr>
          <p:cNvCxnSpPr>
            <a:cxnSpLocks/>
          </p:cNvCxnSpPr>
          <p:nvPr/>
        </p:nvCxnSpPr>
        <p:spPr>
          <a:xfrm>
            <a:off x="9202526" y="6284930"/>
            <a:ext cx="45377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吹き出し: 四角形 84">
            <a:extLst>
              <a:ext uri="{FF2B5EF4-FFF2-40B4-BE49-F238E27FC236}">
                <a16:creationId xmlns:a16="http://schemas.microsoft.com/office/drawing/2014/main" id="{77E9D5CC-FAB8-59DB-9207-2EDFEEE7187C}"/>
              </a:ext>
            </a:extLst>
          </p:cNvPr>
          <p:cNvSpPr/>
          <p:nvPr/>
        </p:nvSpPr>
        <p:spPr>
          <a:xfrm>
            <a:off x="5877022" y="-165652"/>
            <a:ext cx="2830033" cy="736062"/>
          </a:xfrm>
          <a:prstGeom prst="wedgeRectCallout">
            <a:avLst>
              <a:gd name="adj1" fmla="val 60824"/>
              <a:gd name="adj2" fmla="val -5235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>
                <a:solidFill>
                  <a:schemeClr val="tx1"/>
                </a:solidFill>
              </a:rPr>
              <a:t>第一工場と第二工場は同じコードを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ja-JP" altLang="en-US" sz="1200" dirty="0">
                <a:solidFill>
                  <a:schemeClr val="tx1"/>
                </a:solidFill>
              </a:rPr>
              <a:t>使いまわせられる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lang="ja-JP" altLang="en-US" sz="1200" dirty="0">
                <a:solidFill>
                  <a:schemeClr val="tx1"/>
                </a:solidFill>
              </a:rPr>
              <a:t>設定ファイルのパラメータ変更で対応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945C75CD-843A-3296-4E9B-23BB24698799}"/>
              </a:ext>
            </a:extLst>
          </p:cNvPr>
          <p:cNvSpPr/>
          <p:nvPr/>
        </p:nvSpPr>
        <p:spPr>
          <a:xfrm>
            <a:off x="-2175366" y="-354709"/>
            <a:ext cx="2515758" cy="16956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200" b="1" dirty="0">
                <a:solidFill>
                  <a:schemeClr val="tx1"/>
                </a:solidFill>
              </a:rPr>
              <a:t>■展開計画（新整備室）</a:t>
            </a:r>
            <a:endParaRPr kumimoji="1" lang="en-US" altLang="ja-JP" sz="1200" b="1" dirty="0">
              <a:solidFill>
                <a:schemeClr val="tx1"/>
              </a:solidFill>
            </a:endParaRP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lang="ja-JP" altLang="en-US" sz="1200" b="1" dirty="0">
                <a:solidFill>
                  <a:schemeClr val="tx1"/>
                </a:solidFill>
              </a:rPr>
              <a:t>第二工場</a:t>
            </a:r>
            <a:endParaRPr lang="en-US" altLang="ja-JP" sz="1200" b="1" dirty="0">
              <a:solidFill>
                <a:schemeClr val="tx1"/>
              </a:solidFill>
            </a:endParaRPr>
          </a:p>
          <a:p>
            <a:r>
              <a:rPr kumimoji="1" lang="ja-JP" altLang="en-US" sz="1200" b="1" dirty="0">
                <a:solidFill>
                  <a:schemeClr val="tx1"/>
                </a:solidFill>
              </a:rPr>
              <a:t>・予測：</a:t>
            </a:r>
            <a:r>
              <a:rPr lang="en-US" altLang="ja-JP" sz="1200" b="1" dirty="0">
                <a:solidFill>
                  <a:schemeClr val="tx1"/>
                </a:solidFill>
              </a:rPr>
              <a:t>T447</a:t>
            </a:r>
            <a:r>
              <a:rPr lang="ja-JP" altLang="en-US" sz="1200" b="1" dirty="0">
                <a:solidFill>
                  <a:schemeClr val="tx1"/>
                </a:solidFill>
              </a:rPr>
              <a:t>号口（</a:t>
            </a:r>
            <a:r>
              <a:rPr lang="en-US" altLang="ja-JP" sz="1200" b="1" dirty="0">
                <a:solidFill>
                  <a:schemeClr val="tx1"/>
                </a:solidFill>
              </a:rPr>
              <a:t>4</a:t>
            </a:r>
            <a:r>
              <a:rPr lang="ja-JP" altLang="en-US" sz="1200" b="1" dirty="0">
                <a:solidFill>
                  <a:schemeClr val="tx1"/>
                </a:solidFill>
              </a:rPr>
              <a:t>月）</a:t>
            </a:r>
            <a:endParaRPr lang="en-US" altLang="ja-JP" sz="1200" b="1" dirty="0">
              <a:solidFill>
                <a:schemeClr val="tx1"/>
              </a:solidFill>
            </a:endParaRPr>
          </a:p>
          <a:p>
            <a:r>
              <a:rPr kumimoji="1" lang="ja-JP" altLang="en-US" sz="1200" b="1" dirty="0">
                <a:solidFill>
                  <a:schemeClr val="tx1"/>
                </a:solidFill>
              </a:rPr>
              <a:t>・予測分析：</a:t>
            </a:r>
            <a:r>
              <a:rPr kumimoji="1" lang="en-US" altLang="ja-JP" sz="1200" b="1" dirty="0">
                <a:solidFill>
                  <a:schemeClr val="tx1"/>
                </a:solidFill>
              </a:rPr>
              <a:t>T447</a:t>
            </a:r>
            <a:r>
              <a:rPr kumimoji="1" lang="ja-JP" altLang="en-US" sz="1200" b="1" dirty="0">
                <a:solidFill>
                  <a:schemeClr val="tx1"/>
                </a:solidFill>
              </a:rPr>
              <a:t>能増</a:t>
            </a:r>
            <a:r>
              <a:rPr lang="ja-JP" altLang="en-US" sz="1200" b="1" dirty="0">
                <a:solidFill>
                  <a:schemeClr val="tx1"/>
                </a:solidFill>
              </a:rPr>
              <a:t>（</a:t>
            </a:r>
            <a:r>
              <a:rPr lang="en-US" altLang="ja-JP" sz="1200" b="1" dirty="0">
                <a:solidFill>
                  <a:schemeClr val="tx1"/>
                </a:solidFill>
              </a:rPr>
              <a:t>10</a:t>
            </a:r>
            <a:r>
              <a:rPr lang="ja-JP" altLang="en-US" sz="1200" b="1" dirty="0">
                <a:solidFill>
                  <a:schemeClr val="tx1"/>
                </a:solidFill>
              </a:rPr>
              <a:t>月）</a:t>
            </a:r>
            <a:endParaRPr lang="en-US" altLang="ja-JP" sz="1200" b="1" dirty="0">
              <a:solidFill>
                <a:schemeClr val="tx1"/>
              </a:solidFill>
            </a:endParaRP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ja-JP" altLang="en-US" sz="1200" b="1" dirty="0">
                <a:solidFill>
                  <a:schemeClr val="tx1"/>
                </a:solidFill>
              </a:rPr>
              <a:t>第一工場</a:t>
            </a:r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lang="ja-JP" altLang="en-US" sz="1200" b="1" dirty="0">
                <a:solidFill>
                  <a:schemeClr val="tx1"/>
                </a:solidFill>
              </a:rPr>
              <a:t>・</a:t>
            </a:r>
            <a:endParaRPr lang="en-US" altLang="ja-JP" sz="1200" b="1" dirty="0">
              <a:solidFill>
                <a:schemeClr val="tx1"/>
              </a:solidFill>
            </a:endParaRPr>
          </a:p>
          <a:p>
            <a:r>
              <a:rPr kumimoji="1" lang="ja-JP" altLang="en-US" sz="1200" b="1" dirty="0">
                <a:solidFill>
                  <a:schemeClr val="tx1"/>
                </a:solidFill>
              </a:rPr>
              <a:t>・</a:t>
            </a:r>
            <a:endParaRPr kumimoji="1" lang="en-US" altLang="ja-JP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463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EA63CC4-5960-B8FE-38FE-7DB37BF134D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ja-JP" altLang="en-US" dirty="0"/>
              <a:t>実行日から半年前まで実行できる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3CD665-BE35-BE9A-C5A4-EAEB4CBD6D3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1F6C52-40A2-E830-387D-A16E7AF7EC8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April 13,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828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EB70929-E7E8-C93D-BFE2-77D2436D7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2CBFA-C451-48BA-A9B0-22497E90BD8F}" type="datetime1">
              <a:rPr kumimoji="1" lang="ja-JP" altLang="en-US" smtClean="0"/>
              <a:t>2025/4/14</a:t>
            </a:fld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B0077C-A75D-FCF9-6DAC-B271F8908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B4F98-8BBD-4813-8C1E-9793BC7C862D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9712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EBD53D0-CE3D-9B58-8992-752BC662D5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C2B7D16-565B-C2AC-FC10-4A753CB73E90}"/>
              </a:ext>
            </a:extLst>
          </p:cNvPr>
          <p:cNvSpPr/>
          <p:nvPr/>
        </p:nvSpPr>
        <p:spPr>
          <a:xfrm>
            <a:off x="4200526" y="1290401"/>
            <a:ext cx="6033806" cy="33729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975484DA-6213-591B-659D-15CC75524FF8}"/>
              </a:ext>
            </a:extLst>
          </p:cNvPr>
          <p:cNvSpPr/>
          <p:nvPr/>
        </p:nvSpPr>
        <p:spPr>
          <a:xfrm>
            <a:off x="443077" y="1434374"/>
            <a:ext cx="5544416" cy="3038336"/>
          </a:xfrm>
          <a:prstGeom prst="roundRect">
            <a:avLst>
              <a:gd name="adj" fmla="val 5928"/>
            </a:avLst>
          </a:prstGeom>
          <a:solidFill>
            <a:srgbClr val="FFFF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CE27505E-632E-A11E-0C71-5CDD5BBAA28D}"/>
              </a:ext>
            </a:extLst>
          </p:cNvPr>
          <p:cNvSpPr/>
          <p:nvPr/>
        </p:nvSpPr>
        <p:spPr>
          <a:xfrm>
            <a:off x="6163789" y="1954783"/>
            <a:ext cx="3965416" cy="1860833"/>
          </a:xfrm>
          <a:prstGeom prst="roundRect">
            <a:avLst>
              <a:gd name="adj" fmla="val 9375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23BE3D0-0268-B66E-75FD-CF7A9D50CF3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ja-JP" altLang="en-US" dirty="0"/>
              <a:t>最終的なシステム構成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8F063E-3A0D-D7D2-84D4-0998DCD8A13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April 14, 2025</a:t>
            </a:fld>
            <a:endParaRPr 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7974E63-D4F1-79FE-295D-0025B923A392}"/>
              </a:ext>
            </a:extLst>
          </p:cNvPr>
          <p:cNvSpPr txBox="1"/>
          <p:nvPr/>
        </p:nvSpPr>
        <p:spPr>
          <a:xfrm>
            <a:off x="5576569" y="879979"/>
            <a:ext cx="4791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chemeClr val="accent6"/>
                </a:solidFill>
              </a:rPr>
              <a:t>❷未着手：</a:t>
            </a:r>
            <a:r>
              <a:rPr kumimoji="1" lang="en-US" altLang="ja-JP" b="1" dirty="0">
                <a:solidFill>
                  <a:schemeClr val="accent6"/>
                </a:solidFill>
              </a:rPr>
              <a:t>AWS</a:t>
            </a:r>
            <a:r>
              <a:rPr kumimoji="1" lang="ja-JP" altLang="en-US" b="1" dirty="0">
                <a:solidFill>
                  <a:schemeClr val="accent6"/>
                </a:solidFill>
              </a:rPr>
              <a:t>や</a:t>
            </a:r>
            <a:r>
              <a:rPr kumimoji="1" lang="en-US" altLang="ja-JP" b="1" dirty="0">
                <a:solidFill>
                  <a:schemeClr val="accent6"/>
                </a:solidFill>
              </a:rPr>
              <a:t>Azure</a:t>
            </a:r>
            <a:r>
              <a:rPr kumimoji="1" lang="ja-JP" altLang="en-US" b="1" dirty="0">
                <a:solidFill>
                  <a:schemeClr val="accent6"/>
                </a:solidFill>
              </a:rPr>
              <a:t>など実行環境の整備</a:t>
            </a:r>
            <a:endParaRPr kumimoji="1" lang="en-US" altLang="ja-JP" b="1" dirty="0">
              <a:solidFill>
                <a:schemeClr val="accent6"/>
              </a:solidFill>
            </a:endParaRPr>
          </a:p>
        </p:txBody>
      </p:sp>
      <p:sp>
        <p:nvSpPr>
          <p:cNvPr id="8" name="フローチャート: 磁気ディスク 7">
            <a:extLst>
              <a:ext uri="{FF2B5EF4-FFF2-40B4-BE49-F238E27FC236}">
                <a16:creationId xmlns:a16="http://schemas.microsoft.com/office/drawing/2014/main" id="{0C07F1AC-372E-59E2-D571-CB413E4019A7}"/>
              </a:ext>
            </a:extLst>
          </p:cNvPr>
          <p:cNvSpPr/>
          <p:nvPr/>
        </p:nvSpPr>
        <p:spPr>
          <a:xfrm>
            <a:off x="4890616" y="2818770"/>
            <a:ext cx="914400" cy="612648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ローチャート: 磁気ディスク 8">
            <a:extLst>
              <a:ext uri="{FF2B5EF4-FFF2-40B4-BE49-F238E27FC236}">
                <a16:creationId xmlns:a16="http://schemas.microsoft.com/office/drawing/2014/main" id="{EF798579-5274-1ECE-B1E2-DCE8EEAC5A26}"/>
              </a:ext>
            </a:extLst>
          </p:cNvPr>
          <p:cNvSpPr/>
          <p:nvPr/>
        </p:nvSpPr>
        <p:spPr>
          <a:xfrm>
            <a:off x="676275" y="1648460"/>
            <a:ext cx="914400" cy="612648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ローチャート: 磁気ディスク 9">
            <a:extLst>
              <a:ext uri="{FF2B5EF4-FFF2-40B4-BE49-F238E27FC236}">
                <a16:creationId xmlns:a16="http://schemas.microsoft.com/office/drawing/2014/main" id="{7D226F92-1CB2-E14A-7CA4-59CAD071CFA2}"/>
              </a:ext>
            </a:extLst>
          </p:cNvPr>
          <p:cNvSpPr/>
          <p:nvPr/>
        </p:nvSpPr>
        <p:spPr>
          <a:xfrm>
            <a:off x="676275" y="2328047"/>
            <a:ext cx="914400" cy="612648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ローチャート: 磁気ディスク 10">
            <a:extLst>
              <a:ext uri="{FF2B5EF4-FFF2-40B4-BE49-F238E27FC236}">
                <a16:creationId xmlns:a16="http://schemas.microsoft.com/office/drawing/2014/main" id="{E57A1A3F-4320-0520-80F1-7168C6465510}"/>
              </a:ext>
            </a:extLst>
          </p:cNvPr>
          <p:cNvSpPr/>
          <p:nvPr/>
        </p:nvSpPr>
        <p:spPr>
          <a:xfrm>
            <a:off x="676275" y="3040285"/>
            <a:ext cx="914400" cy="612648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ローチャート: 磁気ディスク 11">
            <a:extLst>
              <a:ext uri="{FF2B5EF4-FFF2-40B4-BE49-F238E27FC236}">
                <a16:creationId xmlns:a16="http://schemas.microsoft.com/office/drawing/2014/main" id="{1921C95F-8465-338B-92AB-77ACB06A34B1}"/>
              </a:ext>
            </a:extLst>
          </p:cNvPr>
          <p:cNvSpPr/>
          <p:nvPr/>
        </p:nvSpPr>
        <p:spPr>
          <a:xfrm>
            <a:off x="676275" y="3756534"/>
            <a:ext cx="914400" cy="612648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A0B1719-39C1-4B32-189F-514BFF36FD94}"/>
              </a:ext>
            </a:extLst>
          </p:cNvPr>
          <p:cNvSpPr/>
          <p:nvPr/>
        </p:nvSpPr>
        <p:spPr>
          <a:xfrm>
            <a:off x="6371756" y="2667894"/>
            <a:ext cx="1416502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バック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6B095B2-9B48-B0BC-7052-CCCBED2EB08E}"/>
              </a:ext>
            </a:extLst>
          </p:cNvPr>
          <p:cNvSpPr/>
          <p:nvPr/>
        </p:nvSpPr>
        <p:spPr>
          <a:xfrm>
            <a:off x="8410059" y="2667894"/>
            <a:ext cx="1543003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フロント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DE7215E-CCDE-99BC-9552-FB033BD850A7}"/>
              </a:ext>
            </a:extLst>
          </p:cNvPr>
          <p:cNvSpPr/>
          <p:nvPr/>
        </p:nvSpPr>
        <p:spPr>
          <a:xfrm>
            <a:off x="10515600" y="2672690"/>
            <a:ext cx="1543003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ブラウザ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32BAD29D-6396-821F-26A6-39A0499B27E3}"/>
              </a:ext>
            </a:extLst>
          </p:cNvPr>
          <p:cNvCxnSpPr>
            <a:stCxn id="9" idx="4"/>
            <a:endCxn id="8" idx="2"/>
          </p:cNvCxnSpPr>
          <p:nvPr/>
        </p:nvCxnSpPr>
        <p:spPr>
          <a:xfrm>
            <a:off x="1590675" y="1954784"/>
            <a:ext cx="3299941" cy="1170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7D15BB1F-CD35-3570-01B3-8558F1B7755B}"/>
              </a:ext>
            </a:extLst>
          </p:cNvPr>
          <p:cNvCxnSpPr>
            <a:cxnSpLocks/>
            <a:stCxn id="10" idx="4"/>
            <a:endCxn id="8" idx="2"/>
          </p:cNvCxnSpPr>
          <p:nvPr/>
        </p:nvCxnSpPr>
        <p:spPr>
          <a:xfrm>
            <a:off x="1590675" y="2634371"/>
            <a:ext cx="3299941" cy="490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EF12B6BA-235C-4080-B7D8-4F4AA794D481}"/>
              </a:ext>
            </a:extLst>
          </p:cNvPr>
          <p:cNvCxnSpPr>
            <a:cxnSpLocks/>
            <a:stCxn id="11" idx="4"/>
            <a:endCxn id="8" idx="2"/>
          </p:cNvCxnSpPr>
          <p:nvPr/>
        </p:nvCxnSpPr>
        <p:spPr>
          <a:xfrm flipV="1">
            <a:off x="1590675" y="3125094"/>
            <a:ext cx="3299941" cy="221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15894BB6-89C3-CA80-2993-412C4C2B03EE}"/>
              </a:ext>
            </a:extLst>
          </p:cNvPr>
          <p:cNvCxnSpPr>
            <a:cxnSpLocks/>
            <a:stCxn id="12" idx="4"/>
            <a:endCxn id="8" idx="2"/>
          </p:cNvCxnSpPr>
          <p:nvPr/>
        </p:nvCxnSpPr>
        <p:spPr>
          <a:xfrm flipV="1">
            <a:off x="1590675" y="3125094"/>
            <a:ext cx="3299941" cy="937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吹き出し: 四角形 26">
            <a:extLst>
              <a:ext uri="{FF2B5EF4-FFF2-40B4-BE49-F238E27FC236}">
                <a16:creationId xmlns:a16="http://schemas.microsoft.com/office/drawing/2014/main" id="{5A1185A4-F721-B123-F711-32C28287EB8B}"/>
              </a:ext>
            </a:extLst>
          </p:cNvPr>
          <p:cNvSpPr/>
          <p:nvPr/>
        </p:nvSpPr>
        <p:spPr>
          <a:xfrm>
            <a:off x="59058" y="4956538"/>
            <a:ext cx="9663116" cy="1350865"/>
          </a:xfrm>
          <a:prstGeom prst="wedgeRectCallout">
            <a:avLst>
              <a:gd name="adj1" fmla="val -29850"/>
              <a:gd name="adj2" fmla="val -96462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dirty="0">
                <a:solidFill>
                  <a:schemeClr val="tx1"/>
                </a:solidFill>
              </a:rPr>
              <a:t>todo</a:t>
            </a:r>
          </a:p>
          <a:p>
            <a:r>
              <a:rPr lang="ja-JP" altLang="en-US" sz="1600" dirty="0">
                <a:solidFill>
                  <a:schemeClr val="tx1"/>
                </a:solidFill>
              </a:rPr>
              <a:t>・最適なデータ連携手段の検討</a:t>
            </a:r>
            <a:r>
              <a:rPr lang="en-US" altLang="ja-JP" sz="1600" dirty="0">
                <a:solidFill>
                  <a:schemeClr val="tx1"/>
                </a:solidFill>
              </a:rPr>
              <a:t>/</a:t>
            </a:r>
            <a:r>
              <a:rPr lang="ja-JP" altLang="en-US" sz="1600" dirty="0">
                <a:solidFill>
                  <a:schemeClr val="tx1"/>
                </a:solidFill>
              </a:rPr>
              <a:t>マスター整備</a:t>
            </a:r>
            <a:endParaRPr lang="en-US" altLang="ja-JP" sz="1600" dirty="0">
              <a:solidFill>
                <a:schemeClr val="tx1"/>
              </a:solidFill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lang="ja-JP" altLang="en-US" sz="1600" dirty="0">
                <a:solidFill>
                  <a:schemeClr val="tx1"/>
                </a:solidFill>
              </a:rPr>
              <a:t>資源参照用サーバーや</a:t>
            </a:r>
            <a:r>
              <a:rPr lang="en-US" altLang="ja-JP" sz="1600" dirty="0">
                <a:solidFill>
                  <a:schemeClr val="tx1"/>
                </a:solidFill>
              </a:rPr>
              <a:t>Dr.sum</a:t>
            </a:r>
            <a:r>
              <a:rPr lang="ja-JP" altLang="en-US" sz="1600" dirty="0">
                <a:solidFill>
                  <a:schemeClr val="tx1"/>
                </a:solidFill>
              </a:rPr>
              <a:t>などのありもののデータではなく、最適なデータ連携を考える</a:t>
            </a:r>
            <a:endParaRPr lang="en-US" altLang="ja-JP" sz="1600" dirty="0">
              <a:solidFill>
                <a:schemeClr val="tx1"/>
              </a:solidFill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28</a:t>
            </a:r>
            <a:r>
              <a:rPr kumimoji="1" lang="ja-JP" altLang="en-US" sz="1600" dirty="0">
                <a:solidFill>
                  <a:schemeClr val="tx1"/>
                </a:solidFill>
              </a:rPr>
              <a:t>年に</a:t>
            </a:r>
            <a:r>
              <a:rPr lang="en-US" altLang="ja-JP" sz="1600" dirty="0">
                <a:solidFill>
                  <a:schemeClr val="tx1"/>
                </a:solidFill>
              </a:rPr>
              <a:t>Active</a:t>
            </a:r>
            <a:r>
              <a:rPr lang="ja-JP" altLang="en-US" sz="1600" dirty="0">
                <a:solidFill>
                  <a:schemeClr val="tx1"/>
                </a:solidFill>
              </a:rPr>
              <a:t>廃止、</a:t>
            </a:r>
            <a:r>
              <a:rPr lang="en-US" altLang="ja-JP" sz="1600" dirty="0">
                <a:solidFill>
                  <a:schemeClr val="tx1"/>
                </a:solidFill>
              </a:rPr>
              <a:t>LINKS</a:t>
            </a:r>
            <a:r>
              <a:rPr lang="ja-JP" altLang="en-US" sz="1600" dirty="0">
                <a:solidFill>
                  <a:schemeClr val="tx1"/>
                </a:solidFill>
              </a:rPr>
              <a:t>や</a:t>
            </a:r>
            <a:r>
              <a:rPr lang="en-US" altLang="ja-JP" sz="1600" dirty="0">
                <a:solidFill>
                  <a:schemeClr val="tx1"/>
                </a:solidFill>
              </a:rPr>
              <a:t>PULL</a:t>
            </a:r>
            <a:r>
              <a:rPr lang="ja-JP" altLang="en-US" sz="1600" dirty="0">
                <a:solidFill>
                  <a:schemeClr val="tx1"/>
                </a:solidFill>
              </a:rPr>
              <a:t>に代わる新部品発注システムの動向、生産物流システムの再構築、</a:t>
            </a:r>
            <a:endParaRPr lang="en-US" altLang="ja-JP" sz="1600" dirty="0">
              <a:solidFill>
                <a:schemeClr val="tx1"/>
              </a:solidFill>
            </a:endParaRPr>
          </a:p>
          <a:p>
            <a:r>
              <a:rPr lang="ja-JP" altLang="en-US" sz="1600" dirty="0">
                <a:solidFill>
                  <a:schemeClr val="tx1"/>
                </a:solidFill>
              </a:rPr>
              <a:t>　旧整備室新整備室の対応などを意識して開発する必要がある</a:t>
            </a:r>
            <a:endParaRPr lang="en-US" altLang="ja-JP" sz="1600" dirty="0">
              <a:solidFill>
                <a:schemeClr val="tx1"/>
              </a:solidFill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53FBC0C4-F9A8-E60A-7300-864A6CFF0EFE}"/>
              </a:ext>
            </a:extLst>
          </p:cNvPr>
          <p:cNvCxnSpPr>
            <a:cxnSpLocks/>
            <a:stCxn id="8" idx="4"/>
            <a:endCxn id="13" idx="1"/>
          </p:cNvCxnSpPr>
          <p:nvPr/>
        </p:nvCxnSpPr>
        <p:spPr>
          <a:xfrm>
            <a:off x="5805016" y="3125094"/>
            <a:ext cx="566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FD04221F-9898-5CAA-7740-577A622C183E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788258" y="3125094"/>
            <a:ext cx="621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833238EC-9AA3-EAED-0D95-D30B24C6F711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9953062" y="3125094"/>
            <a:ext cx="562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5FA80B68-5C24-8A1B-745D-DC401AA6EFB1}"/>
              </a:ext>
            </a:extLst>
          </p:cNvPr>
          <p:cNvSpPr txBox="1"/>
          <p:nvPr/>
        </p:nvSpPr>
        <p:spPr>
          <a:xfrm>
            <a:off x="6327757" y="2110624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❸開発中：バック・フロント開発</a:t>
            </a:r>
            <a:endParaRPr kumimoji="1" lang="en-US" altLang="ja-JP" b="1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5499181-E379-F071-8F23-A7D81EBF9E19}"/>
              </a:ext>
            </a:extLst>
          </p:cNvPr>
          <p:cNvSpPr txBox="1"/>
          <p:nvPr/>
        </p:nvSpPr>
        <p:spPr>
          <a:xfrm>
            <a:off x="377078" y="1053869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chemeClr val="accent6"/>
                </a:solidFill>
              </a:rPr>
              <a:t>❶未着手：</a:t>
            </a:r>
            <a:r>
              <a:rPr lang="ja-JP" altLang="en-US" b="1" dirty="0">
                <a:solidFill>
                  <a:schemeClr val="accent6"/>
                </a:solidFill>
              </a:rPr>
              <a:t>構造化テーブルの整備</a:t>
            </a:r>
            <a:endParaRPr kumimoji="1" lang="en-US" altLang="ja-JP" b="1" dirty="0">
              <a:solidFill>
                <a:schemeClr val="accent6"/>
              </a:solidFill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E3451F6D-371B-2D9F-5626-D56FC2B92A2D}"/>
              </a:ext>
            </a:extLst>
          </p:cNvPr>
          <p:cNvSpPr txBox="1"/>
          <p:nvPr/>
        </p:nvSpPr>
        <p:spPr>
          <a:xfrm>
            <a:off x="4783892" y="3498357"/>
            <a:ext cx="12250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構造化</a:t>
            </a:r>
            <a:endParaRPr kumimoji="1" lang="en-US" altLang="ja-JP" b="1" dirty="0"/>
          </a:p>
          <a:p>
            <a:r>
              <a:rPr kumimoji="1" lang="ja-JP" altLang="en-US" b="1" dirty="0"/>
              <a:t>テーブル</a:t>
            </a:r>
            <a:endParaRPr kumimoji="1" lang="en-US" altLang="ja-JP" b="1" dirty="0"/>
          </a:p>
          <a:p>
            <a:r>
              <a:rPr lang="ja-JP" altLang="en-US" b="1" dirty="0"/>
              <a:t>（</a:t>
            </a:r>
            <a:r>
              <a:rPr lang="en-US" altLang="ja-JP" b="1" dirty="0"/>
              <a:t>DWH</a:t>
            </a:r>
            <a:r>
              <a:rPr lang="ja-JP" altLang="en-US" b="1" dirty="0"/>
              <a:t>）</a:t>
            </a:r>
            <a:endParaRPr kumimoji="1" lang="en-US" altLang="ja-JP" b="1" dirty="0"/>
          </a:p>
        </p:txBody>
      </p:sp>
      <p:sp>
        <p:nvSpPr>
          <p:cNvPr id="54" name="吹き出し: 四角形 53">
            <a:extLst>
              <a:ext uri="{FF2B5EF4-FFF2-40B4-BE49-F238E27FC236}">
                <a16:creationId xmlns:a16="http://schemas.microsoft.com/office/drawing/2014/main" id="{F1C73B7C-2168-9415-144D-A6143229414F}"/>
              </a:ext>
            </a:extLst>
          </p:cNvPr>
          <p:cNvSpPr/>
          <p:nvPr/>
        </p:nvSpPr>
        <p:spPr>
          <a:xfrm>
            <a:off x="5732895" y="86759"/>
            <a:ext cx="5859030" cy="602581"/>
          </a:xfrm>
          <a:prstGeom prst="wedgeRectCallout">
            <a:avLst>
              <a:gd name="adj1" fmla="val -35841"/>
              <a:gd name="adj2" fmla="val 82272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dirty="0">
                <a:solidFill>
                  <a:schemeClr val="tx1"/>
                </a:solidFill>
              </a:rPr>
              <a:t>todo</a:t>
            </a:r>
          </a:p>
          <a:p>
            <a:r>
              <a:rPr lang="ja-JP" altLang="en-US" sz="1600" dirty="0">
                <a:solidFill>
                  <a:schemeClr val="tx1"/>
                </a:solidFill>
              </a:rPr>
              <a:t>・クラウド移行（保守性などを考えるとローカルはない？）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フローチャート: 内部記憶 55">
            <a:extLst>
              <a:ext uri="{FF2B5EF4-FFF2-40B4-BE49-F238E27FC236}">
                <a16:creationId xmlns:a16="http://schemas.microsoft.com/office/drawing/2014/main" id="{E504CAE1-BE2C-5089-47E6-873C5F692A1D}"/>
              </a:ext>
            </a:extLst>
          </p:cNvPr>
          <p:cNvSpPr/>
          <p:nvPr/>
        </p:nvSpPr>
        <p:spPr>
          <a:xfrm>
            <a:off x="2979802" y="1509756"/>
            <a:ext cx="612648" cy="612648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AFE43C07-DD81-B849-C837-07524288C326}"/>
              </a:ext>
            </a:extLst>
          </p:cNvPr>
          <p:cNvSpPr txBox="1"/>
          <p:nvPr/>
        </p:nvSpPr>
        <p:spPr>
          <a:xfrm>
            <a:off x="9788173" y="5148971"/>
            <a:ext cx="3297698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b="1" dirty="0"/>
              <a:t>■日程感</a:t>
            </a:r>
            <a:endParaRPr lang="en-US" altLang="ja-JP" b="1" dirty="0"/>
          </a:p>
          <a:p>
            <a:r>
              <a:rPr kumimoji="1" lang="ja-JP" altLang="en-US" b="1" dirty="0"/>
              <a:t>❸は、～</a:t>
            </a:r>
            <a:r>
              <a:rPr kumimoji="1" lang="en-US" altLang="ja-JP" b="1" dirty="0"/>
              <a:t>25</a:t>
            </a:r>
            <a:r>
              <a:rPr kumimoji="1" lang="ja-JP" altLang="en-US" b="1" dirty="0"/>
              <a:t>年</a:t>
            </a:r>
            <a:r>
              <a:rPr kumimoji="1" lang="en-US" altLang="ja-JP" b="1" dirty="0"/>
              <a:t>1Q</a:t>
            </a:r>
            <a:r>
              <a:rPr lang="ja-JP" altLang="en-US" b="1" dirty="0"/>
              <a:t>でやり切れる</a:t>
            </a:r>
            <a:endParaRPr kumimoji="1" lang="en-US" altLang="ja-JP" b="1" dirty="0"/>
          </a:p>
          <a:p>
            <a:r>
              <a:rPr kumimoji="1" lang="ja-JP" altLang="en-US" b="1" dirty="0"/>
              <a:t>❶❷は</a:t>
            </a:r>
            <a:r>
              <a:rPr kumimoji="1" lang="en-US" altLang="ja-JP" b="1" dirty="0"/>
              <a:t>DX3</a:t>
            </a:r>
            <a:r>
              <a:rPr kumimoji="1" lang="ja-JP" altLang="en-US" b="1" dirty="0"/>
              <a:t>部相談？</a:t>
            </a:r>
            <a:endParaRPr kumimoji="1" lang="en-US" altLang="ja-JP" b="1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7700687-5AB5-8590-4ECB-2E3E26A0920C}"/>
              </a:ext>
            </a:extLst>
          </p:cNvPr>
          <p:cNvSpPr txBox="1"/>
          <p:nvPr/>
        </p:nvSpPr>
        <p:spPr>
          <a:xfrm>
            <a:off x="2857068" y="2143381"/>
            <a:ext cx="1112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dirty="0"/>
              <a:t>マスター</a:t>
            </a:r>
          </a:p>
        </p:txBody>
      </p:sp>
      <p:sp>
        <p:nvSpPr>
          <p:cNvPr id="60" name="吹き出し: 四角形 59">
            <a:extLst>
              <a:ext uri="{FF2B5EF4-FFF2-40B4-BE49-F238E27FC236}">
                <a16:creationId xmlns:a16="http://schemas.microsoft.com/office/drawing/2014/main" id="{EAAE7A0D-280A-C7B4-71A7-1C3158C5EC18}"/>
              </a:ext>
            </a:extLst>
          </p:cNvPr>
          <p:cNvSpPr/>
          <p:nvPr/>
        </p:nvSpPr>
        <p:spPr>
          <a:xfrm>
            <a:off x="4021744" y="1684606"/>
            <a:ext cx="1842872" cy="602581"/>
          </a:xfrm>
          <a:prstGeom prst="wedgeRectCallout">
            <a:avLst>
              <a:gd name="adj1" fmla="val -63466"/>
              <a:gd name="adj2" fmla="val -25978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>
                <a:solidFill>
                  <a:schemeClr val="tx1"/>
                </a:solidFill>
              </a:rPr>
              <a:t>共通キー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ja-JP" altLang="en-US" sz="1200" dirty="0">
                <a:solidFill>
                  <a:schemeClr val="tx1"/>
                </a:solidFill>
              </a:rPr>
              <a:t>・品番、整備室コード、仕入先名などなど</a:t>
            </a:r>
          </a:p>
        </p:txBody>
      </p:sp>
    </p:spTree>
    <p:extLst>
      <p:ext uri="{BB962C8B-B14F-4D97-AF65-F5344CB8AC3E}">
        <p14:creationId xmlns:p14="http://schemas.microsoft.com/office/powerpoint/2010/main" val="4166644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B8FB368-96E1-2F1A-BB34-5E66151AD5A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51097" y="742463"/>
            <a:ext cx="11341555" cy="5637600"/>
          </a:xfrm>
        </p:spPr>
        <p:txBody>
          <a:bodyPr/>
          <a:lstStyle/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C537C0E-AC22-BC69-4800-C0E4963FCBD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開発状況詳細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31FB38-C818-3460-5CA7-BDFFB9221675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April 14, 2025</a:t>
            </a:fld>
            <a:endParaRPr 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6F34AC4-9FB6-4D01-358E-A33B0FAD12D9}"/>
              </a:ext>
            </a:extLst>
          </p:cNvPr>
          <p:cNvSpPr/>
          <p:nvPr/>
        </p:nvSpPr>
        <p:spPr>
          <a:xfrm>
            <a:off x="1258922" y="1309414"/>
            <a:ext cx="2542902" cy="5762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2"/>
                </a:solidFill>
              </a:rPr>
              <a:t>在庫予測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DB8D5F4-62CB-5C41-896B-092666C5290E}"/>
              </a:ext>
            </a:extLst>
          </p:cNvPr>
          <p:cNvSpPr/>
          <p:nvPr/>
        </p:nvSpPr>
        <p:spPr>
          <a:xfrm>
            <a:off x="6872386" y="1311058"/>
            <a:ext cx="2542902" cy="5762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2"/>
                </a:solidFill>
              </a:rPr>
              <a:t>リミット計算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5685875-4EC2-C639-4131-51677BC729DA}"/>
              </a:ext>
            </a:extLst>
          </p:cNvPr>
          <p:cNvSpPr/>
          <p:nvPr/>
        </p:nvSpPr>
        <p:spPr>
          <a:xfrm>
            <a:off x="4044195" y="1295793"/>
            <a:ext cx="2542902" cy="5762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2"/>
                </a:solidFill>
              </a:rPr>
              <a:t>要因分析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3A128F4-568B-9A25-AFD2-5ACEDB4B2652}"/>
              </a:ext>
            </a:extLst>
          </p:cNvPr>
          <p:cNvSpPr/>
          <p:nvPr/>
        </p:nvSpPr>
        <p:spPr>
          <a:xfrm>
            <a:off x="4044195" y="2023207"/>
            <a:ext cx="2542902" cy="94697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2"/>
                </a:solidFill>
              </a:rPr>
              <a:t>データ手動連携</a:t>
            </a:r>
            <a:endParaRPr kumimoji="1" lang="en-US" altLang="ja-JP" dirty="0">
              <a:solidFill>
                <a:schemeClr val="tx2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0C4A504-3ABE-A7C8-C76F-80D0349AC62A}"/>
              </a:ext>
            </a:extLst>
          </p:cNvPr>
          <p:cNvSpPr/>
          <p:nvPr/>
        </p:nvSpPr>
        <p:spPr>
          <a:xfrm>
            <a:off x="4031885" y="3164613"/>
            <a:ext cx="2542902" cy="9469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2"/>
                </a:solidFill>
              </a:rPr>
              <a:t>データ自動連携</a:t>
            </a:r>
            <a:endParaRPr kumimoji="1" lang="en-US" altLang="ja-JP" dirty="0">
              <a:solidFill>
                <a:schemeClr val="tx2"/>
              </a:solidFill>
            </a:endParaRPr>
          </a:p>
          <a:p>
            <a:pPr algn="ctr"/>
            <a:r>
              <a:rPr kumimoji="1" lang="en-US" altLang="ja-JP" dirty="0">
                <a:solidFill>
                  <a:schemeClr val="tx2"/>
                </a:solidFill>
              </a:rPr>
              <a:t>※</a:t>
            </a:r>
            <a:r>
              <a:rPr kumimoji="1" lang="ja-JP" altLang="en-US" dirty="0">
                <a:solidFill>
                  <a:schemeClr val="tx2"/>
                </a:solidFill>
              </a:rPr>
              <a:t>生物シス</a:t>
            </a:r>
            <a:r>
              <a:rPr kumimoji="1" lang="en-US" altLang="ja-JP" dirty="0">
                <a:solidFill>
                  <a:schemeClr val="tx2"/>
                </a:solidFill>
              </a:rPr>
              <a:t>×</a:t>
            </a:r>
            <a:endParaRPr kumimoji="1" lang="ja-JP" altLang="en-US" dirty="0">
              <a:solidFill>
                <a:schemeClr val="tx2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717EF0C-F70D-1E2E-681E-DA4DA89946F1}"/>
              </a:ext>
            </a:extLst>
          </p:cNvPr>
          <p:cNvSpPr/>
          <p:nvPr/>
        </p:nvSpPr>
        <p:spPr>
          <a:xfrm>
            <a:off x="5397890" y="4291430"/>
            <a:ext cx="1176897" cy="9469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2"/>
                </a:solidFill>
              </a:rPr>
              <a:t>高速化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0BB5A1A-52F9-CA1C-25C1-3941D4F8E2BF}"/>
              </a:ext>
            </a:extLst>
          </p:cNvPr>
          <p:cNvSpPr/>
          <p:nvPr/>
        </p:nvSpPr>
        <p:spPr>
          <a:xfrm>
            <a:off x="1254955" y="5378123"/>
            <a:ext cx="10480068" cy="9469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2"/>
                </a:solidFill>
              </a:rPr>
              <a:t>最適化（❶❷の開発）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0E1E2E2-8713-9633-63DB-C49D457F4749}"/>
              </a:ext>
            </a:extLst>
          </p:cNvPr>
          <p:cNvSpPr/>
          <p:nvPr/>
        </p:nvSpPr>
        <p:spPr>
          <a:xfrm>
            <a:off x="2649575" y="4298162"/>
            <a:ext cx="2542901" cy="9469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2"/>
                </a:solidFill>
              </a:rPr>
              <a:t>在庫予測＋要因分析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105787A-D419-F0CB-F584-C2D62201D334}"/>
              </a:ext>
            </a:extLst>
          </p:cNvPr>
          <p:cNvSpPr/>
          <p:nvPr/>
        </p:nvSpPr>
        <p:spPr>
          <a:xfrm>
            <a:off x="1254955" y="3221410"/>
            <a:ext cx="2555209" cy="94697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2"/>
                </a:solidFill>
              </a:rPr>
              <a:t>データ自動連携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2310DED-00AA-063F-D8A4-C209681F2EA2}"/>
              </a:ext>
            </a:extLst>
          </p:cNvPr>
          <p:cNvSpPr/>
          <p:nvPr/>
        </p:nvSpPr>
        <p:spPr>
          <a:xfrm>
            <a:off x="6860077" y="3153846"/>
            <a:ext cx="2542902" cy="94697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2"/>
                </a:solidFill>
              </a:rPr>
              <a:t>データ自動連携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BBA22E4-F29F-AC1B-C7FE-C52200A2995F}"/>
              </a:ext>
            </a:extLst>
          </p:cNvPr>
          <p:cNvSpPr/>
          <p:nvPr/>
        </p:nvSpPr>
        <p:spPr>
          <a:xfrm>
            <a:off x="6872387" y="4294719"/>
            <a:ext cx="2542901" cy="9469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2"/>
                </a:solidFill>
              </a:rPr>
              <a:t>高速化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5A3312F8-C69D-9027-DEA7-B71AADF2C824}"/>
              </a:ext>
            </a:extLst>
          </p:cNvPr>
          <p:cNvSpPr/>
          <p:nvPr/>
        </p:nvSpPr>
        <p:spPr>
          <a:xfrm>
            <a:off x="1008616" y="3489359"/>
            <a:ext cx="413557" cy="35705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2"/>
                </a:solidFill>
              </a:rPr>
              <a:t>済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7B33F8A7-FAE9-D6E8-48A0-FB4AF2002CB3}"/>
              </a:ext>
            </a:extLst>
          </p:cNvPr>
          <p:cNvSpPr/>
          <p:nvPr/>
        </p:nvSpPr>
        <p:spPr>
          <a:xfrm>
            <a:off x="3887889" y="2292382"/>
            <a:ext cx="346928" cy="35705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2"/>
                </a:solidFill>
              </a:rPr>
              <a:t>済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ADEB240-0D0F-EAF7-B9EB-2D6D15010B65}"/>
              </a:ext>
            </a:extLst>
          </p:cNvPr>
          <p:cNvSpPr txBox="1"/>
          <p:nvPr/>
        </p:nvSpPr>
        <p:spPr>
          <a:xfrm>
            <a:off x="96595" y="60301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標準</a:t>
            </a:r>
          </a:p>
        </p:txBody>
      </p:sp>
      <p:sp>
        <p:nvSpPr>
          <p:cNvPr id="28" name="矢印: ストライプ 27">
            <a:extLst>
              <a:ext uri="{FF2B5EF4-FFF2-40B4-BE49-F238E27FC236}">
                <a16:creationId xmlns:a16="http://schemas.microsoft.com/office/drawing/2014/main" id="{8CAA54B0-2052-AF48-B527-8F1ACAA84360}"/>
              </a:ext>
            </a:extLst>
          </p:cNvPr>
          <p:cNvSpPr/>
          <p:nvPr/>
        </p:nvSpPr>
        <p:spPr>
          <a:xfrm rot="5400000">
            <a:off x="-1580569" y="3696864"/>
            <a:ext cx="4000660" cy="484632"/>
          </a:xfrm>
          <a:prstGeom prst="stripedRightArrow">
            <a:avLst/>
          </a:prstGeom>
          <a:solidFill>
            <a:schemeClr val="accent3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60AFCEB-6693-BFAE-17C9-CD8ACF5111EF}"/>
              </a:ext>
            </a:extLst>
          </p:cNvPr>
          <p:cNvSpPr txBox="1"/>
          <p:nvPr/>
        </p:nvSpPr>
        <p:spPr>
          <a:xfrm>
            <a:off x="0" y="15307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モック</a:t>
            </a: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D97A4F2-C1EA-734B-9C1A-30025F07A3E4}"/>
              </a:ext>
            </a:extLst>
          </p:cNvPr>
          <p:cNvSpPr/>
          <p:nvPr/>
        </p:nvSpPr>
        <p:spPr>
          <a:xfrm>
            <a:off x="896783" y="5577813"/>
            <a:ext cx="1535069" cy="5791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2"/>
                </a:solidFill>
              </a:rPr>
              <a:t>標準基盤開発</a:t>
            </a:r>
            <a:endParaRPr kumimoji="1" lang="en-US" altLang="ja-JP" sz="1400" dirty="0">
              <a:solidFill>
                <a:schemeClr val="tx2"/>
              </a:solidFill>
            </a:endParaRPr>
          </a:p>
          <a:p>
            <a:pPr algn="ctr"/>
            <a:r>
              <a:rPr lang="ja-JP" altLang="en-US" sz="1400" dirty="0">
                <a:solidFill>
                  <a:schemeClr val="tx2"/>
                </a:solidFill>
              </a:rPr>
              <a:t>（</a:t>
            </a:r>
            <a:r>
              <a:rPr lang="en-US" altLang="ja-JP" sz="1400" dirty="0">
                <a:solidFill>
                  <a:schemeClr val="tx2"/>
                </a:solidFill>
              </a:rPr>
              <a:t>DX3</a:t>
            </a:r>
            <a:r>
              <a:rPr lang="ja-JP" altLang="en-US" sz="1400" dirty="0">
                <a:solidFill>
                  <a:schemeClr val="tx2"/>
                </a:solidFill>
              </a:rPr>
              <a:t>部？）</a:t>
            </a:r>
            <a:endParaRPr kumimoji="1" lang="ja-JP" altLang="en-US" sz="1400" dirty="0">
              <a:solidFill>
                <a:schemeClr val="tx2"/>
              </a:solidFill>
            </a:endParaRP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A61D7A99-00E7-9DFE-70D5-3ED0859F13A2}"/>
              </a:ext>
            </a:extLst>
          </p:cNvPr>
          <p:cNvSpPr/>
          <p:nvPr/>
        </p:nvSpPr>
        <p:spPr>
          <a:xfrm>
            <a:off x="6686715" y="3472415"/>
            <a:ext cx="346928" cy="35705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2"/>
                </a:solidFill>
              </a:rPr>
              <a:t>済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DBEF2F6C-1B4B-BB4E-A170-139CCA327C0A}"/>
              </a:ext>
            </a:extLst>
          </p:cNvPr>
          <p:cNvSpPr/>
          <p:nvPr/>
        </p:nvSpPr>
        <p:spPr>
          <a:xfrm>
            <a:off x="6872386" y="2031738"/>
            <a:ext cx="2542902" cy="94697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2"/>
                </a:solidFill>
              </a:rPr>
              <a:t>データ手動連携</a:t>
            </a:r>
            <a:endParaRPr kumimoji="1" lang="en-US" altLang="ja-JP" dirty="0">
              <a:solidFill>
                <a:schemeClr val="tx2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AE4DBA57-6761-D2C2-086A-C0BC87AE2EB6}"/>
              </a:ext>
            </a:extLst>
          </p:cNvPr>
          <p:cNvSpPr/>
          <p:nvPr/>
        </p:nvSpPr>
        <p:spPr>
          <a:xfrm>
            <a:off x="1242647" y="2018648"/>
            <a:ext cx="2555209" cy="94697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2"/>
                </a:solidFill>
              </a:rPr>
              <a:t>データ手動連携</a:t>
            </a:r>
            <a:endParaRPr kumimoji="1" lang="en-US" altLang="ja-JP" dirty="0">
              <a:solidFill>
                <a:schemeClr val="tx2"/>
              </a:solidFill>
            </a:endParaRPr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3B8E14CD-871E-23A0-855D-BB9731A0B41B}"/>
              </a:ext>
            </a:extLst>
          </p:cNvPr>
          <p:cNvSpPr/>
          <p:nvPr/>
        </p:nvSpPr>
        <p:spPr>
          <a:xfrm>
            <a:off x="6699025" y="2292382"/>
            <a:ext cx="346928" cy="35705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2"/>
                </a:solidFill>
              </a:rPr>
              <a:t>済</a:t>
            </a:r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FA311BE1-6BDC-7EE7-AB8A-47E63000FB2D}"/>
              </a:ext>
            </a:extLst>
          </p:cNvPr>
          <p:cNvSpPr/>
          <p:nvPr/>
        </p:nvSpPr>
        <p:spPr>
          <a:xfrm>
            <a:off x="1069184" y="2332567"/>
            <a:ext cx="346928" cy="35705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2"/>
                </a:solidFill>
              </a:rPr>
              <a:t>済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2834DF53-6568-43FC-2E5B-AE94B4C1361B}"/>
              </a:ext>
            </a:extLst>
          </p:cNvPr>
          <p:cNvSpPr/>
          <p:nvPr/>
        </p:nvSpPr>
        <p:spPr>
          <a:xfrm>
            <a:off x="1254955" y="4282160"/>
            <a:ext cx="1176897" cy="9469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2"/>
                </a:solidFill>
              </a:rPr>
              <a:t>高速化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1A127CF5-2EF3-9C4B-0C9D-E8A7FBBF82E1}"/>
              </a:ext>
            </a:extLst>
          </p:cNvPr>
          <p:cNvSpPr/>
          <p:nvPr/>
        </p:nvSpPr>
        <p:spPr>
          <a:xfrm>
            <a:off x="9665594" y="1311058"/>
            <a:ext cx="2073396" cy="5762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2"/>
                </a:solidFill>
              </a:rPr>
              <a:t>アプリ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E0F7D0C-F619-C7A2-3239-50A78361B161}"/>
              </a:ext>
            </a:extLst>
          </p:cNvPr>
          <p:cNvSpPr/>
          <p:nvPr/>
        </p:nvSpPr>
        <p:spPr>
          <a:xfrm>
            <a:off x="9661627" y="2031738"/>
            <a:ext cx="2073396" cy="94697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2"/>
                </a:solidFill>
              </a:rPr>
              <a:t>リモート</a:t>
            </a:r>
            <a:endParaRPr lang="en-US" altLang="ja-JP" dirty="0">
              <a:solidFill>
                <a:schemeClr val="tx2"/>
              </a:solidFill>
            </a:endParaRPr>
          </a:p>
          <a:p>
            <a:pPr algn="ctr"/>
            <a:r>
              <a:rPr lang="ja-JP" altLang="en-US" dirty="0">
                <a:solidFill>
                  <a:schemeClr val="tx2"/>
                </a:solidFill>
              </a:rPr>
              <a:t>デスクトップ</a:t>
            </a:r>
            <a:endParaRPr kumimoji="1" lang="en-US" altLang="ja-JP" dirty="0">
              <a:solidFill>
                <a:schemeClr val="tx2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ABCCAA17-BD94-747A-05E4-F293F1958005}"/>
              </a:ext>
            </a:extLst>
          </p:cNvPr>
          <p:cNvSpPr/>
          <p:nvPr/>
        </p:nvSpPr>
        <p:spPr>
          <a:xfrm>
            <a:off x="9649317" y="3164612"/>
            <a:ext cx="2073396" cy="9469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2"/>
                </a:solidFill>
              </a:rPr>
              <a:t>URL</a:t>
            </a:r>
            <a:r>
              <a:rPr kumimoji="1" lang="ja-JP" altLang="en-US" dirty="0">
                <a:solidFill>
                  <a:schemeClr val="tx2"/>
                </a:solidFill>
              </a:rPr>
              <a:t>で接続？</a:t>
            </a:r>
            <a:endParaRPr kumimoji="1" lang="en-US" altLang="ja-JP" dirty="0">
              <a:solidFill>
                <a:schemeClr val="tx2"/>
              </a:solidFill>
            </a:endParaRPr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94474ADA-E7E1-E45C-A6E3-0D68E303A290}"/>
              </a:ext>
            </a:extLst>
          </p:cNvPr>
          <p:cNvSpPr/>
          <p:nvPr/>
        </p:nvSpPr>
        <p:spPr>
          <a:xfrm>
            <a:off x="9488163" y="2313608"/>
            <a:ext cx="346928" cy="35705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2"/>
                </a:solidFill>
              </a:rPr>
              <a:t>済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690AB91F-309F-B8C6-183A-F10040D084A5}"/>
              </a:ext>
            </a:extLst>
          </p:cNvPr>
          <p:cNvSpPr/>
          <p:nvPr/>
        </p:nvSpPr>
        <p:spPr>
          <a:xfrm>
            <a:off x="9661627" y="4294718"/>
            <a:ext cx="2073396" cy="9469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2"/>
                </a:solidFill>
              </a:rPr>
              <a:t>もの革さんの</a:t>
            </a:r>
            <a:endParaRPr kumimoji="1" lang="en-US" altLang="ja-JP" dirty="0">
              <a:solidFill>
                <a:schemeClr val="tx2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2"/>
                </a:solidFill>
              </a:rPr>
              <a:t>画面に</a:t>
            </a:r>
            <a:endParaRPr kumimoji="1" lang="en-US" altLang="ja-JP" dirty="0">
              <a:solidFill>
                <a:schemeClr val="tx2"/>
              </a:solidFill>
            </a:endParaRPr>
          </a:p>
          <a:p>
            <a:pPr algn="ctr"/>
            <a:r>
              <a:rPr kumimoji="1" lang="en-US" altLang="ja-JP" dirty="0">
                <a:solidFill>
                  <a:schemeClr val="tx2"/>
                </a:solidFill>
              </a:rPr>
              <a:t>URL</a:t>
            </a:r>
            <a:r>
              <a:rPr lang="ja-JP" altLang="en-US" dirty="0">
                <a:solidFill>
                  <a:schemeClr val="tx2"/>
                </a:solidFill>
              </a:rPr>
              <a:t>張る</a:t>
            </a:r>
            <a:r>
              <a:rPr kumimoji="1" lang="ja-JP" altLang="en-US" dirty="0">
                <a:solidFill>
                  <a:schemeClr val="tx2"/>
                </a:solidFill>
              </a:rPr>
              <a:t>？</a:t>
            </a:r>
            <a:endParaRPr kumimoji="1" lang="en-US" altLang="ja-JP" dirty="0">
              <a:solidFill>
                <a:schemeClr val="tx2"/>
              </a:solidFill>
            </a:endParaRPr>
          </a:p>
        </p:txBody>
      </p:sp>
      <p:sp>
        <p:nvSpPr>
          <p:cNvPr id="52" name="右中かっこ 51">
            <a:extLst>
              <a:ext uri="{FF2B5EF4-FFF2-40B4-BE49-F238E27FC236}">
                <a16:creationId xmlns:a16="http://schemas.microsoft.com/office/drawing/2014/main" id="{B7F2A284-49A6-733C-43A7-C7E5FE630679}"/>
              </a:ext>
            </a:extLst>
          </p:cNvPr>
          <p:cNvSpPr/>
          <p:nvPr/>
        </p:nvSpPr>
        <p:spPr>
          <a:xfrm rot="16200000">
            <a:off x="5204438" y="-2987836"/>
            <a:ext cx="249058" cy="8148024"/>
          </a:xfrm>
          <a:prstGeom prst="rightBrace">
            <a:avLst>
              <a:gd name="adj1" fmla="val 19807"/>
              <a:gd name="adj2" fmla="val 505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右中かっこ 52">
            <a:extLst>
              <a:ext uri="{FF2B5EF4-FFF2-40B4-BE49-F238E27FC236}">
                <a16:creationId xmlns:a16="http://schemas.microsoft.com/office/drawing/2014/main" id="{E46D259C-44DB-A85A-FA2E-A6E86A1466EC}"/>
              </a:ext>
            </a:extLst>
          </p:cNvPr>
          <p:cNvSpPr/>
          <p:nvPr/>
        </p:nvSpPr>
        <p:spPr>
          <a:xfrm rot="16200000">
            <a:off x="10567641" y="37493"/>
            <a:ext cx="249058" cy="2061086"/>
          </a:xfrm>
          <a:prstGeom prst="rightBrace">
            <a:avLst>
              <a:gd name="adj1" fmla="val 19807"/>
              <a:gd name="adj2" fmla="val 505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7889D475-52A1-B6C9-290A-21E592B25D95}"/>
              </a:ext>
            </a:extLst>
          </p:cNvPr>
          <p:cNvSpPr txBox="1"/>
          <p:nvPr/>
        </p:nvSpPr>
        <p:spPr>
          <a:xfrm>
            <a:off x="4890385" y="5732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バック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D5F3F247-AAD3-9161-E15D-3F73AF98698E}"/>
              </a:ext>
            </a:extLst>
          </p:cNvPr>
          <p:cNvSpPr txBox="1"/>
          <p:nvPr/>
        </p:nvSpPr>
        <p:spPr>
          <a:xfrm>
            <a:off x="9613930" y="565871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フロント</a:t>
            </a:r>
            <a:r>
              <a:rPr kumimoji="1" lang="en-US" altLang="ja-JP" dirty="0"/>
              <a:t>/</a:t>
            </a:r>
            <a:r>
              <a:rPr kumimoji="1" lang="ja-JP" altLang="en-US" dirty="0"/>
              <a:t>システム</a:t>
            </a:r>
          </a:p>
        </p:txBody>
      </p:sp>
      <p:sp>
        <p:nvSpPr>
          <p:cNvPr id="12" name="右中かっこ 11">
            <a:extLst>
              <a:ext uri="{FF2B5EF4-FFF2-40B4-BE49-F238E27FC236}">
                <a16:creationId xmlns:a16="http://schemas.microsoft.com/office/drawing/2014/main" id="{6B8CF85C-A750-AAF0-12AC-27A4C8B2F573}"/>
              </a:ext>
            </a:extLst>
          </p:cNvPr>
          <p:cNvSpPr/>
          <p:nvPr/>
        </p:nvSpPr>
        <p:spPr>
          <a:xfrm>
            <a:off x="11782400" y="2083898"/>
            <a:ext cx="228700" cy="3147845"/>
          </a:xfrm>
          <a:prstGeom prst="rightBrace">
            <a:avLst>
              <a:gd name="adj1" fmla="val 19807"/>
              <a:gd name="adj2" fmla="val 505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D885615-14A3-75FB-7BFF-F054E8A7415A}"/>
              </a:ext>
            </a:extLst>
          </p:cNvPr>
          <p:cNvSpPr txBox="1"/>
          <p:nvPr/>
        </p:nvSpPr>
        <p:spPr>
          <a:xfrm>
            <a:off x="11984251" y="35098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❸</a:t>
            </a:r>
          </a:p>
        </p:txBody>
      </p:sp>
    </p:spTree>
    <p:extLst>
      <p:ext uri="{BB962C8B-B14F-4D97-AF65-F5344CB8AC3E}">
        <p14:creationId xmlns:p14="http://schemas.microsoft.com/office/powerpoint/2010/main" val="2646079986"/>
      </p:ext>
    </p:extLst>
  </p:cSld>
  <p:clrMapOvr>
    <a:masterClrMapping/>
  </p:clrMapOvr>
</p:sld>
</file>

<file path=ppt/theme/theme1.xml><?xml version="1.0" encoding="utf-8"?>
<a:theme xmlns:a="http://schemas.openxmlformats.org/drawingml/2006/main" name="内容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4B783BF8-DEA1-4518-93B8-7E4A5AC19B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8896</TotalTime>
  <Words>811</Words>
  <Application>Microsoft Office PowerPoint</Application>
  <PresentationFormat>ワイド画面</PresentationFormat>
  <Paragraphs>200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メイリオ</vt:lpstr>
      <vt:lpstr>Arial</vt:lpstr>
      <vt:lpstr>Segoe UI</vt:lpstr>
      <vt:lpstr>内容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優樹 笹岡</dc:creator>
  <cp:lastModifiedBy>優樹 笹岡</cp:lastModifiedBy>
  <cp:revision>12</cp:revision>
  <dcterms:created xsi:type="dcterms:W3CDTF">2025-03-16T23:36:22Z</dcterms:created>
  <dcterms:modified xsi:type="dcterms:W3CDTF">2025-04-14T13:24:34Z</dcterms:modified>
</cp:coreProperties>
</file>