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CC"/>
    <a:srgbClr val="CCFFCC"/>
    <a:srgbClr val="FF9999"/>
    <a:srgbClr val="FFCCFF"/>
    <a:srgbClr val="EFEBE7"/>
    <a:srgbClr val="99FFCC"/>
    <a:srgbClr val="FFCC66"/>
    <a:srgbClr val="EEE7E4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83901" autoAdjust="0"/>
  </p:normalViewPr>
  <p:slideViewPr>
    <p:cSldViewPr snapToGrid="0">
      <p:cViewPr varScale="1">
        <p:scale>
          <a:sx n="55" d="100"/>
          <a:sy n="55" d="100"/>
        </p:scale>
        <p:origin x="1579" y="2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11,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11,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11,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11,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11,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October 11, 2025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6F6ED84-2BFE-CF2A-DCA2-E5B2D897F4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1DB1E6-468A-FD11-64E8-DF0CFC51AA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法政大　研究テーマ案：電力</a:t>
            </a:r>
            <a:r>
              <a:rPr lang="en-US" altLang="ja-JP" dirty="0"/>
              <a:t>×</a:t>
            </a:r>
            <a:r>
              <a:rPr lang="ja-JP" altLang="en-US" dirty="0"/>
              <a:t>生産量の分析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3DFAE7-B174-D3DF-DFCD-1CE1E0A9504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11, 2025</a:t>
            </a:fld>
            <a:endParaRPr lang="en-US" dirty="0"/>
          </a:p>
        </p:txBody>
      </p:sp>
      <p:pic>
        <p:nvPicPr>
          <p:cNvPr id="1026" name="Picture 2" descr="スパースモデリングとは［クリックで拡大］ 出所：NTT">
            <a:extLst>
              <a:ext uri="{FF2B5EF4-FFF2-40B4-BE49-F238E27FC236}">
                <a16:creationId xmlns:a16="http://schemas.microsoft.com/office/drawing/2014/main" id="{B30E1A0C-4EFA-E142-B773-DA3AF6B5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7" y="765274"/>
            <a:ext cx="10026171" cy="563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C30233E-807C-7721-29DF-5BAA5F7D7574}"/>
              </a:ext>
            </a:extLst>
          </p:cNvPr>
          <p:cNvSpPr/>
          <p:nvPr/>
        </p:nvSpPr>
        <p:spPr>
          <a:xfrm>
            <a:off x="2192216" y="4067908"/>
            <a:ext cx="703384" cy="109024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F601B4-DCE3-8379-3CB8-B65B9A649E14}"/>
              </a:ext>
            </a:extLst>
          </p:cNvPr>
          <p:cNvSpPr/>
          <p:nvPr/>
        </p:nvSpPr>
        <p:spPr>
          <a:xfrm>
            <a:off x="-1465385" y="4911969"/>
            <a:ext cx="2391507" cy="4923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各機器の電力値など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7F9951A-EF95-8D1B-90E6-3AFB6AFBBE9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926122" y="4613031"/>
            <a:ext cx="1266094" cy="54512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FF3EDDF-9421-7BD6-AE3B-AE8E45E8AA5B}"/>
              </a:ext>
            </a:extLst>
          </p:cNvPr>
          <p:cNvSpPr/>
          <p:nvPr/>
        </p:nvSpPr>
        <p:spPr>
          <a:xfrm>
            <a:off x="5607111" y="3655473"/>
            <a:ext cx="4638857" cy="4923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生産量減少に関係している機器を推定？</a:t>
            </a:r>
          </a:p>
        </p:txBody>
      </p:sp>
      <p:pic>
        <p:nvPicPr>
          <p:cNvPr id="1028" name="Picture 4" descr="スパースモデリングの課題［クリックで拡大］ 出所：NTT">
            <a:extLst>
              <a:ext uri="{FF2B5EF4-FFF2-40B4-BE49-F238E27FC236}">
                <a16:creationId xmlns:a16="http://schemas.microsoft.com/office/drawing/2014/main" id="{B19447E1-1978-290E-7BA1-97E9E3D10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915" y="765274"/>
            <a:ext cx="3598381" cy="20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11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2702827-7B9F-62DB-A3EE-DBBECE06C8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sz="1800" b="0" dirty="0"/>
              <a:t>CPIF</a:t>
            </a:r>
            <a:r>
              <a:rPr kumimoji="1" lang="ja-JP" altLang="en-US" sz="1800" b="0" dirty="0"/>
              <a:t>実現する上で、</a:t>
            </a:r>
            <a:r>
              <a:rPr kumimoji="1" lang="en-US" altLang="ja-JP" sz="1800" b="0" dirty="0"/>
              <a:t>AWS</a:t>
            </a:r>
            <a:r>
              <a:rPr kumimoji="1" lang="ja-JP" altLang="en-US" sz="1800" b="0" dirty="0"/>
              <a:t>デジタルスレッド（グラフ</a:t>
            </a:r>
            <a:r>
              <a:rPr kumimoji="1" lang="en-US" altLang="ja-JP" sz="1800" b="0" dirty="0"/>
              <a:t>DB×</a:t>
            </a:r>
            <a:r>
              <a:rPr kumimoji="1" lang="ja-JP" altLang="en-US" sz="1800" b="0" dirty="0"/>
              <a:t>生成</a:t>
            </a:r>
            <a:r>
              <a:rPr kumimoji="1" lang="en-US" altLang="ja-JP" sz="1800" b="0" dirty="0"/>
              <a:t>AI</a:t>
            </a:r>
            <a:r>
              <a:rPr kumimoji="1" lang="ja-JP" altLang="en-US" sz="1800" b="0" dirty="0"/>
              <a:t>）が適切なアプローチなのか検討中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DAF380-DC00-C9F1-DFE3-808F7932A2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sz="2000" dirty="0"/>
              <a:t>AWS</a:t>
            </a:r>
            <a:r>
              <a:rPr kumimoji="1" lang="ja-JP" altLang="en-US" sz="2000" dirty="0"/>
              <a:t>デジタルスレッドと社外製品の比較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972C3C-E19C-3D43-8899-7C464288F86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12, 2025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8F76B24-0240-3945-F26A-354763AC8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682487"/>
              </p:ext>
            </p:extLst>
          </p:nvPr>
        </p:nvGraphicFramePr>
        <p:xfrm>
          <a:off x="443075" y="1133272"/>
          <a:ext cx="11341555" cy="42649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1361">
                  <a:extLst>
                    <a:ext uri="{9D8B030D-6E8A-4147-A177-3AD203B41FA5}">
                      <a16:colId xmlns:a16="http://schemas.microsoft.com/office/drawing/2014/main" val="2085689521"/>
                    </a:ext>
                  </a:extLst>
                </a:gridCol>
                <a:gridCol w="2164405">
                  <a:extLst>
                    <a:ext uri="{9D8B030D-6E8A-4147-A177-3AD203B41FA5}">
                      <a16:colId xmlns:a16="http://schemas.microsoft.com/office/drawing/2014/main" val="3421807147"/>
                    </a:ext>
                  </a:extLst>
                </a:gridCol>
                <a:gridCol w="4153711">
                  <a:extLst>
                    <a:ext uri="{9D8B030D-6E8A-4147-A177-3AD203B41FA5}">
                      <a16:colId xmlns:a16="http://schemas.microsoft.com/office/drawing/2014/main" val="3479537808"/>
                    </a:ext>
                  </a:extLst>
                </a:gridCol>
                <a:gridCol w="4732078">
                  <a:extLst>
                    <a:ext uri="{9D8B030D-6E8A-4147-A177-3AD203B41FA5}">
                      <a16:colId xmlns:a16="http://schemas.microsoft.com/office/drawing/2014/main" val="210804093"/>
                    </a:ext>
                  </a:extLst>
                </a:gridCol>
              </a:tblGrid>
              <a:tr h="374515">
                <a:tc>
                  <a:txBody>
                    <a:bodyPr/>
                    <a:lstStyle/>
                    <a:p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#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名前（会社）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🟢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メリット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🔴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デメリット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455300"/>
                  </a:ext>
                </a:extLst>
              </a:tr>
              <a:tr h="107788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/>
                        <a:t>AWS</a:t>
                      </a:r>
                      <a:r>
                        <a:rPr kumimoji="1" lang="ja-JP" altLang="en-US" sz="1400" b="1" dirty="0"/>
                        <a:t>デジタルスレッド</a:t>
                      </a:r>
                      <a:endParaRPr kumimoji="1" lang="en-US" altLang="ja-JP" sz="1400" b="1" dirty="0"/>
                    </a:p>
                    <a:p>
                      <a:r>
                        <a:rPr kumimoji="1" lang="ja-JP" altLang="en-US" sz="1400" b="1" dirty="0"/>
                        <a:t>（</a:t>
                      </a:r>
                      <a:r>
                        <a:rPr kumimoji="1" lang="en-US" altLang="ja-JP" sz="1400" b="1" dirty="0"/>
                        <a:t>AWS</a:t>
                      </a:r>
                      <a:r>
                        <a:rPr kumimoji="1" lang="ja-JP" altLang="en-US" sz="1400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・グラフ</a:t>
                      </a:r>
                      <a:r>
                        <a:rPr kumimoji="1" lang="en-US" altLang="ja-JP" sz="1400" dirty="0"/>
                        <a:t>DB</a:t>
                      </a:r>
                      <a:r>
                        <a:rPr kumimoji="1" lang="ja-JP" altLang="en-US" sz="1400" dirty="0"/>
                        <a:t>で意味的関係を表現できる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・生成</a:t>
                      </a:r>
                      <a:r>
                        <a:rPr kumimoji="1" lang="en-US" altLang="ja-JP" sz="1400" dirty="0"/>
                        <a:t>AI</a:t>
                      </a:r>
                      <a:r>
                        <a:rPr kumimoji="1" lang="ja-JP" altLang="en-US" sz="1400" dirty="0"/>
                        <a:t>を用いることで自然言語で分析可能</a:t>
                      </a:r>
                      <a:endParaRPr kumimoji="1" lang="en-US" altLang="ja-JP" sz="1400" dirty="0"/>
                    </a:p>
                    <a:p>
                      <a:endParaRPr kumimoji="1" lang="en-US" altLang="ja-JP" sz="1400" dirty="0"/>
                    </a:p>
                    <a:p>
                      <a:r>
                        <a:rPr kumimoji="1" lang="ja-JP" altLang="en-US" sz="1400" b="1" dirty="0">
                          <a:highlight>
                            <a:srgbClr val="CCFFCC"/>
                          </a:highlight>
                        </a:rPr>
                        <a:t>専門知識がないユーザーも自由な分析ができる</a:t>
                      </a:r>
                      <a:endParaRPr kumimoji="1" lang="en-US" altLang="ja-JP" sz="1400" b="1" dirty="0">
                        <a:highlight>
                          <a:srgbClr val="CCFFCC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・グラフ</a:t>
                      </a:r>
                      <a:r>
                        <a:rPr kumimoji="1" lang="en-US" altLang="ja-JP" sz="1400" dirty="0"/>
                        <a:t>DB</a:t>
                      </a:r>
                      <a:r>
                        <a:rPr kumimoji="1" lang="ja-JP" altLang="en-US" sz="1400" dirty="0"/>
                        <a:t>の構築にドメイン知識が必要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・グラフ</a:t>
                      </a:r>
                      <a:r>
                        <a:rPr kumimoji="1" lang="en-US" altLang="ja-JP" sz="1400" dirty="0"/>
                        <a:t>DB</a:t>
                      </a:r>
                      <a:r>
                        <a:rPr kumimoji="1" lang="ja-JP" altLang="en-US" sz="1400" dirty="0"/>
                        <a:t>は現状は人力で定義、構成する必要がある</a:t>
                      </a:r>
                      <a:endParaRPr kumimoji="1" lang="en-US" altLang="ja-JP" sz="1400" dirty="0"/>
                    </a:p>
                    <a:p>
                      <a:endParaRPr kumimoji="1" lang="en-US" altLang="ja-JP" sz="1400" dirty="0"/>
                    </a:p>
                    <a:p>
                      <a:r>
                        <a:rPr kumimoji="1" lang="ja-JP" altLang="en-US" sz="1400" b="1" dirty="0">
                          <a:highlight>
                            <a:srgbClr val="FFCCCC"/>
                          </a:highlight>
                        </a:rPr>
                        <a:t>開発者に深いドメイン知識が求められる</a:t>
                      </a:r>
                      <a:endParaRPr kumimoji="1" lang="en-US" altLang="ja-JP" sz="1400" b="1" dirty="0">
                        <a:highlight>
                          <a:srgbClr val="FFCCCC"/>
                        </a:highligh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420721"/>
                  </a:ext>
                </a:extLst>
              </a:tr>
              <a:tr h="1843803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データインテリジェンスプラットフォーム（</a:t>
                      </a:r>
                      <a:r>
                        <a:rPr kumimoji="1" lang="en-US" altLang="ja-JP" sz="1400" b="1" dirty="0"/>
                        <a:t>DataBricks</a:t>
                      </a:r>
                      <a:r>
                        <a:rPr kumimoji="1" lang="ja-JP" altLang="en-US" sz="1400" b="1" dirty="0"/>
                        <a:t>）</a:t>
                      </a:r>
                      <a:endParaRPr kumimoji="1" lang="en-US" altLang="ja-JP" sz="1400" b="1" dirty="0"/>
                    </a:p>
                    <a:p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・データ基盤と</a:t>
                      </a:r>
                      <a:r>
                        <a:rPr kumimoji="1" lang="en-US" altLang="ja-JP" sz="1400" dirty="0"/>
                        <a:t>AI</a:t>
                      </a:r>
                      <a:r>
                        <a:rPr kumimoji="1" lang="ja-JP" altLang="en-US" sz="1400" dirty="0"/>
                        <a:t>開発基盤が一体化</a:t>
                      </a:r>
                      <a:r>
                        <a:rPr kumimoji="1" lang="ja-JP" altLang="en-US" sz="1000" dirty="0"/>
                        <a:t>（レイクハウス）</a:t>
                      </a:r>
                      <a:endParaRPr kumimoji="1" lang="en-US" altLang="ja-JP" sz="1000" dirty="0"/>
                    </a:p>
                    <a:p>
                      <a:r>
                        <a:rPr kumimoji="1" lang="ja-JP" altLang="en-US" sz="1400" dirty="0"/>
                        <a:t>・データ準備～</a:t>
                      </a:r>
                      <a:r>
                        <a:rPr kumimoji="1" lang="en-US" altLang="ja-JP" sz="1400" dirty="0"/>
                        <a:t>AI</a:t>
                      </a:r>
                      <a:r>
                        <a:rPr kumimoji="1" lang="ja-JP" altLang="en-US" sz="1400" dirty="0"/>
                        <a:t>エージェント開発～デプロイ～評価まで一連の開発サイクルに対応</a:t>
                      </a:r>
                      <a:endParaRPr kumimoji="1" lang="en-US" altLang="ja-JP" sz="1400" dirty="0"/>
                    </a:p>
                    <a:p>
                      <a:endParaRPr kumimoji="1" lang="en-US" altLang="ja-JP" sz="1400" dirty="0"/>
                    </a:p>
                    <a:p>
                      <a:r>
                        <a:rPr kumimoji="1" lang="ja-JP" altLang="en-US" sz="1400" b="1" dirty="0">
                          <a:highlight>
                            <a:srgbClr val="CCFFCC"/>
                          </a:highlight>
                        </a:rPr>
                        <a:t>データのコンテキストを理解しながら分析できる</a:t>
                      </a:r>
                      <a:r>
                        <a:rPr kumimoji="1" lang="en-US" altLang="ja-JP" sz="1400" b="1" dirty="0">
                          <a:highlight>
                            <a:srgbClr val="CCFFCC"/>
                          </a:highlight>
                        </a:rPr>
                        <a:t>AI</a:t>
                      </a:r>
                      <a:r>
                        <a:rPr kumimoji="1" lang="ja-JP" altLang="en-US" sz="1400" b="1" dirty="0">
                          <a:highlight>
                            <a:srgbClr val="CCFFCC"/>
                          </a:highlight>
                        </a:rPr>
                        <a:t>エージェントを簡単に構築できる</a:t>
                      </a:r>
                      <a:endParaRPr kumimoji="1" lang="en-US" altLang="ja-JP" sz="1400" b="1" dirty="0">
                        <a:highlight>
                          <a:srgbClr val="CCFFCC"/>
                        </a:highlight>
                      </a:endParaRPr>
                    </a:p>
                    <a:p>
                      <a:r>
                        <a:rPr kumimoji="1" lang="ja-JP" altLang="en-US" sz="1400" b="1" dirty="0">
                          <a:highlight>
                            <a:srgbClr val="CCFFCC"/>
                          </a:highlight>
                        </a:rPr>
                        <a:t>このエージェントを活用すれば、専門知識がないユーザーも自由な分析ができる</a:t>
                      </a:r>
                      <a:endParaRPr kumimoji="1" lang="en-US" altLang="ja-JP" sz="1400" b="1" dirty="0">
                        <a:highlight>
                          <a:srgbClr val="CCFFCC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・グラフ</a:t>
                      </a:r>
                      <a:r>
                        <a:rPr kumimoji="1" lang="en-US" altLang="ja-JP" sz="1400" dirty="0"/>
                        <a:t>DB</a:t>
                      </a:r>
                      <a:r>
                        <a:rPr kumimoji="1" lang="ja-JP" altLang="en-US" sz="1400" dirty="0"/>
                        <a:t>に未対応（ネイティブはない）</a:t>
                      </a:r>
                      <a:endParaRPr kumimoji="1" lang="en-US" altLang="ja-JP" sz="1400" dirty="0"/>
                    </a:p>
                    <a:p>
                      <a:endParaRPr kumimoji="1" lang="en-US" altLang="ja-JP" sz="1400" dirty="0"/>
                    </a:p>
                    <a:p>
                      <a:endParaRPr kumimoji="1" lang="en-US" altLang="ja-JP" sz="1400" dirty="0"/>
                    </a:p>
                    <a:p>
                      <a:r>
                        <a:rPr kumimoji="1" lang="ja-JP" altLang="en-US" sz="1400" b="1" dirty="0">
                          <a:highlight>
                            <a:srgbClr val="FFCCCC"/>
                          </a:highlight>
                        </a:rPr>
                        <a:t>グラフ</a:t>
                      </a:r>
                      <a:r>
                        <a:rPr kumimoji="1" lang="en-US" altLang="ja-JP" sz="1400" b="1" dirty="0">
                          <a:highlight>
                            <a:srgbClr val="FFCCCC"/>
                          </a:highlight>
                        </a:rPr>
                        <a:t>DB</a:t>
                      </a:r>
                      <a:r>
                        <a:rPr kumimoji="1" lang="ja-JP" altLang="en-US" sz="1400" b="1" dirty="0">
                          <a:highlight>
                            <a:srgbClr val="FFCCCC"/>
                          </a:highlight>
                        </a:rPr>
                        <a:t>を採用する場合は、</a:t>
                      </a:r>
                      <a:endParaRPr kumimoji="1" lang="en-US" altLang="ja-JP" sz="1400" b="1" dirty="0">
                        <a:highlight>
                          <a:srgbClr val="FFCCCC"/>
                        </a:highlight>
                      </a:endParaRPr>
                    </a:p>
                    <a:p>
                      <a:r>
                        <a:rPr kumimoji="1" lang="ja-JP" altLang="en-US" sz="1400" b="1" dirty="0">
                          <a:highlight>
                            <a:srgbClr val="FFCCCC"/>
                          </a:highlight>
                        </a:rPr>
                        <a:t>自身でサードパーティーのものを組み込む必要あり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16890"/>
                  </a:ext>
                </a:extLst>
              </a:tr>
              <a:tr h="96877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/>
                        <a:t>Qlik Cloud Analysis</a:t>
                      </a:r>
                      <a:r>
                        <a:rPr kumimoji="1" lang="ja-JP" altLang="en-US" sz="1400" b="1" dirty="0"/>
                        <a:t>（</a:t>
                      </a:r>
                      <a:r>
                        <a:rPr kumimoji="1" lang="en-US" altLang="ja-JP" sz="1400" b="1" dirty="0"/>
                        <a:t>Qlik</a:t>
                      </a:r>
                      <a:r>
                        <a:rPr kumimoji="1" lang="ja-JP" altLang="en-US" sz="1400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・生成</a:t>
                      </a:r>
                      <a:r>
                        <a:rPr kumimoji="1" lang="en-US" altLang="ja-JP" sz="1400" dirty="0"/>
                        <a:t>AI</a:t>
                      </a:r>
                      <a:r>
                        <a:rPr kumimoji="1" lang="ja-JP" altLang="en-US" sz="1400" dirty="0"/>
                        <a:t>によるデータ統合や分析が可能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・</a:t>
                      </a:r>
                      <a:r>
                        <a:rPr kumimoji="1" lang="en-US" altLang="ja-JP" sz="1400" dirty="0"/>
                        <a:t>ETL</a:t>
                      </a:r>
                      <a:r>
                        <a:rPr kumimoji="1" lang="ja-JP" altLang="en-US" sz="1400" dirty="0"/>
                        <a:t>周辺も近年強化中（</a:t>
                      </a:r>
                      <a:r>
                        <a:rPr kumimoji="1" lang="en-US" altLang="ja-JP" sz="1400" dirty="0"/>
                        <a:t>ETL</a:t>
                      </a:r>
                      <a:r>
                        <a:rPr kumimoji="1" lang="ja-JP" altLang="en-US" sz="1400" dirty="0"/>
                        <a:t>系会社を買収済）</a:t>
                      </a:r>
                      <a:endParaRPr kumimoji="1" lang="en-US" altLang="ja-JP" sz="1400" dirty="0"/>
                    </a:p>
                    <a:p>
                      <a:endParaRPr kumimoji="1" lang="en-US" altLang="ja-JP" sz="1400" dirty="0"/>
                    </a:p>
                    <a:p>
                      <a:r>
                        <a:rPr kumimoji="1" lang="ja-JP" altLang="en-US" sz="1400" b="1" dirty="0">
                          <a:highlight>
                            <a:srgbClr val="CCFFCC"/>
                          </a:highlight>
                        </a:rPr>
                        <a:t>直感的な</a:t>
                      </a:r>
                      <a:r>
                        <a:rPr kumimoji="1" lang="en-US" altLang="ja-JP" sz="1400" b="1" dirty="0">
                          <a:highlight>
                            <a:srgbClr val="CCFFCC"/>
                          </a:highlight>
                        </a:rPr>
                        <a:t>UI/UX</a:t>
                      </a:r>
                      <a:r>
                        <a:rPr kumimoji="1" lang="ja-JP" altLang="en-US" sz="1400" b="1" dirty="0">
                          <a:highlight>
                            <a:srgbClr val="CCFFCC"/>
                          </a:highlight>
                        </a:rPr>
                        <a:t>が強み</a:t>
                      </a:r>
                      <a:endParaRPr kumimoji="1" lang="en-US" altLang="ja-JP" sz="1400" b="1" dirty="0">
                        <a:highlight>
                          <a:srgbClr val="CCFFCC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・元々</a:t>
                      </a:r>
                      <a:r>
                        <a:rPr kumimoji="1" lang="en-US" altLang="ja-JP" sz="1400" dirty="0"/>
                        <a:t>BI</a:t>
                      </a:r>
                      <a:r>
                        <a:rPr kumimoji="1" lang="ja-JP" altLang="en-US" sz="1400" dirty="0"/>
                        <a:t>ツールだったこともあり、</a:t>
                      </a:r>
                      <a:r>
                        <a:rPr kumimoji="1" lang="en-US" altLang="ja-JP" sz="1400" dirty="0"/>
                        <a:t>DataBricks</a:t>
                      </a:r>
                      <a:r>
                        <a:rPr kumimoji="1" lang="ja-JP" altLang="en-US" sz="1400" dirty="0"/>
                        <a:t>と比べると開発基盤としてまだ弱い印象</a:t>
                      </a:r>
                      <a:endParaRPr kumimoji="1" lang="en-US" altLang="ja-JP" sz="1400" dirty="0"/>
                    </a:p>
                    <a:p>
                      <a:endParaRPr kumimoji="1" lang="en-US" altLang="ja-JP" sz="1400" dirty="0"/>
                    </a:p>
                    <a:p>
                      <a:r>
                        <a:rPr kumimoji="1" lang="ja-JP" altLang="en-US" sz="1400" b="1" dirty="0">
                          <a:highlight>
                            <a:srgbClr val="FFCCCC"/>
                          </a:highlight>
                        </a:rPr>
                        <a:t>エージェントの開発生産性と拡張性で </a:t>
                      </a:r>
                      <a:r>
                        <a:rPr kumimoji="1" lang="en-US" altLang="ja-JP" sz="1400" b="1" dirty="0">
                          <a:highlight>
                            <a:srgbClr val="FFCCCC"/>
                          </a:highlight>
                        </a:rPr>
                        <a:t>DataBricks </a:t>
                      </a:r>
                      <a:r>
                        <a:rPr kumimoji="1" lang="ja-JP" altLang="en-US" sz="1400" b="1" dirty="0">
                          <a:highlight>
                            <a:srgbClr val="FFCCCC"/>
                          </a:highlight>
                        </a:rPr>
                        <a:t>に軍配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28123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AAD7A70-2BB2-5F35-B929-E174846D8931}"/>
              </a:ext>
            </a:extLst>
          </p:cNvPr>
          <p:cNvSpPr/>
          <p:nvPr/>
        </p:nvSpPr>
        <p:spPr>
          <a:xfrm>
            <a:off x="612246" y="5540692"/>
            <a:ext cx="10967507" cy="78388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>
                <a:solidFill>
                  <a:schemeClr val="tx1"/>
                </a:solidFill>
              </a:rPr>
              <a:t>「本当にグラフ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DB</a:t>
            </a:r>
            <a:r>
              <a:rPr lang="ja-JP" altLang="en-US" sz="1400" b="1" dirty="0">
                <a:solidFill>
                  <a:schemeClr val="tx1"/>
                </a:solidFill>
              </a:rPr>
              <a:t>が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必要か？」は検討が必要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今後のエージェントの進化を踏まえると、</a:t>
            </a:r>
            <a:r>
              <a:rPr lang="ja-JP" altLang="en-US" sz="1400" b="1" dirty="0">
                <a:solidFill>
                  <a:schemeClr val="accent6"/>
                </a:solidFill>
              </a:rPr>
              <a:t>グラフ</a:t>
            </a:r>
            <a:r>
              <a:rPr lang="en-US" altLang="ja-JP" sz="1400" b="1" dirty="0">
                <a:solidFill>
                  <a:schemeClr val="accent6"/>
                </a:solidFill>
              </a:rPr>
              <a:t>DB</a:t>
            </a:r>
            <a:r>
              <a:rPr lang="ja-JP" altLang="en-US" sz="1400" b="1" dirty="0">
                <a:solidFill>
                  <a:schemeClr val="accent6"/>
                </a:solidFill>
              </a:rPr>
              <a:t>を構築せずとも“エージェント側の能力”で代替可能では？</a:t>
            </a:r>
            <a:endParaRPr lang="en-US" altLang="ja-JP" sz="1400" b="1" dirty="0">
              <a:solidFill>
                <a:schemeClr val="accent6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上記アプローチにおいては、データ連携とエージェント開発両方を効率化できる</a:t>
            </a:r>
            <a:r>
              <a:rPr lang="en-US" altLang="ja-JP" sz="1400" b="1" dirty="0">
                <a:solidFill>
                  <a:schemeClr val="tx1"/>
                </a:solidFill>
              </a:rPr>
              <a:t>DataBricks</a:t>
            </a:r>
            <a:r>
              <a:rPr lang="ja-JP" altLang="en-US" sz="1400" b="1" dirty="0">
                <a:solidFill>
                  <a:schemeClr val="tx1"/>
                </a:solidFill>
              </a:rPr>
              <a:t>が有力な選択肢（</a:t>
            </a:r>
            <a:r>
              <a:rPr lang="en-US" altLang="ja-JP" sz="1400" b="1" dirty="0">
                <a:solidFill>
                  <a:schemeClr val="tx1"/>
                </a:solidFill>
              </a:rPr>
              <a:t>DXPF</a:t>
            </a:r>
            <a:r>
              <a:rPr lang="ja-JP" altLang="en-US" sz="1400" b="1" dirty="0">
                <a:solidFill>
                  <a:schemeClr val="tx1"/>
                </a:solidFill>
              </a:rPr>
              <a:t>部で導入検討中？）</a:t>
            </a:r>
            <a:endParaRPr lang="en-US" altLang="ja-JP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1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6AAB038-DEBE-1FFE-7068-7234C62F00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sz="1800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25E1BF-C378-3171-08D5-5027D1B3BE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sz="2000" dirty="0"/>
              <a:t>まとめ、下期の方向性について</a:t>
            </a:r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5FD478-A632-975C-B326-17F4F73F910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12, 2025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59195C1-534A-8C03-FFAE-7E0F63871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11648"/>
              </p:ext>
            </p:extLst>
          </p:nvPr>
        </p:nvGraphicFramePr>
        <p:xfrm>
          <a:off x="443076" y="767396"/>
          <a:ext cx="11341554" cy="499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2569">
                  <a:extLst>
                    <a:ext uri="{9D8B030D-6E8A-4147-A177-3AD203B41FA5}">
                      <a16:colId xmlns:a16="http://schemas.microsoft.com/office/drawing/2014/main" val="2085689521"/>
                    </a:ext>
                  </a:extLst>
                </a:gridCol>
                <a:gridCol w="1092761">
                  <a:extLst>
                    <a:ext uri="{9D8B030D-6E8A-4147-A177-3AD203B41FA5}">
                      <a16:colId xmlns:a16="http://schemas.microsoft.com/office/drawing/2014/main" val="3421807147"/>
                    </a:ext>
                  </a:extLst>
                </a:gridCol>
                <a:gridCol w="2558375">
                  <a:extLst>
                    <a:ext uri="{9D8B030D-6E8A-4147-A177-3AD203B41FA5}">
                      <a16:colId xmlns:a16="http://schemas.microsoft.com/office/drawing/2014/main" val="3479537808"/>
                    </a:ext>
                  </a:extLst>
                </a:gridCol>
                <a:gridCol w="3910519">
                  <a:extLst>
                    <a:ext uri="{9D8B030D-6E8A-4147-A177-3AD203B41FA5}">
                      <a16:colId xmlns:a16="http://schemas.microsoft.com/office/drawing/2014/main" val="210804093"/>
                    </a:ext>
                  </a:extLst>
                </a:gridCol>
                <a:gridCol w="2817330">
                  <a:extLst>
                    <a:ext uri="{9D8B030D-6E8A-4147-A177-3AD203B41FA5}">
                      <a16:colId xmlns:a16="http://schemas.microsoft.com/office/drawing/2014/main" val="1447809984"/>
                    </a:ext>
                  </a:extLst>
                </a:gridCol>
              </a:tblGrid>
              <a:tr h="28638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観点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項目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従来（人力）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AWS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デジタルスレッド（グラフ</a:t>
                      </a: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DB×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生成</a:t>
                      </a: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AI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AI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エージェント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455300"/>
                  </a:ext>
                </a:extLst>
              </a:tr>
              <a:tr h="60714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コスト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/>
                        <a:t>DB</a:t>
                      </a:r>
                      <a:r>
                        <a:rPr kumimoji="1" lang="ja-JP" altLang="en-US" sz="1400" b="1" dirty="0"/>
                        <a:t>コスト</a:t>
                      </a:r>
                      <a:endParaRPr kumimoji="1" lang="en-US" altLang="ja-JP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/>
                        <a:t>ー</a:t>
                      </a:r>
                      <a:endParaRPr kumimoji="1" lang="en-US" altLang="ja-JP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highlight>
                            <a:srgbClr val="FFCCCC"/>
                          </a:highlight>
                        </a:rPr>
                        <a:t>（一般的な</a:t>
                      </a:r>
                      <a:r>
                        <a:rPr kumimoji="1" lang="en-US" altLang="ja-JP" sz="1400" b="1" dirty="0">
                          <a:highlight>
                            <a:srgbClr val="FFCCCC"/>
                          </a:highlight>
                        </a:rPr>
                        <a:t>DB</a:t>
                      </a:r>
                      <a:r>
                        <a:rPr kumimoji="1" lang="ja-JP" altLang="en-US" sz="1400" b="1" dirty="0">
                          <a:highlight>
                            <a:srgbClr val="FFCCCC"/>
                          </a:highlight>
                        </a:rPr>
                        <a:t>）と比べると高額</a:t>
                      </a:r>
                      <a:endParaRPr kumimoji="1" lang="en-US" altLang="ja-JP" sz="1400" b="1" dirty="0">
                        <a:highlight>
                          <a:srgbClr val="FFCCCC"/>
                        </a:highlight>
                      </a:endParaRPr>
                    </a:p>
                    <a:p>
                      <a:endParaRPr kumimoji="1" lang="en-US" altLang="ja-JP" sz="1400" b="1" dirty="0">
                        <a:highlight>
                          <a:srgbClr val="FFCCCC"/>
                        </a:highlight>
                      </a:endParaRPr>
                    </a:p>
                    <a:p>
                      <a:r>
                        <a:rPr kumimoji="1" lang="ja-JP" altLang="en-US" sz="1200" b="0" dirty="0"/>
                        <a:t>・</a:t>
                      </a:r>
                      <a:r>
                        <a:rPr kumimoji="1" lang="en-US" altLang="ja-JP" sz="1200" b="0" dirty="0"/>
                        <a:t>Neptune 300</a:t>
                      </a:r>
                      <a:r>
                        <a:rPr kumimoji="1" lang="ja-JP" altLang="en-US" sz="1200" b="0" dirty="0"/>
                        <a:t>ドル</a:t>
                      </a:r>
                      <a:r>
                        <a:rPr kumimoji="1" lang="en-US" altLang="ja-JP" sz="1200" b="0" dirty="0"/>
                        <a:t>/</a:t>
                      </a:r>
                      <a:r>
                        <a:rPr kumimoji="1" lang="ja-JP" altLang="en-US" sz="1200" b="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1" dirty="0">
                        <a:highlight>
                          <a:srgbClr val="FFCCCC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212453"/>
                  </a:ext>
                </a:extLst>
              </a:tr>
              <a:tr h="1044549">
                <a:tc rowSpan="3">
                  <a:txBody>
                    <a:bodyPr/>
                    <a:lstStyle/>
                    <a:p>
                      <a:r>
                        <a:rPr kumimoji="1" lang="ja-JP" altLang="en-US" sz="1400" dirty="0"/>
                        <a:t>技術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検索・探索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highlight>
                            <a:srgbClr val="FFCCCC"/>
                          </a:highlight>
                        </a:rPr>
                        <a:t>事前にダッシュボードの設計や指標定義が必要</a:t>
                      </a:r>
                      <a:endParaRPr kumimoji="1" lang="en-US" altLang="ja-JP" sz="1400" b="1" dirty="0">
                        <a:highlight>
                          <a:srgbClr val="FFCCCC"/>
                        </a:highlight>
                      </a:endParaRPr>
                    </a:p>
                    <a:p>
                      <a:endParaRPr kumimoji="1" lang="en-US" altLang="ja-JP" sz="1200" b="0" dirty="0"/>
                    </a:p>
                    <a:p>
                      <a:r>
                        <a:rPr kumimoji="1" lang="ja-JP" altLang="en-US" sz="1200" b="0" dirty="0"/>
                        <a:t>・想定外の切り口や横断深掘りは作り込みが必要</a:t>
                      </a:r>
                      <a:endParaRPr kumimoji="1" lang="en-US" altLang="ja-JP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highlight>
                            <a:srgbClr val="CCFFCC"/>
                          </a:highlight>
                        </a:rPr>
                        <a:t>自然言語で自由に分析可</a:t>
                      </a:r>
                      <a:endParaRPr kumimoji="1" lang="en-US" altLang="ja-JP" sz="1400" b="1" dirty="0">
                        <a:highlight>
                          <a:srgbClr val="CCFFCC"/>
                        </a:highlight>
                      </a:endParaRPr>
                    </a:p>
                    <a:p>
                      <a:endParaRPr kumimoji="1" lang="en-US" altLang="ja-JP" sz="1400" b="1" dirty="0">
                        <a:highlight>
                          <a:srgbClr val="CCFFCC"/>
                        </a:highlight>
                      </a:endParaRPr>
                    </a:p>
                    <a:p>
                      <a:r>
                        <a:rPr kumimoji="1" lang="ja-JP" altLang="en-US" sz="1200" b="0" dirty="0"/>
                        <a:t>・複雑な関係を</a:t>
                      </a:r>
                      <a:r>
                        <a:rPr kumimoji="1" lang="en-US" altLang="ja-JP" sz="1200" b="0" dirty="0"/>
                        <a:t>1</a:t>
                      </a:r>
                      <a:r>
                        <a:rPr kumimoji="1" lang="ja-JP" altLang="en-US" sz="1200" b="0" dirty="0"/>
                        <a:t>行でクエリ生成可</a:t>
                      </a:r>
                      <a:endParaRPr kumimoji="1" lang="en-US" altLang="ja-JP" sz="1200" b="0" dirty="0"/>
                    </a:p>
                    <a:p>
                      <a:r>
                        <a:rPr kumimoji="1" lang="ja-JP" altLang="en-US" sz="1200" b="0" dirty="0"/>
                        <a:t>・生成</a:t>
                      </a:r>
                      <a:r>
                        <a:rPr kumimoji="1" lang="en-US" altLang="ja-JP" sz="1200" b="0" dirty="0"/>
                        <a:t>AI</a:t>
                      </a:r>
                      <a:r>
                        <a:rPr kumimoji="1" lang="ja-JP" altLang="en-US" sz="1200" b="0" dirty="0"/>
                        <a:t>によるクエリ構築も安定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1" dirty="0">
                        <a:highlight>
                          <a:srgbClr val="FFCCCC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16890"/>
                  </a:ext>
                </a:extLst>
              </a:tr>
              <a:tr h="890081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分析・計算</a:t>
                      </a:r>
                      <a:endParaRPr kumimoji="1" lang="en-US" altLang="ja-JP" sz="1400" b="1" dirty="0"/>
                    </a:p>
                    <a:p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/>
                        <a:t>〃</a:t>
                      </a:r>
                      <a:endParaRPr kumimoji="1" lang="en-US" altLang="ja-JP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highlight>
                            <a:srgbClr val="CCFFCC"/>
                          </a:highlight>
                        </a:rPr>
                        <a:t>自然言語の指示が簡単な計算は可能</a:t>
                      </a:r>
                      <a:endParaRPr kumimoji="1" lang="en-US" altLang="ja-JP" sz="1400" b="1" dirty="0">
                        <a:highlight>
                          <a:srgbClr val="CCFFCC"/>
                        </a:highlight>
                      </a:endParaRPr>
                    </a:p>
                    <a:p>
                      <a:endParaRPr kumimoji="1" lang="en-US" altLang="ja-JP" sz="400" b="1" dirty="0">
                        <a:highlight>
                          <a:srgbClr val="CCFFCC"/>
                        </a:highlight>
                      </a:endParaRPr>
                    </a:p>
                    <a:p>
                      <a:r>
                        <a:rPr kumimoji="1" lang="ja-JP" altLang="en-US" sz="1400" b="1" dirty="0">
                          <a:highlight>
                            <a:srgbClr val="FFCCCC"/>
                          </a:highlight>
                        </a:rPr>
                        <a:t>複雑な計算は苦手なため要改修</a:t>
                      </a:r>
                      <a:endParaRPr kumimoji="1" lang="en-US" altLang="ja-JP" sz="1400" b="1" dirty="0">
                        <a:highlight>
                          <a:srgbClr val="FFCCCC"/>
                        </a:highlight>
                      </a:endParaRPr>
                    </a:p>
                    <a:p>
                      <a:endParaRPr kumimoji="1" lang="en-US" altLang="ja-JP" sz="1400" b="1" dirty="0">
                        <a:highlight>
                          <a:srgbClr val="FFCCCC"/>
                        </a:highlight>
                      </a:endParaRPr>
                    </a:p>
                    <a:p>
                      <a:r>
                        <a:rPr kumimoji="1" lang="ja-JP" altLang="en-US" sz="1200" b="0" dirty="0"/>
                        <a:t>・</a:t>
                      </a:r>
                      <a:r>
                        <a:rPr kumimoji="1" lang="en-US" altLang="ja-JP" sz="1200" b="0" dirty="0"/>
                        <a:t>DB</a:t>
                      </a:r>
                      <a:r>
                        <a:rPr kumimoji="1" lang="ja-JP" altLang="en-US" sz="1200" b="0" dirty="0"/>
                        <a:t>自体が関係重視の格納のため、集計時は各ノードを個別に訪問する必要があり非効率</a:t>
                      </a:r>
                      <a:endParaRPr kumimoji="1" lang="en-US" altLang="ja-JP" sz="1200" b="0" dirty="0"/>
                    </a:p>
                    <a:p>
                      <a:r>
                        <a:rPr kumimoji="1" lang="ja-JP" altLang="en-US" sz="1200" b="0" dirty="0"/>
                        <a:t>・クエリも長くなるため生成</a:t>
                      </a:r>
                      <a:r>
                        <a:rPr kumimoji="1" lang="en-US" altLang="ja-JP" sz="1200" b="0" dirty="0"/>
                        <a:t>AI</a:t>
                      </a:r>
                      <a:r>
                        <a:rPr kumimoji="1" lang="ja-JP" altLang="en-US" sz="1200" b="0" dirty="0"/>
                        <a:t>の回答が不安定に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1" dirty="0">
                        <a:highlight>
                          <a:srgbClr val="FFCCCC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28123"/>
                  </a:ext>
                </a:extLst>
              </a:tr>
              <a:tr h="688918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真偽判断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/>
                        <a:t>〃</a:t>
                      </a:r>
                      <a:endParaRPr kumimoji="1" lang="en-US" altLang="ja-JP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highlight>
                            <a:srgbClr val="CCFFCC"/>
                          </a:highlight>
                        </a:rPr>
                        <a:t>自然言語で回答可能</a:t>
                      </a:r>
                      <a:endParaRPr kumimoji="1" lang="en-US" altLang="ja-JP" sz="1400" b="1" dirty="0">
                        <a:highlight>
                          <a:srgbClr val="CCFFCC"/>
                        </a:highlight>
                      </a:endParaRPr>
                    </a:p>
                    <a:p>
                      <a:endParaRPr kumimoji="1" lang="en-US" altLang="ja-JP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b="0" dirty="0"/>
                        <a:t>・グラフ</a:t>
                      </a:r>
                      <a:r>
                        <a:rPr kumimoji="1" lang="en-US" altLang="ja-JP" sz="1200" b="0" dirty="0"/>
                        <a:t>DB</a:t>
                      </a:r>
                      <a:r>
                        <a:rPr kumimoji="1" lang="ja-JP" altLang="en-US" sz="1200" b="0" dirty="0"/>
                        <a:t>のスキーマ情報を踏まえた上で生成</a:t>
                      </a:r>
                      <a:r>
                        <a:rPr kumimoji="1" lang="en-US" altLang="ja-JP" sz="1200" b="0" dirty="0"/>
                        <a:t>AI</a:t>
                      </a:r>
                      <a:r>
                        <a:rPr kumimoji="1" lang="ja-JP" altLang="en-US" sz="1200" b="0" dirty="0"/>
                        <a:t>が回答を考えるため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1" dirty="0">
                        <a:highlight>
                          <a:srgbClr val="FFCCCC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2148"/>
                  </a:ext>
                </a:extLst>
              </a:tr>
              <a:tr h="68891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開発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データ統合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highlight>
                            <a:srgbClr val="FFCCCC"/>
                          </a:highlight>
                        </a:rPr>
                        <a:t>データの加工が必要</a:t>
                      </a:r>
                      <a:endParaRPr kumimoji="1" lang="en-US" altLang="ja-JP" sz="1400" b="1" dirty="0">
                        <a:highlight>
                          <a:srgbClr val="FFCCCC"/>
                        </a:highlight>
                      </a:endParaRPr>
                    </a:p>
                    <a:p>
                      <a:endParaRPr kumimoji="1" lang="en-US" altLang="ja-JP" sz="1400" b="1" dirty="0">
                        <a:highlight>
                          <a:srgbClr val="FFCCCC"/>
                        </a:highlight>
                      </a:endParaRPr>
                    </a:p>
                    <a:p>
                      <a:r>
                        <a:rPr kumimoji="1" lang="ja-JP" altLang="en-US" sz="1200" b="0" dirty="0"/>
                        <a:t>・ドメイン知識と</a:t>
                      </a:r>
                      <a:r>
                        <a:rPr kumimoji="1" lang="en-US" altLang="ja-JP" sz="1200" b="0" dirty="0"/>
                        <a:t>DB</a:t>
                      </a:r>
                      <a:r>
                        <a:rPr kumimoji="1" lang="ja-JP" altLang="en-US" sz="1200" b="0" dirty="0"/>
                        <a:t>知識両方必要</a:t>
                      </a:r>
                      <a:endParaRPr kumimoji="1" lang="en-US" altLang="ja-JP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highlight>
                            <a:srgbClr val="CCFFCC"/>
                          </a:highlight>
                        </a:rPr>
                        <a:t>生データの形に近い形式で統合可</a:t>
                      </a:r>
                      <a:endParaRPr kumimoji="1" lang="en-US" altLang="ja-JP" sz="1400" b="1" dirty="0">
                        <a:highlight>
                          <a:srgbClr val="CCFFCC"/>
                        </a:highlight>
                      </a:endParaRPr>
                    </a:p>
                    <a:p>
                      <a:endParaRPr kumimoji="1" lang="en-US" altLang="ja-JP" sz="1400" b="1" dirty="0">
                        <a:highlight>
                          <a:srgbClr val="FFCCCC"/>
                        </a:highlight>
                      </a:endParaRPr>
                    </a:p>
                    <a:p>
                      <a:r>
                        <a:rPr kumimoji="1" lang="ja-JP" altLang="en-US" sz="1200" b="0" dirty="0"/>
                        <a:t>・対応表（エッジデータ）の作成必要、拡張性高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1" dirty="0">
                        <a:highlight>
                          <a:srgbClr val="FFCCCC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44437"/>
                  </a:ext>
                </a:extLst>
              </a:tr>
            </a:tbl>
          </a:graphicData>
        </a:graphic>
      </p:graphicFrame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C9F4F37-6094-CF12-201A-B9714DAB94EE}"/>
              </a:ext>
            </a:extLst>
          </p:cNvPr>
          <p:cNvSpPr/>
          <p:nvPr/>
        </p:nvSpPr>
        <p:spPr>
          <a:xfrm>
            <a:off x="8988358" y="1084799"/>
            <a:ext cx="2760565" cy="4633471"/>
          </a:xfrm>
          <a:prstGeom prst="roundRect">
            <a:avLst>
              <a:gd name="adj" fmla="val 371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未検証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93A7EE9-E046-A7C6-F3F7-C952A89ABE95}"/>
              </a:ext>
            </a:extLst>
          </p:cNvPr>
          <p:cNvSpPr/>
          <p:nvPr/>
        </p:nvSpPr>
        <p:spPr>
          <a:xfrm>
            <a:off x="2051437" y="5856051"/>
            <a:ext cx="8124831" cy="54894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</a:rPr>
              <a:t>AWS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デジタルスレッドを軸に進めるか、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AI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エージェント（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Databricks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など）の活用に舵を切るか？</a:t>
            </a:r>
          </a:p>
          <a:p>
            <a:r>
              <a:rPr kumimoji="1" lang="ja-JP" altLang="en-US" sz="1400" b="1" dirty="0">
                <a:solidFill>
                  <a:schemeClr val="tx1"/>
                </a:solidFill>
              </a:rPr>
              <a:t>グラフ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DB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の必要性を検証するために、他のアプローチの比較実験を進めていく？</a:t>
            </a:r>
          </a:p>
        </p:txBody>
      </p:sp>
    </p:spTree>
    <p:extLst>
      <p:ext uri="{BB962C8B-B14F-4D97-AF65-F5344CB8AC3E}">
        <p14:creationId xmlns:p14="http://schemas.microsoft.com/office/powerpoint/2010/main" val="4240230534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222297</TotalTime>
  <Words>623</Words>
  <Application>Microsoft Office PowerPoint</Application>
  <PresentationFormat>ワイド画面</PresentationFormat>
  <Paragraphs>92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227</cp:revision>
  <dcterms:created xsi:type="dcterms:W3CDTF">2022-01-19T01:36:44Z</dcterms:created>
  <dcterms:modified xsi:type="dcterms:W3CDTF">2025-10-13T00:08:03Z</dcterms:modified>
</cp:coreProperties>
</file>