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9"/>
  </p:notesMasterIdLst>
  <p:sldIdLst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7E4"/>
    <a:srgbClr val="FFFFCC"/>
    <a:srgbClr val="FFCCCC"/>
    <a:srgbClr val="CCFFCC"/>
    <a:srgbClr val="FF9999"/>
    <a:srgbClr val="FFCCFF"/>
    <a:srgbClr val="EFEBE7"/>
    <a:srgbClr val="99FFCC"/>
    <a:srgbClr val="FFCC66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901" autoAdjust="0"/>
  </p:normalViewPr>
  <p:slideViewPr>
    <p:cSldViewPr snapToGrid="0">
      <p:cViewPr varScale="1">
        <p:scale>
          <a:sx n="131" d="100"/>
          <a:sy n="131" d="100"/>
        </p:scale>
        <p:origin x="1552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・資料は簡易に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嬉しさ</a:t>
            </a:r>
            <a:endParaRPr kumimoji="1" lang="en-US" altLang="ja-JP" dirty="0"/>
          </a:p>
          <a:p>
            <a:r>
              <a:rPr kumimoji="1" lang="ja-JP" altLang="en-US" dirty="0"/>
              <a:t>・若手でも熟練者と同じ判断が可能（ヒトに依存しない）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STEP1</a:t>
            </a:r>
            <a:r>
              <a:rPr kumimoji="1" lang="ja-JP" altLang="en-US" dirty="0"/>
              <a:t>：</a:t>
            </a:r>
            <a:r>
              <a:rPr lang="ja-JP" altLang="en-US" dirty="0"/>
              <a:t>改善活動の優先順位づけができる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/>
              <a:t>STEP2</a:t>
            </a:r>
            <a:r>
              <a:rPr kumimoji="1" lang="ja-JP" altLang="en-US" dirty="0"/>
              <a:t>：改善効果を事前に見積もれる（投資判断がしやすい、</a:t>
            </a:r>
            <a:r>
              <a:rPr lang="ja-JP" altLang="en-US" dirty="0"/>
              <a:t>小さい投資対効果のシミュレーション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効果</a:t>
            </a:r>
            <a:endParaRPr kumimoji="1" lang="en-US" altLang="ja-JP" dirty="0"/>
          </a:p>
          <a:p>
            <a:r>
              <a:rPr kumimoji="1" lang="ja-JP" altLang="en-US" dirty="0"/>
              <a:t>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2206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やりたいこと</a:t>
            </a:r>
            <a:endParaRPr kumimoji="1" lang="en-US" altLang="ja-JP" dirty="0"/>
          </a:p>
          <a:p>
            <a:r>
              <a:rPr kumimoji="1" lang="ja-JP" altLang="en-US" dirty="0"/>
              <a:t>・工程スルーでデータを有効活用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現状</a:t>
            </a:r>
            <a:endParaRPr kumimoji="1" lang="en-US" altLang="ja-JP" dirty="0"/>
          </a:p>
          <a:p>
            <a:r>
              <a:rPr kumimoji="1" lang="ja-JP" altLang="en-US" dirty="0"/>
              <a:t>・データばらばらで使える状態ではない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課題</a:t>
            </a:r>
            <a:endParaRPr kumimoji="1" lang="en-US" altLang="ja-JP" dirty="0"/>
          </a:p>
          <a:p>
            <a:r>
              <a:rPr kumimoji="1" lang="ja-JP" altLang="en-US" dirty="0"/>
              <a:t>・データ理解、ドメイン知識が必要</a:t>
            </a:r>
            <a:endParaRPr kumimoji="1" lang="en-US" altLang="ja-JP" dirty="0"/>
          </a:p>
          <a:p>
            <a:r>
              <a:rPr kumimoji="1" lang="ja-JP" altLang="en-US" dirty="0"/>
              <a:t>・データの加工が必要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500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F5CA6EEE-6242-BC60-35CF-801B8C109647}"/>
              </a:ext>
            </a:extLst>
          </p:cNvPr>
          <p:cNvSpPr/>
          <p:nvPr/>
        </p:nvSpPr>
        <p:spPr>
          <a:xfrm>
            <a:off x="3916170" y="2616093"/>
            <a:ext cx="3065450" cy="3848187"/>
          </a:xfrm>
          <a:prstGeom prst="roundRect">
            <a:avLst>
              <a:gd name="adj" fmla="val 502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四角形: 角を丸くする 80">
            <a:extLst>
              <a:ext uri="{FF2B5EF4-FFF2-40B4-BE49-F238E27FC236}">
                <a16:creationId xmlns:a16="http://schemas.microsoft.com/office/drawing/2014/main" id="{62A3DA99-C9BA-68C3-F04D-8E0C88D65B14}"/>
              </a:ext>
            </a:extLst>
          </p:cNvPr>
          <p:cNvSpPr/>
          <p:nvPr/>
        </p:nvSpPr>
        <p:spPr>
          <a:xfrm>
            <a:off x="7890334" y="2616093"/>
            <a:ext cx="4052999" cy="3848187"/>
          </a:xfrm>
          <a:prstGeom prst="roundRect">
            <a:avLst>
              <a:gd name="adj" fmla="val 502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C02D636-81D1-C502-1C42-8CFAF03C733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4904" y="777123"/>
            <a:ext cx="11341555" cy="5637600"/>
          </a:xfrm>
        </p:spPr>
        <p:txBody>
          <a:bodyPr/>
          <a:lstStyle/>
          <a:p>
            <a:r>
              <a:rPr kumimoji="1" lang="ja-JP" altLang="en-US" sz="2000" dirty="0"/>
              <a:t>「どの設備をいじれば完成数がどれだけ上がるか」</a:t>
            </a:r>
            <a:r>
              <a:rPr kumimoji="1" lang="ja-JP" altLang="en-US" sz="2000" b="0" dirty="0"/>
              <a:t>を事前に試算できるツール</a:t>
            </a:r>
            <a:endParaRPr kumimoji="1" lang="en-US" altLang="ja-JP" sz="20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415715-B3B0-6F25-2446-4D44ACE614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u="sng" dirty="0">
                <a:solidFill>
                  <a:schemeClr val="accent1"/>
                </a:solidFill>
              </a:rPr>
              <a:t>【</a:t>
            </a:r>
            <a:r>
              <a:rPr kumimoji="1" lang="ja-JP" altLang="en-US" u="sng" dirty="0">
                <a:solidFill>
                  <a:schemeClr val="accent1"/>
                </a:solidFill>
              </a:rPr>
              <a:t>製造領域</a:t>
            </a:r>
            <a:r>
              <a:rPr kumimoji="1" lang="en-US" altLang="ja-JP" u="sng" dirty="0">
                <a:solidFill>
                  <a:schemeClr val="accent1"/>
                </a:solidFill>
              </a:rPr>
              <a:t>】</a:t>
            </a:r>
            <a:r>
              <a:rPr kumimoji="1" lang="ja-JP" altLang="en-US" u="sng" dirty="0">
                <a:solidFill>
                  <a:schemeClr val="accent1"/>
                </a:solidFill>
              </a:rPr>
              <a:t>因果探索技術の活用案１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C4E176-08FF-0BA7-2F0C-F8337A54A64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  <p:sp>
        <p:nvSpPr>
          <p:cNvPr id="34" name="フローチャート: 内部記憶 33">
            <a:extLst>
              <a:ext uri="{FF2B5EF4-FFF2-40B4-BE49-F238E27FC236}">
                <a16:creationId xmlns:a16="http://schemas.microsoft.com/office/drawing/2014/main" id="{75B90FCF-8900-480F-4E07-5EB9E161D3D1}"/>
              </a:ext>
            </a:extLst>
          </p:cNvPr>
          <p:cNvSpPr/>
          <p:nvPr/>
        </p:nvSpPr>
        <p:spPr>
          <a:xfrm>
            <a:off x="999381" y="2793479"/>
            <a:ext cx="1279187" cy="1099227"/>
          </a:xfrm>
          <a:prstGeom prst="flowChartInternalStorag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内部記憶 34">
            <a:extLst>
              <a:ext uri="{FF2B5EF4-FFF2-40B4-BE49-F238E27FC236}">
                <a16:creationId xmlns:a16="http://schemas.microsoft.com/office/drawing/2014/main" id="{5D1FD01B-0AB0-C30A-670D-02452A9CCDF9}"/>
              </a:ext>
            </a:extLst>
          </p:cNvPr>
          <p:cNvSpPr/>
          <p:nvPr/>
        </p:nvSpPr>
        <p:spPr>
          <a:xfrm>
            <a:off x="987840" y="4758706"/>
            <a:ext cx="1279187" cy="1099227"/>
          </a:xfrm>
          <a:prstGeom prst="flowChartInternalStorag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矢印: 右 35">
            <a:extLst>
              <a:ext uri="{FF2B5EF4-FFF2-40B4-BE49-F238E27FC236}">
                <a16:creationId xmlns:a16="http://schemas.microsoft.com/office/drawing/2014/main" id="{3C24713E-654C-8E0D-BEDB-FC1EF9A106D4}"/>
              </a:ext>
            </a:extLst>
          </p:cNvPr>
          <p:cNvSpPr/>
          <p:nvPr/>
        </p:nvSpPr>
        <p:spPr>
          <a:xfrm>
            <a:off x="2972417" y="4163691"/>
            <a:ext cx="61160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AF773DC-BCF9-5F3C-2C50-CD8D476863B1}"/>
              </a:ext>
            </a:extLst>
          </p:cNvPr>
          <p:cNvSpPr txBox="1"/>
          <p:nvPr/>
        </p:nvSpPr>
        <p:spPr>
          <a:xfrm>
            <a:off x="853089" y="39790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完成数データ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63F91EA-7BF5-9093-C7FB-BA9EC535C5C4}"/>
              </a:ext>
            </a:extLst>
          </p:cNvPr>
          <p:cNvSpPr txBox="1"/>
          <p:nvPr/>
        </p:nvSpPr>
        <p:spPr>
          <a:xfrm>
            <a:off x="756988" y="5952978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設備稼働データ</a:t>
            </a:r>
            <a:endParaRPr kumimoji="1" lang="ja-JP" altLang="en-US" dirty="0"/>
          </a:p>
        </p:txBody>
      </p:sp>
      <p:sp>
        <p:nvSpPr>
          <p:cNvPr id="40" name="矢印: 五方向 39">
            <a:extLst>
              <a:ext uri="{FF2B5EF4-FFF2-40B4-BE49-F238E27FC236}">
                <a16:creationId xmlns:a16="http://schemas.microsoft.com/office/drawing/2014/main" id="{33B0134D-31FC-3276-5E7E-3767027F2FEE}"/>
              </a:ext>
            </a:extLst>
          </p:cNvPr>
          <p:cNvSpPr/>
          <p:nvPr/>
        </p:nvSpPr>
        <p:spPr>
          <a:xfrm>
            <a:off x="678342" y="1479023"/>
            <a:ext cx="2729601" cy="484632"/>
          </a:xfrm>
          <a:prstGeom prst="homePlat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/>
              <a:t>STEP0</a:t>
            </a:r>
            <a:r>
              <a:rPr kumimoji="1" lang="ja-JP" altLang="en-US" b="1" dirty="0"/>
              <a:t>：現状</a:t>
            </a:r>
          </a:p>
        </p:txBody>
      </p:sp>
      <p:sp>
        <p:nvSpPr>
          <p:cNvPr id="41" name="矢印: 山形 40">
            <a:extLst>
              <a:ext uri="{FF2B5EF4-FFF2-40B4-BE49-F238E27FC236}">
                <a16:creationId xmlns:a16="http://schemas.microsoft.com/office/drawing/2014/main" id="{08A97E4E-E77F-5530-A09A-E38B883531F1}"/>
              </a:ext>
            </a:extLst>
          </p:cNvPr>
          <p:cNvSpPr/>
          <p:nvPr/>
        </p:nvSpPr>
        <p:spPr>
          <a:xfrm>
            <a:off x="3278221" y="1479023"/>
            <a:ext cx="4289898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STEP1</a:t>
            </a:r>
            <a:r>
              <a:rPr lang="ja-JP" altLang="en-US" b="1" dirty="0">
                <a:solidFill>
                  <a:schemeClr val="bg1"/>
                </a:solidFill>
              </a:rPr>
              <a:t>：</a:t>
            </a:r>
            <a:r>
              <a:rPr kumimoji="1" lang="ja-JP" altLang="en-US" b="1" dirty="0">
                <a:solidFill>
                  <a:schemeClr val="bg1"/>
                </a:solidFill>
              </a:rPr>
              <a:t>ボトルネック特定</a:t>
            </a:r>
          </a:p>
        </p:txBody>
      </p:sp>
      <p:sp>
        <p:nvSpPr>
          <p:cNvPr id="42" name="矢印: 山形 41">
            <a:extLst>
              <a:ext uri="{FF2B5EF4-FFF2-40B4-BE49-F238E27FC236}">
                <a16:creationId xmlns:a16="http://schemas.microsoft.com/office/drawing/2014/main" id="{0878162F-3E04-97DF-33C3-40D14889E222}"/>
              </a:ext>
            </a:extLst>
          </p:cNvPr>
          <p:cNvSpPr/>
          <p:nvPr/>
        </p:nvSpPr>
        <p:spPr>
          <a:xfrm>
            <a:off x="7441660" y="1479023"/>
            <a:ext cx="465159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bg1"/>
                </a:solidFill>
              </a:rPr>
              <a:t>STEP2</a:t>
            </a:r>
            <a:r>
              <a:rPr lang="ja-JP" altLang="en-US" b="1" dirty="0">
                <a:solidFill>
                  <a:schemeClr val="bg1"/>
                </a:solidFill>
              </a:rPr>
              <a:t>：改善シミュレーション</a:t>
            </a:r>
            <a:r>
              <a:rPr kumimoji="1" lang="ja-JP" altLang="en-US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9" name="図 58">
            <a:extLst>
              <a:ext uri="{FF2B5EF4-FFF2-40B4-BE49-F238E27FC236}">
                <a16:creationId xmlns:a16="http://schemas.microsoft.com/office/drawing/2014/main" id="{7C82BE6C-B3F3-8825-6EDA-D8999C060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803" y="2855551"/>
            <a:ext cx="2649118" cy="25687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吹き出し: 四角形 61">
            <a:extLst>
              <a:ext uri="{FF2B5EF4-FFF2-40B4-BE49-F238E27FC236}">
                <a16:creationId xmlns:a16="http://schemas.microsoft.com/office/drawing/2014/main" id="{C01E98F0-465C-54DE-0399-BF60F1EA8F15}"/>
              </a:ext>
            </a:extLst>
          </p:cNvPr>
          <p:cNvSpPr/>
          <p:nvPr/>
        </p:nvSpPr>
        <p:spPr>
          <a:xfrm>
            <a:off x="8301089" y="2855551"/>
            <a:ext cx="1765458" cy="1113435"/>
          </a:xfrm>
          <a:prstGeom prst="wedgeRectCallout">
            <a:avLst>
              <a:gd name="adj1" fmla="val 68212"/>
              <a:gd name="adj2" fmla="val 3400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設備</a:t>
            </a:r>
            <a:r>
              <a:rPr kumimoji="1" lang="en-US" altLang="ja-JP" sz="1400" dirty="0">
                <a:solidFill>
                  <a:schemeClr val="tx1"/>
                </a:solidFill>
              </a:rPr>
              <a:t>X</a:t>
            </a:r>
            <a:r>
              <a:rPr kumimoji="1" lang="ja-JP" altLang="en-US" sz="1400" dirty="0">
                <a:solidFill>
                  <a:schemeClr val="tx1"/>
                </a:solidFill>
              </a:rPr>
              <a:t>の</a:t>
            </a:r>
            <a:r>
              <a:rPr lang="ja-JP" altLang="en-US" sz="1400" dirty="0">
                <a:solidFill>
                  <a:schemeClr val="tx1"/>
                </a:solidFill>
              </a:rPr>
              <a:t>稼働時間を</a:t>
            </a:r>
            <a:r>
              <a:rPr lang="en-US" altLang="ja-JP" sz="1400" dirty="0">
                <a:solidFill>
                  <a:schemeClr val="tx1"/>
                </a:solidFill>
              </a:rPr>
              <a:t>5%</a:t>
            </a:r>
            <a:r>
              <a:rPr lang="ja-JP" altLang="en-US" sz="1400" dirty="0">
                <a:solidFill>
                  <a:schemeClr val="tx1"/>
                </a:solidFill>
              </a:rPr>
              <a:t>上げると、</a:t>
            </a:r>
            <a:endParaRPr lang="en-US" altLang="ja-JP" sz="1400" dirty="0">
              <a:solidFill>
                <a:schemeClr val="tx1"/>
              </a:solidFill>
            </a:endParaRPr>
          </a:p>
          <a:p>
            <a:r>
              <a:rPr kumimoji="1" lang="ja-JP" altLang="en-US" sz="1400" dirty="0">
                <a:solidFill>
                  <a:schemeClr val="tx1"/>
                </a:solidFill>
              </a:rPr>
              <a:t>完成数は何</a:t>
            </a:r>
            <a:r>
              <a:rPr kumimoji="1" lang="en-US" altLang="ja-JP" sz="1400" dirty="0">
                <a:solidFill>
                  <a:schemeClr val="tx1"/>
                </a:solidFill>
              </a:rPr>
              <a:t>%</a:t>
            </a:r>
            <a:r>
              <a:rPr kumimoji="1" lang="ja-JP" altLang="en-US" sz="1400" dirty="0">
                <a:solidFill>
                  <a:schemeClr val="tx1"/>
                </a:solidFill>
              </a:rPr>
              <a:t>改善される？</a:t>
            </a:r>
          </a:p>
        </p:txBody>
      </p:sp>
      <p:pic>
        <p:nvPicPr>
          <p:cNvPr id="64" name="グラフィックス 63" descr="ユーザー 単色塗りつぶし">
            <a:extLst>
              <a:ext uri="{FF2B5EF4-FFF2-40B4-BE49-F238E27FC236}">
                <a16:creationId xmlns:a16="http://schemas.microsoft.com/office/drawing/2014/main" id="{B9BFA38B-8205-6B25-1768-E1A3160912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0976" y="3205541"/>
            <a:ext cx="914400" cy="914400"/>
          </a:xfrm>
          <a:prstGeom prst="rect">
            <a:avLst/>
          </a:prstGeom>
        </p:spPr>
      </p:pic>
      <p:pic>
        <p:nvPicPr>
          <p:cNvPr id="66" name="グラフィックス 65" descr="ロボット 単色塗りつぶし">
            <a:extLst>
              <a:ext uri="{FF2B5EF4-FFF2-40B4-BE49-F238E27FC236}">
                <a16:creationId xmlns:a16="http://schemas.microsoft.com/office/drawing/2014/main" id="{DE610196-FC7A-74A1-D83D-253D896AE0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11895" y="5170666"/>
            <a:ext cx="914400" cy="914400"/>
          </a:xfrm>
          <a:prstGeom prst="rect">
            <a:avLst/>
          </a:prstGeom>
        </p:spPr>
      </p:pic>
      <p:sp>
        <p:nvSpPr>
          <p:cNvPr id="67" name="吹き出し: 四角形 66">
            <a:extLst>
              <a:ext uri="{FF2B5EF4-FFF2-40B4-BE49-F238E27FC236}">
                <a16:creationId xmlns:a16="http://schemas.microsoft.com/office/drawing/2014/main" id="{155A6D6A-46CB-62CE-3600-7BC71F1ED861}"/>
              </a:ext>
            </a:extLst>
          </p:cNvPr>
          <p:cNvSpPr/>
          <p:nvPr/>
        </p:nvSpPr>
        <p:spPr>
          <a:xfrm>
            <a:off x="9643317" y="4845913"/>
            <a:ext cx="1973938" cy="1113435"/>
          </a:xfrm>
          <a:prstGeom prst="wedgeRectCallout">
            <a:avLst>
              <a:gd name="adj1" fmla="val -69262"/>
              <a:gd name="adj2" fmla="val 2744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 dirty="0">
                <a:solidFill>
                  <a:schemeClr val="tx1"/>
                </a:solidFill>
              </a:rPr>
              <a:t>完成数は</a:t>
            </a:r>
            <a:r>
              <a:rPr kumimoji="1" lang="en-US" altLang="ja-JP" sz="1400" b="1" dirty="0">
                <a:solidFill>
                  <a:schemeClr val="accent6"/>
                </a:solidFill>
              </a:rPr>
              <a:t>Y%</a:t>
            </a:r>
            <a:r>
              <a:rPr kumimoji="1" lang="ja-JP" altLang="en-US" sz="1400" b="1" dirty="0">
                <a:solidFill>
                  <a:schemeClr val="accent6"/>
                </a:solidFill>
              </a:rPr>
              <a:t>改善</a:t>
            </a:r>
            <a:r>
              <a:rPr kumimoji="1" lang="ja-JP" altLang="en-US" sz="1400" dirty="0">
                <a:solidFill>
                  <a:schemeClr val="tx1"/>
                </a:solidFill>
              </a:rPr>
              <a:t>されるでしょう</a:t>
            </a: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BD90DE8-29BE-B33C-3527-7D6A6AB37EDD}"/>
              </a:ext>
            </a:extLst>
          </p:cNvPr>
          <p:cNvSpPr txBox="1"/>
          <p:nvPr/>
        </p:nvSpPr>
        <p:spPr>
          <a:xfrm>
            <a:off x="8263593" y="4279425"/>
            <a:ext cx="28270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/>
              <a:t>介入シミュレーション中・・・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63813D12-E293-E4EA-D71E-E06B2D361D82}"/>
              </a:ext>
            </a:extLst>
          </p:cNvPr>
          <p:cNvSpPr txBox="1"/>
          <p:nvPr/>
        </p:nvSpPr>
        <p:spPr>
          <a:xfrm>
            <a:off x="4671531" y="565906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寄与度可視化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21EC3A7-76D8-C78B-5AC1-BFBEA67F62CC}"/>
              </a:ext>
            </a:extLst>
          </p:cNvPr>
          <p:cNvSpPr txBox="1"/>
          <p:nvPr/>
        </p:nvSpPr>
        <p:spPr>
          <a:xfrm>
            <a:off x="831081" y="2151109"/>
            <a:ext cx="1903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✅過去の振り返り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EFB540E-7AEF-AD94-74B6-87A1147440DC}"/>
              </a:ext>
            </a:extLst>
          </p:cNvPr>
          <p:cNvSpPr txBox="1"/>
          <p:nvPr/>
        </p:nvSpPr>
        <p:spPr>
          <a:xfrm>
            <a:off x="3665219" y="2166340"/>
            <a:ext cx="39549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✅重点設備の可視化（</a:t>
            </a:r>
            <a:r>
              <a:rPr lang="ja-JP" altLang="en-US" sz="1600" dirty="0"/>
              <a:t>次の打ち手検討</a:t>
            </a:r>
            <a:r>
              <a:rPr kumimoji="1" lang="ja-JP" altLang="en-US" sz="1600" dirty="0"/>
              <a:t>）</a:t>
            </a: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8CD41E88-2161-B6B6-9D0A-5DDC9E8D6713}"/>
              </a:ext>
            </a:extLst>
          </p:cNvPr>
          <p:cNvSpPr txBox="1"/>
          <p:nvPr/>
        </p:nvSpPr>
        <p:spPr>
          <a:xfrm>
            <a:off x="7826702" y="2151109"/>
            <a:ext cx="4365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✅改善効果の見積り（投資判断、意思決定）</a:t>
            </a:r>
          </a:p>
        </p:txBody>
      </p:sp>
      <p:sp>
        <p:nvSpPr>
          <p:cNvPr id="76" name="矢印: 右 75">
            <a:extLst>
              <a:ext uri="{FF2B5EF4-FFF2-40B4-BE49-F238E27FC236}">
                <a16:creationId xmlns:a16="http://schemas.microsoft.com/office/drawing/2014/main" id="{C2B3185F-A0A0-8DA6-453B-02109D3FD2F8}"/>
              </a:ext>
            </a:extLst>
          </p:cNvPr>
          <p:cNvSpPr/>
          <p:nvPr/>
        </p:nvSpPr>
        <p:spPr>
          <a:xfrm>
            <a:off x="7145754" y="4196978"/>
            <a:ext cx="591812" cy="3596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8BEA6D9A-6AE9-0529-595E-67919C3C44C6}"/>
              </a:ext>
            </a:extLst>
          </p:cNvPr>
          <p:cNvSpPr txBox="1"/>
          <p:nvPr/>
        </p:nvSpPr>
        <p:spPr>
          <a:xfrm>
            <a:off x="2724223" y="462061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因果探索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8FC2B577-4E23-951D-2B77-B90B3FCA170A}"/>
              </a:ext>
            </a:extLst>
          </p:cNvPr>
          <p:cNvSpPr txBox="1"/>
          <p:nvPr/>
        </p:nvSpPr>
        <p:spPr>
          <a:xfrm>
            <a:off x="7118494" y="46612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介入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A314D55-0D73-26B5-DE32-92910712BD36}"/>
              </a:ext>
            </a:extLst>
          </p:cNvPr>
          <p:cNvSpPr txBox="1"/>
          <p:nvPr/>
        </p:nvSpPr>
        <p:spPr>
          <a:xfrm>
            <a:off x="9500831" y="6218059"/>
            <a:ext cx="259242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000" dirty="0"/>
              <a:t>シミュレーション入力で生成</a:t>
            </a:r>
            <a:r>
              <a:rPr lang="en-US" altLang="ja-JP" sz="1000" dirty="0"/>
              <a:t>AI</a:t>
            </a:r>
            <a:r>
              <a:rPr lang="ja-JP" altLang="en-US" sz="1000" dirty="0"/>
              <a:t>使う？</a:t>
            </a:r>
            <a:endParaRPr lang="en-US" altLang="ja-JP" sz="1000" dirty="0"/>
          </a:p>
        </p:txBody>
      </p:sp>
    </p:spTree>
    <p:extLst>
      <p:ext uri="{BB962C8B-B14F-4D97-AF65-F5344CB8AC3E}">
        <p14:creationId xmlns:p14="http://schemas.microsoft.com/office/powerpoint/2010/main" val="1785154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44E9DB-F9D6-CE6B-EFDE-C98F28CB822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238C65F-F025-01FE-FCC3-1791A7FC86D4}"/>
              </a:ext>
            </a:extLst>
          </p:cNvPr>
          <p:cNvSpPr/>
          <p:nvPr/>
        </p:nvSpPr>
        <p:spPr>
          <a:xfrm>
            <a:off x="961437" y="1115469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kumimoji="1" lang="en-US" altLang="ja-JP" sz="1600" dirty="0">
                <a:solidFill>
                  <a:schemeClr val="accent1"/>
                </a:solidFill>
              </a:rPr>
              <a:t>A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B2EC0C0-2513-A943-5F2C-EE22A349B457}"/>
              </a:ext>
            </a:extLst>
          </p:cNvPr>
          <p:cNvSpPr/>
          <p:nvPr/>
        </p:nvSpPr>
        <p:spPr>
          <a:xfrm>
            <a:off x="2478082" y="1250288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kumimoji="1" lang="en-US" altLang="ja-JP" sz="1600" dirty="0">
                <a:solidFill>
                  <a:schemeClr val="accent1"/>
                </a:solidFill>
              </a:rPr>
              <a:t>B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D3A7CCC-874D-C0EF-DBD0-D98AEAB7837F}"/>
              </a:ext>
            </a:extLst>
          </p:cNvPr>
          <p:cNvSpPr/>
          <p:nvPr/>
        </p:nvSpPr>
        <p:spPr>
          <a:xfrm>
            <a:off x="499371" y="2115965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lang="en-US" altLang="ja-JP" sz="1600" dirty="0">
                <a:solidFill>
                  <a:schemeClr val="accent1"/>
                </a:solidFill>
              </a:rPr>
              <a:t>E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D1A92CD-03A5-56AE-CF82-D9CD3BC92723}"/>
              </a:ext>
            </a:extLst>
          </p:cNvPr>
          <p:cNvSpPr/>
          <p:nvPr/>
        </p:nvSpPr>
        <p:spPr>
          <a:xfrm>
            <a:off x="1926117" y="2208201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lang="en-US" altLang="ja-JP" sz="1600" dirty="0">
                <a:solidFill>
                  <a:schemeClr val="accent1"/>
                </a:solidFill>
              </a:rPr>
              <a:t>D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6CBBE60-404E-5B54-88DD-C2D4AE4BA148}"/>
              </a:ext>
            </a:extLst>
          </p:cNvPr>
          <p:cNvSpPr/>
          <p:nvPr/>
        </p:nvSpPr>
        <p:spPr>
          <a:xfrm>
            <a:off x="876377" y="3189849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lang="en-US" altLang="ja-JP" sz="1600" dirty="0">
                <a:solidFill>
                  <a:schemeClr val="accent1"/>
                </a:solidFill>
              </a:rPr>
              <a:t>C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BB9D1F1-6003-3898-CA96-73569ABF7013}"/>
              </a:ext>
            </a:extLst>
          </p:cNvPr>
          <p:cNvSpPr/>
          <p:nvPr/>
        </p:nvSpPr>
        <p:spPr>
          <a:xfrm>
            <a:off x="3133853" y="2623385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lang="en-US" altLang="ja-JP" sz="1600" dirty="0">
                <a:solidFill>
                  <a:schemeClr val="accent1"/>
                </a:solidFill>
              </a:rPr>
              <a:t>G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3A53FB9-F900-DFFF-3B13-0492F33D2DF7}"/>
              </a:ext>
            </a:extLst>
          </p:cNvPr>
          <p:cNvSpPr/>
          <p:nvPr/>
        </p:nvSpPr>
        <p:spPr>
          <a:xfrm>
            <a:off x="1492029" y="4063311"/>
            <a:ext cx="943582" cy="55933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accent1"/>
                </a:solidFill>
              </a:rPr>
              <a:t>完成数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65D3E15-66CD-846A-7199-8AC1E3EC25F2}"/>
              </a:ext>
            </a:extLst>
          </p:cNvPr>
          <p:cNvSpPr/>
          <p:nvPr/>
        </p:nvSpPr>
        <p:spPr>
          <a:xfrm>
            <a:off x="2579472" y="3396559"/>
            <a:ext cx="943582" cy="5593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accent1"/>
                </a:solidFill>
              </a:rPr>
              <a:t>設備</a:t>
            </a:r>
            <a:r>
              <a:rPr lang="en-US" altLang="ja-JP" sz="1600" dirty="0">
                <a:solidFill>
                  <a:schemeClr val="accent1"/>
                </a:solidFill>
              </a:rPr>
              <a:t>F</a:t>
            </a:r>
            <a:endParaRPr kumimoji="1" lang="ja-JP" altLang="en-US" sz="1600" dirty="0">
              <a:solidFill>
                <a:schemeClr val="accent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1E1A6F9-6B96-038C-DEDF-92D03695422C}"/>
              </a:ext>
            </a:extLst>
          </p:cNvPr>
          <p:cNvCxnSpPr>
            <a:endCxn id="6" idx="0"/>
          </p:cNvCxnSpPr>
          <p:nvPr/>
        </p:nvCxnSpPr>
        <p:spPr>
          <a:xfrm flipH="1">
            <a:off x="971162" y="1674808"/>
            <a:ext cx="462066" cy="441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4592780-C9FE-BFAB-2496-523E9AC3EFA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971162" y="2675304"/>
            <a:ext cx="377006" cy="514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7A218AA-E01B-4865-CC8B-1B93E851C7DD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348168" y="3749188"/>
            <a:ext cx="615652" cy="314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80BD486-F735-F931-C6BD-1EF15B6E708E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2397908" y="1809627"/>
            <a:ext cx="551965" cy="398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99DAF44-C69B-9DFF-9DB0-B9E6F41E5688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2397908" y="2767540"/>
            <a:ext cx="653355" cy="629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434520B-9DBE-FE7C-4278-FC4A9CDA0718}"/>
              </a:ext>
            </a:extLst>
          </p:cNvPr>
          <p:cNvCxnSpPr>
            <a:cxnSpLocks/>
            <a:stCxn id="11" idx="2"/>
            <a:endCxn id="10" idx="3"/>
          </p:cNvCxnSpPr>
          <p:nvPr/>
        </p:nvCxnSpPr>
        <p:spPr>
          <a:xfrm flipH="1">
            <a:off x="2435611" y="3955898"/>
            <a:ext cx="615652" cy="387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13DEA2B4-DE75-9AD8-85AB-9352F5C2C1BA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1819959" y="2903055"/>
            <a:ext cx="1313894" cy="566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3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05416B4-E295-46C5-A905-8BE9F00644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kumimoji="1" lang="ja-JP" altLang="en-US" dirty="0"/>
              <a:t>背景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241C7A-A1BC-8359-F72D-58F588D416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背景・取り組み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252F9-6C65-5740-8DF9-19357F983EB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  <p:pic>
        <p:nvPicPr>
          <p:cNvPr id="1026" name="Picture 2" descr="デジタルトランスフォーメーション(DX)への取り組み | 株式会社アイシン 公式企業サイト">
            <a:extLst>
              <a:ext uri="{FF2B5EF4-FFF2-40B4-BE49-F238E27FC236}">
                <a16:creationId xmlns:a16="http://schemas.microsoft.com/office/drawing/2014/main" id="{31CA291D-C047-A11C-6A96-8A97D39F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989" y="1159063"/>
            <a:ext cx="4733071" cy="416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2B82DED-9E50-4570-125D-14A45FA7C852}"/>
              </a:ext>
            </a:extLst>
          </p:cNvPr>
          <p:cNvSpPr txBox="1"/>
          <p:nvPr/>
        </p:nvSpPr>
        <p:spPr>
          <a:xfrm>
            <a:off x="5493189" y="1225035"/>
            <a:ext cx="6443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ja-JP" b="1" dirty="0"/>
              <a:t>AI</a:t>
            </a:r>
            <a:r>
              <a:rPr lang="ja-JP" altLang="en-US" b="1" dirty="0"/>
              <a:t>センシング</a:t>
            </a:r>
            <a:r>
              <a:rPr lang="en-US" altLang="ja-JP" b="1" dirty="0"/>
              <a:t>1</a:t>
            </a:r>
            <a:r>
              <a:rPr lang="ja-JP" altLang="en-US" b="1" dirty="0"/>
              <a:t>室</a:t>
            </a:r>
            <a:endParaRPr lang="en-US" altLang="ja-JP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工場</a:t>
            </a:r>
            <a:r>
              <a:rPr lang="en-US" altLang="ja-JP" dirty="0"/>
              <a:t>IoT</a:t>
            </a:r>
            <a:r>
              <a:rPr lang="ja-JP" altLang="en-US" dirty="0"/>
              <a:t>データを活用したソリューション開発を担当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ex</a:t>
            </a:r>
            <a:r>
              <a:rPr lang="ja-JP" altLang="en-US" dirty="0"/>
              <a:t>）設備の予兆検知、外観検査、ヒトの作業分析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b="1" dirty="0"/>
              <a:t>現状</a:t>
            </a:r>
            <a:endParaRPr lang="en-US" altLang="ja-JP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各工場のデータが蓄積されている（蓄積層、</a:t>
            </a:r>
            <a:r>
              <a:rPr lang="en-US" altLang="ja-JP" dirty="0"/>
              <a:t>IoTPF</a:t>
            </a:r>
            <a:r>
              <a:rPr lang="ja-JP" altLang="en-US" dirty="0"/>
              <a:t>）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生データが“置いてあるだけ”の状態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活用には、目的別の加工や紐づけが必要</a:t>
            </a:r>
            <a:endParaRPr lang="en-US" altLang="ja-JP" dirty="0"/>
          </a:p>
          <a:p>
            <a:pPr lvl="1"/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b="1" dirty="0"/>
              <a:t>問題</a:t>
            </a:r>
            <a:endParaRPr lang="en-US" altLang="ja-JP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データ活用準備に時間がかかる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各データのスキーマ把握が必要</a:t>
            </a:r>
            <a:endParaRPr lang="en-US" altLang="ja-JP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ja-JP" altLang="en-US" dirty="0"/>
              <a:t>テーマごとに都度、加工プログラムを作成</a:t>
            </a: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lang="ja-JP" altLang="en-US" b="1" dirty="0"/>
              <a:t>やりたいこと</a:t>
            </a:r>
            <a:endParaRPr lang="en-US" altLang="ja-JP" b="1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データ加工紐づけ等を簡単にしたい</a:t>
            </a:r>
            <a:endParaRPr lang="en-US" altLang="ja-JP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ja-JP" altLang="en-US" dirty="0"/>
              <a:t>誰でも素早くデータを活用できる状態にしたい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836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15E90D8-16E6-6FF1-2F3A-C7B81EC5258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4CA62EC-0B19-96C5-59E9-6954B918684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利用イメージ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5985A1-313A-BFBA-8C7C-E2B5F4FD72F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October 26, 2025</a:t>
            </a:fld>
            <a:endParaRPr lang="en-US" dirty="0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009BFE8B-7607-8F50-E16B-37EC27318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524327"/>
              </p:ext>
            </p:extLst>
          </p:nvPr>
        </p:nvGraphicFramePr>
        <p:xfrm>
          <a:off x="603560" y="2222431"/>
          <a:ext cx="1105627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99">
                  <a:extLst>
                    <a:ext uri="{9D8B030D-6E8A-4147-A177-3AD203B41FA5}">
                      <a16:colId xmlns:a16="http://schemas.microsoft.com/office/drawing/2014/main" val="3958467322"/>
                    </a:ext>
                  </a:extLst>
                </a:gridCol>
                <a:gridCol w="6765749">
                  <a:extLst>
                    <a:ext uri="{9D8B030D-6E8A-4147-A177-3AD203B41FA5}">
                      <a16:colId xmlns:a16="http://schemas.microsoft.com/office/drawing/2014/main" val="1078510324"/>
                    </a:ext>
                  </a:extLst>
                </a:gridCol>
                <a:gridCol w="3914928">
                  <a:extLst>
                    <a:ext uri="{9D8B030D-6E8A-4147-A177-3AD203B41FA5}">
                      <a16:colId xmlns:a16="http://schemas.microsoft.com/office/drawing/2014/main" val="1383588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やりたいこと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確認したいこと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21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51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Genie</a:t>
                      </a:r>
                      <a:r>
                        <a:rPr kumimoji="1" lang="ja-JP" altLang="en-US" dirty="0"/>
                        <a:t>を活用して、複数のテーブルの粒度整理・加工・統合を行う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データの加工紐づけを効率化できるか？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1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エージェント開発～デプロイ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比較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924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849666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225800</TotalTime>
  <Words>374</Words>
  <Application>Microsoft Office PowerPoint</Application>
  <PresentationFormat>ワイド画面</PresentationFormat>
  <Paragraphs>79</Paragraphs>
  <Slides>4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4</vt:i4>
      </vt:variant>
    </vt:vector>
  </HeadingPairs>
  <TitlesOfParts>
    <vt:vector size="13" baseType="lpstr">
      <vt:lpstr>メイリオ</vt:lpstr>
      <vt:lpstr>游ゴシック</vt:lpstr>
      <vt:lpstr>Arial</vt:lpstr>
      <vt:lpstr>Segoe UI</vt:lpstr>
      <vt:lpstr>Wingdings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231</cp:revision>
  <dcterms:created xsi:type="dcterms:W3CDTF">2022-01-19T01:36:44Z</dcterms:created>
  <dcterms:modified xsi:type="dcterms:W3CDTF">2025-10-26T14:39:21Z</dcterms:modified>
</cp:coreProperties>
</file>