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7"/>
  </p:notesMasterIdLst>
  <p:sldIdLst>
    <p:sldId id="264" r:id="rId5"/>
    <p:sldId id="262" r:id="rId6"/>
    <p:sldId id="263" r:id="rId7"/>
    <p:sldId id="257" r:id="rId8"/>
    <p:sldId id="258" r:id="rId9"/>
    <p:sldId id="259" r:id="rId10"/>
    <p:sldId id="260" r:id="rId11"/>
    <p:sldId id="261" r:id="rId12"/>
    <p:sldId id="265" r:id="rId13"/>
    <p:sldId id="267" r:id="rId14"/>
    <p:sldId id="269" r:id="rId15"/>
    <p:sldId id="26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BE7"/>
    <a:srgbClr val="FFFFCC"/>
    <a:srgbClr val="99FFCC"/>
    <a:srgbClr val="FFCC66"/>
    <a:srgbClr val="EEE7E4"/>
    <a:srgbClr val="CCECFF"/>
    <a:srgbClr val="CCFFCC"/>
    <a:srgbClr val="FFCCFF"/>
    <a:srgbClr val="99FF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4B3DE-25EF-4C28-B600-4661CE0287A6}" v="47" dt="2024-07-21T02:05:12.708"/>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83901" autoAdjust="0"/>
  </p:normalViewPr>
  <p:slideViewPr>
    <p:cSldViewPr snapToGrid="0">
      <p:cViewPr varScale="1">
        <p:scale>
          <a:sx n="131" d="100"/>
          <a:sy n="131" d="100"/>
        </p:scale>
        <p:origin x="1552" y="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いつもの値</c:v>
                </c:pt>
              </c:strCache>
            </c:strRef>
          </c:tx>
          <c:spPr>
            <a:ln w="22225" cap="rnd">
              <a:solidFill>
                <a:schemeClr val="accent5"/>
              </a:solidFill>
              <a:round/>
            </a:ln>
            <a:effectLst/>
          </c:spPr>
          <c:marker>
            <c:symbol val="none"/>
          </c:marker>
          <c:cat>
            <c:strRef>
              <c:f>Sheet1!$A$2:$A$9</c:f>
              <c:strCache>
                <c:ptCount val="8"/>
                <c:pt idx="0">
                  <c:v>9時</c:v>
                </c:pt>
                <c:pt idx="1">
                  <c:v>10時</c:v>
                </c:pt>
                <c:pt idx="2">
                  <c:v>11時</c:v>
                </c:pt>
                <c:pt idx="3">
                  <c:v>12時</c:v>
                </c:pt>
                <c:pt idx="4">
                  <c:v>13時</c:v>
                </c:pt>
                <c:pt idx="5">
                  <c:v>14時</c:v>
                </c:pt>
                <c:pt idx="6">
                  <c:v>15時</c:v>
                </c:pt>
                <c:pt idx="7">
                  <c:v>16時</c:v>
                </c:pt>
              </c:strCache>
            </c:strRef>
          </c:cat>
          <c:val>
            <c:numRef>
              <c:f>Sheet1!$B$2:$B$9</c:f>
              <c:numCache>
                <c:formatCode>General</c:formatCode>
                <c:ptCount val="8"/>
                <c:pt idx="0">
                  <c:v>4</c:v>
                </c:pt>
                <c:pt idx="1">
                  <c:v>4</c:v>
                </c:pt>
                <c:pt idx="2">
                  <c:v>16</c:v>
                </c:pt>
                <c:pt idx="3">
                  <c:v>15</c:v>
                </c:pt>
                <c:pt idx="4">
                  <c:v>14</c:v>
                </c:pt>
                <c:pt idx="5">
                  <c:v>13</c:v>
                </c:pt>
                <c:pt idx="6">
                  <c:v>12</c:v>
                </c:pt>
                <c:pt idx="7">
                  <c:v>11</c:v>
                </c:pt>
              </c:numCache>
            </c:numRef>
          </c:val>
          <c:smooth val="0"/>
          <c:extLst>
            <c:ext xmlns:c16="http://schemas.microsoft.com/office/drawing/2014/chart" uri="{C3380CC4-5D6E-409C-BE32-E72D297353CC}">
              <c16:uniqueId val="{00000000-6826-41D7-B41A-E5F29F0853B1}"/>
            </c:ext>
          </c:extLst>
        </c:ser>
        <c:ser>
          <c:idx val="1"/>
          <c:order val="1"/>
          <c:tx>
            <c:strRef>
              <c:f>Sheet1!$C$1</c:f>
              <c:strCache>
                <c:ptCount val="1"/>
                <c:pt idx="0">
                  <c:v>実績</c:v>
                </c:pt>
              </c:strCache>
            </c:strRef>
          </c:tx>
          <c:spPr>
            <a:ln w="22225" cap="rnd">
              <a:solidFill>
                <a:srgbClr val="00B050"/>
              </a:solidFill>
              <a:round/>
            </a:ln>
            <a:effectLst/>
          </c:spPr>
          <c:marker>
            <c:symbol val="none"/>
          </c:marker>
          <c:cat>
            <c:strRef>
              <c:f>Sheet1!$A$2:$A$9</c:f>
              <c:strCache>
                <c:ptCount val="8"/>
                <c:pt idx="0">
                  <c:v>9時</c:v>
                </c:pt>
                <c:pt idx="1">
                  <c:v>10時</c:v>
                </c:pt>
                <c:pt idx="2">
                  <c:v>11時</c:v>
                </c:pt>
                <c:pt idx="3">
                  <c:v>12時</c:v>
                </c:pt>
                <c:pt idx="4">
                  <c:v>13時</c:v>
                </c:pt>
                <c:pt idx="5">
                  <c:v>14時</c:v>
                </c:pt>
                <c:pt idx="6">
                  <c:v>15時</c:v>
                </c:pt>
                <c:pt idx="7">
                  <c:v>16時</c:v>
                </c:pt>
              </c:strCache>
            </c:strRef>
          </c:cat>
          <c:val>
            <c:numRef>
              <c:f>Sheet1!$C$2:$C$9</c:f>
              <c:numCache>
                <c:formatCode>General</c:formatCode>
                <c:ptCount val="8"/>
                <c:pt idx="0">
                  <c:v>3</c:v>
                </c:pt>
                <c:pt idx="1">
                  <c:v>3</c:v>
                </c:pt>
                <c:pt idx="2">
                  <c:v>2</c:v>
                </c:pt>
                <c:pt idx="3">
                  <c:v>2</c:v>
                </c:pt>
                <c:pt idx="4">
                  <c:v>15</c:v>
                </c:pt>
                <c:pt idx="5">
                  <c:v>14</c:v>
                </c:pt>
                <c:pt idx="6">
                  <c:v>13</c:v>
                </c:pt>
                <c:pt idx="7">
                  <c:v>12</c:v>
                </c:pt>
              </c:numCache>
            </c:numRef>
          </c:val>
          <c:smooth val="0"/>
          <c:extLst>
            <c:ext xmlns:c16="http://schemas.microsoft.com/office/drawing/2014/chart" uri="{C3380CC4-5D6E-409C-BE32-E72D297353CC}">
              <c16:uniqueId val="{00000001-6826-41D7-B41A-E5F29F0853B1}"/>
            </c:ext>
          </c:extLst>
        </c:ser>
        <c:dLbls>
          <c:showLegendKey val="0"/>
          <c:showVal val="0"/>
          <c:showCatName val="0"/>
          <c:showSerName val="0"/>
          <c:showPercent val="0"/>
          <c:showBubbleSize val="0"/>
        </c:dLbls>
        <c:smooth val="0"/>
        <c:axId val="535799007"/>
        <c:axId val="535809087"/>
      </c:lineChart>
      <c:catAx>
        <c:axId val="53579900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ja-JP"/>
          </a:p>
        </c:txPr>
        <c:crossAx val="535809087"/>
        <c:crosses val="autoZero"/>
        <c:auto val="1"/>
        <c:lblAlgn val="ctr"/>
        <c:lblOffset val="100"/>
        <c:noMultiLvlLbl val="0"/>
      </c:catAx>
      <c:valAx>
        <c:axId val="535809087"/>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crossAx val="535799007"/>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2025/5/23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8</a:t>
            </a:fld>
            <a:endParaRPr kumimoji="1" lang="ja-JP" altLang="en-US"/>
          </a:p>
        </p:txBody>
      </p:sp>
    </p:spTree>
    <p:extLst>
      <p:ext uri="{BB962C8B-B14F-4D97-AF65-F5344CB8AC3E}">
        <p14:creationId xmlns:p14="http://schemas.microsoft.com/office/powerpoint/2010/main" val="213426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10</a:t>
            </a:fld>
            <a:endParaRPr kumimoji="1" lang="ja-JP" altLang="en-US"/>
          </a:p>
        </p:txBody>
      </p:sp>
    </p:spTree>
    <p:extLst>
      <p:ext uri="{BB962C8B-B14F-4D97-AF65-F5344CB8AC3E}">
        <p14:creationId xmlns:p14="http://schemas.microsoft.com/office/powerpoint/2010/main" val="1426551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2025/5/23</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May 23, 2025</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May 23, 2025</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May 23, 2025</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2025/5/23</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2025/5/23</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2025/5/23</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2025/5/23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May 23, 2025</a:t>
            </a:fld>
            <a:endParaRPr lang="en-US" dirty="0"/>
          </a:p>
        </p:txBody>
      </p:sp>
    </p:spTree>
    <p:extLst>
      <p:ext uri="{BB962C8B-B14F-4D97-AF65-F5344CB8AC3E}">
        <p14:creationId xmlns:p14="http://schemas.microsoft.com/office/powerpoint/2010/main" val="26298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7" name="Picture 2" descr="C:\Users\0036734-z100\Desktop\太向\プレゼンフォーマット\02_アイシングループロゴ\AISINGROUP_LOGODATA_201509\PNG\PNG_color\positive\AG_logo_variation1_colo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85840" y="1"/>
            <a:ext cx="789435" cy="70588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p:nvPr userDrawn="1"/>
        </p:nvCxnSpPr>
        <p:spPr>
          <a:xfrm>
            <a:off x="0" y="686831"/>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26431" y="188641"/>
            <a:ext cx="4288353" cy="461665"/>
          </a:xfrm>
          <a:prstGeom prst="rect">
            <a:avLst/>
          </a:prstGeom>
        </p:spPr>
        <p:txBody>
          <a:bodyPr wrap="none">
            <a:spAutoFit/>
          </a:bodyPr>
          <a:lstStyle>
            <a:lvl1pPr algn="l">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21" name="スライド番号プレースホルダー 5"/>
          <p:cNvSpPr>
            <a:spLocks noGrp="1"/>
          </p:cNvSpPr>
          <p:nvPr>
            <p:ph type="sldNum" sz="quarter" idx="4"/>
          </p:nvPr>
        </p:nvSpPr>
        <p:spPr>
          <a:xfrm>
            <a:off x="11466103" y="6519532"/>
            <a:ext cx="399468" cy="246221"/>
          </a:xfrm>
          <a:prstGeom prst="rect">
            <a:avLst/>
          </a:prstGeom>
        </p:spPr>
        <p:txBody>
          <a:bodyPr vert="horz" wrap="none" lIns="91440" tIns="45720" rIns="91440" bIns="45720" rtlCol="0" anchor="ctr">
            <a:spAutoFit/>
          </a:bodyPr>
          <a:lstStyle>
            <a:lvl1pPr algn="r">
              <a:defRPr sz="10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5AE6374-B558-476C-B6C5-10222A839C1D}" type="slidenum">
              <a:rPr lang="ja-JP" altLang="en-US" smtClean="0"/>
              <a:pPr/>
              <a:t>‹#›</a:t>
            </a:fld>
            <a:endParaRPr lang="ja-JP" altLang="en-US"/>
          </a:p>
        </p:txBody>
      </p:sp>
    </p:spTree>
    <p:extLst>
      <p:ext uri="{BB962C8B-B14F-4D97-AF65-F5344CB8AC3E}">
        <p14:creationId xmlns:p14="http://schemas.microsoft.com/office/powerpoint/2010/main" val="5028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May 23, 2025</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9.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2025/5/23</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686" r:id="rId3"/>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May 23, 2025</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BDC262-2582-DEA5-617E-5C21835CB9A4}"/>
              </a:ext>
            </a:extLst>
          </p:cNvPr>
          <p:cNvSpPr>
            <a:spLocks noGrp="1"/>
          </p:cNvSpPr>
          <p:nvPr>
            <p:ph type="body" sz="quarter" idx="18"/>
          </p:nvPr>
        </p:nvSpPr>
        <p:spPr/>
        <p:txBody>
          <a:bodyPr bIns="0"/>
          <a:lstStyle/>
          <a:p>
            <a:pPr>
              <a:lnSpc>
                <a:spcPts val="3500"/>
              </a:lnSpc>
            </a:pPr>
            <a:r>
              <a:rPr kumimoji="1" lang="ja-JP" altLang="en-US" dirty="0"/>
              <a:t>■目的</a:t>
            </a:r>
            <a:endParaRPr kumimoji="1" lang="en-US" altLang="ja-JP" dirty="0"/>
          </a:p>
          <a:p>
            <a:pPr>
              <a:lnSpc>
                <a:spcPts val="3500"/>
              </a:lnSpc>
            </a:pPr>
            <a:r>
              <a:rPr lang="ja-JP" altLang="en-US" dirty="0"/>
              <a:t>在庫テーマの振り返りと今後についての報告</a:t>
            </a:r>
            <a:endParaRPr lang="en-US" altLang="ja-JP" dirty="0"/>
          </a:p>
          <a:p>
            <a:pPr>
              <a:lnSpc>
                <a:spcPts val="3500"/>
              </a:lnSpc>
            </a:pPr>
            <a:endParaRPr lang="en-US" altLang="ja-JP" dirty="0"/>
          </a:p>
          <a:p>
            <a:pPr>
              <a:lnSpc>
                <a:spcPts val="3500"/>
              </a:lnSpc>
            </a:pPr>
            <a:r>
              <a:rPr lang="ja-JP" altLang="en-US" dirty="0"/>
              <a:t>■内容</a:t>
            </a:r>
            <a:endParaRPr lang="en-US" altLang="ja-JP" dirty="0"/>
          </a:p>
          <a:p>
            <a:pPr>
              <a:lnSpc>
                <a:spcPts val="3500"/>
              </a:lnSpc>
            </a:pPr>
            <a:r>
              <a:rPr kumimoji="1" lang="ja-JP" altLang="en-US" dirty="0"/>
              <a:t>・振り返り</a:t>
            </a:r>
            <a:endParaRPr kumimoji="1" lang="en-US" altLang="ja-JP" dirty="0"/>
          </a:p>
          <a:p>
            <a:pPr>
              <a:lnSpc>
                <a:spcPts val="3500"/>
              </a:lnSpc>
            </a:pPr>
            <a:r>
              <a:rPr lang="ja-JP" altLang="en-US" dirty="0"/>
              <a:t>・体制</a:t>
            </a:r>
            <a:endParaRPr lang="en-US" altLang="ja-JP" dirty="0"/>
          </a:p>
          <a:p>
            <a:pPr>
              <a:lnSpc>
                <a:spcPts val="3500"/>
              </a:lnSpc>
            </a:pPr>
            <a:r>
              <a:rPr kumimoji="1" lang="ja-JP" altLang="en-US" dirty="0"/>
              <a:t>・目指す姿</a:t>
            </a:r>
            <a:endParaRPr kumimoji="1" lang="en-US" altLang="ja-JP" dirty="0"/>
          </a:p>
          <a:p>
            <a:pPr>
              <a:lnSpc>
                <a:spcPts val="3500"/>
              </a:lnSpc>
            </a:pPr>
            <a:r>
              <a:rPr lang="ja-JP" altLang="en-US" dirty="0"/>
              <a:t>・課題</a:t>
            </a:r>
            <a:endParaRPr lang="en-US" altLang="ja-JP" dirty="0"/>
          </a:p>
          <a:p>
            <a:pPr>
              <a:lnSpc>
                <a:spcPts val="3500"/>
              </a:lnSpc>
            </a:pPr>
            <a:r>
              <a:rPr kumimoji="1" lang="ja-JP" altLang="en-US" dirty="0"/>
              <a:t>・今回開発した技術</a:t>
            </a:r>
            <a:endParaRPr kumimoji="1" lang="en-US" altLang="ja-JP" dirty="0"/>
          </a:p>
          <a:p>
            <a:pPr>
              <a:lnSpc>
                <a:spcPts val="3500"/>
              </a:lnSpc>
            </a:pPr>
            <a:r>
              <a:rPr lang="ja-JP" altLang="en-US" dirty="0"/>
              <a:t>・現場検証結果</a:t>
            </a:r>
            <a:endParaRPr lang="en-US" altLang="ja-JP" dirty="0"/>
          </a:p>
          <a:p>
            <a:pPr>
              <a:lnSpc>
                <a:spcPts val="3500"/>
              </a:lnSpc>
            </a:pPr>
            <a:r>
              <a:rPr kumimoji="1" lang="ja-JP" altLang="en-US" dirty="0"/>
              <a:t>・今後の取り組み</a:t>
            </a:r>
            <a:endParaRPr kumimoji="1" lang="en-US" altLang="ja-JP" dirty="0"/>
          </a:p>
        </p:txBody>
      </p:sp>
      <p:sp>
        <p:nvSpPr>
          <p:cNvPr id="3" name="テキスト プレースホルダー 2">
            <a:extLst>
              <a:ext uri="{FF2B5EF4-FFF2-40B4-BE49-F238E27FC236}">
                <a16:creationId xmlns:a16="http://schemas.microsoft.com/office/drawing/2014/main" id="{811DBA98-CD1B-41E1-9DAD-84635E929A05}"/>
              </a:ext>
            </a:extLst>
          </p:cNvPr>
          <p:cNvSpPr>
            <a:spLocks noGrp="1"/>
          </p:cNvSpPr>
          <p:nvPr>
            <p:ph type="body" sz="quarter" idx="20"/>
          </p:nvPr>
        </p:nvSpPr>
        <p:spPr/>
        <p:txBody>
          <a:bodyPr/>
          <a:lstStyle/>
          <a:p>
            <a:r>
              <a:rPr kumimoji="1" lang="en-US" altLang="ja-JP" dirty="0"/>
              <a:t>20250526</a:t>
            </a:r>
            <a:r>
              <a:rPr kumimoji="1" lang="ja-JP" altLang="en-US" dirty="0"/>
              <a:t>在庫テーマ報告</a:t>
            </a:r>
          </a:p>
        </p:txBody>
      </p:sp>
      <p:sp>
        <p:nvSpPr>
          <p:cNvPr id="4" name="日付プレースホルダー 3">
            <a:extLst>
              <a:ext uri="{FF2B5EF4-FFF2-40B4-BE49-F238E27FC236}">
                <a16:creationId xmlns:a16="http://schemas.microsoft.com/office/drawing/2014/main" id="{920EFE7E-909C-07A9-543A-0253274E1E88}"/>
              </a:ext>
            </a:extLst>
          </p:cNvPr>
          <p:cNvSpPr>
            <a:spLocks noGrp="1"/>
          </p:cNvSpPr>
          <p:nvPr>
            <p:ph type="dt" sz="half" idx="19"/>
          </p:nvPr>
        </p:nvSpPr>
        <p:spPr/>
        <p:txBody>
          <a:bodyPr/>
          <a:lstStyle/>
          <a:p>
            <a:fld id="{FCAFAC13-DB77-42F2-BE26-45BA5532FD50}" type="datetime4">
              <a:rPr lang="en-US" altLang="ja-JP" smtClean="0"/>
              <a:pPr/>
              <a:t>May 24, 2025</a:t>
            </a:fld>
            <a:endParaRPr lang="en-US" dirty="0"/>
          </a:p>
        </p:txBody>
      </p:sp>
    </p:spTree>
    <p:extLst>
      <p:ext uri="{BB962C8B-B14F-4D97-AF65-F5344CB8AC3E}">
        <p14:creationId xmlns:p14="http://schemas.microsoft.com/office/powerpoint/2010/main" val="292955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70E0F-A96D-CC66-7627-E84C1CD62E1C}"/>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0682C6-0171-AC1C-0AC8-ED02913EE186}"/>
              </a:ext>
            </a:extLst>
          </p:cNvPr>
          <p:cNvSpPr>
            <a:spLocks noGrp="1"/>
          </p:cNvSpPr>
          <p:nvPr>
            <p:ph type="body" sz="quarter" idx="18"/>
          </p:nvPr>
        </p:nvSpPr>
        <p:spPr/>
        <p:txBody>
          <a:bodyPr/>
          <a:lstStyle/>
          <a:p>
            <a:r>
              <a:rPr kumimoji="1" lang="ja-JP" altLang="en-US" sz="2000" b="1" dirty="0">
                <a:solidFill>
                  <a:schemeClr val="tx1"/>
                </a:solidFill>
              </a:rPr>
              <a:t>■今年度</a:t>
            </a:r>
            <a:endParaRPr kumimoji="1" lang="en-US" altLang="ja-JP" sz="2000" b="1" dirty="0">
              <a:solidFill>
                <a:schemeClr val="tx1"/>
              </a:solidFill>
            </a:endParaRPr>
          </a:p>
          <a:p>
            <a:r>
              <a:rPr kumimoji="1" lang="ja-JP" altLang="en-US" sz="2000" b="1" dirty="0">
                <a:solidFill>
                  <a:schemeClr val="tx1"/>
                </a:solidFill>
              </a:rPr>
              <a:t>本運用や標準化に向けてデータ整備を行う</a:t>
            </a:r>
            <a:endParaRPr kumimoji="1" lang="en-US" altLang="ja-JP" sz="2000" b="1" dirty="0">
              <a:solidFill>
                <a:schemeClr val="tx1"/>
              </a:solidFill>
            </a:endParaRPr>
          </a:p>
          <a:p>
            <a:r>
              <a:rPr lang="en-US" altLang="ja-JP" sz="2000" dirty="0">
                <a:solidFill>
                  <a:schemeClr val="tx1"/>
                </a:solidFill>
              </a:rPr>
              <a:t>DX3</a:t>
            </a:r>
            <a:r>
              <a:rPr lang="ja-JP" altLang="en-US" sz="2000" dirty="0">
                <a:solidFill>
                  <a:schemeClr val="tx1"/>
                </a:solidFill>
              </a:rPr>
              <a:t>部と連携して進める方向で検討中</a:t>
            </a:r>
            <a:endParaRPr kumimoji="1" lang="en-US" altLang="ja-JP" sz="2000" b="1" dirty="0">
              <a:solidFill>
                <a:schemeClr val="tx1"/>
              </a:solidFill>
            </a:endParaRPr>
          </a:p>
          <a:p>
            <a:endParaRPr lang="en-US" altLang="ja-JP" sz="2000" dirty="0">
              <a:solidFill>
                <a:schemeClr val="tx1"/>
              </a:solidFill>
            </a:endParaRPr>
          </a:p>
          <a:p>
            <a:r>
              <a:rPr kumimoji="1" lang="ja-JP" altLang="en-US" sz="2000" b="1" dirty="0">
                <a:solidFill>
                  <a:schemeClr val="tx1"/>
                </a:solidFill>
              </a:rPr>
              <a:t>■課題</a:t>
            </a:r>
            <a:endParaRPr kumimoji="1" lang="en-US" altLang="ja-JP" sz="2000" b="1" dirty="0">
              <a:solidFill>
                <a:schemeClr val="tx1"/>
              </a:solidFill>
            </a:endParaRPr>
          </a:p>
        </p:txBody>
      </p:sp>
      <p:sp>
        <p:nvSpPr>
          <p:cNvPr id="3" name="テキスト プレースホルダー 2">
            <a:extLst>
              <a:ext uri="{FF2B5EF4-FFF2-40B4-BE49-F238E27FC236}">
                <a16:creationId xmlns:a16="http://schemas.microsoft.com/office/drawing/2014/main" id="{5AAC3F76-0003-61EA-0277-CBFD159EF2B2}"/>
              </a:ext>
            </a:extLst>
          </p:cNvPr>
          <p:cNvSpPr>
            <a:spLocks noGrp="1"/>
          </p:cNvSpPr>
          <p:nvPr>
            <p:ph type="body" sz="quarter" idx="20"/>
          </p:nvPr>
        </p:nvSpPr>
        <p:spPr/>
        <p:txBody>
          <a:bodyPr/>
          <a:lstStyle/>
          <a:p>
            <a:r>
              <a:rPr kumimoji="1" lang="ja-JP" altLang="en-US" dirty="0"/>
              <a:t>今後の取り組み</a:t>
            </a:r>
          </a:p>
        </p:txBody>
      </p:sp>
      <p:sp>
        <p:nvSpPr>
          <p:cNvPr id="4" name="日付プレースホルダー 3">
            <a:extLst>
              <a:ext uri="{FF2B5EF4-FFF2-40B4-BE49-F238E27FC236}">
                <a16:creationId xmlns:a16="http://schemas.microsoft.com/office/drawing/2014/main" id="{5B5168EA-9F33-0135-F0BB-D2B78A1346F0}"/>
              </a:ext>
            </a:extLst>
          </p:cNvPr>
          <p:cNvSpPr>
            <a:spLocks noGrp="1"/>
          </p:cNvSpPr>
          <p:nvPr>
            <p:ph type="dt" sz="half" idx="19"/>
          </p:nvPr>
        </p:nvSpPr>
        <p:spPr/>
        <p:txBody>
          <a:bodyPr/>
          <a:lstStyle/>
          <a:p>
            <a:fld id="{FCAFAC13-DB77-42F2-BE26-45BA5532FD50}" type="datetime4">
              <a:rPr lang="en-US" altLang="ja-JP" smtClean="0"/>
              <a:pPr/>
              <a:t>May 25, 2025</a:t>
            </a:fld>
            <a:endParaRPr lang="en-US" dirty="0"/>
          </a:p>
        </p:txBody>
      </p:sp>
      <p:graphicFrame>
        <p:nvGraphicFramePr>
          <p:cNvPr id="6" name="表 5">
            <a:extLst>
              <a:ext uri="{FF2B5EF4-FFF2-40B4-BE49-F238E27FC236}">
                <a16:creationId xmlns:a16="http://schemas.microsoft.com/office/drawing/2014/main" id="{E8CE4EF3-3B8E-3F0C-F9C8-DA1E483E05E3}"/>
              </a:ext>
            </a:extLst>
          </p:cNvPr>
          <p:cNvGraphicFramePr>
            <a:graphicFrameLocks noGrp="1"/>
          </p:cNvGraphicFramePr>
          <p:nvPr>
            <p:extLst>
              <p:ext uri="{D42A27DB-BD31-4B8C-83A1-F6EECF244321}">
                <p14:modId xmlns:p14="http://schemas.microsoft.com/office/powerpoint/2010/main" val="2020385969"/>
              </p:ext>
            </p:extLst>
          </p:nvPr>
        </p:nvGraphicFramePr>
        <p:xfrm>
          <a:off x="508233" y="2437800"/>
          <a:ext cx="11175534" cy="3901440"/>
        </p:xfrm>
        <a:graphic>
          <a:graphicData uri="http://schemas.openxmlformats.org/drawingml/2006/table">
            <a:tbl>
              <a:tblPr firstRow="1" bandRow="1">
                <a:tableStyleId>{5C22544A-7EE6-4342-B048-85BDC9FD1C3A}</a:tableStyleId>
              </a:tblPr>
              <a:tblGrid>
                <a:gridCol w="596673">
                  <a:extLst>
                    <a:ext uri="{9D8B030D-6E8A-4147-A177-3AD203B41FA5}">
                      <a16:colId xmlns:a16="http://schemas.microsoft.com/office/drawing/2014/main" val="1223883587"/>
                    </a:ext>
                  </a:extLst>
                </a:gridCol>
                <a:gridCol w="3488152">
                  <a:extLst>
                    <a:ext uri="{9D8B030D-6E8A-4147-A177-3AD203B41FA5}">
                      <a16:colId xmlns:a16="http://schemas.microsoft.com/office/drawing/2014/main" val="2815277573"/>
                    </a:ext>
                  </a:extLst>
                </a:gridCol>
                <a:gridCol w="7090709">
                  <a:extLst>
                    <a:ext uri="{9D8B030D-6E8A-4147-A177-3AD203B41FA5}">
                      <a16:colId xmlns:a16="http://schemas.microsoft.com/office/drawing/2014/main" val="3987890184"/>
                    </a:ext>
                  </a:extLst>
                </a:gridCol>
              </a:tblGrid>
              <a:tr h="272127">
                <a:tc>
                  <a:txBody>
                    <a:bodyPr/>
                    <a:lstStyle/>
                    <a:p>
                      <a:r>
                        <a:rPr kumimoji="1" lang="en-US" altLang="ja-JP" dirty="0"/>
                        <a:t>#</a:t>
                      </a:r>
                      <a:endParaRPr kumimoji="1" lang="ja-JP" altLang="en-US" dirty="0"/>
                    </a:p>
                  </a:txBody>
                  <a:tcPr/>
                </a:tc>
                <a:tc>
                  <a:txBody>
                    <a:bodyPr/>
                    <a:lstStyle/>
                    <a:p>
                      <a:r>
                        <a:rPr kumimoji="1" lang="ja-JP" altLang="en-US" dirty="0"/>
                        <a:t>内容</a:t>
                      </a:r>
                    </a:p>
                  </a:txBody>
                  <a:tcPr/>
                </a:tc>
                <a:tc>
                  <a:txBody>
                    <a:bodyPr/>
                    <a:lstStyle/>
                    <a:p>
                      <a:r>
                        <a:rPr kumimoji="1" lang="ja-JP" altLang="en-US" dirty="0"/>
                        <a:t>詳細</a:t>
                      </a:r>
                    </a:p>
                  </a:txBody>
                  <a:tcPr/>
                </a:tc>
                <a:extLst>
                  <a:ext uri="{0D108BD9-81ED-4DB2-BD59-A6C34878D82A}">
                    <a16:rowId xmlns:a16="http://schemas.microsoft.com/office/drawing/2014/main" val="2367294437"/>
                  </a:ext>
                </a:extLst>
              </a:tr>
              <a:tr h="385513">
                <a:tc>
                  <a:txBody>
                    <a:bodyPr/>
                    <a:lstStyle/>
                    <a:p>
                      <a:r>
                        <a:rPr kumimoji="1" lang="en-US" altLang="ja-JP" sz="1800" dirty="0"/>
                        <a:t>1</a:t>
                      </a:r>
                      <a:endParaRPr kumimoji="1" lang="ja-JP" altLang="en-US" sz="1800" dirty="0"/>
                    </a:p>
                  </a:txBody>
                  <a:tcPr/>
                </a:tc>
                <a:tc>
                  <a:txBody>
                    <a:bodyPr/>
                    <a:lstStyle/>
                    <a:p>
                      <a:r>
                        <a:rPr kumimoji="1" lang="ja-JP" altLang="en-US" sz="1800" b="1" i="0" u="none" strike="noStrike" kern="1200" dirty="0">
                          <a:solidFill>
                            <a:schemeClr val="dk1"/>
                          </a:solidFill>
                          <a:effectLst/>
                          <a:latin typeface="+mn-lt"/>
                          <a:ea typeface="+mn-ea"/>
                          <a:cs typeface="+mn-cs"/>
                        </a:rPr>
                        <a:t>名称・識別子の不統一</a:t>
                      </a:r>
                      <a:endParaRPr kumimoji="1" lang="ja-JP" altLang="en-US" sz="1800" b="1" dirty="0"/>
                    </a:p>
                  </a:txBody>
                  <a:tcPr/>
                </a:tc>
                <a:tc>
                  <a:txBody>
                    <a:bodyPr/>
                    <a:lstStyle/>
                    <a:p>
                      <a:pPr rtl="0" fontAlgn="base"/>
                      <a:r>
                        <a:rPr kumimoji="1" lang="ja-JP" altLang="en-US" sz="1400" b="0" i="0" u="none" strike="noStrike" kern="1200" dirty="0">
                          <a:solidFill>
                            <a:schemeClr val="dk1"/>
                          </a:solidFill>
                          <a:effectLst/>
                          <a:latin typeface="+mn-lt"/>
                          <a:ea typeface="+mn-ea"/>
                          <a:cs typeface="+mn-cs"/>
                        </a:rPr>
                        <a:t>仕入先名や品番など、主要な識別項目について表記揺れや命名ルールの違いが存在し、補正が必要であった。</a:t>
                      </a:r>
                    </a:p>
                  </a:txBody>
                  <a:tcPr/>
                </a:tc>
                <a:extLst>
                  <a:ext uri="{0D108BD9-81ED-4DB2-BD59-A6C34878D82A}">
                    <a16:rowId xmlns:a16="http://schemas.microsoft.com/office/drawing/2014/main" val="2012028053"/>
                  </a:ext>
                </a:extLst>
              </a:tr>
              <a:tr h="385513">
                <a:tc>
                  <a:txBody>
                    <a:bodyPr/>
                    <a:lstStyle/>
                    <a:p>
                      <a:r>
                        <a:rPr kumimoji="1" lang="en-US" altLang="ja-JP" sz="1800" dirty="0"/>
                        <a:t>2</a:t>
                      </a:r>
                      <a:endParaRPr kumimoji="1" lang="ja-JP" altLang="en-US" sz="1800" dirty="0"/>
                    </a:p>
                  </a:txBody>
                  <a:tcPr/>
                </a:tc>
                <a:tc>
                  <a:txBody>
                    <a:bodyPr/>
                    <a:lstStyle/>
                    <a:p>
                      <a:r>
                        <a:rPr kumimoji="1" lang="ja-JP" altLang="en-US" sz="1800" b="1" i="0" u="none" strike="noStrike" kern="1200" dirty="0">
                          <a:solidFill>
                            <a:schemeClr val="dk1"/>
                          </a:solidFill>
                          <a:effectLst/>
                          <a:latin typeface="+mn-lt"/>
                          <a:ea typeface="+mn-ea"/>
                          <a:cs typeface="+mn-cs"/>
                        </a:rPr>
                        <a:t>共通キーの不在</a:t>
                      </a:r>
                      <a:endParaRPr kumimoji="1" lang="ja-JP" altLang="en-US" sz="1800" b="1" dirty="0"/>
                    </a:p>
                  </a:txBody>
                  <a:tcPr/>
                </a:tc>
                <a:tc>
                  <a:txBody>
                    <a:bodyPr/>
                    <a:lstStyle/>
                    <a:p>
                      <a:r>
                        <a:rPr kumimoji="1" lang="ja-JP" altLang="en-US" sz="1400" b="0" i="0" u="none" strike="noStrike" kern="1200" dirty="0">
                          <a:solidFill>
                            <a:schemeClr val="dk1"/>
                          </a:solidFill>
                          <a:effectLst/>
                          <a:latin typeface="+mn-lt"/>
                          <a:ea typeface="+mn-ea"/>
                          <a:cs typeface="+mn-cs"/>
                        </a:rPr>
                        <a:t>データ間を一意に結びつける共通の識別子が存在しないため、複数の項目を組み合わせた条件付き統合が必要</a:t>
                      </a:r>
                      <a:endParaRPr kumimoji="1" lang="ja-JP" altLang="en-US" sz="1400" dirty="0"/>
                    </a:p>
                  </a:txBody>
                  <a:tcPr/>
                </a:tc>
                <a:extLst>
                  <a:ext uri="{0D108BD9-81ED-4DB2-BD59-A6C34878D82A}">
                    <a16:rowId xmlns:a16="http://schemas.microsoft.com/office/drawing/2014/main" val="4009911091"/>
                  </a:ext>
                </a:extLst>
              </a:tr>
              <a:tr h="544253">
                <a:tc>
                  <a:txBody>
                    <a:bodyPr/>
                    <a:lstStyle/>
                    <a:p>
                      <a:r>
                        <a:rPr kumimoji="1" lang="en-US" altLang="ja-JP" sz="1800" dirty="0"/>
                        <a:t>3</a:t>
                      </a:r>
                      <a:endParaRPr kumimoji="1" lang="ja-JP" altLang="en-US" sz="1800" dirty="0"/>
                    </a:p>
                  </a:txBody>
                  <a:tcPr/>
                </a:tc>
                <a:tc>
                  <a:txBody>
                    <a:bodyPr/>
                    <a:lstStyle/>
                    <a:p>
                      <a:r>
                        <a:rPr kumimoji="1" lang="ja-JP" altLang="en-US" sz="1800" b="1" i="0" u="none" strike="noStrike" kern="1200" dirty="0">
                          <a:solidFill>
                            <a:schemeClr val="dk1"/>
                          </a:solidFill>
                          <a:effectLst/>
                          <a:latin typeface="+mn-lt"/>
                          <a:ea typeface="+mn-ea"/>
                          <a:cs typeface="+mn-cs"/>
                        </a:rPr>
                        <a:t>マスターの不在</a:t>
                      </a:r>
                      <a:endParaRPr kumimoji="1" lang="ja-JP" altLang="en-US" sz="1800" b="1" dirty="0"/>
                    </a:p>
                  </a:txBody>
                  <a:tcPr/>
                </a:tc>
                <a:tc>
                  <a:txBody>
                    <a:bodyPr/>
                    <a:lstStyle/>
                    <a:p>
                      <a:r>
                        <a:rPr kumimoji="1" lang="ja-JP" altLang="en-US" sz="1400" b="0" i="0" u="none" strike="noStrike" kern="1200" dirty="0">
                          <a:solidFill>
                            <a:schemeClr val="dk1"/>
                          </a:solidFill>
                          <a:effectLst/>
                          <a:latin typeface="+mn-lt"/>
                          <a:ea typeface="+mn-ea"/>
                          <a:cs typeface="+mn-cs"/>
                        </a:rPr>
                        <a:t>分析に用いる複数のデータソース間には、品番や仕入先、拠点コードなどの共通キーとなる統一的なマスターデータが整備されておらず、データ間の直接的な対応付けを</a:t>
                      </a:r>
                      <a:r>
                        <a:rPr kumimoji="1" lang="en-US" altLang="ja-JP" sz="1400" b="0" i="0" u="none" strike="noStrike" kern="1200" dirty="0">
                          <a:solidFill>
                            <a:schemeClr val="dk1"/>
                          </a:solidFill>
                          <a:effectLst/>
                          <a:latin typeface="+mn-lt"/>
                          <a:ea typeface="+mn-ea"/>
                          <a:cs typeface="+mn-cs"/>
                        </a:rPr>
                        <a:t>0</a:t>
                      </a:r>
                      <a:r>
                        <a:rPr kumimoji="1" lang="ja-JP" altLang="en-US" sz="1400" b="0" i="0" u="none" strike="noStrike" kern="1200" dirty="0">
                          <a:solidFill>
                            <a:schemeClr val="dk1"/>
                          </a:solidFill>
                          <a:effectLst/>
                          <a:latin typeface="+mn-lt"/>
                          <a:ea typeface="+mn-ea"/>
                          <a:cs typeface="+mn-cs"/>
                        </a:rPr>
                        <a:t>から考える必要があった</a:t>
                      </a:r>
                      <a:endParaRPr kumimoji="1" lang="ja-JP" altLang="en-US" sz="1400" dirty="0"/>
                    </a:p>
                  </a:txBody>
                  <a:tcPr/>
                </a:tc>
                <a:extLst>
                  <a:ext uri="{0D108BD9-81ED-4DB2-BD59-A6C34878D82A}">
                    <a16:rowId xmlns:a16="http://schemas.microsoft.com/office/drawing/2014/main" val="1573355776"/>
                  </a:ext>
                </a:extLst>
              </a:tr>
              <a:tr h="385513">
                <a:tc>
                  <a:txBody>
                    <a:bodyPr/>
                    <a:lstStyle/>
                    <a:p>
                      <a:r>
                        <a:rPr kumimoji="1" lang="en-US" altLang="ja-JP" sz="1800" dirty="0"/>
                        <a:t>4</a:t>
                      </a:r>
                      <a:endParaRPr kumimoji="1" lang="ja-JP" altLang="en-US" sz="1800" dirty="0"/>
                    </a:p>
                  </a:txBody>
                  <a:tcPr/>
                </a:tc>
                <a:tc>
                  <a:txBody>
                    <a:bodyPr/>
                    <a:lstStyle/>
                    <a:p>
                      <a:r>
                        <a:rPr kumimoji="1" lang="ja-JP" altLang="en-US" sz="1800" b="1" i="0" u="none" strike="noStrike" kern="1200" dirty="0">
                          <a:solidFill>
                            <a:schemeClr val="dk1"/>
                          </a:solidFill>
                          <a:effectLst/>
                          <a:latin typeface="+mn-lt"/>
                          <a:ea typeface="+mn-ea"/>
                          <a:cs typeface="+mn-cs"/>
                        </a:rPr>
                        <a:t>システム構造・運用設計の差異</a:t>
                      </a:r>
                      <a:endParaRPr kumimoji="1" lang="ja-JP" altLang="en-US" sz="1800" b="1" dirty="0"/>
                    </a:p>
                  </a:txBody>
                  <a:tcPr/>
                </a:tc>
                <a:tc>
                  <a:txBody>
                    <a:bodyPr/>
                    <a:lstStyle/>
                    <a:p>
                      <a:pPr rtl="0" fontAlgn="base"/>
                      <a:r>
                        <a:rPr kumimoji="1" lang="ja-JP" altLang="en-US" sz="1400" b="0" i="0" u="none" strike="noStrike" kern="1200" dirty="0">
                          <a:solidFill>
                            <a:schemeClr val="dk1"/>
                          </a:solidFill>
                          <a:effectLst/>
                          <a:latin typeface="+mn-lt"/>
                          <a:ea typeface="+mn-ea"/>
                          <a:cs typeface="+mn-cs"/>
                        </a:rPr>
                        <a:t>対象データは異なる業務システムで運用されており、データ構造、更新頻度、管理粒度にばらつきがあった。</a:t>
                      </a:r>
                    </a:p>
                  </a:txBody>
                  <a:tcPr/>
                </a:tc>
                <a:extLst>
                  <a:ext uri="{0D108BD9-81ED-4DB2-BD59-A6C34878D82A}">
                    <a16:rowId xmlns:a16="http://schemas.microsoft.com/office/drawing/2014/main" val="2766392232"/>
                  </a:ext>
                </a:extLst>
              </a:tr>
              <a:tr h="544253">
                <a:tc>
                  <a:txBody>
                    <a:bodyPr/>
                    <a:lstStyle/>
                    <a:p>
                      <a:r>
                        <a:rPr kumimoji="1" lang="en-US" altLang="ja-JP" sz="1800" dirty="0"/>
                        <a:t>5</a:t>
                      </a:r>
                      <a:endParaRPr kumimoji="1" lang="ja-JP" altLang="en-US" sz="1800" dirty="0"/>
                    </a:p>
                  </a:txBody>
                  <a:tcPr/>
                </a:tc>
                <a:tc>
                  <a:txBody>
                    <a:bodyPr/>
                    <a:lstStyle/>
                    <a:p>
                      <a:r>
                        <a:rPr kumimoji="1" lang="ja-JP" altLang="en-US" sz="1800" b="1" i="0" u="none" strike="noStrike" kern="1200" dirty="0">
                          <a:solidFill>
                            <a:schemeClr val="dk1"/>
                          </a:solidFill>
                          <a:effectLst/>
                          <a:latin typeface="+mn-lt"/>
                          <a:ea typeface="+mn-ea"/>
                          <a:cs typeface="+mn-cs"/>
                        </a:rPr>
                        <a:t>非構造化データの混在</a:t>
                      </a:r>
                      <a:endParaRPr kumimoji="1" lang="ja-JP" altLang="en-US" sz="1800" b="1" dirty="0"/>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kumimoji="1" lang="ja-JP" altLang="en-US" sz="1400" b="0" i="0" u="none" strike="noStrike" kern="1200" dirty="0">
                          <a:solidFill>
                            <a:schemeClr val="dk1"/>
                          </a:solidFill>
                          <a:effectLst/>
                          <a:latin typeface="+mn-lt"/>
                          <a:ea typeface="+mn-ea"/>
                          <a:cs typeface="+mn-cs"/>
                        </a:rPr>
                        <a:t>一部のデータは</a:t>
                      </a:r>
                      <a:r>
                        <a:rPr kumimoji="1" lang="en-US" altLang="ja-JP" sz="1400" b="0" i="0" u="none" strike="noStrike" kern="1200" dirty="0">
                          <a:solidFill>
                            <a:schemeClr val="dk1"/>
                          </a:solidFill>
                          <a:effectLst/>
                          <a:latin typeface="+mn-lt"/>
                          <a:ea typeface="+mn-ea"/>
                          <a:cs typeface="+mn-cs"/>
                        </a:rPr>
                        <a:t>Excel</a:t>
                      </a:r>
                      <a:r>
                        <a:rPr kumimoji="1" lang="ja-JP" altLang="en-US" sz="1400" b="0" i="0" u="none" strike="noStrike" kern="1200" dirty="0">
                          <a:solidFill>
                            <a:schemeClr val="dk1"/>
                          </a:solidFill>
                          <a:effectLst/>
                          <a:latin typeface="+mn-lt"/>
                          <a:ea typeface="+mn-ea"/>
                          <a:cs typeface="+mn-cs"/>
                        </a:rPr>
                        <a:t>ファイルなどで個別に管理されており、形式変換や整形処理が求められたほか、</a:t>
                      </a:r>
                      <a:r>
                        <a:rPr kumimoji="1" lang="en-US" altLang="ja-JP" sz="1400" b="0" i="0" u="none" strike="noStrike" kern="1200" dirty="0">
                          <a:solidFill>
                            <a:schemeClr val="dk1"/>
                          </a:solidFill>
                          <a:effectLst/>
                          <a:latin typeface="+mn-lt"/>
                          <a:ea typeface="+mn-ea"/>
                          <a:cs typeface="+mn-cs"/>
                        </a:rPr>
                        <a:t>Windows</a:t>
                      </a:r>
                      <a:r>
                        <a:rPr kumimoji="1" lang="ja-JP" altLang="en-US" sz="1400" b="0" i="0" u="none" strike="noStrike" kern="1200" dirty="0">
                          <a:solidFill>
                            <a:schemeClr val="dk1"/>
                          </a:solidFill>
                          <a:effectLst/>
                          <a:latin typeface="+mn-lt"/>
                          <a:ea typeface="+mn-ea"/>
                          <a:cs typeface="+mn-cs"/>
                        </a:rPr>
                        <a:t>サーバー上にログファイル形式で保存されている非構造データについても、抽出および再構造化が必要であった。</a:t>
                      </a:r>
                    </a:p>
                  </a:txBody>
                  <a:tcPr/>
                </a:tc>
                <a:extLst>
                  <a:ext uri="{0D108BD9-81ED-4DB2-BD59-A6C34878D82A}">
                    <a16:rowId xmlns:a16="http://schemas.microsoft.com/office/drawing/2014/main" val="2535509933"/>
                  </a:ext>
                </a:extLst>
              </a:tr>
              <a:tr h="385513">
                <a:tc>
                  <a:txBody>
                    <a:bodyPr/>
                    <a:lstStyle/>
                    <a:p>
                      <a:r>
                        <a:rPr kumimoji="1" lang="en-US" altLang="ja-JP" sz="1800" dirty="0"/>
                        <a:t>6</a:t>
                      </a:r>
                      <a:endParaRPr kumimoji="1" lang="ja-JP" altLang="en-US" sz="1800" dirty="0"/>
                    </a:p>
                  </a:txBody>
                  <a:tcPr/>
                </a:tc>
                <a:tc>
                  <a:txBody>
                    <a:bodyPr/>
                    <a:lstStyle/>
                    <a:p>
                      <a:r>
                        <a:rPr kumimoji="1" lang="ja-JP" altLang="en-US" sz="1800" b="1" dirty="0"/>
                        <a:t>工場間で互換性がない</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ja-JP" altLang="en-US" sz="1400" b="0" dirty="0"/>
                        <a:t>旧精機、旧</a:t>
                      </a:r>
                      <a:r>
                        <a:rPr lang="en-US" altLang="ja-JP" sz="1400" b="0" dirty="0"/>
                        <a:t>AW</a:t>
                      </a:r>
                      <a:r>
                        <a:rPr lang="ja-JP" altLang="en-US" sz="1400" b="0" dirty="0"/>
                        <a:t>（データによっては工場間で）で異なるシステムを使用している。データの持ち方（スキーマ構造）が異なる</a:t>
                      </a:r>
                      <a:endParaRPr kumimoji="1" lang="ja-JP" altLang="en-US" sz="1400" dirty="0"/>
                    </a:p>
                  </a:txBody>
                  <a:tcPr/>
                </a:tc>
                <a:extLst>
                  <a:ext uri="{0D108BD9-81ED-4DB2-BD59-A6C34878D82A}">
                    <a16:rowId xmlns:a16="http://schemas.microsoft.com/office/drawing/2014/main" val="2676629041"/>
                  </a:ext>
                </a:extLst>
              </a:tr>
            </a:tbl>
          </a:graphicData>
        </a:graphic>
      </p:graphicFrame>
      <p:sp>
        <p:nvSpPr>
          <p:cNvPr id="15" name="吹き出し: 四角形 14">
            <a:extLst>
              <a:ext uri="{FF2B5EF4-FFF2-40B4-BE49-F238E27FC236}">
                <a16:creationId xmlns:a16="http://schemas.microsoft.com/office/drawing/2014/main" id="{C90D3CDC-62DB-5D51-49EE-0B4FBD8B7543}"/>
              </a:ext>
            </a:extLst>
          </p:cNvPr>
          <p:cNvSpPr/>
          <p:nvPr/>
        </p:nvSpPr>
        <p:spPr>
          <a:xfrm>
            <a:off x="5890097" y="888473"/>
            <a:ext cx="5987375" cy="787137"/>
          </a:xfrm>
          <a:prstGeom prst="wedgeRectCallout">
            <a:avLst>
              <a:gd name="adj1" fmla="val -56604"/>
              <a:gd name="adj2" fmla="val 1363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b="0" dirty="0">
                <a:solidFill>
                  <a:schemeClr val="tx1"/>
                </a:solidFill>
              </a:rPr>
              <a:t>昨年のトライ開発でもここのデータ準備にかなり時間を要した</a:t>
            </a:r>
            <a:endParaRPr lang="en-US" altLang="ja-JP" sz="1600" b="0" dirty="0">
              <a:solidFill>
                <a:schemeClr val="tx1"/>
              </a:solidFill>
            </a:endParaRPr>
          </a:p>
          <a:p>
            <a:r>
              <a:rPr lang="ja-JP" altLang="en-US" sz="1600" b="0" dirty="0">
                <a:solidFill>
                  <a:schemeClr val="tx1"/>
                </a:solidFill>
              </a:rPr>
              <a:t>現データ環境だと実用に耐えないため整備が必要</a:t>
            </a:r>
            <a:endParaRPr lang="en-US" altLang="ja-JP" sz="1600" dirty="0">
              <a:solidFill>
                <a:schemeClr val="tx1"/>
              </a:solidFill>
            </a:endParaRPr>
          </a:p>
        </p:txBody>
      </p:sp>
    </p:spTree>
    <p:extLst>
      <p:ext uri="{BB962C8B-B14F-4D97-AF65-F5344CB8AC3E}">
        <p14:creationId xmlns:p14="http://schemas.microsoft.com/office/powerpoint/2010/main" val="367445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3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FCDB6E-EA59-4F6E-CFAA-CC8FDB30510D}"/>
              </a:ext>
            </a:extLst>
          </p:cNvPr>
          <p:cNvSpPr>
            <a:spLocks noGrp="1"/>
          </p:cNvSpPr>
          <p:nvPr>
            <p:ph type="body" sz="quarter" idx="18"/>
          </p:nvPr>
        </p:nvSpPr>
        <p:spPr/>
        <p:txBody>
          <a:bodyPr/>
          <a:lstStyle/>
          <a:p>
            <a:pPr marL="342900" indent="-342900">
              <a:lnSpc>
                <a:spcPct val="150000"/>
              </a:lnSpc>
              <a:buFont typeface="Arial" panose="020B0604020202020204" pitchFamily="34" charset="0"/>
              <a:buChar char="•"/>
            </a:pPr>
            <a:r>
              <a:rPr kumimoji="1" lang="ja-JP" altLang="en-US" b="0" dirty="0"/>
              <a:t>在庫分析の課題は、解析的な難しさではなく、データが分散している面が大きい</a:t>
            </a:r>
            <a:endParaRPr kumimoji="1" lang="en-US" altLang="ja-JP" b="0" dirty="0"/>
          </a:p>
          <a:p>
            <a:pPr marL="342900" indent="-342900">
              <a:lnSpc>
                <a:spcPct val="150000"/>
              </a:lnSpc>
              <a:buFont typeface="Arial" panose="020B0604020202020204" pitchFamily="34" charset="0"/>
              <a:buChar char="•"/>
            </a:pPr>
            <a:r>
              <a:rPr lang="ja-JP" altLang="en-US" b="0" dirty="0"/>
              <a:t>今回の工数削減も、データを集めて比較する工数が大きいだけ</a:t>
            </a:r>
            <a:endParaRPr lang="en-US" altLang="ja-JP" b="0" dirty="0"/>
          </a:p>
          <a:p>
            <a:pPr marL="342900" indent="-342900">
              <a:lnSpc>
                <a:spcPct val="150000"/>
              </a:lnSpc>
              <a:buFont typeface="Arial" panose="020B0604020202020204" pitchFamily="34" charset="0"/>
              <a:buChar char="•"/>
            </a:pPr>
            <a:r>
              <a:rPr lang="ja-JP" altLang="en-US" b="0" dirty="0"/>
              <a:t>データを統合できれば、ルールベースや生成</a:t>
            </a:r>
            <a:r>
              <a:rPr lang="en-US" altLang="ja-JP" b="0" dirty="0"/>
              <a:t>AI</a:t>
            </a:r>
            <a:r>
              <a:rPr lang="ja-JP" altLang="en-US" b="0" dirty="0"/>
              <a:t>で対応できる印象</a:t>
            </a:r>
            <a:endParaRPr lang="en-US" altLang="ja-JP" b="0" dirty="0"/>
          </a:p>
          <a:p>
            <a:pPr marL="342900" indent="-342900">
              <a:lnSpc>
                <a:spcPct val="150000"/>
              </a:lnSpc>
              <a:buFont typeface="Arial" panose="020B0604020202020204" pitchFamily="34" charset="0"/>
              <a:buChar char="•"/>
            </a:pPr>
            <a:r>
              <a:rPr lang="ja-JP" altLang="en-US" b="0" dirty="0"/>
              <a:t>むしろルールベースや生成</a:t>
            </a:r>
            <a:r>
              <a:rPr lang="en-US" altLang="ja-JP" b="0" dirty="0"/>
              <a:t>AI</a:t>
            </a:r>
            <a:r>
              <a:rPr lang="ja-JP" altLang="en-US" b="0" dirty="0"/>
              <a:t>の方が説明性が高いのでいい</a:t>
            </a:r>
            <a:endParaRPr lang="en-US" altLang="ja-JP" b="0" dirty="0"/>
          </a:p>
        </p:txBody>
      </p:sp>
      <p:sp>
        <p:nvSpPr>
          <p:cNvPr id="3" name="テキスト プレースホルダー 2">
            <a:extLst>
              <a:ext uri="{FF2B5EF4-FFF2-40B4-BE49-F238E27FC236}">
                <a16:creationId xmlns:a16="http://schemas.microsoft.com/office/drawing/2014/main" id="{30557DF1-3321-A4CE-EFFE-87730230EBBE}"/>
              </a:ext>
            </a:extLst>
          </p:cNvPr>
          <p:cNvSpPr>
            <a:spLocks noGrp="1"/>
          </p:cNvSpPr>
          <p:nvPr>
            <p:ph type="body" sz="quarter" idx="20"/>
          </p:nvPr>
        </p:nvSpPr>
        <p:spPr/>
        <p:txBody>
          <a:bodyPr/>
          <a:lstStyle/>
          <a:p>
            <a:r>
              <a:rPr kumimoji="1" lang="ja-JP" altLang="en-US" dirty="0"/>
              <a:t>個人的所感</a:t>
            </a:r>
          </a:p>
        </p:txBody>
      </p:sp>
      <p:sp>
        <p:nvSpPr>
          <p:cNvPr id="4" name="日付プレースホルダー 3">
            <a:extLst>
              <a:ext uri="{FF2B5EF4-FFF2-40B4-BE49-F238E27FC236}">
                <a16:creationId xmlns:a16="http://schemas.microsoft.com/office/drawing/2014/main" id="{EC526FD7-7E41-2E27-79D5-F71D995AA3BA}"/>
              </a:ext>
            </a:extLst>
          </p:cNvPr>
          <p:cNvSpPr>
            <a:spLocks noGrp="1"/>
          </p:cNvSpPr>
          <p:nvPr>
            <p:ph type="dt" sz="half" idx="19"/>
          </p:nvPr>
        </p:nvSpPr>
        <p:spPr/>
        <p:txBody>
          <a:bodyPr/>
          <a:lstStyle/>
          <a:p>
            <a:fld id="{FCAFAC13-DB77-42F2-BE26-45BA5532FD50}" type="datetime4">
              <a:rPr lang="en-US" altLang="ja-JP" smtClean="0"/>
              <a:pPr/>
              <a:t>May 25, 2025</a:t>
            </a:fld>
            <a:endParaRPr lang="en-US" dirty="0"/>
          </a:p>
        </p:txBody>
      </p:sp>
    </p:spTree>
    <p:extLst>
      <p:ext uri="{BB962C8B-B14F-4D97-AF65-F5344CB8AC3E}">
        <p14:creationId xmlns:p14="http://schemas.microsoft.com/office/powerpoint/2010/main" val="367592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E1D920-1730-3E49-6109-A6C2FE9DA3AC}"/>
              </a:ext>
            </a:extLst>
          </p:cNvPr>
          <p:cNvSpPr>
            <a:spLocks noGrp="1"/>
          </p:cNvSpPr>
          <p:nvPr>
            <p:ph type="body" sz="quarter" idx="18"/>
          </p:nvPr>
        </p:nvSpPr>
        <p:spPr/>
        <p:txBody>
          <a:bodyPr/>
          <a:lstStyle/>
          <a:p>
            <a:r>
              <a:rPr kumimoji="1" lang="ja-JP" altLang="en-US" dirty="0"/>
              <a:t>■まとめ</a:t>
            </a:r>
            <a:endParaRPr kumimoji="1" lang="en-US" altLang="ja-JP" dirty="0"/>
          </a:p>
          <a:p>
            <a:r>
              <a:rPr kumimoji="1" lang="ja-JP" altLang="en-US" dirty="0"/>
              <a:t>昨年度から現場向けのツール開発を実施。</a:t>
            </a:r>
            <a:endParaRPr kumimoji="1" lang="en-US" altLang="ja-JP" dirty="0"/>
          </a:p>
          <a:p>
            <a:r>
              <a:rPr lang="ja-JP" altLang="en-US" dirty="0"/>
              <a:t>今年度は、</a:t>
            </a:r>
            <a:r>
              <a:rPr lang="en-US" altLang="ja-JP" dirty="0"/>
              <a:t>DX3</a:t>
            </a:r>
            <a:r>
              <a:rPr lang="ja-JP" altLang="en-US" dirty="0"/>
              <a:t>部と連携してツールの標準化を行う予定</a:t>
            </a:r>
            <a:endParaRPr lang="en-US" altLang="ja-JP" dirty="0"/>
          </a:p>
          <a:p>
            <a:endParaRPr kumimoji="1" lang="en-US" altLang="ja-JP" dirty="0"/>
          </a:p>
          <a:p>
            <a:r>
              <a:rPr lang="ja-JP" altLang="en-US" dirty="0"/>
              <a:t>■今までの流れ</a:t>
            </a:r>
            <a:endParaRPr lang="en-US" altLang="ja-JP" dirty="0"/>
          </a:p>
        </p:txBody>
      </p:sp>
      <p:sp>
        <p:nvSpPr>
          <p:cNvPr id="3" name="テキスト プレースホルダー 2">
            <a:extLst>
              <a:ext uri="{FF2B5EF4-FFF2-40B4-BE49-F238E27FC236}">
                <a16:creationId xmlns:a16="http://schemas.microsoft.com/office/drawing/2014/main" id="{64944B5A-80F1-057E-5BAF-682E73693A2C}"/>
              </a:ext>
            </a:extLst>
          </p:cNvPr>
          <p:cNvSpPr>
            <a:spLocks noGrp="1"/>
          </p:cNvSpPr>
          <p:nvPr>
            <p:ph type="body" sz="quarter" idx="20"/>
          </p:nvPr>
        </p:nvSpPr>
        <p:spPr/>
        <p:txBody>
          <a:bodyPr/>
          <a:lstStyle/>
          <a:p>
            <a:r>
              <a:rPr kumimoji="1" lang="ja-JP" altLang="en-US" dirty="0"/>
              <a:t>振り返り</a:t>
            </a:r>
          </a:p>
        </p:txBody>
      </p:sp>
      <p:sp>
        <p:nvSpPr>
          <p:cNvPr id="4" name="日付プレースホルダー 3">
            <a:extLst>
              <a:ext uri="{FF2B5EF4-FFF2-40B4-BE49-F238E27FC236}">
                <a16:creationId xmlns:a16="http://schemas.microsoft.com/office/drawing/2014/main" id="{0ECAF465-8027-D9A9-BF70-96BC14C0DD98}"/>
              </a:ext>
            </a:extLst>
          </p:cNvPr>
          <p:cNvSpPr>
            <a:spLocks noGrp="1"/>
          </p:cNvSpPr>
          <p:nvPr>
            <p:ph type="dt" sz="half" idx="19"/>
          </p:nvPr>
        </p:nvSpPr>
        <p:spPr/>
        <p:txBody>
          <a:bodyPr/>
          <a:lstStyle/>
          <a:p>
            <a:fld id="{FCAFAC13-DB77-42F2-BE26-45BA5532FD50}" type="datetime4">
              <a:rPr lang="en-US" altLang="ja-JP" smtClean="0"/>
              <a:pPr/>
              <a:t>May 24, 2025</a:t>
            </a:fld>
            <a:endParaRPr lang="en-US" dirty="0"/>
          </a:p>
        </p:txBody>
      </p:sp>
      <p:graphicFrame>
        <p:nvGraphicFramePr>
          <p:cNvPr id="5" name="表 4">
            <a:extLst>
              <a:ext uri="{FF2B5EF4-FFF2-40B4-BE49-F238E27FC236}">
                <a16:creationId xmlns:a16="http://schemas.microsoft.com/office/drawing/2014/main" id="{12695B8D-8CC0-07A6-A87D-673CB69A6557}"/>
              </a:ext>
            </a:extLst>
          </p:cNvPr>
          <p:cNvGraphicFramePr>
            <a:graphicFrameLocks noGrp="1"/>
          </p:cNvGraphicFramePr>
          <p:nvPr>
            <p:extLst>
              <p:ext uri="{D42A27DB-BD31-4B8C-83A1-F6EECF244321}">
                <p14:modId xmlns:p14="http://schemas.microsoft.com/office/powerpoint/2010/main" val="1881068468"/>
              </p:ext>
            </p:extLst>
          </p:nvPr>
        </p:nvGraphicFramePr>
        <p:xfrm>
          <a:off x="564205" y="2456053"/>
          <a:ext cx="6692630" cy="2291080"/>
        </p:xfrm>
        <a:graphic>
          <a:graphicData uri="http://schemas.openxmlformats.org/drawingml/2006/table">
            <a:tbl>
              <a:tblPr firstRow="1" bandRow="1">
                <a:tableStyleId>{5C22544A-7EE6-4342-B048-85BDC9FD1C3A}</a:tableStyleId>
              </a:tblPr>
              <a:tblGrid>
                <a:gridCol w="2966935">
                  <a:extLst>
                    <a:ext uri="{9D8B030D-6E8A-4147-A177-3AD203B41FA5}">
                      <a16:colId xmlns:a16="http://schemas.microsoft.com/office/drawing/2014/main" val="153645359"/>
                    </a:ext>
                  </a:extLst>
                </a:gridCol>
                <a:gridCol w="3725695">
                  <a:extLst>
                    <a:ext uri="{9D8B030D-6E8A-4147-A177-3AD203B41FA5}">
                      <a16:colId xmlns:a16="http://schemas.microsoft.com/office/drawing/2014/main" val="366890853"/>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取り組み</a:t>
                      </a:r>
                    </a:p>
                  </a:txBody>
                  <a:tcPr/>
                </a:tc>
                <a:extLst>
                  <a:ext uri="{0D108BD9-81ED-4DB2-BD59-A6C34878D82A}">
                    <a16:rowId xmlns:a16="http://schemas.microsoft.com/office/drawing/2014/main" val="811169372"/>
                  </a:ext>
                </a:extLst>
              </a:tr>
              <a:tr h="370840">
                <a:tc>
                  <a:txBody>
                    <a:bodyPr/>
                    <a:lstStyle/>
                    <a:p>
                      <a:r>
                        <a:rPr kumimoji="1" lang="en-US" altLang="ja-JP" dirty="0"/>
                        <a:t>23</a:t>
                      </a:r>
                      <a:r>
                        <a:rPr kumimoji="1" lang="ja-JP" altLang="en-US" dirty="0"/>
                        <a:t>年下期</a:t>
                      </a:r>
                      <a:endParaRPr kumimoji="1" lang="en-US" altLang="ja-JP" dirty="0"/>
                    </a:p>
                    <a:p>
                      <a:r>
                        <a:rPr kumimoji="1" lang="ja-JP" altLang="en-US" dirty="0"/>
                        <a:t>（業革推進第一</a:t>
                      </a:r>
                      <a:r>
                        <a:rPr kumimoji="1" lang="en-US" altLang="ja-JP" dirty="0"/>
                        <a:t>G</a:t>
                      </a:r>
                      <a:r>
                        <a:rPr kumimoji="1" lang="ja-JP" altLang="en-US" dirty="0"/>
                        <a:t>時代）</a:t>
                      </a:r>
                    </a:p>
                  </a:txBody>
                  <a:tcPr/>
                </a:tc>
                <a:tc>
                  <a:txBody>
                    <a:bodyPr/>
                    <a:lstStyle/>
                    <a:p>
                      <a:r>
                        <a:rPr kumimoji="1" lang="ja-JP" altLang="en-US" dirty="0"/>
                        <a:t>ものづくり革新部の分析支援</a:t>
                      </a:r>
                      <a:endParaRPr kumimoji="1" lang="en-US" altLang="ja-JP" dirty="0"/>
                    </a:p>
                    <a:p>
                      <a:r>
                        <a:rPr kumimoji="1" lang="ja-JP" altLang="en-US" dirty="0"/>
                        <a:t>（在庫異常の分析）</a:t>
                      </a:r>
                    </a:p>
                  </a:txBody>
                  <a:tcPr/>
                </a:tc>
                <a:extLst>
                  <a:ext uri="{0D108BD9-81ED-4DB2-BD59-A6C34878D82A}">
                    <a16:rowId xmlns:a16="http://schemas.microsoft.com/office/drawing/2014/main" val="3436949040"/>
                  </a:ext>
                </a:extLst>
              </a:tr>
              <a:tr h="370840">
                <a:tc>
                  <a:txBody>
                    <a:bodyPr/>
                    <a:lstStyle/>
                    <a:p>
                      <a:r>
                        <a:rPr kumimoji="1" lang="en-US" altLang="ja-JP" dirty="0"/>
                        <a:t>24</a:t>
                      </a:r>
                      <a:r>
                        <a:rPr kumimoji="1" lang="ja-JP" altLang="en-US" dirty="0"/>
                        <a:t>年度</a:t>
                      </a:r>
                      <a:endParaRPr kumimoji="1" lang="en-US" altLang="ja-JP" dirty="0"/>
                    </a:p>
                    <a:p>
                      <a:r>
                        <a:rPr kumimoji="1" lang="ja-JP" altLang="en-US" dirty="0"/>
                        <a:t>（イノベーション</a:t>
                      </a:r>
                      <a:r>
                        <a:rPr kumimoji="1" lang="en-US" altLang="ja-JP" dirty="0"/>
                        <a:t>G</a:t>
                      </a:r>
                      <a:r>
                        <a:rPr kumimoji="1" lang="ja-JP" altLang="en-US" dirty="0"/>
                        <a:t>時代）</a:t>
                      </a:r>
                    </a:p>
                  </a:txBody>
                  <a:tcPr/>
                </a:tc>
                <a:tc>
                  <a:txBody>
                    <a:bodyPr/>
                    <a:lstStyle/>
                    <a:p>
                      <a:r>
                        <a:rPr kumimoji="1" lang="ja-JP" altLang="en-US" dirty="0"/>
                        <a:t>現場向けのツール開発（トライ）</a:t>
                      </a:r>
                    </a:p>
                  </a:txBody>
                  <a:tcPr/>
                </a:tc>
                <a:extLst>
                  <a:ext uri="{0D108BD9-81ED-4DB2-BD59-A6C34878D82A}">
                    <a16:rowId xmlns:a16="http://schemas.microsoft.com/office/drawing/2014/main" val="944368771"/>
                  </a:ext>
                </a:extLst>
              </a:tr>
              <a:tr h="370840">
                <a:tc>
                  <a:txBody>
                    <a:bodyPr/>
                    <a:lstStyle/>
                    <a:p>
                      <a:r>
                        <a:rPr kumimoji="1" lang="en-US" altLang="ja-JP" dirty="0"/>
                        <a:t>25</a:t>
                      </a:r>
                      <a:r>
                        <a:rPr kumimoji="1" lang="ja-JP" altLang="en-US" dirty="0"/>
                        <a:t>年度～</a:t>
                      </a:r>
                      <a:endParaRPr kumimoji="1" lang="en-US" altLang="ja-JP" dirty="0"/>
                    </a:p>
                    <a:p>
                      <a:r>
                        <a:rPr kumimoji="1" lang="ja-JP" altLang="en-US" dirty="0"/>
                        <a:t>（</a:t>
                      </a:r>
                      <a:r>
                        <a:rPr kumimoji="1" lang="en-US" altLang="ja-JP" dirty="0"/>
                        <a:t>IoT</a:t>
                      </a:r>
                      <a:r>
                        <a:rPr kumimoji="1" lang="ja-JP" altLang="en-US" dirty="0"/>
                        <a:t>推進</a:t>
                      </a:r>
                      <a:r>
                        <a:rPr kumimoji="1" lang="en-US" altLang="ja-JP" dirty="0"/>
                        <a:t>G</a:t>
                      </a:r>
                      <a:r>
                        <a:rPr kumimoji="1" lang="ja-JP" altLang="en-US" dirty="0"/>
                        <a:t>時代）</a:t>
                      </a:r>
                    </a:p>
                  </a:txBody>
                  <a:tcPr/>
                </a:tc>
                <a:tc>
                  <a:txBody>
                    <a:bodyPr/>
                    <a:lstStyle/>
                    <a:p>
                      <a:r>
                        <a:rPr kumimoji="1" lang="ja-JP" altLang="en-US" dirty="0"/>
                        <a:t>ツール標準化</a:t>
                      </a:r>
                      <a:endParaRPr kumimoji="1" lang="en-US" altLang="ja-JP" dirty="0"/>
                    </a:p>
                  </a:txBody>
                  <a:tcPr/>
                </a:tc>
                <a:extLst>
                  <a:ext uri="{0D108BD9-81ED-4DB2-BD59-A6C34878D82A}">
                    <a16:rowId xmlns:a16="http://schemas.microsoft.com/office/drawing/2014/main" val="4199935203"/>
                  </a:ext>
                </a:extLst>
              </a:tr>
            </a:tbl>
          </a:graphicData>
        </a:graphic>
      </p:graphicFrame>
      <p:sp>
        <p:nvSpPr>
          <p:cNvPr id="7" name="矢印: 下カーブ 6">
            <a:extLst>
              <a:ext uri="{FF2B5EF4-FFF2-40B4-BE49-F238E27FC236}">
                <a16:creationId xmlns:a16="http://schemas.microsoft.com/office/drawing/2014/main" id="{5CB9DC51-A2D5-89F1-F129-68BF4022FD9F}"/>
              </a:ext>
            </a:extLst>
          </p:cNvPr>
          <p:cNvSpPr/>
          <p:nvPr/>
        </p:nvSpPr>
        <p:spPr>
          <a:xfrm rot="5400000">
            <a:off x="7212018" y="3254834"/>
            <a:ext cx="658733" cy="39254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6262F27D-D8DE-2F38-7126-5A4A58ED1FBE}"/>
              </a:ext>
            </a:extLst>
          </p:cNvPr>
          <p:cNvSpPr txBox="1"/>
          <p:nvPr/>
        </p:nvSpPr>
        <p:spPr>
          <a:xfrm>
            <a:off x="7844374" y="3127942"/>
            <a:ext cx="4243247" cy="646331"/>
          </a:xfrm>
          <a:prstGeom prst="rect">
            <a:avLst/>
          </a:prstGeom>
          <a:noFill/>
        </p:spPr>
        <p:txBody>
          <a:bodyPr wrap="square">
            <a:spAutoFit/>
          </a:bodyPr>
          <a:lstStyle/>
          <a:p>
            <a:r>
              <a:rPr lang="ja-JP" altLang="en-US" dirty="0"/>
              <a:t>分析から得られた知見をもとに</a:t>
            </a:r>
            <a:endParaRPr lang="en-US" altLang="ja-JP" dirty="0"/>
          </a:p>
          <a:p>
            <a:r>
              <a:rPr lang="ja-JP" altLang="en-US" dirty="0"/>
              <a:t>ツールを構想し現場へ提案</a:t>
            </a:r>
          </a:p>
        </p:txBody>
      </p:sp>
      <p:sp>
        <p:nvSpPr>
          <p:cNvPr id="12" name="矢印: 下カーブ 11">
            <a:extLst>
              <a:ext uri="{FF2B5EF4-FFF2-40B4-BE49-F238E27FC236}">
                <a16:creationId xmlns:a16="http://schemas.microsoft.com/office/drawing/2014/main" id="{9709621B-DF57-9244-00B6-3514A58C9EFD}"/>
              </a:ext>
            </a:extLst>
          </p:cNvPr>
          <p:cNvSpPr/>
          <p:nvPr/>
        </p:nvSpPr>
        <p:spPr>
          <a:xfrm rot="5400000">
            <a:off x="7230458" y="4056011"/>
            <a:ext cx="658733" cy="39254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2A7D170-D8DC-7ED5-3F84-07087F59044A}"/>
              </a:ext>
            </a:extLst>
          </p:cNvPr>
          <p:cNvSpPr txBox="1"/>
          <p:nvPr/>
        </p:nvSpPr>
        <p:spPr>
          <a:xfrm>
            <a:off x="7862814" y="3987233"/>
            <a:ext cx="4465372" cy="646331"/>
          </a:xfrm>
          <a:prstGeom prst="rect">
            <a:avLst/>
          </a:prstGeom>
          <a:noFill/>
        </p:spPr>
        <p:txBody>
          <a:bodyPr wrap="square">
            <a:spAutoFit/>
          </a:bodyPr>
          <a:lstStyle/>
          <a:p>
            <a:r>
              <a:rPr lang="ja-JP" altLang="en-US" dirty="0"/>
              <a:t>トライ開発から</a:t>
            </a:r>
            <a:endParaRPr lang="en-US" altLang="ja-JP" dirty="0"/>
          </a:p>
          <a:p>
            <a:r>
              <a:rPr lang="ja-JP" altLang="en-US" dirty="0"/>
              <a:t>本運用を見据えた開発へ</a:t>
            </a:r>
            <a:endParaRPr lang="en-US" altLang="ja-JP" dirty="0"/>
          </a:p>
        </p:txBody>
      </p:sp>
      <p:sp>
        <p:nvSpPr>
          <p:cNvPr id="14" name="正方形/長方形 13">
            <a:extLst>
              <a:ext uri="{FF2B5EF4-FFF2-40B4-BE49-F238E27FC236}">
                <a16:creationId xmlns:a16="http://schemas.microsoft.com/office/drawing/2014/main" id="{A98C1039-4F42-F9D6-F9F2-E951DB42A506}"/>
              </a:ext>
            </a:extLst>
          </p:cNvPr>
          <p:cNvSpPr/>
          <p:nvPr/>
        </p:nvSpPr>
        <p:spPr>
          <a:xfrm>
            <a:off x="528496" y="5309360"/>
            <a:ext cx="11220427" cy="914400"/>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tx1"/>
                </a:solidFill>
              </a:rPr>
              <a:t>トライ版のツール（右上）を開発</a:t>
            </a:r>
            <a:endParaRPr kumimoji="1" lang="en-US" altLang="ja-JP" sz="2000" b="1" dirty="0">
              <a:solidFill>
                <a:schemeClr val="tx1"/>
              </a:solidFill>
            </a:endParaRPr>
          </a:p>
          <a:p>
            <a:pPr algn="ctr"/>
            <a:r>
              <a:rPr lang="ja-JP" altLang="en-US" sz="2000" b="1" dirty="0">
                <a:solidFill>
                  <a:schemeClr val="tx1"/>
                </a:solidFill>
              </a:rPr>
              <a:t>現在は</a:t>
            </a:r>
            <a:r>
              <a:rPr kumimoji="1" lang="ja-JP" altLang="en-US" sz="2000" b="1" dirty="0">
                <a:solidFill>
                  <a:schemeClr val="tx1"/>
                </a:solidFill>
              </a:rPr>
              <a:t>現場でのトライを通じて課題出しと将来の運用方法を検討中</a:t>
            </a:r>
          </a:p>
        </p:txBody>
      </p:sp>
      <p:sp>
        <p:nvSpPr>
          <p:cNvPr id="16" name="正方形/長方形 15">
            <a:extLst>
              <a:ext uri="{FF2B5EF4-FFF2-40B4-BE49-F238E27FC236}">
                <a16:creationId xmlns:a16="http://schemas.microsoft.com/office/drawing/2014/main" id="{D03AA67B-0FA4-EA67-2184-08B53B86EE77}"/>
              </a:ext>
            </a:extLst>
          </p:cNvPr>
          <p:cNvSpPr/>
          <p:nvPr/>
        </p:nvSpPr>
        <p:spPr>
          <a:xfrm>
            <a:off x="7684851" y="167022"/>
            <a:ext cx="4298730" cy="24564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アプリ</a:t>
            </a:r>
          </a:p>
        </p:txBody>
      </p:sp>
    </p:spTree>
    <p:extLst>
      <p:ext uri="{BB962C8B-B14F-4D97-AF65-F5344CB8AC3E}">
        <p14:creationId xmlns:p14="http://schemas.microsoft.com/office/powerpoint/2010/main" val="84374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9B88E8-4EE0-3270-9F66-AE821CBE99E1}"/>
              </a:ext>
            </a:extLst>
          </p:cNvPr>
          <p:cNvSpPr>
            <a:spLocks noGrp="1"/>
          </p:cNvSpPr>
          <p:nvPr>
            <p:ph type="body" sz="quarter" idx="18"/>
          </p:nvPr>
        </p:nvSpPr>
        <p:spPr/>
        <p:txBody>
          <a:bodyPr/>
          <a:lstStyle/>
          <a:p>
            <a:r>
              <a:rPr kumimoji="1" lang="ja-JP" altLang="en-US" dirty="0"/>
              <a:t>もの革・</a:t>
            </a:r>
            <a:r>
              <a:rPr lang="ja-JP" altLang="en-US" dirty="0"/>
              <a:t>現場（整備室、部品在庫の管理補給を担う）・</a:t>
            </a:r>
            <a:r>
              <a:rPr lang="en-US" altLang="ja-JP" dirty="0"/>
              <a:t>DS</a:t>
            </a:r>
            <a:r>
              <a:rPr lang="ja-JP" altLang="en-US" dirty="0"/>
              <a:t>部で活動中</a:t>
            </a:r>
            <a:endParaRPr kumimoji="1" lang="ja-JP" altLang="en-US" dirty="0"/>
          </a:p>
        </p:txBody>
      </p:sp>
      <p:sp>
        <p:nvSpPr>
          <p:cNvPr id="3" name="テキスト プレースホルダー 2">
            <a:extLst>
              <a:ext uri="{FF2B5EF4-FFF2-40B4-BE49-F238E27FC236}">
                <a16:creationId xmlns:a16="http://schemas.microsoft.com/office/drawing/2014/main" id="{FCC30A03-1C86-6799-7DB8-35EE6E5207BD}"/>
              </a:ext>
            </a:extLst>
          </p:cNvPr>
          <p:cNvSpPr>
            <a:spLocks noGrp="1"/>
          </p:cNvSpPr>
          <p:nvPr>
            <p:ph type="body" sz="quarter" idx="20"/>
          </p:nvPr>
        </p:nvSpPr>
        <p:spPr/>
        <p:txBody>
          <a:bodyPr/>
          <a:lstStyle/>
          <a:p>
            <a:r>
              <a:rPr kumimoji="1" lang="ja-JP" altLang="en-US" dirty="0"/>
              <a:t>体制</a:t>
            </a:r>
          </a:p>
        </p:txBody>
      </p:sp>
      <p:sp>
        <p:nvSpPr>
          <p:cNvPr id="4" name="日付プレースホルダー 3">
            <a:extLst>
              <a:ext uri="{FF2B5EF4-FFF2-40B4-BE49-F238E27FC236}">
                <a16:creationId xmlns:a16="http://schemas.microsoft.com/office/drawing/2014/main" id="{6048BAE5-6793-153D-5A1B-66A3CB81477D}"/>
              </a:ext>
            </a:extLst>
          </p:cNvPr>
          <p:cNvSpPr>
            <a:spLocks noGrp="1"/>
          </p:cNvSpPr>
          <p:nvPr>
            <p:ph type="dt" sz="half" idx="19"/>
          </p:nvPr>
        </p:nvSpPr>
        <p:spPr/>
        <p:txBody>
          <a:bodyPr/>
          <a:lstStyle/>
          <a:p>
            <a:fld id="{FCAFAC13-DB77-42F2-BE26-45BA5532FD50}" type="datetime4">
              <a:rPr lang="en-US" altLang="ja-JP" smtClean="0"/>
              <a:pPr/>
              <a:t>May 24, 2025</a:t>
            </a:fld>
            <a:endParaRPr lang="en-US" dirty="0"/>
          </a:p>
        </p:txBody>
      </p:sp>
      <p:sp>
        <p:nvSpPr>
          <p:cNvPr id="6" name="正方形/長方形 5">
            <a:extLst>
              <a:ext uri="{FF2B5EF4-FFF2-40B4-BE49-F238E27FC236}">
                <a16:creationId xmlns:a16="http://schemas.microsoft.com/office/drawing/2014/main" id="{A7C8F406-A2F5-FF1B-E769-56C6305A4635}"/>
              </a:ext>
            </a:extLst>
          </p:cNvPr>
          <p:cNvSpPr/>
          <p:nvPr/>
        </p:nvSpPr>
        <p:spPr>
          <a:xfrm>
            <a:off x="528496" y="5309360"/>
            <a:ext cx="11220427" cy="914400"/>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chemeClr val="tx1"/>
                </a:solidFill>
              </a:rPr>
              <a:t>DX3</a:t>
            </a:r>
            <a:r>
              <a:rPr lang="ja-JP" altLang="en-US" sz="2000" b="1" dirty="0">
                <a:solidFill>
                  <a:schemeClr val="tx1"/>
                </a:solidFill>
              </a:rPr>
              <a:t>部と連携するためには</a:t>
            </a:r>
            <a:endParaRPr lang="en-US" altLang="ja-JP" sz="2000" b="1" dirty="0">
              <a:solidFill>
                <a:schemeClr val="tx1"/>
              </a:solidFill>
            </a:endParaRPr>
          </a:p>
          <a:p>
            <a:pPr algn="ctr"/>
            <a:r>
              <a:rPr lang="ja-JP" altLang="en-US" sz="2000" b="1" dirty="0">
                <a:solidFill>
                  <a:schemeClr val="tx1"/>
                </a:solidFill>
              </a:rPr>
              <a:t>本テーマを</a:t>
            </a:r>
            <a:r>
              <a:rPr lang="en-US" altLang="ja-JP" sz="2000" b="1" dirty="0">
                <a:solidFill>
                  <a:schemeClr val="tx1"/>
                </a:solidFill>
              </a:rPr>
              <a:t>AI</a:t>
            </a:r>
            <a:r>
              <a:rPr lang="ja-JP" altLang="en-US" sz="2000" b="1" dirty="0">
                <a:solidFill>
                  <a:schemeClr val="tx1"/>
                </a:solidFill>
              </a:rPr>
              <a:t>テーマリスト＆</a:t>
            </a:r>
            <a:r>
              <a:rPr lang="en-US" altLang="ja-JP" sz="2000" b="1" dirty="0">
                <a:solidFill>
                  <a:schemeClr val="tx1"/>
                </a:solidFill>
              </a:rPr>
              <a:t>DX-L</a:t>
            </a:r>
            <a:r>
              <a:rPr lang="ja-JP" altLang="en-US" sz="2000" b="1" dirty="0">
                <a:solidFill>
                  <a:schemeClr val="tx1"/>
                </a:solidFill>
              </a:rPr>
              <a:t>に挙げることが必要（調整中）</a:t>
            </a:r>
            <a:endParaRPr lang="en-US" altLang="ja-JP" sz="2000" b="1" dirty="0">
              <a:solidFill>
                <a:schemeClr val="tx1"/>
              </a:solidFill>
            </a:endParaRPr>
          </a:p>
        </p:txBody>
      </p:sp>
    </p:spTree>
    <p:extLst>
      <p:ext uri="{BB962C8B-B14F-4D97-AF65-F5344CB8AC3E}">
        <p14:creationId xmlns:p14="http://schemas.microsoft.com/office/powerpoint/2010/main" val="297785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480D8F-4F80-431A-CB00-CA83715BECAF}"/>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9498C4A1-2C88-C097-F4E7-65F93E3D4714}"/>
              </a:ext>
            </a:extLst>
          </p:cNvPr>
          <p:cNvSpPr>
            <a:spLocks noGrp="1"/>
          </p:cNvSpPr>
          <p:nvPr>
            <p:ph type="body" sz="quarter" idx="20"/>
          </p:nvPr>
        </p:nvSpPr>
        <p:spPr/>
        <p:txBody>
          <a:bodyPr/>
          <a:lstStyle/>
          <a:p>
            <a:r>
              <a:rPr kumimoji="1" lang="ja-JP" altLang="en-US" dirty="0"/>
              <a:t>目指す姿（整備室のコントロール室化構想）</a:t>
            </a:r>
          </a:p>
        </p:txBody>
      </p:sp>
      <p:sp>
        <p:nvSpPr>
          <p:cNvPr id="4" name="日付プレースホルダー 3">
            <a:extLst>
              <a:ext uri="{FF2B5EF4-FFF2-40B4-BE49-F238E27FC236}">
                <a16:creationId xmlns:a16="http://schemas.microsoft.com/office/drawing/2014/main" id="{0C2A030E-DBCE-E974-E61B-7BF8B0C59C71}"/>
              </a:ext>
            </a:extLst>
          </p:cNvPr>
          <p:cNvSpPr>
            <a:spLocks noGrp="1"/>
          </p:cNvSpPr>
          <p:nvPr>
            <p:ph type="dt" sz="half" idx="19"/>
          </p:nvPr>
        </p:nvSpPr>
        <p:spPr/>
        <p:txBody>
          <a:bodyPr/>
          <a:lstStyle/>
          <a:p>
            <a:fld id="{FCAFAC13-DB77-42F2-BE26-45BA5532FD50}" type="datetime4">
              <a:rPr lang="en-US" altLang="ja-JP" smtClean="0"/>
              <a:pPr/>
              <a:t>May 24, 2025</a:t>
            </a:fld>
            <a:endParaRPr lang="en-US" dirty="0"/>
          </a:p>
        </p:txBody>
      </p:sp>
      <p:sp>
        <p:nvSpPr>
          <p:cNvPr id="5" name="正方形/長方形 4">
            <a:extLst>
              <a:ext uri="{FF2B5EF4-FFF2-40B4-BE49-F238E27FC236}">
                <a16:creationId xmlns:a16="http://schemas.microsoft.com/office/drawing/2014/main" id="{B62274D7-D541-117E-6B36-15C24D4DC854}"/>
              </a:ext>
            </a:extLst>
          </p:cNvPr>
          <p:cNvSpPr/>
          <p:nvPr/>
        </p:nvSpPr>
        <p:spPr>
          <a:xfrm>
            <a:off x="443076" y="767396"/>
            <a:ext cx="5236363" cy="56376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b="1" dirty="0">
                <a:solidFill>
                  <a:schemeClr val="tx1"/>
                </a:solidFill>
              </a:rPr>
              <a:t>Before</a:t>
            </a:r>
          </a:p>
          <a:p>
            <a:endParaRPr lang="en-US" altLang="ja-JP" dirty="0">
              <a:solidFill>
                <a:schemeClr val="tx1"/>
              </a:solidFill>
            </a:endParaRPr>
          </a:p>
          <a:p>
            <a:r>
              <a:rPr lang="ja-JP" altLang="en-US" b="1" dirty="0">
                <a:solidFill>
                  <a:schemeClr val="tx1"/>
                </a:solidFill>
              </a:rPr>
              <a:t>モノの流れを止めないために、</a:t>
            </a:r>
            <a:endParaRPr lang="en-US" altLang="ja-JP" b="1" dirty="0">
              <a:solidFill>
                <a:schemeClr val="tx1"/>
              </a:solidFill>
            </a:endParaRPr>
          </a:p>
          <a:p>
            <a:r>
              <a:rPr kumimoji="1" lang="ja-JP" altLang="en-US" b="1" dirty="0">
                <a:solidFill>
                  <a:schemeClr val="tx1"/>
                </a:solidFill>
              </a:rPr>
              <a:t>整備室が</a:t>
            </a:r>
            <a:r>
              <a:rPr lang="ja-JP" altLang="en-US" b="1" dirty="0">
                <a:solidFill>
                  <a:schemeClr val="accent6"/>
                </a:solidFill>
              </a:rPr>
              <a:t>機転を利かせて柔軟に対応</a:t>
            </a:r>
            <a:r>
              <a:rPr lang="ja-JP" altLang="en-US" b="1" dirty="0">
                <a:solidFill>
                  <a:schemeClr val="tx1"/>
                </a:solidFill>
              </a:rPr>
              <a:t>していた</a:t>
            </a:r>
            <a:endParaRPr lang="en-US" altLang="ja-JP" b="1" dirty="0">
              <a:solidFill>
                <a:schemeClr val="tx1"/>
              </a:solidFill>
            </a:endParaRPr>
          </a:p>
          <a:p>
            <a:endParaRPr lang="en-US" altLang="ja-JP" dirty="0">
              <a:solidFill>
                <a:schemeClr val="tx1"/>
              </a:solidFill>
            </a:endParaRPr>
          </a:p>
          <a:p>
            <a:r>
              <a:rPr lang="ja-JP" altLang="en-US" dirty="0">
                <a:solidFill>
                  <a:schemeClr val="tx1"/>
                </a:solidFill>
              </a:rPr>
              <a:t>在庫異常による実害が起こってから対応</a:t>
            </a:r>
            <a:endParaRPr lang="en-US" altLang="ja-JP" dirty="0">
              <a:solidFill>
                <a:schemeClr val="tx1"/>
              </a:solidFill>
            </a:endParaRPr>
          </a:p>
          <a:p>
            <a:r>
              <a:rPr kumimoji="1" lang="ja-JP" altLang="en-US" dirty="0">
                <a:solidFill>
                  <a:schemeClr val="tx1"/>
                </a:solidFill>
              </a:rPr>
              <a:t>・前工程の物流拠点までモノを取りに行く</a:t>
            </a:r>
            <a:endParaRPr kumimoji="1" lang="en-US" altLang="ja-JP" dirty="0">
              <a:solidFill>
                <a:schemeClr val="tx1"/>
              </a:solidFill>
            </a:endParaRPr>
          </a:p>
          <a:p>
            <a:r>
              <a:rPr lang="ja-JP" altLang="en-US" dirty="0">
                <a:solidFill>
                  <a:schemeClr val="tx1"/>
                </a:solidFill>
              </a:rPr>
              <a:t>・後工程の生産ラインに急いでモノを届ける</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3B25C941-12BF-0420-C705-CCCEA400EE14}"/>
              </a:ext>
            </a:extLst>
          </p:cNvPr>
          <p:cNvSpPr/>
          <p:nvPr/>
        </p:nvSpPr>
        <p:spPr>
          <a:xfrm>
            <a:off x="6548269" y="767396"/>
            <a:ext cx="5236363" cy="563760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ja-JP" b="1" dirty="0">
                <a:solidFill>
                  <a:schemeClr val="tx1"/>
                </a:solidFill>
              </a:rPr>
              <a:t>After</a:t>
            </a:r>
          </a:p>
          <a:p>
            <a:endParaRPr lang="en-US" altLang="ja-JP" dirty="0">
              <a:solidFill>
                <a:schemeClr val="tx1"/>
              </a:solidFill>
            </a:endParaRPr>
          </a:p>
          <a:p>
            <a:r>
              <a:rPr lang="ja-JP" altLang="en-US" b="1" dirty="0">
                <a:solidFill>
                  <a:schemeClr val="accent6"/>
                </a:solidFill>
              </a:rPr>
              <a:t>整備室を工場の“コントロール室”として定義</a:t>
            </a:r>
            <a:r>
              <a:rPr lang="ja-JP" altLang="en-US" b="1" dirty="0">
                <a:solidFill>
                  <a:schemeClr val="tx1"/>
                </a:solidFill>
              </a:rPr>
              <a:t>し、モノの流れを、データで把握・判断・制御する</a:t>
            </a:r>
            <a:endParaRPr lang="en-US" altLang="ja-JP" b="1" dirty="0">
              <a:solidFill>
                <a:schemeClr val="tx1"/>
              </a:solidFill>
            </a:endParaRPr>
          </a:p>
          <a:p>
            <a:endParaRPr lang="en-US" altLang="ja-JP" b="1" dirty="0">
              <a:solidFill>
                <a:schemeClr val="accent6"/>
              </a:solidFill>
            </a:endParaRPr>
          </a:p>
          <a:p>
            <a:r>
              <a:rPr lang="ja-JP" altLang="en-US" dirty="0">
                <a:solidFill>
                  <a:schemeClr val="tx1"/>
                </a:solidFill>
              </a:rPr>
              <a:t>工務の一部権限も現場に委譲し、整備室が前後工程の動きを見ながら最適なかんばん制御等を行うことで、ラインを止めない“仕組み” を目指す</a:t>
            </a:r>
            <a:endParaRPr lang="en-US" altLang="ja-JP" dirty="0">
              <a:solidFill>
                <a:schemeClr val="tx1"/>
              </a:solidFill>
            </a:endParaRPr>
          </a:p>
        </p:txBody>
      </p:sp>
      <p:sp>
        <p:nvSpPr>
          <p:cNvPr id="7" name="二等辺三角形 6">
            <a:extLst>
              <a:ext uri="{FF2B5EF4-FFF2-40B4-BE49-F238E27FC236}">
                <a16:creationId xmlns:a16="http://schemas.microsoft.com/office/drawing/2014/main" id="{147C8E91-9240-385D-423C-1807DF6AB989}"/>
              </a:ext>
            </a:extLst>
          </p:cNvPr>
          <p:cNvSpPr/>
          <p:nvPr/>
        </p:nvSpPr>
        <p:spPr>
          <a:xfrm rot="5400000">
            <a:off x="5881404" y="3070261"/>
            <a:ext cx="472440" cy="29972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6384E8A-9F64-E8A5-99B1-EA7B9904CF7F}"/>
              </a:ext>
            </a:extLst>
          </p:cNvPr>
          <p:cNvSpPr/>
          <p:nvPr/>
        </p:nvSpPr>
        <p:spPr>
          <a:xfrm>
            <a:off x="3268272" y="3677320"/>
            <a:ext cx="914400"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在庫</a:t>
            </a:r>
            <a:endParaRPr kumimoji="1" lang="en-US" altLang="ja-JP" dirty="0">
              <a:solidFill>
                <a:schemeClr val="tx1"/>
              </a:solidFill>
            </a:endParaRPr>
          </a:p>
          <a:p>
            <a:pPr algn="ctr"/>
            <a:r>
              <a:rPr kumimoji="1" lang="ja-JP" altLang="en-US" dirty="0">
                <a:solidFill>
                  <a:schemeClr val="tx1"/>
                </a:solidFill>
              </a:rPr>
              <a:t>置き場</a:t>
            </a:r>
          </a:p>
        </p:txBody>
      </p:sp>
      <p:sp>
        <p:nvSpPr>
          <p:cNvPr id="9" name="正方形/長方形 8">
            <a:extLst>
              <a:ext uri="{FF2B5EF4-FFF2-40B4-BE49-F238E27FC236}">
                <a16:creationId xmlns:a16="http://schemas.microsoft.com/office/drawing/2014/main" id="{98C6687D-6157-4677-68DF-43A78741A4A1}"/>
              </a:ext>
            </a:extLst>
          </p:cNvPr>
          <p:cNvSpPr/>
          <p:nvPr/>
        </p:nvSpPr>
        <p:spPr>
          <a:xfrm>
            <a:off x="4549021" y="3677320"/>
            <a:ext cx="914400"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生産</a:t>
            </a:r>
            <a:endParaRPr lang="en-US" altLang="ja-JP" dirty="0">
              <a:solidFill>
                <a:schemeClr val="tx1"/>
              </a:solidFill>
            </a:endParaRPr>
          </a:p>
          <a:p>
            <a:pPr algn="ctr"/>
            <a:r>
              <a:rPr lang="ja-JP" altLang="en-US" dirty="0">
                <a:solidFill>
                  <a:schemeClr val="tx1"/>
                </a:solidFill>
              </a:rPr>
              <a:t>ライン</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665DD4E3-9EFE-1028-F88F-1FBDE98E1652}"/>
              </a:ext>
            </a:extLst>
          </p:cNvPr>
          <p:cNvSpPr/>
          <p:nvPr/>
        </p:nvSpPr>
        <p:spPr>
          <a:xfrm>
            <a:off x="1916038" y="3677320"/>
            <a:ext cx="914400"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物流</a:t>
            </a:r>
            <a:endParaRPr kumimoji="1" lang="en-US" altLang="ja-JP" dirty="0">
              <a:solidFill>
                <a:schemeClr val="tx1"/>
              </a:solidFill>
            </a:endParaRPr>
          </a:p>
          <a:p>
            <a:pPr algn="ctr"/>
            <a:r>
              <a:rPr kumimoji="1" lang="ja-JP" altLang="en-US" dirty="0">
                <a:solidFill>
                  <a:schemeClr val="tx1"/>
                </a:solidFill>
              </a:rPr>
              <a:t>拠点</a:t>
            </a:r>
          </a:p>
        </p:txBody>
      </p:sp>
      <p:sp>
        <p:nvSpPr>
          <p:cNvPr id="11" name="正方形/長方形 10">
            <a:extLst>
              <a:ext uri="{FF2B5EF4-FFF2-40B4-BE49-F238E27FC236}">
                <a16:creationId xmlns:a16="http://schemas.microsoft.com/office/drawing/2014/main" id="{08CD89E3-9517-6802-CE79-E79E8121D325}"/>
              </a:ext>
            </a:extLst>
          </p:cNvPr>
          <p:cNvSpPr/>
          <p:nvPr/>
        </p:nvSpPr>
        <p:spPr>
          <a:xfrm>
            <a:off x="563805" y="3677320"/>
            <a:ext cx="914400"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仕入先</a:t>
            </a:r>
          </a:p>
        </p:txBody>
      </p:sp>
      <p:cxnSp>
        <p:nvCxnSpPr>
          <p:cNvPr id="13" name="直線矢印コネクタ 12">
            <a:extLst>
              <a:ext uri="{FF2B5EF4-FFF2-40B4-BE49-F238E27FC236}">
                <a16:creationId xmlns:a16="http://schemas.microsoft.com/office/drawing/2014/main" id="{61EA78A2-8A80-C06C-67D2-5107A338374D}"/>
              </a:ext>
            </a:extLst>
          </p:cNvPr>
          <p:cNvCxnSpPr>
            <a:stCxn id="11" idx="3"/>
            <a:endCxn id="10" idx="1"/>
          </p:cNvCxnSpPr>
          <p:nvPr/>
        </p:nvCxnSpPr>
        <p:spPr>
          <a:xfrm>
            <a:off x="1478205" y="4134520"/>
            <a:ext cx="437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1CCDF87-F922-E117-BDD8-91C1B9F62FEF}"/>
              </a:ext>
            </a:extLst>
          </p:cNvPr>
          <p:cNvCxnSpPr>
            <a:cxnSpLocks/>
            <a:stCxn id="10" idx="3"/>
            <a:endCxn id="8" idx="1"/>
          </p:cNvCxnSpPr>
          <p:nvPr/>
        </p:nvCxnSpPr>
        <p:spPr>
          <a:xfrm>
            <a:off x="2830438" y="4134520"/>
            <a:ext cx="437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DDCDAD6-85EB-BF23-C114-273F29A7A034}"/>
              </a:ext>
            </a:extLst>
          </p:cNvPr>
          <p:cNvCxnSpPr>
            <a:cxnSpLocks/>
            <a:stCxn id="8" idx="3"/>
            <a:endCxn id="9" idx="1"/>
          </p:cNvCxnSpPr>
          <p:nvPr/>
        </p:nvCxnSpPr>
        <p:spPr>
          <a:xfrm>
            <a:off x="4182672" y="4134520"/>
            <a:ext cx="366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四角形: 角を丸くする 20">
            <a:extLst>
              <a:ext uri="{FF2B5EF4-FFF2-40B4-BE49-F238E27FC236}">
                <a16:creationId xmlns:a16="http://schemas.microsoft.com/office/drawing/2014/main" id="{249E7C0A-47EA-8094-35E2-6CE304487A7A}"/>
              </a:ext>
            </a:extLst>
          </p:cNvPr>
          <p:cNvSpPr/>
          <p:nvPr/>
        </p:nvSpPr>
        <p:spPr>
          <a:xfrm>
            <a:off x="3085097" y="3575723"/>
            <a:ext cx="2469287" cy="1111882"/>
          </a:xfrm>
          <a:prstGeom prst="roundRect">
            <a:avLst>
              <a:gd name="adj" fmla="val 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14D75CBF-7BE6-649F-D91D-01E5E1A9AE3F}"/>
              </a:ext>
            </a:extLst>
          </p:cNvPr>
          <p:cNvSpPr txBox="1"/>
          <p:nvPr/>
        </p:nvSpPr>
        <p:spPr>
          <a:xfrm>
            <a:off x="3774026" y="3220121"/>
            <a:ext cx="1183640" cy="369332"/>
          </a:xfrm>
          <a:prstGeom prst="rect">
            <a:avLst/>
          </a:prstGeom>
          <a:noFill/>
        </p:spPr>
        <p:txBody>
          <a:bodyPr wrap="square">
            <a:spAutoFit/>
          </a:bodyPr>
          <a:lstStyle/>
          <a:p>
            <a:pPr algn="ctr"/>
            <a:r>
              <a:rPr lang="ja-JP" altLang="en-US" dirty="0"/>
              <a:t>〇〇工場</a:t>
            </a:r>
            <a:endParaRPr kumimoji="1" lang="en-US" altLang="ja-JP" dirty="0">
              <a:solidFill>
                <a:schemeClr val="tx1"/>
              </a:solidFill>
            </a:endParaRPr>
          </a:p>
        </p:txBody>
      </p:sp>
      <p:sp>
        <p:nvSpPr>
          <p:cNvPr id="25" name="正方形/長方形 24">
            <a:extLst>
              <a:ext uri="{FF2B5EF4-FFF2-40B4-BE49-F238E27FC236}">
                <a16:creationId xmlns:a16="http://schemas.microsoft.com/office/drawing/2014/main" id="{ECFAE38E-7D41-638C-B514-2AF8BB4FFFC5}"/>
              </a:ext>
            </a:extLst>
          </p:cNvPr>
          <p:cNvSpPr/>
          <p:nvPr/>
        </p:nvSpPr>
        <p:spPr>
          <a:xfrm>
            <a:off x="9575113" y="123819"/>
            <a:ext cx="2052348" cy="1002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写真</a:t>
            </a:r>
          </a:p>
        </p:txBody>
      </p:sp>
      <p:pic>
        <p:nvPicPr>
          <p:cNvPr id="14" name="図 13">
            <a:extLst>
              <a:ext uri="{FF2B5EF4-FFF2-40B4-BE49-F238E27FC236}">
                <a16:creationId xmlns:a16="http://schemas.microsoft.com/office/drawing/2014/main" id="{D960BF21-635C-C2E1-47B3-73E865D00D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8266" y="4825278"/>
            <a:ext cx="852135" cy="852135"/>
          </a:xfrm>
          <a:prstGeom prst="rect">
            <a:avLst/>
          </a:prstGeom>
        </p:spPr>
      </p:pic>
      <p:sp>
        <p:nvSpPr>
          <p:cNvPr id="16" name="矢印: 右 15">
            <a:extLst>
              <a:ext uri="{FF2B5EF4-FFF2-40B4-BE49-F238E27FC236}">
                <a16:creationId xmlns:a16="http://schemas.microsoft.com/office/drawing/2014/main" id="{6C8D4774-F326-9CD0-38A7-5325C7D35E45}"/>
              </a:ext>
            </a:extLst>
          </p:cNvPr>
          <p:cNvSpPr/>
          <p:nvPr/>
        </p:nvSpPr>
        <p:spPr>
          <a:xfrm>
            <a:off x="4379379" y="4990356"/>
            <a:ext cx="553499" cy="484632"/>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7" name="矢印: 右 16">
            <a:extLst>
              <a:ext uri="{FF2B5EF4-FFF2-40B4-BE49-F238E27FC236}">
                <a16:creationId xmlns:a16="http://schemas.microsoft.com/office/drawing/2014/main" id="{7DD837DE-31E2-AAE0-9E10-16C56B5000AE}"/>
              </a:ext>
            </a:extLst>
          </p:cNvPr>
          <p:cNvSpPr/>
          <p:nvPr/>
        </p:nvSpPr>
        <p:spPr>
          <a:xfrm rot="10800000">
            <a:off x="2644785" y="4990356"/>
            <a:ext cx="553499" cy="484632"/>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9" name="吹き出し: 四角形 18">
            <a:extLst>
              <a:ext uri="{FF2B5EF4-FFF2-40B4-BE49-F238E27FC236}">
                <a16:creationId xmlns:a16="http://schemas.microsoft.com/office/drawing/2014/main" id="{72FCC261-CA18-A64C-705D-F70387A046D2}"/>
              </a:ext>
            </a:extLst>
          </p:cNvPr>
          <p:cNvSpPr/>
          <p:nvPr/>
        </p:nvSpPr>
        <p:spPr>
          <a:xfrm>
            <a:off x="51429" y="4960861"/>
            <a:ext cx="2346757" cy="543621"/>
          </a:xfrm>
          <a:prstGeom prst="wedgeRectCallout">
            <a:avLst>
              <a:gd name="adj1" fmla="val 57927"/>
              <a:gd name="adj2" fmla="val 2076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ラインを止めないために、</a:t>
            </a:r>
            <a:endParaRPr lang="en-US" altLang="ja-JP" sz="1400" b="1" dirty="0">
              <a:solidFill>
                <a:schemeClr val="tx1"/>
              </a:solidFill>
            </a:endParaRPr>
          </a:p>
          <a:p>
            <a:pPr algn="ctr"/>
            <a:r>
              <a:rPr lang="ja-JP" altLang="en-US" sz="1400" b="1" dirty="0">
                <a:solidFill>
                  <a:schemeClr val="tx1"/>
                </a:solidFill>
              </a:rPr>
              <a:t>前後工程を奔走</a:t>
            </a:r>
            <a:endParaRPr lang="en-US" altLang="ja-JP" sz="1400" b="1" dirty="0">
              <a:solidFill>
                <a:schemeClr val="tx1"/>
              </a:solidFill>
            </a:endParaRPr>
          </a:p>
        </p:txBody>
      </p:sp>
      <p:sp>
        <p:nvSpPr>
          <p:cNvPr id="20" name="正方形/長方形 19">
            <a:extLst>
              <a:ext uri="{FF2B5EF4-FFF2-40B4-BE49-F238E27FC236}">
                <a16:creationId xmlns:a16="http://schemas.microsoft.com/office/drawing/2014/main" id="{48943498-8E5D-B1DD-8D52-4FD08C8BAA17}"/>
              </a:ext>
            </a:extLst>
          </p:cNvPr>
          <p:cNvSpPr/>
          <p:nvPr/>
        </p:nvSpPr>
        <p:spPr>
          <a:xfrm>
            <a:off x="9341349" y="3718269"/>
            <a:ext cx="914400"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在庫</a:t>
            </a:r>
            <a:endParaRPr kumimoji="1" lang="en-US" altLang="ja-JP" dirty="0">
              <a:solidFill>
                <a:schemeClr val="tx1"/>
              </a:solidFill>
            </a:endParaRPr>
          </a:p>
          <a:p>
            <a:pPr algn="ctr"/>
            <a:r>
              <a:rPr kumimoji="1" lang="ja-JP" altLang="en-US" dirty="0">
                <a:solidFill>
                  <a:schemeClr val="tx1"/>
                </a:solidFill>
              </a:rPr>
              <a:t>置き場</a:t>
            </a:r>
          </a:p>
        </p:txBody>
      </p:sp>
      <p:sp>
        <p:nvSpPr>
          <p:cNvPr id="22" name="正方形/長方形 21">
            <a:extLst>
              <a:ext uri="{FF2B5EF4-FFF2-40B4-BE49-F238E27FC236}">
                <a16:creationId xmlns:a16="http://schemas.microsoft.com/office/drawing/2014/main" id="{148DC5DC-EE9E-B594-57B8-289236B1275E}"/>
              </a:ext>
            </a:extLst>
          </p:cNvPr>
          <p:cNvSpPr/>
          <p:nvPr/>
        </p:nvSpPr>
        <p:spPr>
          <a:xfrm>
            <a:off x="10622098" y="3718269"/>
            <a:ext cx="914400"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生産</a:t>
            </a:r>
            <a:endParaRPr lang="en-US" altLang="ja-JP" dirty="0">
              <a:solidFill>
                <a:schemeClr val="tx1"/>
              </a:solidFill>
            </a:endParaRPr>
          </a:p>
          <a:p>
            <a:pPr algn="ctr"/>
            <a:r>
              <a:rPr lang="ja-JP" altLang="en-US" dirty="0">
                <a:solidFill>
                  <a:schemeClr val="tx1"/>
                </a:solidFill>
              </a:rPr>
              <a:t>ライン</a:t>
            </a:r>
            <a:endParaRPr kumimoji="1" lang="ja-JP" altLang="en-US" dirty="0">
              <a:solidFill>
                <a:schemeClr val="tx1"/>
              </a:solidFill>
            </a:endParaRPr>
          </a:p>
        </p:txBody>
      </p:sp>
      <p:sp>
        <p:nvSpPr>
          <p:cNvPr id="26" name="正方形/長方形 25">
            <a:extLst>
              <a:ext uri="{FF2B5EF4-FFF2-40B4-BE49-F238E27FC236}">
                <a16:creationId xmlns:a16="http://schemas.microsoft.com/office/drawing/2014/main" id="{A48A5697-F1B8-A286-F351-2B8F8BFBE396}"/>
              </a:ext>
            </a:extLst>
          </p:cNvPr>
          <p:cNvSpPr/>
          <p:nvPr/>
        </p:nvSpPr>
        <p:spPr>
          <a:xfrm>
            <a:off x="7989115" y="3718269"/>
            <a:ext cx="914400"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物流</a:t>
            </a:r>
            <a:endParaRPr kumimoji="1" lang="en-US" altLang="ja-JP" dirty="0">
              <a:solidFill>
                <a:schemeClr val="tx1"/>
              </a:solidFill>
            </a:endParaRPr>
          </a:p>
          <a:p>
            <a:pPr algn="ctr"/>
            <a:r>
              <a:rPr kumimoji="1" lang="ja-JP" altLang="en-US" dirty="0">
                <a:solidFill>
                  <a:schemeClr val="tx1"/>
                </a:solidFill>
              </a:rPr>
              <a:t>拠点</a:t>
            </a:r>
          </a:p>
        </p:txBody>
      </p:sp>
      <p:sp>
        <p:nvSpPr>
          <p:cNvPr id="27" name="正方形/長方形 26">
            <a:extLst>
              <a:ext uri="{FF2B5EF4-FFF2-40B4-BE49-F238E27FC236}">
                <a16:creationId xmlns:a16="http://schemas.microsoft.com/office/drawing/2014/main" id="{78C6E1A5-B5C3-F9D7-8F2F-A2943A804DAE}"/>
              </a:ext>
            </a:extLst>
          </p:cNvPr>
          <p:cNvSpPr/>
          <p:nvPr/>
        </p:nvSpPr>
        <p:spPr>
          <a:xfrm>
            <a:off x="6636882" y="3718269"/>
            <a:ext cx="914400"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仕入先</a:t>
            </a:r>
          </a:p>
        </p:txBody>
      </p:sp>
      <p:cxnSp>
        <p:nvCxnSpPr>
          <p:cNvPr id="28" name="直線矢印コネクタ 27">
            <a:extLst>
              <a:ext uri="{FF2B5EF4-FFF2-40B4-BE49-F238E27FC236}">
                <a16:creationId xmlns:a16="http://schemas.microsoft.com/office/drawing/2014/main" id="{473384A6-9E69-A336-9EF6-5553BB9F6203}"/>
              </a:ext>
            </a:extLst>
          </p:cNvPr>
          <p:cNvCxnSpPr>
            <a:stCxn id="27" idx="3"/>
            <a:endCxn id="26" idx="1"/>
          </p:cNvCxnSpPr>
          <p:nvPr/>
        </p:nvCxnSpPr>
        <p:spPr>
          <a:xfrm>
            <a:off x="7551282" y="4175469"/>
            <a:ext cx="437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526800B1-80F1-4D6C-6DD6-AB47CE0CD211}"/>
              </a:ext>
            </a:extLst>
          </p:cNvPr>
          <p:cNvCxnSpPr>
            <a:cxnSpLocks/>
            <a:stCxn id="26" idx="3"/>
            <a:endCxn id="20" idx="1"/>
          </p:cNvCxnSpPr>
          <p:nvPr/>
        </p:nvCxnSpPr>
        <p:spPr>
          <a:xfrm>
            <a:off x="8903515" y="4175469"/>
            <a:ext cx="437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A94F246E-9F93-3830-E582-744CFC84FA02}"/>
              </a:ext>
            </a:extLst>
          </p:cNvPr>
          <p:cNvCxnSpPr>
            <a:cxnSpLocks/>
            <a:stCxn id="20" idx="3"/>
            <a:endCxn id="22" idx="1"/>
          </p:cNvCxnSpPr>
          <p:nvPr/>
        </p:nvCxnSpPr>
        <p:spPr>
          <a:xfrm>
            <a:off x="10255749" y="4175469"/>
            <a:ext cx="3663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四角形: 角を丸くする 30">
            <a:extLst>
              <a:ext uri="{FF2B5EF4-FFF2-40B4-BE49-F238E27FC236}">
                <a16:creationId xmlns:a16="http://schemas.microsoft.com/office/drawing/2014/main" id="{57085FBF-2746-5BC8-F463-8E0CCEF72851}"/>
              </a:ext>
            </a:extLst>
          </p:cNvPr>
          <p:cNvSpPr/>
          <p:nvPr/>
        </p:nvSpPr>
        <p:spPr>
          <a:xfrm>
            <a:off x="9158174" y="3616671"/>
            <a:ext cx="2469287" cy="1163313"/>
          </a:xfrm>
          <a:prstGeom prst="roundRect">
            <a:avLst>
              <a:gd name="adj" fmla="val 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ACE69AD6-970D-A292-D005-E51717FAE1EF}"/>
              </a:ext>
            </a:extLst>
          </p:cNvPr>
          <p:cNvSpPr txBox="1"/>
          <p:nvPr/>
        </p:nvSpPr>
        <p:spPr>
          <a:xfrm>
            <a:off x="9847103" y="3261070"/>
            <a:ext cx="1183640" cy="369332"/>
          </a:xfrm>
          <a:prstGeom prst="rect">
            <a:avLst/>
          </a:prstGeom>
          <a:noFill/>
        </p:spPr>
        <p:txBody>
          <a:bodyPr wrap="square">
            <a:spAutoFit/>
          </a:bodyPr>
          <a:lstStyle/>
          <a:p>
            <a:pPr algn="ctr"/>
            <a:r>
              <a:rPr lang="ja-JP" altLang="en-US" dirty="0"/>
              <a:t>〇〇工場</a:t>
            </a:r>
            <a:endParaRPr kumimoji="1" lang="en-US" altLang="ja-JP" dirty="0">
              <a:solidFill>
                <a:schemeClr val="tx1"/>
              </a:solidFill>
            </a:endParaRPr>
          </a:p>
        </p:txBody>
      </p:sp>
      <p:pic>
        <p:nvPicPr>
          <p:cNvPr id="36" name="図 35">
            <a:extLst>
              <a:ext uri="{FF2B5EF4-FFF2-40B4-BE49-F238E27FC236}">
                <a16:creationId xmlns:a16="http://schemas.microsoft.com/office/drawing/2014/main" id="{080C9F5B-B29F-F1B6-F0A5-74C0476155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0602" y="4809980"/>
            <a:ext cx="709569" cy="709569"/>
          </a:xfrm>
          <a:prstGeom prst="rect">
            <a:avLst/>
          </a:prstGeom>
        </p:spPr>
      </p:pic>
      <p:cxnSp>
        <p:nvCxnSpPr>
          <p:cNvPr id="38" name="直線矢印コネクタ 37">
            <a:extLst>
              <a:ext uri="{FF2B5EF4-FFF2-40B4-BE49-F238E27FC236}">
                <a16:creationId xmlns:a16="http://schemas.microsoft.com/office/drawing/2014/main" id="{04D9B0E0-8BA2-00BC-FCF2-A433B03FA5F1}"/>
              </a:ext>
            </a:extLst>
          </p:cNvPr>
          <p:cNvCxnSpPr/>
          <p:nvPr/>
        </p:nvCxnSpPr>
        <p:spPr>
          <a:xfrm>
            <a:off x="8493741" y="4632669"/>
            <a:ext cx="756645" cy="286965"/>
          </a:xfrm>
          <a:prstGeom prst="straightConnector1">
            <a:avLst/>
          </a:prstGeom>
          <a:ln w="28575">
            <a:solidFill>
              <a:schemeClr val="accent1">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E080565-43DC-3FCE-8C34-60156F8BDED3}"/>
              </a:ext>
            </a:extLst>
          </p:cNvPr>
          <p:cNvCxnSpPr>
            <a:cxnSpLocks/>
          </p:cNvCxnSpPr>
          <p:nvPr/>
        </p:nvCxnSpPr>
        <p:spPr>
          <a:xfrm>
            <a:off x="7215946" y="4679916"/>
            <a:ext cx="1950504" cy="427916"/>
          </a:xfrm>
          <a:prstGeom prst="straightConnector1">
            <a:avLst/>
          </a:prstGeom>
          <a:ln w="28575">
            <a:solidFill>
              <a:schemeClr val="accent1">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51AC482-49CD-4141-7B53-DFFAAB7067AB}"/>
              </a:ext>
            </a:extLst>
          </p:cNvPr>
          <p:cNvCxnSpPr>
            <a:cxnSpLocks/>
          </p:cNvCxnSpPr>
          <p:nvPr/>
        </p:nvCxnSpPr>
        <p:spPr>
          <a:xfrm flipH="1">
            <a:off x="10287932" y="4624376"/>
            <a:ext cx="884768" cy="453701"/>
          </a:xfrm>
          <a:prstGeom prst="straightConnector1">
            <a:avLst/>
          </a:prstGeom>
          <a:ln w="28575">
            <a:solidFill>
              <a:schemeClr val="accent1">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6" name="吹き出し: 四角形 45">
            <a:extLst>
              <a:ext uri="{FF2B5EF4-FFF2-40B4-BE49-F238E27FC236}">
                <a16:creationId xmlns:a16="http://schemas.microsoft.com/office/drawing/2014/main" id="{ADDC1B0C-5440-9161-C173-961905951E2A}"/>
              </a:ext>
            </a:extLst>
          </p:cNvPr>
          <p:cNvSpPr/>
          <p:nvPr/>
        </p:nvSpPr>
        <p:spPr>
          <a:xfrm>
            <a:off x="6512563" y="5182160"/>
            <a:ext cx="2507718" cy="567447"/>
          </a:xfrm>
          <a:prstGeom prst="wedgeRectCallout">
            <a:avLst>
              <a:gd name="adj1" fmla="val 62265"/>
              <a:gd name="adj2" fmla="val -592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b="1" dirty="0">
                <a:solidFill>
                  <a:schemeClr val="tx1"/>
                </a:solidFill>
              </a:rPr>
              <a:t>データを集約し、</a:t>
            </a:r>
            <a:endParaRPr lang="en-US" altLang="ja-JP" sz="1400" b="1" dirty="0">
              <a:solidFill>
                <a:schemeClr val="tx1"/>
              </a:solidFill>
            </a:endParaRPr>
          </a:p>
          <a:p>
            <a:pPr algn="ctr"/>
            <a:r>
              <a:rPr lang="ja-JP" altLang="en-US" sz="1400" b="1" dirty="0">
                <a:solidFill>
                  <a:schemeClr val="tx1"/>
                </a:solidFill>
              </a:rPr>
              <a:t>管制室でモノの流れを制御</a:t>
            </a:r>
            <a:endParaRPr lang="en-US" altLang="ja-JP" sz="1400" b="1" dirty="0">
              <a:solidFill>
                <a:schemeClr val="tx1"/>
              </a:solidFill>
            </a:endParaRPr>
          </a:p>
        </p:txBody>
      </p:sp>
      <p:pic>
        <p:nvPicPr>
          <p:cNvPr id="45" name="図 44">
            <a:extLst>
              <a:ext uri="{FF2B5EF4-FFF2-40B4-BE49-F238E27FC236}">
                <a16:creationId xmlns:a16="http://schemas.microsoft.com/office/drawing/2014/main" id="{9C7E901D-02EC-709A-ED91-8DCE3F49D9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4651" y="5113200"/>
            <a:ext cx="567447" cy="567447"/>
          </a:xfrm>
          <a:prstGeom prst="rect">
            <a:avLst/>
          </a:prstGeom>
        </p:spPr>
      </p:pic>
      <p:sp>
        <p:nvSpPr>
          <p:cNvPr id="55" name="正方形/長方形 54">
            <a:extLst>
              <a:ext uri="{FF2B5EF4-FFF2-40B4-BE49-F238E27FC236}">
                <a16:creationId xmlns:a16="http://schemas.microsoft.com/office/drawing/2014/main" id="{D8A38637-9532-9D2A-9EE0-9D9E6C3B6966}"/>
              </a:ext>
            </a:extLst>
          </p:cNvPr>
          <p:cNvSpPr/>
          <p:nvPr/>
        </p:nvSpPr>
        <p:spPr>
          <a:xfrm>
            <a:off x="500252" y="5837482"/>
            <a:ext cx="11220427" cy="674199"/>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集中管制による工程スルーの在庫適正化を実現したい</a:t>
            </a:r>
            <a:endParaRPr lang="en-US" altLang="ja-JP" sz="2000" b="1" dirty="0">
              <a:solidFill>
                <a:schemeClr val="tx1"/>
              </a:solidFill>
            </a:endParaRPr>
          </a:p>
        </p:txBody>
      </p:sp>
      <p:sp>
        <p:nvSpPr>
          <p:cNvPr id="59" name="テキスト ボックス 58">
            <a:extLst>
              <a:ext uri="{FF2B5EF4-FFF2-40B4-BE49-F238E27FC236}">
                <a16:creationId xmlns:a16="http://schemas.microsoft.com/office/drawing/2014/main" id="{47FE4CA5-276E-8574-FD54-83AABAAE74F7}"/>
              </a:ext>
            </a:extLst>
          </p:cNvPr>
          <p:cNvSpPr txBox="1"/>
          <p:nvPr/>
        </p:nvSpPr>
        <p:spPr>
          <a:xfrm>
            <a:off x="10651465" y="4918659"/>
            <a:ext cx="681873" cy="369332"/>
          </a:xfrm>
          <a:prstGeom prst="rect">
            <a:avLst/>
          </a:prstGeom>
          <a:noFill/>
        </p:spPr>
        <p:txBody>
          <a:bodyPr wrap="square">
            <a:spAutoFit/>
          </a:bodyPr>
          <a:lstStyle/>
          <a:p>
            <a:r>
              <a:rPr lang="ja-JP" altLang="en-US" dirty="0">
                <a:solidFill>
                  <a:schemeClr val="accent1">
                    <a:lumMod val="60000"/>
                    <a:lumOff val="40000"/>
                  </a:schemeClr>
                </a:solidFill>
              </a:rPr>
              <a:t>情報</a:t>
            </a:r>
          </a:p>
        </p:txBody>
      </p:sp>
    </p:spTree>
    <p:extLst>
      <p:ext uri="{BB962C8B-B14F-4D97-AF65-F5344CB8AC3E}">
        <p14:creationId xmlns:p14="http://schemas.microsoft.com/office/powerpoint/2010/main" val="98244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4A2B0-67B8-A883-2B7C-416327CCCBE2}"/>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27242CD7-166F-362D-C620-EDB77FBB2541}"/>
              </a:ext>
            </a:extLst>
          </p:cNvPr>
          <p:cNvSpPr>
            <a:spLocks noGrp="1"/>
          </p:cNvSpPr>
          <p:nvPr>
            <p:ph type="body" sz="quarter" idx="20"/>
          </p:nvPr>
        </p:nvSpPr>
        <p:spPr/>
        <p:txBody>
          <a:bodyPr/>
          <a:lstStyle/>
          <a:p>
            <a:r>
              <a:rPr lang="ja-JP" altLang="en-US" dirty="0"/>
              <a:t>目指す姿（詳細、ものづくり革新部）</a:t>
            </a:r>
            <a:endParaRPr kumimoji="1" lang="ja-JP" altLang="en-US" dirty="0"/>
          </a:p>
        </p:txBody>
      </p:sp>
      <p:sp>
        <p:nvSpPr>
          <p:cNvPr id="4" name="日付プレースホルダー 3">
            <a:extLst>
              <a:ext uri="{FF2B5EF4-FFF2-40B4-BE49-F238E27FC236}">
                <a16:creationId xmlns:a16="http://schemas.microsoft.com/office/drawing/2014/main" id="{37F5D7EC-7ADE-B85D-A5EE-C8DBC91E4B8C}"/>
              </a:ext>
            </a:extLst>
          </p:cNvPr>
          <p:cNvSpPr>
            <a:spLocks noGrp="1"/>
          </p:cNvSpPr>
          <p:nvPr>
            <p:ph type="dt" sz="half" idx="19"/>
          </p:nvPr>
        </p:nvSpPr>
        <p:spPr/>
        <p:txBody>
          <a:bodyPr/>
          <a:lstStyle/>
          <a:p>
            <a:fld id="{FCAFAC13-DB77-42F2-BE26-45BA5532FD50}" type="datetime4">
              <a:rPr lang="en-US" altLang="ja-JP" smtClean="0"/>
              <a:pPr/>
              <a:t>May 24, 2025</a:t>
            </a:fld>
            <a:endParaRPr lang="en-US" dirty="0"/>
          </a:p>
        </p:txBody>
      </p:sp>
      <p:sp>
        <p:nvSpPr>
          <p:cNvPr id="5" name="正方形/長方形 4">
            <a:extLst>
              <a:ext uri="{FF2B5EF4-FFF2-40B4-BE49-F238E27FC236}">
                <a16:creationId xmlns:a16="http://schemas.microsoft.com/office/drawing/2014/main" id="{7D0176F3-7C90-2E90-7316-4B01086E94E1}"/>
              </a:ext>
            </a:extLst>
          </p:cNvPr>
          <p:cNvSpPr/>
          <p:nvPr/>
        </p:nvSpPr>
        <p:spPr>
          <a:xfrm>
            <a:off x="503641" y="5641589"/>
            <a:ext cx="11220427" cy="914400"/>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可視化のステップは完了し、現在は分析のステップを取り組み中</a:t>
            </a:r>
            <a:endParaRPr lang="en-US" altLang="ja-JP" sz="2000" b="1" dirty="0">
              <a:solidFill>
                <a:schemeClr val="tx1"/>
              </a:solidFill>
            </a:endParaRPr>
          </a:p>
        </p:txBody>
      </p:sp>
    </p:spTree>
    <p:extLst>
      <p:ext uri="{BB962C8B-B14F-4D97-AF65-F5344CB8AC3E}">
        <p14:creationId xmlns:p14="http://schemas.microsoft.com/office/powerpoint/2010/main" val="900056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5F2464-1575-F105-DAEF-4222347209E6}"/>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F171C296-8C53-BFC5-F545-09A0E3AB7A09}"/>
              </a:ext>
            </a:extLst>
          </p:cNvPr>
          <p:cNvSpPr>
            <a:spLocks noGrp="1"/>
          </p:cNvSpPr>
          <p:nvPr>
            <p:ph type="body" sz="quarter" idx="20"/>
          </p:nvPr>
        </p:nvSpPr>
        <p:spPr/>
        <p:txBody>
          <a:bodyPr/>
          <a:lstStyle/>
          <a:p>
            <a:r>
              <a:rPr kumimoji="1" lang="ja-JP" altLang="en-US" dirty="0"/>
              <a:t>課題</a:t>
            </a:r>
          </a:p>
        </p:txBody>
      </p:sp>
      <p:sp>
        <p:nvSpPr>
          <p:cNvPr id="4" name="日付プレースホルダー 3">
            <a:extLst>
              <a:ext uri="{FF2B5EF4-FFF2-40B4-BE49-F238E27FC236}">
                <a16:creationId xmlns:a16="http://schemas.microsoft.com/office/drawing/2014/main" id="{C0E3D72A-961B-8B02-D95C-6F08A48FF1FF}"/>
              </a:ext>
            </a:extLst>
          </p:cNvPr>
          <p:cNvSpPr>
            <a:spLocks noGrp="1"/>
          </p:cNvSpPr>
          <p:nvPr>
            <p:ph type="dt" sz="half" idx="19"/>
          </p:nvPr>
        </p:nvSpPr>
        <p:spPr/>
        <p:txBody>
          <a:bodyPr/>
          <a:lstStyle/>
          <a:p>
            <a:fld id="{FCAFAC13-DB77-42F2-BE26-45BA5532FD50}" type="datetime4">
              <a:rPr lang="en-US" altLang="ja-JP" smtClean="0"/>
              <a:pPr/>
              <a:t>May 24, 2025</a:t>
            </a:fld>
            <a:endParaRPr lang="en-US" dirty="0"/>
          </a:p>
        </p:txBody>
      </p:sp>
      <p:sp>
        <p:nvSpPr>
          <p:cNvPr id="5" name="正方形/長方形 4">
            <a:extLst>
              <a:ext uri="{FF2B5EF4-FFF2-40B4-BE49-F238E27FC236}">
                <a16:creationId xmlns:a16="http://schemas.microsoft.com/office/drawing/2014/main" id="{17611931-2EC8-B4D8-B766-99A07CBD0CDC}"/>
              </a:ext>
            </a:extLst>
          </p:cNvPr>
          <p:cNvSpPr/>
          <p:nvPr/>
        </p:nvSpPr>
        <p:spPr>
          <a:xfrm>
            <a:off x="503641" y="5641589"/>
            <a:ext cx="11220427" cy="914400"/>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突発型の在庫異常に対して分析・対応が必要</a:t>
            </a:r>
            <a:endParaRPr lang="en-US" altLang="ja-JP" sz="2000" b="1" dirty="0">
              <a:solidFill>
                <a:schemeClr val="tx1"/>
              </a:solidFill>
            </a:endParaRPr>
          </a:p>
        </p:txBody>
      </p:sp>
    </p:spTree>
    <p:extLst>
      <p:ext uri="{BB962C8B-B14F-4D97-AF65-F5344CB8AC3E}">
        <p14:creationId xmlns:p14="http://schemas.microsoft.com/office/powerpoint/2010/main" val="61396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DF880E-8D94-3147-1AEB-629FACCA2A20}"/>
              </a:ext>
            </a:extLst>
          </p:cNvPr>
          <p:cNvSpPr>
            <a:spLocks noGrp="1"/>
          </p:cNvSpPr>
          <p:nvPr>
            <p:ph type="body" sz="quarter" idx="18"/>
          </p:nvPr>
        </p:nvSpPr>
        <p:spPr/>
        <p:txBody>
          <a:bodyPr/>
          <a:lstStyle/>
          <a:p>
            <a:r>
              <a:rPr kumimoji="1" lang="ja-JP" altLang="en-US" dirty="0"/>
              <a:t>突発型の在庫異常の分析を行うツールを開発</a:t>
            </a:r>
          </a:p>
        </p:txBody>
      </p:sp>
      <p:sp>
        <p:nvSpPr>
          <p:cNvPr id="3" name="テキスト プレースホルダー 2">
            <a:extLst>
              <a:ext uri="{FF2B5EF4-FFF2-40B4-BE49-F238E27FC236}">
                <a16:creationId xmlns:a16="http://schemas.microsoft.com/office/drawing/2014/main" id="{F3C54388-D678-9162-C90F-E2FD4D42D21B}"/>
              </a:ext>
            </a:extLst>
          </p:cNvPr>
          <p:cNvSpPr>
            <a:spLocks noGrp="1"/>
          </p:cNvSpPr>
          <p:nvPr>
            <p:ph type="body" sz="quarter" idx="20"/>
          </p:nvPr>
        </p:nvSpPr>
        <p:spPr/>
        <p:txBody>
          <a:bodyPr/>
          <a:lstStyle/>
          <a:p>
            <a:r>
              <a:rPr kumimoji="1" lang="ja-JP" altLang="en-US" dirty="0"/>
              <a:t>今回開発した技術（</a:t>
            </a:r>
            <a:r>
              <a:rPr lang="ja-JP" altLang="en-US" dirty="0"/>
              <a:t>全体像</a:t>
            </a:r>
            <a:r>
              <a:rPr kumimoji="1" lang="ja-JP" altLang="en-US" dirty="0"/>
              <a:t>）</a:t>
            </a:r>
          </a:p>
        </p:txBody>
      </p:sp>
      <p:sp>
        <p:nvSpPr>
          <p:cNvPr id="4" name="日付プレースホルダー 3">
            <a:extLst>
              <a:ext uri="{FF2B5EF4-FFF2-40B4-BE49-F238E27FC236}">
                <a16:creationId xmlns:a16="http://schemas.microsoft.com/office/drawing/2014/main" id="{35E6A8B9-8926-C98B-CB68-53BEE7E26FA9}"/>
              </a:ext>
            </a:extLst>
          </p:cNvPr>
          <p:cNvSpPr>
            <a:spLocks noGrp="1"/>
          </p:cNvSpPr>
          <p:nvPr>
            <p:ph type="dt" sz="half" idx="19"/>
          </p:nvPr>
        </p:nvSpPr>
        <p:spPr/>
        <p:txBody>
          <a:bodyPr/>
          <a:lstStyle/>
          <a:p>
            <a:fld id="{FCAFAC13-DB77-42F2-BE26-45BA5532FD50}" type="datetime4">
              <a:rPr lang="en-US" altLang="ja-JP" smtClean="0"/>
              <a:pPr/>
              <a:t>May 25, 2025</a:t>
            </a:fld>
            <a:endParaRPr lang="en-US" dirty="0"/>
          </a:p>
        </p:txBody>
      </p:sp>
      <p:sp>
        <p:nvSpPr>
          <p:cNvPr id="5" name="正方形/長方形 4">
            <a:extLst>
              <a:ext uri="{FF2B5EF4-FFF2-40B4-BE49-F238E27FC236}">
                <a16:creationId xmlns:a16="http://schemas.microsoft.com/office/drawing/2014/main" id="{5C37C9C9-3C40-59FD-78EA-D061311CD0F4}"/>
              </a:ext>
            </a:extLst>
          </p:cNvPr>
          <p:cNvSpPr/>
          <p:nvPr/>
        </p:nvSpPr>
        <p:spPr>
          <a:xfrm>
            <a:off x="503641" y="5641589"/>
            <a:ext cx="11220427" cy="914400"/>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在庫変動の分析を行うためには前後工程含めたデータが必要</a:t>
            </a:r>
            <a:endParaRPr lang="en-US" altLang="ja-JP" sz="2000" b="1" dirty="0">
              <a:solidFill>
                <a:schemeClr val="tx1"/>
              </a:solidFill>
            </a:endParaRPr>
          </a:p>
          <a:p>
            <a:pPr algn="ctr"/>
            <a:r>
              <a:rPr lang="ja-JP" altLang="en-US" sz="2000" b="1" dirty="0">
                <a:solidFill>
                  <a:schemeClr val="tx1"/>
                </a:solidFill>
              </a:rPr>
              <a:t>実績と設計等（基準）のデータを組み合わせて、</a:t>
            </a:r>
            <a:r>
              <a:rPr lang="en-US" altLang="ja-JP" sz="2000" b="1" dirty="0">
                <a:solidFill>
                  <a:schemeClr val="tx1"/>
                </a:solidFill>
              </a:rPr>
              <a:t>”</a:t>
            </a:r>
            <a:r>
              <a:rPr lang="ja-JP" altLang="en-US" sz="2000" b="1" dirty="0">
                <a:solidFill>
                  <a:schemeClr val="tx1"/>
                </a:solidFill>
              </a:rPr>
              <a:t>いつもと違う</a:t>
            </a:r>
            <a:r>
              <a:rPr lang="en-US" altLang="ja-JP" sz="2000" b="1" dirty="0">
                <a:solidFill>
                  <a:schemeClr val="tx1"/>
                </a:solidFill>
              </a:rPr>
              <a:t>”</a:t>
            </a:r>
            <a:r>
              <a:rPr lang="ja-JP" altLang="en-US" sz="2000" b="1" dirty="0">
                <a:solidFill>
                  <a:schemeClr val="tx1"/>
                </a:solidFill>
              </a:rPr>
              <a:t>を分析</a:t>
            </a:r>
            <a:endParaRPr lang="en-US" altLang="ja-JP" sz="2000" b="1" dirty="0">
              <a:solidFill>
                <a:schemeClr val="tx1"/>
              </a:solidFill>
            </a:endParaRPr>
          </a:p>
        </p:txBody>
      </p:sp>
    </p:spTree>
    <p:extLst>
      <p:ext uri="{BB962C8B-B14F-4D97-AF65-F5344CB8AC3E}">
        <p14:creationId xmlns:p14="http://schemas.microsoft.com/office/powerpoint/2010/main" val="279020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A44C36-BBB1-328E-B54B-E42B4F7EB889}"/>
              </a:ext>
            </a:extLst>
          </p:cNvPr>
          <p:cNvSpPr>
            <a:spLocks noGrp="1"/>
          </p:cNvSpPr>
          <p:nvPr>
            <p:ph type="body" sz="quarter" idx="18"/>
          </p:nvPr>
        </p:nvSpPr>
        <p:spPr/>
        <p:txBody>
          <a:bodyPr/>
          <a:lstStyle/>
          <a:p>
            <a:r>
              <a:rPr kumimoji="1" lang="ja-JP" altLang="en-US" dirty="0"/>
              <a:t>突発型の在庫異常の分析を行うツールを開発</a:t>
            </a:r>
          </a:p>
          <a:p>
            <a:endParaRPr kumimoji="1" lang="en-US" altLang="ja-JP" sz="1800" dirty="0"/>
          </a:p>
        </p:txBody>
      </p:sp>
      <p:sp>
        <p:nvSpPr>
          <p:cNvPr id="3" name="テキスト プレースホルダー 2">
            <a:extLst>
              <a:ext uri="{FF2B5EF4-FFF2-40B4-BE49-F238E27FC236}">
                <a16:creationId xmlns:a16="http://schemas.microsoft.com/office/drawing/2014/main" id="{633DA685-5903-1185-0225-DE0BABA9143D}"/>
              </a:ext>
            </a:extLst>
          </p:cNvPr>
          <p:cNvSpPr>
            <a:spLocks noGrp="1"/>
          </p:cNvSpPr>
          <p:nvPr>
            <p:ph type="body" sz="quarter" idx="20"/>
          </p:nvPr>
        </p:nvSpPr>
        <p:spPr/>
        <p:txBody>
          <a:bodyPr/>
          <a:lstStyle/>
          <a:p>
            <a:r>
              <a:rPr kumimoji="1" lang="ja-JP" altLang="en-US" dirty="0"/>
              <a:t>今回開発した技術（主な特徴）</a:t>
            </a:r>
          </a:p>
        </p:txBody>
      </p:sp>
      <p:sp>
        <p:nvSpPr>
          <p:cNvPr id="4" name="日付プレースホルダー 3">
            <a:extLst>
              <a:ext uri="{FF2B5EF4-FFF2-40B4-BE49-F238E27FC236}">
                <a16:creationId xmlns:a16="http://schemas.microsoft.com/office/drawing/2014/main" id="{7629AE96-18B1-583C-BF20-DDC6C8CC32C7}"/>
              </a:ext>
            </a:extLst>
          </p:cNvPr>
          <p:cNvSpPr>
            <a:spLocks noGrp="1"/>
          </p:cNvSpPr>
          <p:nvPr>
            <p:ph type="dt" sz="half" idx="19"/>
          </p:nvPr>
        </p:nvSpPr>
        <p:spPr/>
        <p:txBody>
          <a:bodyPr/>
          <a:lstStyle/>
          <a:p>
            <a:fld id="{FCAFAC13-DB77-42F2-BE26-45BA5532FD50}" type="datetime4">
              <a:rPr lang="en-US" altLang="ja-JP" smtClean="0"/>
              <a:pPr/>
              <a:t>May 25, 2025</a:t>
            </a:fld>
            <a:endParaRPr lang="en-US" dirty="0"/>
          </a:p>
        </p:txBody>
      </p:sp>
      <p:sp>
        <p:nvSpPr>
          <p:cNvPr id="5" name="正方形/長方形 4">
            <a:extLst>
              <a:ext uri="{FF2B5EF4-FFF2-40B4-BE49-F238E27FC236}">
                <a16:creationId xmlns:a16="http://schemas.microsoft.com/office/drawing/2014/main" id="{2388A805-38AD-BB3E-235B-DE399FD6D24B}"/>
              </a:ext>
            </a:extLst>
          </p:cNvPr>
          <p:cNvSpPr/>
          <p:nvPr/>
        </p:nvSpPr>
        <p:spPr>
          <a:xfrm>
            <a:off x="204750" y="1731523"/>
            <a:ext cx="3769000" cy="39828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5B2CEA5-89B9-AABB-2581-DA643B1C89DF}"/>
              </a:ext>
            </a:extLst>
          </p:cNvPr>
          <p:cNvSpPr/>
          <p:nvPr/>
        </p:nvSpPr>
        <p:spPr>
          <a:xfrm>
            <a:off x="4119926" y="1734180"/>
            <a:ext cx="3769000" cy="398280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確認</a:t>
            </a:r>
          </a:p>
        </p:txBody>
      </p:sp>
      <p:sp>
        <p:nvSpPr>
          <p:cNvPr id="9" name="正方形/長方形 8">
            <a:extLst>
              <a:ext uri="{FF2B5EF4-FFF2-40B4-BE49-F238E27FC236}">
                <a16:creationId xmlns:a16="http://schemas.microsoft.com/office/drawing/2014/main" id="{FE138908-8D09-D6C8-388B-12143CB7A38E}"/>
              </a:ext>
            </a:extLst>
          </p:cNvPr>
          <p:cNvSpPr/>
          <p:nvPr/>
        </p:nvSpPr>
        <p:spPr>
          <a:xfrm>
            <a:off x="8056592" y="1731519"/>
            <a:ext cx="3769000" cy="398280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07F2A87-269D-9B07-853C-C0B6C1283B29}"/>
              </a:ext>
            </a:extLst>
          </p:cNvPr>
          <p:cNvSpPr/>
          <p:nvPr/>
        </p:nvSpPr>
        <p:spPr>
          <a:xfrm>
            <a:off x="204749" y="1327817"/>
            <a:ext cx="37690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①在庫異常（結果）の定量化</a:t>
            </a:r>
          </a:p>
        </p:txBody>
      </p:sp>
      <p:sp>
        <p:nvSpPr>
          <p:cNvPr id="11" name="正方形/長方形 10">
            <a:extLst>
              <a:ext uri="{FF2B5EF4-FFF2-40B4-BE49-F238E27FC236}">
                <a16:creationId xmlns:a16="http://schemas.microsoft.com/office/drawing/2014/main" id="{4B348417-0EFC-F3D2-9426-C3BD45983D05}"/>
              </a:ext>
            </a:extLst>
          </p:cNvPr>
          <p:cNvSpPr/>
          <p:nvPr/>
        </p:nvSpPr>
        <p:spPr>
          <a:xfrm>
            <a:off x="4119925" y="1330474"/>
            <a:ext cx="3768999"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②異常事象（原因）の定量化</a:t>
            </a:r>
          </a:p>
        </p:txBody>
      </p:sp>
      <p:sp>
        <p:nvSpPr>
          <p:cNvPr id="12" name="正方形/長方形 11">
            <a:extLst>
              <a:ext uri="{FF2B5EF4-FFF2-40B4-BE49-F238E27FC236}">
                <a16:creationId xmlns:a16="http://schemas.microsoft.com/office/drawing/2014/main" id="{1F83FE0E-FE2D-101E-66DE-1EB67C2B28BC}"/>
              </a:ext>
            </a:extLst>
          </p:cNvPr>
          <p:cNvSpPr/>
          <p:nvPr/>
        </p:nvSpPr>
        <p:spPr>
          <a:xfrm>
            <a:off x="8056592" y="1327817"/>
            <a:ext cx="37690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t>➂各要因のタイムラグを考慮</a:t>
            </a:r>
            <a:endParaRPr kumimoji="1" lang="ja-JP" altLang="en-US" b="1" dirty="0"/>
          </a:p>
        </p:txBody>
      </p:sp>
      <p:graphicFrame>
        <p:nvGraphicFramePr>
          <p:cNvPr id="13" name="グラフ 12">
            <a:extLst>
              <a:ext uri="{FF2B5EF4-FFF2-40B4-BE49-F238E27FC236}">
                <a16:creationId xmlns:a16="http://schemas.microsoft.com/office/drawing/2014/main" id="{C74FCC66-0D2D-E4E8-071A-D88049875B95}"/>
              </a:ext>
            </a:extLst>
          </p:cNvPr>
          <p:cNvGraphicFramePr/>
          <p:nvPr>
            <p:extLst>
              <p:ext uri="{D42A27DB-BD31-4B8C-83A1-F6EECF244321}">
                <p14:modId xmlns:p14="http://schemas.microsoft.com/office/powerpoint/2010/main" val="3745925164"/>
              </p:ext>
            </p:extLst>
          </p:nvPr>
        </p:nvGraphicFramePr>
        <p:xfrm>
          <a:off x="344390" y="3116413"/>
          <a:ext cx="3489713" cy="2283527"/>
        </p:xfrm>
        <a:graphic>
          <a:graphicData uri="http://schemas.openxmlformats.org/drawingml/2006/chart">
            <c:chart xmlns:c="http://schemas.openxmlformats.org/drawingml/2006/chart" xmlns:r="http://schemas.openxmlformats.org/officeDocument/2006/relationships" r:id="rId3"/>
          </a:graphicData>
        </a:graphic>
      </p:graphicFrame>
      <p:sp>
        <p:nvSpPr>
          <p:cNvPr id="16" name="テキスト ボックス 15">
            <a:extLst>
              <a:ext uri="{FF2B5EF4-FFF2-40B4-BE49-F238E27FC236}">
                <a16:creationId xmlns:a16="http://schemas.microsoft.com/office/drawing/2014/main" id="{A8E3AA5B-B2F1-4CA9-1AAF-C13B3097A412}"/>
              </a:ext>
            </a:extLst>
          </p:cNvPr>
          <p:cNvSpPr txBox="1"/>
          <p:nvPr/>
        </p:nvSpPr>
        <p:spPr>
          <a:xfrm>
            <a:off x="251529" y="2021146"/>
            <a:ext cx="3675434" cy="923330"/>
          </a:xfrm>
          <a:prstGeom prst="rect">
            <a:avLst/>
          </a:prstGeom>
          <a:noFill/>
        </p:spPr>
        <p:txBody>
          <a:bodyPr wrap="square">
            <a:spAutoFit/>
          </a:bodyPr>
          <a:lstStyle/>
          <a:p>
            <a:r>
              <a:rPr kumimoji="1" lang="ja-JP" altLang="en-US" b="1" dirty="0"/>
              <a:t>在庫推移は周期性を持つことから、“いつもの在庫数”との乖離度から</a:t>
            </a:r>
            <a:endParaRPr kumimoji="1" lang="en-US" altLang="ja-JP" b="1" dirty="0"/>
          </a:p>
          <a:p>
            <a:r>
              <a:rPr kumimoji="1" lang="ja-JP" altLang="en-US" b="1" dirty="0"/>
              <a:t>異常度を定量化</a:t>
            </a:r>
          </a:p>
        </p:txBody>
      </p:sp>
      <p:sp>
        <p:nvSpPr>
          <p:cNvPr id="17" name="テキスト ボックス 16">
            <a:extLst>
              <a:ext uri="{FF2B5EF4-FFF2-40B4-BE49-F238E27FC236}">
                <a16:creationId xmlns:a16="http://schemas.microsoft.com/office/drawing/2014/main" id="{C43BD106-B160-9202-EA3C-B428DB7FD85C}"/>
              </a:ext>
            </a:extLst>
          </p:cNvPr>
          <p:cNvSpPr txBox="1"/>
          <p:nvPr/>
        </p:nvSpPr>
        <p:spPr>
          <a:xfrm>
            <a:off x="4185181" y="2018130"/>
            <a:ext cx="3675434" cy="646331"/>
          </a:xfrm>
          <a:prstGeom prst="rect">
            <a:avLst/>
          </a:prstGeom>
          <a:noFill/>
        </p:spPr>
        <p:txBody>
          <a:bodyPr wrap="square">
            <a:spAutoFit/>
          </a:bodyPr>
          <a:lstStyle/>
          <a:p>
            <a:r>
              <a:rPr kumimoji="1" lang="ja-JP" altLang="en-US" b="1" dirty="0"/>
              <a:t>複数の関連データを組み合わせて</a:t>
            </a:r>
            <a:endParaRPr kumimoji="1" lang="en-US" altLang="ja-JP" b="1" dirty="0"/>
          </a:p>
          <a:p>
            <a:r>
              <a:rPr kumimoji="1" lang="ja-JP" altLang="en-US" b="1" dirty="0"/>
              <a:t>異常の事象を表現</a:t>
            </a:r>
          </a:p>
        </p:txBody>
      </p:sp>
      <p:sp>
        <p:nvSpPr>
          <p:cNvPr id="18" name="テキスト ボックス 17">
            <a:extLst>
              <a:ext uri="{FF2B5EF4-FFF2-40B4-BE49-F238E27FC236}">
                <a16:creationId xmlns:a16="http://schemas.microsoft.com/office/drawing/2014/main" id="{F44772C0-787C-9B1B-CE67-B98D96D1EEE6}"/>
              </a:ext>
            </a:extLst>
          </p:cNvPr>
          <p:cNvSpPr txBox="1"/>
          <p:nvPr/>
        </p:nvSpPr>
        <p:spPr>
          <a:xfrm>
            <a:off x="8083065" y="1953428"/>
            <a:ext cx="3675434" cy="923330"/>
          </a:xfrm>
          <a:prstGeom prst="rect">
            <a:avLst/>
          </a:prstGeom>
          <a:noFill/>
        </p:spPr>
        <p:txBody>
          <a:bodyPr wrap="square">
            <a:spAutoFit/>
          </a:bodyPr>
          <a:lstStyle/>
          <a:p>
            <a:r>
              <a:rPr kumimoji="1" lang="ja-JP" altLang="en-US" b="1" dirty="0"/>
              <a:t>原因と結果の間のタイムラグは</a:t>
            </a:r>
            <a:endParaRPr kumimoji="1" lang="en-US" altLang="ja-JP" b="1" dirty="0"/>
          </a:p>
          <a:p>
            <a:r>
              <a:rPr kumimoji="1" lang="ja-JP" altLang="en-US" b="1" dirty="0"/>
              <a:t>稼働時間によって変動するため、動的に設定する</a:t>
            </a:r>
          </a:p>
        </p:txBody>
      </p:sp>
      <p:sp>
        <p:nvSpPr>
          <p:cNvPr id="19" name="フローチャート: 代替処理 18">
            <a:extLst>
              <a:ext uri="{FF2B5EF4-FFF2-40B4-BE49-F238E27FC236}">
                <a16:creationId xmlns:a16="http://schemas.microsoft.com/office/drawing/2014/main" id="{C578BEED-A06F-CBD7-8AB9-CF9E74EC1B9A}"/>
              </a:ext>
            </a:extLst>
          </p:cNvPr>
          <p:cNvSpPr/>
          <p:nvPr/>
        </p:nvSpPr>
        <p:spPr>
          <a:xfrm>
            <a:off x="4280290" y="4568798"/>
            <a:ext cx="1140973" cy="685606"/>
          </a:xfrm>
          <a:prstGeom prst="flowChartAlternateProcess">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入庫遅れ（滞留）</a:t>
            </a:r>
          </a:p>
        </p:txBody>
      </p:sp>
      <p:sp>
        <p:nvSpPr>
          <p:cNvPr id="20" name="矢印: 右 19">
            <a:extLst>
              <a:ext uri="{FF2B5EF4-FFF2-40B4-BE49-F238E27FC236}">
                <a16:creationId xmlns:a16="http://schemas.microsoft.com/office/drawing/2014/main" id="{18BB8448-4B84-123A-6341-4D5F15BAEF7B}"/>
              </a:ext>
            </a:extLst>
          </p:cNvPr>
          <p:cNvSpPr/>
          <p:nvPr/>
        </p:nvSpPr>
        <p:spPr>
          <a:xfrm rot="10800000">
            <a:off x="5602376" y="4756909"/>
            <a:ext cx="271796" cy="2896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ECFBE202-2930-2A8B-A34E-99EE6C328972}"/>
              </a:ext>
            </a:extLst>
          </p:cNvPr>
          <p:cNvSpPr txBox="1"/>
          <p:nvPr/>
        </p:nvSpPr>
        <p:spPr>
          <a:xfrm>
            <a:off x="5972818" y="4669629"/>
            <a:ext cx="1809788" cy="584775"/>
          </a:xfrm>
          <a:prstGeom prst="rect">
            <a:avLst/>
          </a:prstGeom>
          <a:noFill/>
        </p:spPr>
        <p:txBody>
          <a:bodyPr wrap="square">
            <a:spAutoFit/>
          </a:bodyPr>
          <a:lstStyle/>
          <a:p>
            <a:r>
              <a:rPr lang="ja-JP" altLang="en-US" sz="1600" dirty="0"/>
              <a:t>直接データで</a:t>
            </a:r>
            <a:endParaRPr lang="en-US" altLang="ja-JP" sz="1600" dirty="0"/>
          </a:p>
          <a:p>
            <a:r>
              <a:rPr lang="ja-JP" altLang="en-US" sz="1600" dirty="0"/>
              <a:t>取得できていない</a:t>
            </a:r>
          </a:p>
        </p:txBody>
      </p:sp>
      <p:sp>
        <p:nvSpPr>
          <p:cNvPr id="23" name="フローチャート: 代替処理 22">
            <a:extLst>
              <a:ext uri="{FF2B5EF4-FFF2-40B4-BE49-F238E27FC236}">
                <a16:creationId xmlns:a16="http://schemas.microsoft.com/office/drawing/2014/main" id="{308C4408-6A7D-B988-7026-DA28EE46172B}"/>
              </a:ext>
            </a:extLst>
          </p:cNvPr>
          <p:cNvSpPr/>
          <p:nvPr/>
        </p:nvSpPr>
        <p:spPr>
          <a:xfrm>
            <a:off x="4280290" y="3028517"/>
            <a:ext cx="1140974" cy="685606"/>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納入</a:t>
            </a:r>
          </a:p>
        </p:txBody>
      </p:sp>
      <p:sp>
        <p:nvSpPr>
          <p:cNvPr id="27" name="フローチャート: 代替処理 26">
            <a:extLst>
              <a:ext uri="{FF2B5EF4-FFF2-40B4-BE49-F238E27FC236}">
                <a16:creationId xmlns:a16="http://schemas.microsoft.com/office/drawing/2014/main" id="{0E47A9F1-7CFA-031B-D64F-E218CE8ADFD3}"/>
              </a:ext>
            </a:extLst>
          </p:cNvPr>
          <p:cNvSpPr/>
          <p:nvPr/>
        </p:nvSpPr>
        <p:spPr>
          <a:xfrm>
            <a:off x="5613620" y="3047435"/>
            <a:ext cx="1140974" cy="685606"/>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過去の</a:t>
            </a:r>
            <a:endParaRPr kumimoji="1" lang="en-US" altLang="ja-JP" sz="1600" dirty="0">
              <a:solidFill>
                <a:schemeClr val="tx1"/>
              </a:solidFill>
            </a:endParaRPr>
          </a:p>
          <a:p>
            <a:pPr algn="ctr"/>
            <a:r>
              <a:rPr kumimoji="1" lang="ja-JP" altLang="en-US" sz="1600" dirty="0">
                <a:solidFill>
                  <a:schemeClr val="tx1"/>
                </a:solidFill>
              </a:rPr>
              <a:t>入庫実績</a:t>
            </a:r>
          </a:p>
        </p:txBody>
      </p:sp>
      <p:cxnSp>
        <p:nvCxnSpPr>
          <p:cNvPr id="29" name="直線矢印コネクタ 28">
            <a:extLst>
              <a:ext uri="{FF2B5EF4-FFF2-40B4-BE49-F238E27FC236}">
                <a16:creationId xmlns:a16="http://schemas.microsoft.com/office/drawing/2014/main" id="{7766318A-6D05-F33F-0E6B-6A3851EBD06E}"/>
              </a:ext>
            </a:extLst>
          </p:cNvPr>
          <p:cNvCxnSpPr>
            <a:cxnSpLocks/>
          </p:cNvCxnSpPr>
          <p:nvPr/>
        </p:nvCxnSpPr>
        <p:spPr>
          <a:xfrm>
            <a:off x="4826215" y="3714123"/>
            <a:ext cx="0" cy="84346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94AFC1C-A883-0EBB-74D5-23FE81024F30}"/>
              </a:ext>
            </a:extLst>
          </p:cNvPr>
          <p:cNvCxnSpPr>
            <a:cxnSpLocks/>
            <a:stCxn id="27" idx="2"/>
          </p:cNvCxnSpPr>
          <p:nvPr/>
        </p:nvCxnSpPr>
        <p:spPr>
          <a:xfrm flipH="1">
            <a:off x="5139231" y="3733041"/>
            <a:ext cx="1044876" cy="84346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8C764E72-E985-863A-2FAF-E7AA6C35C4CF}"/>
              </a:ext>
            </a:extLst>
          </p:cNvPr>
          <p:cNvSpPr txBox="1"/>
          <p:nvPr/>
        </p:nvSpPr>
        <p:spPr>
          <a:xfrm>
            <a:off x="5930665" y="3996561"/>
            <a:ext cx="1633192" cy="584775"/>
          </a:xfrm>
          <a:prstGeom prst="rect">
            <a:avLst/>
          </a:prstGeom>
          <a:noFill/>
        </p:spPr>
        <p:txBody>
          <a:bodyPr wrap="square">
            <a:spAutoFit/>
          </a:bodyPr>
          <a:lstStyle/>
          <a:p>
            <a:r>
              <a:rPr lang="ja-JP" altLang="en-US" sz="1600" dirty="0">
                <a:solidFill>
                  <a:schemeClr val="accent6"/>
                </a:solidFill>
              </a:rPr>
              <a:t>関連データから</a:t>
            </a:r>
            <a:endParaRPr lang="en-US" altLang="ja-JP" sz="1600" dirty="0">
              <a:solidFill>
                <a:schemeClr val="accent6"/>
              </a:solidFill>
            </a:endParaRPr>
          </a:p>
          <a:p>
            <a:r>
              <a:rPr lang="ja-JP" altLang="en-US" sz="1600" dirty="0">
                <a:solidFill>
                  <a:schemeClr val="accent6"/>
                </a:solidFill>
              </a:rPr>
              <a:t>表現</a:t>
            </a:r>
            <a:endParaRPr lang="en-US" altLang="ja-JP" sz="1600" dirty="0">
              <a:solidFill>
                <a:schemeClr val="accent6"/>
              </a:solidFill>
            </a:endParaRPr>
          </a:p>
        </p:txBody>
      </p:sp>
      <p:cxnSp>
        <p:nvCxnSpPr>
          <p:cNvPr id="37" name="直線矢印コネクタ 36">
            <a:extLst>
              <a:ext uri="{FF2B5EF4-FFF2-40B4-BE49-F238E27FC236}">
                <a16:creationId xmlns:a16="http://schemas.microsoft.com/office/drawing/2014/main" id="{47AB99C3-D69B-3D4E-83E5-853F7C994E0C}"/>
              </a:ext>
            </a:extLst>
          </p:cNvPr>
          <p:cNvCxnSpPr>
            <a:cxnSpLocks/>
          </p:cNvCxnSpPr>
          <p:nvPr/>
        </p:nvCxnSpPr>
        <p:spPr>
          <a:xfrm>
            <a:off x="1690065" y="3581138"/>
            <a:ext cx="0" cy="843465"/>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3938F67-520B-C520-0E74-C843E4276FC9}"/>
              </a:ext>
            </a:extLst>
          </p:cNvPr>
          <p:cNvSpPr txBox="1"/>
          <p:nvPr/>
        </p:nvSpPr>
        <p:spPr>
          <a:xfrm>
            <a:off x="1901498" y="3924535"/>
            <a:ext cx="1343508" cy="584775"/>
          </a:xfrm>
          <a:prstGeom prst="rect">
            <a:avLst/>
          </a:prstGeom>
          <a:solidFill>
            <a:schemeClr val="bg1"/>
          </a:solidFill>
        </p:spPr>
        <p:txBody>
          <a:bodyPr wrap="square">
            <a:spAutoFit/>
          </a:bodyPr>
          <a:lstStyle/>
          <a:p>
            <a:r>
              <a:rPr lang="ja-JP" altLang="en-US" sz="1600" dirty="0">
                <a:solidFill>
                  <a:schemeClr val="accent6"/>
                </a:solidFill>
              </a:rPr>
              <a:t>いつもより</a:t>
            </a:r>
            <a:r>
              <a:rPr lang="en-US" altLang="ja-JP" sz="1600" dirty="0">
                <a:solidFill>
                  <a:schemeClr val="accent6"/>
                </a:solidFill>
              </a:rPr>
              <a:t>14</a:t>
            </a:r>
            <a:r>
              <a:rPr lang="ja-JP" altLang="en-US" sz="1600" dirty="0">
                <a:solidFill>
                  <a:schemeClr val="accent6"/>
                </a:solidFill>
              </a:rPr>
              <a:t>個少ない</a:t>
            </a:r>
            <a:endParaRPr lang="en-US" altLang="ja-JP" sz="1600" dirty="0">
              <a:solidFill>
                <a:schemeClr val="accent6"/>
              </a:solidFill>
            </a:endParaRPr>
          </a:p>
        </p:txBody>
      </p:sp>
      <p:sp>
        <p:nvSpPr>
          <p:cNvPr id="39" name="フローチャート: 代替処理 38">
            <a:extLst>
              <a:ext uri="{FF2B5EF4-FFF2-40B4-BE49-F238E27FC236}">
                <a16:creationId xmlns:a16="http://schemas.microsoft.com/office/drawing/2014/main" id="{1871CAEB-FBD1-9805-5C7D-09ECF4DE638D}"/>
              </a:ext>
            </a:extLst>
          </p:cNvPr>
          <p:cNvSpPr/>
          <p:nvPr/>
        </p:nvSpPr>
        <p:spPr>
          <a:xfrm>
            <a:off x="8374806" y="3422470"/>
            <a:ext cx="1140974" cy="685606"/>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原因</a:t>
            </a:r>
            <a:r>
              <a:rPr kumimoji="1" lang="en-US" altLang="ja-JP" sz="1600" dirty="0">
                <a:solidFill>
                  <a:schemeClr val="tx1"/>
                </a:solidFill>
              </a:rPr>
              <a:t>_</a:t>
            </a:r>
            <a:r>
              <a:rPr kumimoji="1" lang="en-US" altLang="ja-JP" sz="1600" dirty="0" err="1">
                <a:solidFill>
                  <a:schemeClr val="tx1"/>
                </a:solidFill>
              </a:rPr>
              <a:t>i</a:t>
            </a:r>
            <a:endParaRPr kumimoji="1" lang="ja-JP" altLang="en-US" sz="1600" dirty="0">
              <a:solidFill>
                <a:schemeClr val="tx1"/>
              </a:solidFill>
            </a:endParaRPr>
          </a:p>
        </p:txBody>
      </p:sp>
      <p:sp>
        <p:nvSpPr>
          <p:cNvPr id="40" name="フローチャート: 代替処理 39">
            <a:extLst>
              <a:ext uri="{FF2B5EF4-FFF2-40B4-BE49-F238E27FC236}">
                <a16:creationId xmlns:a16="http://schemas.microsoft.com/office/drawing/2014/main" id="{9B4548CF-67FA-F306-603E-CA09D65E5BAA}"/>
              </a:ext>
            </a:extLst>
          </p:cNvPr>
          <p:cNvSpPr/>
          <p:nvPr/>
        </p:nvSpPr>
        <p:spPr>
          <a:xfrm>
            <a:off x="10398548" y="3422646"/>
            <a:ext cx="1140974" cy="685606"/>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結果</a:t>
            </a:r>
          </a:p>
        </p:txBody>
      </p:sp>
      <p:cxnSp>
        <p:nvCxnSpPr>
          <p:cNvPr id="41" name="直線矢印コネクタ 40">
            <a:extLst>
              <a:ext uri="{FF2B5EF4-FFF2-40B4-BE49-F238E27FC236}">
                <a16:creationId xmlns:a16="http://schemas.microsoft.com/office/drawing/2014/main" id="{BDD6A532-6F09-4593-B596-813BB1D495C4}"/>
              </a:ext>
            </a:extLst>
          </p:cNvPr>
          <p:cNvCxnSpPr>
            <a:cxnSpLocks/>
            <a:stCxn id="39" idx="3"/>
            <a:endCxn id="40" idx="1"/>
          </p:cNvCxnSpPr>
          <p:nvPr/>
        </p:nvCxnSpPr>
        <p:spPr>
          <a:xfrm>
            <a:off x="9515780" y="3765273"/>
            <a:ext cx="882768" cy="1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フローチャート: 代替処理 49">
            <a:extLst>
              <a:ext uri="{FF2B5EF4-FFF2-40B4-BE49-F238E27FC236}">
                <a16:creationId xmlns:a16="http://schemas.microsoft.com/office/drawing/2014/main" id="{CCCD2366-7EF5-B64C-B9BB-4248F4E05263}"/>
              </a:ext>
            </a:extLst>
          </p:cNvPr>
          <p:cNvSpPr/>
          <p:nvPr/>
        </p:nvSpPr>
        <p:spPr>
          <a:xfrm>
            <a:off x="8339170" y="4701120"/>
            <a:ext cx="1140974" cy="685606"/>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原因</a:t>
            </a:r>
            <a:r>
              <a:rPr kumimoji="1" lang="en-US" altLang="ja-JP" sz="1600" dirty="0">
                <a:solidFill>
                  <a:schemeClr val="tx1"/>
                </a:solidFill>
              </a:rPr>
              <a:t>_</a:t>
            </a:r>
            <a:r>
              <a:rPr kumimoji="1" lang="en-US" altLang="ja-JP" sz="1600" dirty="0" err="1">
                <a:solidFill>
                  <a:schemeClr val="tx1"/>
                </a:solidFill>
              </a:rPr>
              <a:t>i</a:t>
            </a:r>
            <a:endParaRPr kumimoji="1" lang="ja-JP" altLang="en-US" sz="1600" dirty="0">
              <a:solidFill>
                <a:schemeClr val="tx1"/>
              </a:solidFill>
            </a:endParaRPr>
          </a:p>
        </p:txBody>
      </p:sp>
      <p:sp>
        <p:nvSpPr>
          <p:cNvPr id="51" name="フローチャート: 代替処理 50">
            <a:extLst>
              <a:ext uri="{FF2B5EF4-FFF2-40B4-BE49-F238E27FC236}">
                <a16:creationId xmlns:a16="http://schemas.microsoft.com/office/drawing/2014/main" id="{C495ED65-55EF-D650-3563-679A0430B297}"/>
              </a:ext>
            </a:extLst>
          </p:cNvPr>
          <p:cNvSpPr/>
          <p:nvPr/>
        </p:nvSpPr>
        <p:spPr>
          <a:xfrm>
            <a:off x="10362912" y="4701296"/>
            <a:ext cx="1140974" cy="685606"/>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結果</a:t>
            </a:r>
          </a:p>
        </p:txBody>
      </p:sp>
      <p:cxnSp>
        <p:nvCxnSpPr>
          <p:cNvPr id="52" name="直線矢印コネクタ 51">
            <a:extLst>
              <a:ext uri="{FF2B5EF4-FFF2-40B4-BE49-F238E27FC236}">
                <a16:creationId xmlns:a16="http://schemas.microsoft.com/office/drawing/2014/main" id="{677F78C1-9842-CD51-06E7-0CE408EA86EA}"/>
              </a:ext>
            </a:extLst>
          </p:cNvPr>
          <p:cNvCxnSpPr>
            <a:cxnSpLocks/>
            <a:stCxn id="50" idx="3"/>
            <a:endCxn id="51" idx="1"/>
          </p:cNvCxnSpPr>
          <p:nvPr/>
        </p:nvCxnSpPr>
        <p:spPr>
          <a:xfrm>
            <a:off x="9480144" y="5043923"/>
            <a:ext cx="882768" cy="17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4F04C8BD-66B2-7D7F-0F1C-304A923DE076}"/>
              </a:ext>
            </a:extLst>
          </p:cNvPr>
          <p:cNvSpPr/>
          <p:nvPr/>
        </p:nvSpPr>
        <p:spPr>
          <a:xfrm>
            <a:off x="503641" y="5641589"/>
            <a:ext cx="11220427" cy="914400"/>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ドメイン知識に基づいた前処理①②➂と機械学習を活用して、原因と結果の関係性を分析</a:t>
            </a:r>
            <a:endParaRPr lang="en-US" altLang="ja-JP" sz="2000" b="1" dirty="0">
              <a:solidFill>
                <a:schemeClr val="tx1"/>
              </a:solidFill>
            </a:endParaRPr>
          </a:p>
        </p:txBody>
      </p:sp>
    </p:spTree>
    <p:extLst>
      <p:ext uri="{BB962C8B-B14F-4D97-AF65-F5344CB8AC3E}">
        <p14:creationId xmlns:p14="http://schemas.microsoft.com/office/powerpoint/2010/main" val="412873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02588E2-02AC-F9C6-1A43-B1B382880624}"/>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11814600-3575-1017-A248-54B81FB38723}"/>
              </a:ext>
            </a:extLst>
          </p:cNvPr>
          <p:cNvSpPr>
            <a:spLocks noGrp="1"/>
          </p:cNvSpPr>
          <p:nvPr>
            <p:ph type="body" sz="quarter" idx="20"/>
          </p:nvPr>
        </p:nvSpPr>
        <p:spPr/>
        <p:txBody>
          <a:bodyPr/>
          <a:lstStyle/>
          <a:p>
            <a:r>
              <a:rPr kumimoji="1" lang="ja-JP" altLang="en-US" dirty="0"/>
              <a:t>現場検証結果</a:t>
            </a:r>
          </a:p>
        </p:txBody>
      </p:sp>
      <p:sp>
        <p:nvSpPr>
          <p:cNvPr id="4" name="日付プレースホルダー 3">
            <a:extLst>
              <a:ext uri="{FF2B5EF4-FFF2-40B4-BE49-F238E27FC236}">
                <a16:creationId xmlns:a16="http://schemas.microsoft.com/office/drawing/2014/main" id="{8FD53D5C-6C50-9EF5-67B8-357C4C872641}"/>
              </a:ext>
            </a:extLst>
          </p:cNvPr>
          <p:cNvSpPr>
            <a:spLocks noGrp="1"/>
          </p:cNvSpPr>
          <p:nvPr>
            <p:ph type="dt" sz="half" idx="19"/>
          </p:nvPr>
        </p:nvSpPr>
        <p:spPr/>
        <p:txBody>
          <a:bodyPr/>
          <a:lstStyle/>
          <a:p>
            <a:fld id="{FCAFAC13-DB77-42F2-BE26-45BA5532FD50}" type="datetime4">
              <a:rPr lang="en-US" altLang="ja-JP" smtClean="0"/>
              <a:pPr/>
              <a:t>May 24, 2025</a:t>
            </a:fld>
            <a:endParaRPr lang="en-US" dirty="0"/>
          </a:p>
        </p:txBody>
      </p:sp>
    </p:spTree>
    <p:extLst>
      <p:ext uri="{BB962C8B-B14F-4D97-AF65-F5344CB8AC3E}">
        <p14:creationId xmlns:p14="http://schemas.microsoft.com/office/powerpoint/2010/main" val="3191328071"/>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208765</TotalTime>
  <Words>976</Words>
  <Application>Microsoft Office PowerPoint</Application>
  <PresentationFormat>ワイド画面</PresentationFormat>
  <Paragraphs>160</Paragraphs>
  <Slides>12</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12</vt:i4>
      </vt:variant>
    </vt:vector>
  </HeadingPairs>
  <TitlesOfParts>
    <vt:vector size="20"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優樹 笹岡</cp:lastModifiedBy>
  <cp:revision>223</cp:revision>
  <dcterms:created xsi:type="dcterms:W3CDTF">2022-01-19T01:36:44Z</dcterms:created>
  <dcterms:modified xsi:type="dcterms:W3CDTF">2025-05-25T15:17:56Z</dcterms:modified>
</cp:coreProperties>
</file>