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34"/>
  </p:notesMasterIdLst>
  <p:sldIdLst>
    <p:sldId id="291" r:id="rId5"/>
    <p:sldId id="301" r:id="rId6"/>
    <p:sldId id="325" r:id="rId7"/>
    <p:sldId id="294" r:id="rId8"/>
    <p:sldId id="305" r:id="rId9"/>
    <p:sldId id="335" r:id="rId10"/>
    <p:sldId id="336" r:id="rId11"/>
    <p:sldId id="343" r:id="rId12"/>
    <p:sldId id="344" r:id="rId13"/>
    <p:sldId id="334" r:id="rId14"/>
    <p:sldId id="312" r:id="rId15"/>
    <p:sldId id="316" r:id="rId16"/>
    <p:sldId id="322" r:id="rId17"/>
    <p:sldId id="314" r:id="rId18"/>
    <p:sldId id="317" r:id="rId19"/>
    <p:sldId id="315" r:id="rId20"/>
    <p:sldId id="289" r:id="rId21"/>
    <p:sldId id="283" r:id="rId22"/>
    <p:sldId id="333" r:id="rId23"/>
    <p:sldId id="339" r:id="rId24"/>
    <p:sldId id="311" r:id="rId25"/>
    <p:sldId id="338" r:id="rId26"/>
    <p:sldId id="313" r:id="rId27"/>
    <p:sldId id="331" r:id="rId28"/>
    <p:sldId id="318" r:id="rId29"/>
    <p:sldId id="341" r:id="rId30"/>
    <p:sldId id="263" r:id="rId31"/>
    <p:sldId id="340" r:id="rId32"/>
    <p:sldId id="342" r:id="rId3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この資料について" id="{3663D6C2-A2C3-4F1E-A142-C7E8B519FC98}">
          <p14:sldIdLst>
            <p14:sldId id="291"/>
            <p14:sldId id="301"/>
          </p14:sldIdLst>
        </p14:section>
        <p14:section name="コンセプト、ポンチ絵" id="{FFB87012-FAC8-405C-84A2-1BD38F5AF31A}">
          <p14:sldIdLst>
            <p14:sldId id="325"/>
          </p14:sldIdLst>
        </p14:section>
        <p14:section name="プログラム引っ越し（私⇒仕）" id="{146C13A4-FB7D-4D94-AC5A-7E5B990E71A2}">
          <p14:sldIdLst>
            <p14:sldId id="294"/>
          </p14:sldIdLst>
        </p14:section>
        <p14:section name="開発課題" id="{4C4C2FB7-4178-4734-830E-CB516FBAB9AF}">
          <p14:sldIdLst>
            <p14:sldId id="305"/>
          </p14:sldIdLst>
        </p14:section>
        <p14:section name="要因" id="{75CF7FD3-3BA7-4315-937F-F0F73B6B11C7}">
          <p14:sldIdLst>
            <p14:sldId id="335"/>
            <p14:sldId id="336"/>
          </p14:sldIdLst>
        </p14:section>
        <p14:section name="ロジック/モデリング" id="{C7F761C2-8E89-44E1-95A4-D9B1DADBAB7D}">
          <p14:sldIdLst>
            <p14:sldId id="343"/>
            <p14:sldId id="344"/>
            <p14:sldId id="334"/>
            <p14:sldId id="312"/>
            <p14:sldId id="316"/>
            <p14:sldId id="322"/>
            <p14:sldId id="314"/>
            <p14:sldId id="317"/>
            <p14:sldId id="315"/>
            <p14:sldId id="289"/>
            <p14:sldId id="283"/>
            <p14:sldId id="333"/>
          </p14:sldIdLst>
        </p14:section>
        <p14:section name="各データの特徴" id="{2AF1E7ED-2703-4A98-90FD-9C57BF004396}">
          <p14:sldIdLst>
            <p14:sldId id="339"/>
            <p14:sldId id="311"/>
            <p14:sldId id="338"/>
            <p14:sldId id="313"/>
            <p14:sldId id="331"/>
          </p14:sldIdLst>
        </p14:section>
        <p14:section name="目指す姿" id="{CF7D3A89-3A3A-47CE-B4EF-87ADA0ED709B}">
          <p14:sldIdLst>
            <p14:sldId id="318"/>
            <p14:sldId id="341"/>
          </p14:sldIdLst>
        </p14:section>
        <p14:section name="フロー" id="{21C0BB15-B787-4AB5-B2C3-E44142FB8351}">
          <p14:sldIdLst>
            <p14:sldId id="263"/>
            <p14:sldId id="340"/>
          </p14:sldIdLst>
        </p14:section>
        <p14:section name="来期やりたいこと" id="{292F007E-60C0-4D4E-AA5B-5A49DA2B18A5}">
          <p14:sldIdLst>
            <p14:sldId id="34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9FFCC"/>
    <a:srgbClr val="FFCC66"/>
    <a:srgbClr val="EEE7E4"/>
    <a:srgbClr val="CCECFF"/>
    <a:srgbClr val="CCFFCC"/>
    <a:srgbClr val="FFCCFF"/>
    <a:srgbClr val="99FF99"/>
    <a:srgbClr val="FF00FF"/>
    <a:srgbClr val="0596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14B3DE-25EF-4C28-B600-4661CE0287A6}" v="47" dt="2024-07-21T02:05:12.708"/>
  </p1510:revLst>
</p1510:revInfo>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52" autoAdjust="0"/>
    <p:restoredTop sz="83901" autoAdjust="0"/>
  </p:normalViewPr>
  <p:slideViewPr>
    <p:cSldViewPr snapToGrid="0">
      <p:cViewPr varScale="1">
        <p:scale>
          <a:sx n="55" d="100"/>
          <a:sy n="55" d="100"/>
        </p:scale>
        <p:origin x="883" y="2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品番○○の在庫推移</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設計（参考）</c:v>
                </c:pt>
              </c:strCache>
            </c:strRef>
          </c:tx>
          <c:spPr>
            <a:ln w="28575" cap="rnd">
              <a:solidFill>
                <a:schemeClr val="accent5">
                  <a:lumMod val="20000"/>
                  <a:lumOff val="80000"/>
                </a:schemeClr>
              </a:solidFill>
              <a:round/>
            </a:ln>
            <a:effectLst/>
          </c:spPr>
          <c:marker>
            <c:symbol val="circle"/>
            <c:size val="5"/>
            <c:spPr>
              <a:solidFill>
                <a:schemeClr val="accent5">
                  <a:lumMod val="20000"/>
                  <a:lumOff val="80000"/>
                </a:schemeClr>
              </a:solidFill>
              <a:ln w="9525">
                <a:solidFill>
                  <a:schemeClr val="accent5">
                    <a:lumMod val="20000"/>
                    <a:lumOff val="80000"/>
                  </a:schemeClr>
                </a:solidFill>
              </a:ln>
              <a:effectLst/>
            </c:spPr>
          </c:marker>
          <c:cat>
            <c:strRef>
              <c:f>Sheet1!$A$2:$A$20</c:f>
              <c:strCache>
                <c:ptCount val="19"/>
                <c:pt idx="0">
                  <c:v>9時</c:v>
                </c:pt>
                <c:pt idx="1">
                  <c:v>10時</c:v>
                </c:pt>
                <c:pt idx="2">
                  <c:v>11時</c:v>
                </c:pt>
                <c:pt idx="3">
                  <c:v>12時</c:v>
                </c:pt>
                <c:pt idx="4">
                  <c:v>13時</c:v>
                </c:pt>
                <c:pt idx="5">
                  <c:v>14時</c:v>
                </c:pt>
                <c:pt idx="6">
                  <c:v>15時</c:v>
                </c:pt>
                <c:pt idx="7">
                  <c:v>16時</c:v>
                </c:pt>
                <c:pt idx="8">
                  <c:v>17時</c:v>
                </c:pt>
                <c:pt idx="9">
                  <c:v>18時</c:v>
                </c:pt>
                <c:pt idx="10">
                  <c:v>19時</c:v>
                </c:pt>
                <c:pt idx="11">
                  <c:v>20時</c:v>
                </c:pt>
                <c:pt idx="12">
                  <c:v>21時</c:v>
                </c:pt>
                <c:pt idx="13">
                  <c:v>22時</c:v>
                </c:pt>
                <c:pt idx="14">
                  <c:v>23時</c:v>
                </c:pt>
                <c:pt idx="15">
                  <c:v>0時</c:v>
                </c:pt>
                <c:pt idx="16">
                  <c:v>1時</c:v>
                </c:pt>
                <c:pt idx="17">
                  <c:v>2時</c:v>
                </c:pt>
                <c:pt idx="18">
                  <c:v>3時</c:v>
                </c:pt>
              </c:strCache>
            </c:strRef>
          </c:cat>
          <c:val>
            <c:numRef>
              <c:f>Sheet1!$B$2:$B$20</c:f>
              <c:numCache>
                <c:formatCode>General</c:formatCode>
                <c:ptCount val="19"/>
                <c:pt idx="0">
                  <c:v>10</c:v>
                </c:pt>
                <c:pt idx="1">
                  <c:v>9</c:v>
                </c:pt>
                <c:pt idx="2">
                  <c:v>9</c:v>
                </c:pt>
                <c:pt idx="3">
                  <c:v>8</c:v>
                </c:pt>
                <c:pt idx="4">
                  <c:v>8</c:v>
                </c:pt>
                <c:pt idx="5">
                  <c:v>7</c:v>
                </c:pt>
                <c:pt idx="6">
                  <c:v>7</c:v>
                </c:pt>
                <c:pt idx="7">
                  <c:v>17</c:v>
                </c:pt>
                <c:pt idx="8">
                  <c:v>17</c:v>
                </c:pt>
                <c:pt idx="9">
                  <c:v>16</c:v>
                </c:pt>
                <c:pt idx="10">
                  <c:v>16</c:v>
                </c:pt>
                <c:pt idx="11">
                  <c:v>16</c:v>
                </c:pt>
                <c:pt idx="12">
                  <c:v>16</c:v>
                </c:pt>
                <c:pt idx="13">
                  <c:v>16</c:v>
                </c:pt>
                <c:pt idx="14">
                  <c:v>15</c:v>
                </c:pt>
                <c:pt idx="15">
                  <c:v>15</c:v>
                </c:pt>
                <c:pt idx="16">
                  <c:v>14</c:v>
                </c:pt>
                <c:pt idx="17">
                  <c:v>14</c:v>
                </c:pt>
                <c:pt idx="18">
                  <c:v>13</c:v>
                </c:pt>
              </c:numCache>
            </c:numRef>
          </c:val>
          <c:smooth val="0"/>
          <c:extLst>
            <c:ext xmlns:c16="http://schemas.microsoft.com/office/drawing/2014/chart" uri="{C3380CC4-5D6E-409C-BE32-E72D297353CC}">
              <c16:uniqueId val="{00000000-71B1-4BC7-B3CC-B95D1A2295BD}"/>
            </c:ext>
          </c:extLst>
        </c:ser>
        <c:ser>
          <c:idx val="1"/>
          <c:order val="1"/>
          <c:tx>
            <c:strRef>
              <c:f>Sheet1!$C$1</c:f>
              <c:strCache>
                <c:ptCount val="1"/>
                <c:pt idx="0">
                  <c:v>実績</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Sheet1!$A$2:$A$20</c:f>
              <c:strCache>
                <c:ptCount val="19"/>
                <c:pt idx="0">
                  <c:v>9時</c:v>
                </c:pt>
                <c:pt idx="1">
                  <c:v>10時</c:v>
                </c:pt>
                <c:pt idx="2">
                  <c:v>11時</c:v>
                </c:pt>
                <c:pt idx="3">
                  <c:v>12時</c:v>
                </c:pt>
                <c:pt idx="4">
                  <c:v>13時</c:v>
                </c:pt>
                <c:pt idx="5">
                  <c:v>14時</c:v>
                </c:pt>
                <c:pt idx="6">
                  <c:v>15時</c:v>
                </c:pt>
                <c:pt idx="7">
                  <c:v>16時</c:v>
                </c:pt>
                <c:pt idx="8">
                  <c:v>17時</c:v>
                </c:pt>
                <c:pt idx="9">
                  <c:v>18時</c:v>
                </c:pt>
                <c:pt idx="10">
                  <c:v>19時</c:v>
                </c:pt>
                <c:pt idx="11">
                  <c:v>20時</c:v>
                </c:pt>
                <c:pt idx="12">
                  <c:v>21時</c:v>
                </c:pt>
                <c:pt idx="13">
                  <c:v>22時</c:v>
                </c:pt>
                <c:pt idx="14">
                  <c:v>23時</c:v>
                </c:pt>
                <c:pt idx="15">
                  <c:v>0時</c:v>
                </c:pt>
                <c:pt idx="16">
                  <c:v>1時</c:v>
                </c:pt>
                <c:pt idx="17">
                  <c:v>2時</c:v>
                </c:pt>
                <c:pt idx="18">
                  <c:v>3時</c:v>
                </c:pt>
              </c:strCache>
            </c:strRef>
          </c:cat>
          <c:val>
            <c:numRef>
              <c:f>Sheet1!$C$2:$C$20</c:f>
              <c:numCache>
                <c:formatCode>General</c:formatCode>
                <c:ptCount val="19"/>
                <c:pt idx="0">
                  <c:v>11</c:v>
                </c:pt>
                <c:pt idx="1">
                  <c:v>10</c:v>
                </c:pt>
                <c:pt idx="2">
                  <c:v>8</c:v>
                </c:pt>
                <c:pt idx="3">
                  <c:v>8</c:v>
                </c:pt>
                <c:pt idx="4">
                  <c:v>7</c:v>
                </c:pt>
                <c:pt idx="5">
                  <c:v>7</c:v>
                </c:pt>
                <c:pt idx="6">
                  <c:v>6</c:v>
                </c:pt>
                <c:pt idx="7">
                  <c:v>6</c:v>
                </c:pt>
                <c:pt idx="8">
                  <c:v>5</c:v>
                </c:pt>
                <c:pt idx="9">
                  <c:v>5</c:v>
                </c:pt>
                <c:pt idx="10">
                  <c:v>5</c:v>
                </c:pt>
                <c:pt idx="11">
                  <c:v>5</c:v>
                </c:pt>
                <c:pt idx="12">
                  <c:v>5</c:v>
                </c:pt>
                <c:pt idx="13">
                  <c:v>5</c:v>
                </c:pt>
                <c:pt idx="14">
                  <c:v>4</c:v>
                </c:pt>
                <c:pt idx="15">
                  <c:v>14</c:v>
                </c:pt>
                <c:pt idx="16">
                  <c:v>16</c:v>
                </c:pt>
                <c:pt idx="17">
                  <c:v>16</c:v>
                </c:pt>
                <c:pt idx="18">
                  <c:v>15</c:v>
                </c:pt>
              </c:numCache>
            </c:numRef>
          </c:val>
          <c:smooth val="0"/>
          <c:extLst>
            <c:ext xmlns:c16="http://schemas.microsoft.com/office/drawing/2014/chart" uri="{C3380CC4-5D6E-409C-BE32-E72D297353CC}">
              <c16:uniqueId val="{00000001-71B1-4BC7-B3CC-B95D1A2295BD}"/>
            </c:ext>
          </c:extLst>
        </c:ser>
        <c:dLbls>
          <c:showLegendKey val="0"/>
          <c:showVal val="0"/>
          <c:showCatName val="0"/>
          <c:showSerName val="0"/>
          <c:showPercent val="0"/>
          <c:showBubbleSize val="0"/>
        </c:dLbls>
        <c:marker val="1"/>
        <c:smooth val="0"/>
        <c:axId val="476941216"/>
        <c:axId val="476939776"/>
      </c:lineChart>
      <c:catAx>
        <c:axId val="476941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6939776"/>
        <c:crosses val="autoZero"/>
        <c:auto val="1"/>
        <c:lblAlgn val="ctr"/>
        <c:lblOffset val="100"/>
        <c:noMultiLvlLbl val="0"/>
      </c:catAx>
      <c:valAx>
        <c:axId val="476939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6941216"/>
        <c:crosses val="autoZero"/>
        <c:crossBetween val="between"/>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いつもの値</c:v>
                </c:pt>
              </c:strCache>
            </c:strRef>
          </c:tx>
          <c:spPr>
            <a:ln w="22225" cap="rnd">
              <a:solidFill>
                <a:schemeClr val="accent5"/>
              </a:solidFill>
              <a:round/>
            </a:ln>
            <a:effectLst/>
          </c:spPr>
          <c:marker>
            <c:symbol val="none"/>
          </c:marker>
          <c:cat>
            <c:strRef>
              <c:f>Sheet1!$A$2:$A$9</c:f>
              <c:strCache>
                <c:ptCount val="8"/>
                <c:pt idx="0">
                  <c:v>9時</c:v>
                </c:pt>
                <c:pt idx="1">
                  <c:v>10時</c:v>
                </c:pt>
                <c:pt idx="2">
                  <c:v>11時</c:v>
                </c:pt>
                <c:pt idx="3">
                  <c:v>12時</c:v>
                </c:pt>
                <c:pt idx="4">
                  <c:v>13時</c:v>
                </c:pt>
                <c:pt idx="5">
                  <c:v>14時</c:v>
                </c:pt>
                <c:pt idx="6">
                  <c:v>15時</c:v>
                </c:pt>
                <c:pt idx="7">
                  <c:v>16時</c:v>
                </c:pt>
              </c:strCache>
            </c:strRef>
          </c:cat>
          <c:val>
            <c:numRef>
              <c:f>Sheet1!$B$2:$B$9</c:f>
              <c:numCache>
                <c:formatCode>General</c:formatCode>
                <c:ptCount val="8"/>
                <c:pt idx="0">
                  <c:v>4</c:v>
                </c:pt>
                <c:pt idx="1">
                  <c:v>4</c:v>
                </c:pt>
                <c:pt idx="2">
                  <c:v>16</c:v>
                </c:pt>
                <c:pt idx="3">
                  <c:v>15</c:v>
                </c:pt>
                <c:pt idx="4">
                  <c:v>14</c:v>
                </c:pt>
                <c:pt idx="5">
                  <c:v>13</c:v>
                </c:pt>
                <c:pt idx="6">
                  <c:v>12</c:v>
                </c:pt>
                <c:pt idx="7">
                  <c:v>11</c:v>
                </c:pt>
              </c:numCache>
            </c:numRef>
          </c:val>
          <c:smooth val="0"/>
          <c:extLst>
            <c:ext xmlns:c16="http://schemas.microsoft.com/office/drawing/2014/chart" uri="{C3380CC4-5D6E-409C-BE32-E72D297353CC}">
              <c16:uniqueId val="{00000000-9D0C-48C3-A642-DE89FE950777}"/>
            </c:ext>
          </c:extLst>
        </c:ser>
        <c:ser>
          <c:idx val="1"/>
          <c:order val="1"/>
          <c:tx>
            <c:strRef>
              <c:f>Sheet1!$C$1</c:f>
              <c:strCache>
                <c:ptCount val="1"/>
                <c:pt idx="0">
                  <c:v>実績</c:v>
                </c:pt>
              </c:strCache>
            </c:strRef>
          </c:tx>
          <c:spPr>
            <a:ln w="22225" cap="rnd">
              <a:solidFill>
                <a:srgbClr val="00B050"/>
              </a:solidFill>
              <a:round/>
            </a:ln>
            <a:effectLst/>
          </c:spPr>
          <c:marker>
            <c:symbol val="none"/>
          </c:marker>
          <c:cat>
            <c:strRef>
              <c:f>Sheet1!$A$2:$A$9</c:f>
              <c:strCache>
                <c:ptCount val="8"/>
                <c:pt idx="0">
                  <c:v>9時</c:v>
                </c:pt>
                <c:pt idx="1">
                  <c:v>10時</c:v>
                </c:pt>
                <c:pt idx="2">
                  <c:v>11時</c:v>
                </c:pt>
                <c:pt idx="3">
                  <c:v>12時</c:v>
                </c:pt>
                <c:pt idx="4">
                  <c:v>13時</c:v>
                </c:pt>
                <c:pt idx="5">
                  <c:v>14時</c:v>
                </c:pt>
                <c:pt idx="6">
                  <c:v>15時</c:v>
                </c:pt>
                <c:pt idx="7">
                  <c:v>16時</c:v>
                </c:pt>
              </c:strCache>
            </c:strRef>
          </c:cat>
          <c:val>
            <c:numRef>
              <c:f>Sheet1!$C$2:$C$9</c:f>
              <c:numCache>
                <c:formatCode>General</c:formatCode>
                <c:ptCount val="8"/>
                <c:pt idx="0">
                  <c:v>3</c:v>
                </c:pt>
                <c:pt idx="1">
                  <c:v>3</c:v>
                </c:pt>
                <c:pt idx="2">
                  <c:v>2</c:v>
                </c:pt>
                <c:pt idx="3">
                  <c:v>2</c:v>
                </c:pt>
                <c:pt idx="4">
                  <c:v>15</c:v>
                </c:pt>
                <c:pt idx="5">
                  <c:v>14</c:v>
                </c:pt>
                <c:pt idx="6">
                  <c:v>13</c:v>
                </c:pt>
                <c:pt idx="7">
                  <c:v>12</c:v>
                </c:pt>
              </c:numCache>
            </c:numRef>
          </c:val>
          <c:smooth val="0"/>
          <c:extLst>
            <c:ext xmlns:c16="http://schemas.microsoft.com/office/drawing/2014/chart" uri="{C3380CC4-5D6E-409C-BE32-E72D297353CC}">
              <c16:uniqueId val="{00000001-9D0C-48C3-A642-DE89FE950777}"/>
            </c:ext>
          </c:extLst>
        </c:ser>
        <c:dLbls>
          <c:showLegendKey val="0"/>
          <c:showVal val="0"/>
          <c:showCatName val="0"/>
          <c:showSerName val="0"/>
          <c:showPercent val="0"/>
          <c:showBubbleSize val="0"/>
        </c:dLbls>
        <c:smooth val="0"/>
        <c:axId val="535799007"/>
        <c:axId val="535809087"/>
      </c:lineChart>
      <c:catAx>
        <c:axId val="535799007"/>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ja-JP"/>
          </a:p>
        </c:txPr>
        <c:crossAx val="535809087"/>
        <c:crosses val="autoZero"/>
        <c:auto val="1"/>
        <c:lblAlgn val="ctr"/>
        <c:lblOffset val="100"/>
        <c:noMultiLvlLbl val="0"/>
      </c:catAx>
      <c:valAx>
        <c:axId val="535809087"/>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ja-JP"/>
          </a:p>
        </c:txPr>
        <c:crossAx val="535799007"/>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2025/3/24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AF95DA-1DED-4351-A436-B02E859C15B5}" type="slidenum">
              <a:rPr kumimoji="1" lang="ja-JP" altLang="en-US" smtClean="0"/>
              <a:t>7</a:t>
            </a:fld>
            <a:endParaRPr kumimoji="1" lang="ja-JP" altLang="en-US"/>
          </a:p>
        </p:txBody>
      </p:sp>
    </p:spTree>
    <p:extLst>
      <p:ext uri="{BB962C8B-B14F-4D97-AF65-F5344CB8AC3E}">
        <p14:creationId xmlns:p14="http://schemas.microsoft.com/office/powerpoint/2010/main" val="13737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早着による</a:t>
            </a:r>
          </a:p>
        </p:txBody>
      </p:sp>
      <p:sp>
        <p:nvSpPr>
          <p:cNvPr id="4" name="スライド番号プレースホルダー 3"/>
          <p:cNvSpPr>
            <a:spLocks noGrp="1"/>
          </p:cNvSpPr>
          <p:nvPr>
            <p:ph type="sldNum" sz="quarter" idx="5"/>
          </p:nvPr>
        </p:nvSpPr>
        <p:spPr/>
        <p:txBody>
          <a:bodyPr/>
          <a:lstStyle/>
          <a:p>
            <a:fld id="{C7AF95DA-1DED-4351-A436-B02E859C15B5}" type="slidenum">
              <a:rPr kumimoji="1" lang="ja-JP" altLang="en-US" smtClean="0"/>
              <a:t>12</a:t>
            </a:fld>
            <a:endParaRPr kumimoji="1" lang="ja-JP" altLang="en-US"/>
          </a:p>
        </p:txBody>
      </p:sp>
    </p:spTree>
    <p:extLst>
      <p:ext uri="{BB962C8B-B14F-4D97-AF65-F5344CB8AC3E}">
        <p14:creationId xmlns:p14="http://schemas.microsoft.com/office/powerpoint/2010/main" val="11395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AF95DA-1DED-4351-A436-B02E859C15B5}" type="slidenum">
              <a:rPr kumimoji="1" lang="ja-JP" altLang="en-US" smtClean="0"/>
              <a:t>18</a:t>
            </a:fld>
            <a:endParaRPr kumimoji="1" lang="ja-JP" altLang="en-US"/>
          </a:p>
        </p:txBody>
      </p:sp>
    </p:spTree>
    <p:extLst>
      <p:ext uri="{BB962C8B-B14F-4D97-AF65-F5344CB8AC3E}">
        <p14:creationId xmlns:p14="http://schemas.microsoft.com/office/powerpoint/2010/main" val="3670519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AF95DA-1DED-4351-A436-B02E859C15B5}" type="slidenum">
              <a:rPr kumimoji="1" lang="ja-JP" altLang="en-US" smtClean="0"/>
              <a:t>27</a:t>
            </a:fld>
            <a:endParaRPr kumimoji="1" lang="ja-JP" altLang="en-US"/>
          </a:p>
        </p:txBody>
      </p:sp>
    </p:spTree>
    <p:extLst>
      <p:ext uri="{BB962C8B-B14F-4D97-AF65-F5344CB8AC3E}">
        <p14:creationId xmlns:p14="http://schemas.microsoft.com/office/powerpoint/2010/main" val="2905044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2025/3/24</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March 24, 2025</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March 24, 2025</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March 24, 2025</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E29226E-DFBA-712F-F710-8AC2D238DD14}"/>
              </a:ext>
            </a:extLst>
          </p:cNvPr>
          <p:cNvSpPr>
            <a:spLocks noGrp="1"/>
          </p:cNvSpPr>
          <p:nvPr>
            <p:ph type="dt" sz="half" idx="10"/>
          </p:nvPr>
        </p:nvSpPr>
        <p:spPr/>
        <p:txBody>
          <a:bodyPr/>
          <a:lstStyle/>
          <a:p>
            <a:fld id="{0E4CB677-3B95-4E1A-884D-A1D76FAC06BA}" type="datetimeFigureOut">
              <a:rPr kumimoji="1" lang="ja-JP" altLang="en-US" smtClean="0"/>
              <a:t>2025/3/24</a:t>
            </a:fld>
            <a:endParaRPr kumimoji="1" lang="ja-JP" altLang="en-US"/>
          </a:p>
        </p:txBody>
      </p:sp>
      <p:sp>
        <p:nvSpPr>
          <p:cNvPr id="3" name="フッター プレースホルダー 2">
            <a:extLst>
              <a:ext uri="{FF2B5EF4-FFF2-40B4-BE49-F238E27FC236}">
                <a16:creationId xmlns:a16="http://schemas.microsoft.com/office/drawing/2014/main" id="{B22900FB-C793-9E8B-22DE-EEC4D76FC13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3D5AADF-0AFF-BAE0-30AD-A32033F6CBF2}"/>
              </a:ext>
            </a:extLst>
          </p:cNvPr>
          <p:cNvSpPr>
            <a:spLocks noGrp="1"/>
          </p:cNvSpPr>
          <p:nvPr>
            <p:ph type="sldNum" sz="quarter" idx="12"/>
          </p:nvPr>
        </p:nvSpPr>
        <p:spPr/>
        <p:txBody>
          <a:bodyPr/>
          <a:lstStyle/>
          <a:p>
            <a:fld id="{872B4F98-8BBD-4813-8C1E-9793BC7C862D}" type="slidenum">
              <a:rPr kumimoji="1" lang="ja-JP" altLang="en-US" smtClean="0"/>
              <a:t>‹#›</a:t>
            </a:fld>
            <a:endParaRPr kumimoji="1" lang="ja-JP" altLang="en-US"/>
          </a:p>
        </p:txBody>
      </p:sp>
    </p:spTree>
    <p:extLst>
      <p:ext uri="{BB962C8B-B14F-4D97-AF65-F5344CB8AC3E}">
        <p14:creationId xmlns:p14="http://schemas.microsoft.com/office/powerpoint/2010/main" val="652136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2025/3/24</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2025/3/24</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2025/3/24</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2025/3/24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March 24, 2025</a:t>
            </a:fld>
            <a:endParaRPr lang="en-US" dirty="0"/>
          </a:p>
        </p:txBody>
      </p:sp>
    </p:spTree>
    <p:extLst>
      <p:ext uri="{BB962C8B-B14F-4D97-AF65-F5344CB8AC3E}">
        <p14:creationId xmlns:p14="http://schemas.microsoft.com/office/powerpoint/2010/main" val="2629827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pic>
        <p:nvPicPr>
          <p:cNvPr id="7" name="Picture 2" descr="C:\Users\0036734-z100\Desktop\太向\プレゼンフォーマット\02_アイシングループロゴ\AISINGROUP_LOGODATA_201509\PNG\PNG_color\positive\AG_logo_variation1_color.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85840" y="1"/>
            <a:ext cx="789435" cy="70588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コネクタ 8"/>
          <p:cNvCxnSpPr/>
          <p:nvPr userDrawn="1"/>
        </p:nvCxnSpPr>
        <p:spPr>
          <a:xfrm>
            <a:off x="0" y="686831"/>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326431" y="188641"/>
            <a:ext cx="4288353" cy="461665"/>
          </a:xfrm>
          <a:prstGeom prst="rect">
            <a:avLst/>
          </a:prstGeom>
        </p:spPr>
        <p:txBody>
          <a:bodyPr wrap="none">
            <a:spAutoFit/>
          </a:bodyPr>
          <a:lstStyle>
            <a:lvl1pPr algn="l">
              <a:defRPr sz="24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21" name="スライド番号プレースホルダー 5"/>
          <p:cNvSpPr>
            <a:spLocks noGrp="1"/>
          </p:cNvSpPr>
          <p:nvPr>
            <p:ph type="sldNum" sz="quarter" idx="4"/>
          </p:nvPr>
        </p:nvSpPr>
        <p:spPr>
          <a:xfrm>
            <a:off x="11466103" y="6519532"/>
            <a:ext cx="399468" cy="246221"/>
          </a:xfrm>
          <a:prstGeom prst="rect">
            <a:avLst/>
          </a:prstGeom>
        </p:spPr>
        <p:txBody>
          <a:bodyPr vert="horz" wrap="none" lIns="91440" tIns="45720" rIns="91440" bIns="45720" rtlCol="0" anchor="ctr">
            <a:spAutoFit/>
          </a:bodyPr>
          <a:lstStyle>
            <a:lvl1pPr algn="r">
              <a:defRPr sz="100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65AE6374-B558-476C-B6C5-10222A839C1D}" type="slidenum">
              <a:rPr lang="ja-JP" altLang="en-US" smtClean="0"/>
              <a:pPr/>
              <a:t>‹#›</a:t>
            </a:fld>
            <a:endParaRPr lang="ja-JP" altLang="en-US"/>
          </a:p>
        </p:txBody>
      </p:sp>
    </p:spTree>
    <p:extLst>
      <p:ext uri="{BB962C8B-B14F-4D97-AF65-F5344CB8AC3E}">
        <p14:creationId xmlns:p14="http://schemas.microsoft.com/office/powerpoint/2010/main" val="502804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March 24, 2025</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8.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9.emf"/><Relationship Id="rId5" Type="http://schemas.openxmlformats.org/officeDocument/2006/relationships/theme" Target="../theme/theme4.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2025/3/24</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 id="2147483683" r:id="rId2"/>
    <p:sldLayoutId id="2147483686" r:id="rId3"/>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March 24, 2025</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7" r:id="rId5"/>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1.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6175CC3-BD20-88D4-0B88-42D99ABDF124}"/>
              </a:ext>
            </a:extLst>
          </p:cNvPr>
          <p:cNvSpPr>
            <a:spLocks noGrp="1"/>
          </p:cNvSpPr>
          <p:nvPr>
            <p:ph type="body" sz="quarter" idx="18"/>
          </p:nvPr>
        </p:nvSpPr>
        <p:spPr/>
        <p:txBody>
          <a:bodyPr/>
          <a:lstStyle/>
          <a:p>
            <a:r>
              <a:rPr lang="ja-JP" altLang="en-US" dirty="0"/>
              <a:t>・絵で描くと書き直しが起こる、毎回絵を描いている、何度も流用できない</a:t>
            </a:r>
            <a:endParaRPr lang="en-US" altLang="ja-JP" dirty="0"/>
          </a:p>
          <a:p>
            <a:r>
              <a:rPr kumimoji="1" lang="ja-JP" altLang="en-US" dirty="0"/>
              <a:t>・全体像整理できていない</a:t>
            </a:r>
            <a:r>
              <a:rPr lang="ja-JP" altLang="en-US" dirty="0"/>
              <a:t>、進め方を改善したい</a:t>
            </a:r>
            <a:endParaRPr kumimoji="1" lang="ja-JP" altLang="en-US" dirty="0"/>
          </a:p>
        </p:txBody>
      </p:sp>
      <p:sp>
        <p:nvSpPr>
          <p:cNvPr id="3" name="テキスト プレースホルダー 2">
            <a:extLst>
              <a:ext uri="{FF2B5EF4-FFF2-40B4-BE49-F238E27FC236}">
                <a16:creationId xmlns:a16="http://schemas.microsoft.com/office/drawing/2014/main" id="{1DE9AC11-99BC-40FF-47FB-A0AB861DEA71}"/>
              </a:ext>
            </a:extLst>
          </p:cNvPr>
          <p:cNvSpPr>
            <a:spLocks noGrp="1"/>
          </p:cNvSpPr>
          <p:nvPr>
            <p:ph type="body" sz="quarter" idx="20"/>
          </p:nvPr>
        </p:nvSpPr>
        <p:spPr/>
        <p:txBody>
          <a:bodyPr/>
          <a:lstStyle/>
          <a:p>
            <a:r>
              <a:rPr kumimoji="1" lang="ja-JP" altLang="en-US" dirty="0"/>
              <a:t>進め方</a:t>
            </a:r>
          </a:p>
        </p:txBody>
      </p:sp>
      <p:sp>
        <p:nvSpPr>
          <p:cNvPr id="4" name="日付プレースホルダー 3">
            <a:extLst>
              <a:ext uri="{FF2B5EF4-FFF2-40B4-BE49-F238E27FC236}">
                <a16:creationId xmlns:a16="http://schemas.microsoft.com/office/drawing/2014/main" id="{60246957-A9FF-BACA-793C-D287248EB0B8}"/>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spTree>
    <p:extLst>
      <p:ext uri="{BB962C8B-B14F-4D97-AF65-F5344CB8AC3E}">
        <p14:creationId xmlns:p14="http://schemas.microsoft.com/office/powerpoint/2010/main" val="169962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線コネクタ 9">
            <a:extLst>
              <a:ext uri="{FF2B5EF4-FFF2-40B4-BE49-F238E27FC236}">
                <a16:creationId xmlns:a16="http://schemas.microsoft.com/office/drawing/2014/main" id="{9D341875-14CB-58DB-267F-9BD0C99C0FAC}"/>
              </a:ext>
            </a:extLst>
          </p:cNvPr>
          <p:cNvCxnSpPr/>
          <p:nvPr/>
        </p:nvCxnSpPr>
        <p:spPr>
          <a:xfrm>
            <a:off x="6435969" y="2174630"/>
            <a:ext cx="0" cy="2508739"/>
          </a:xfrm>
          <a:prstGeom prst="line">
            <a:avLst/>
          </a:prstGeom>
        </p:spPr>
        <p:style>
          <a:lnRef idx="1">
            <a:schemeClr val="accent1"/>
          </a:lnRef>
          <a:fillRef idx="0">
            <a:schemeClr val="accent1"/>
          </a:fillRef>
          <a:effectRef idx="0">
            <a:schemeClr val="accent1"/>
          </a:effectRef>
          <a:fontRef idx="minor">
            <a:schemeClr val="tx1"/>
          </a:fontRef>
        </p:style>
      </p:cxnSp>
      <p:sp>
        <p:nvSpPr>
          <p:cNvPr id="2" name="テキスト プレースホルダー 1">
            <a:extLst>
              <a:ext uri="{FF2B5EF4-FFF2-40B4-BE49-F238E27FC236}">
                <a16:creationId xmlns:a16="http://schemas.microsoft.com/office/drawing/2014/main" id="{AB8D92D8-37A5-80AA-0006-35ADC9BB7315}"/>
              </a:ext>
            </a:extLst>
          </p:cNvPr>
          <p:cNvSpPr>
            <a:spLocks noGrp="1"/>
          </p:cNvSpPr>
          <p:nvPr>
            <p:ph type="body" sz="quarter" idx="18"/>
          </p:nvPr>
        </p:nvSpPr>
        <p:spPr/>
        <p:txBody>
          <a:bodyPr/>
          <a:lstStyle/>
          <a:p>
            <a:r>
              <a:rPr kumimoji="1" lang="ja-JP" altLang="en-US" dirty="0"/>
              <a:t>在庫数</a:t>
            </a:r>
            <a:r>
              <a:rPr kumimoji="1" lang="en-US" altLang="ja-JP" dirty="0"/>
              <a:t>-</a:t>
            </a:r>
            <a:r>
              <a:rPr kumimoji="1" lang="ja-JP" altLang="en-US" dirty="0"/>
              <a:t>その時間帯の中央値</a:t>
            </a:r>
          </a:p>
        </p:txBody>
      </p:sp>
      <p:sp>
        <p:nvSpPr>
          <p:cNvPr id="3" name="テキスト プレースホルダー 2">
            <a:extLst>
              <a:ext uri="{FF2B5EF4-FFF2-40B4-BE49-F238E27FC236}">
                <a16:creationId xmlns:a16="http://schemas.microsoft.com/office/drawing/2014/main" id="{05974B3B-5127-8915-FE66-8969A7958645}"/>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D060DF52-5014-C059-4498-E3835091A237}"/>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cxnSp>
        <p:nvCxnSpPr>
          <p:cNvPr id="7" name="直線矢印コネクタ 6">
            <a:extLst>
              <a:ext uri="{FF2B5EF4-FFF2-40B4-BE49-F238E27FC236}">
                <a16:creationId xmlns:a16="http://schemas.microsoft.com/office/drawing/2014/main" id="{96BCBD89-2E85-FB61-F7B8-4AF0FEE7CE34}"/>
              </a:ext>
            </a:extLst>
          </p:cNvPr>
          <p:cNvCxnSpPr>
            <a:cxnSpLocks/>
          </p:cNvCxnSpPr>
          <p:nvPr/>
        </p:nvCxnSpPr>
        <p:spPr>
          <a:xfrm>
            <a:off x="679938" y="3382108"/>
            <a:ext cx="762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58CA753E-B503-F205-5B69-6CD165AEDCD6}"/>
              </a:ext>
            </a:extLst>
          </p:cNvPr>
          <p:cNvSpPr/>
          <p:nvPr/>
        </p:nvSpPr>
        <p:spPr>
          <a:xfrm>
            <a:off x="4341921" y="3769558"/>
            <a:ext cx="1754079" cy="5978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259CE79-0ED8-892E-E227-A882A7AB51AE}"/>
              </a:ext>
            </a:extLst>
          </p:cNvPr>
          <p:cNvSpPr/>
          <p:nvPr/>
        </p:nvSpPr>
        <p:spPr>
          <a:xfrm>
            <a:off x="6292227" y="3130060"/>
            <a:ext cx="287483" cy="5978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86618AA4-E0DA-C8B7-F6A3-BB456D2943D2}"/>
              </a:ext>
            </a:extLst>
          </p:cNvPr>
          <p:cNvSpPr/>
          <p:nvPr/>
        </p:nvSpPr>
        <p:spPr>
          <a:xfrm>
            <a:off x="891020" y="3083169"/>
            <a:ext cx="2476632" cy="5978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ECA0758-8687-EFC9-D9A9-5A972EC67CFB}"/>
              </a:ext>
            </a:extLst>
          </p:cNvPr>
          <p:cNvSpPr/>
          <p:nvPr/>
        </p:nvSpPr>
        <p:spPr>
          <a:xfrm>
            <a:off x="4571999" y="2539929"/>
            <a:ext cx="287485" cy="5978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左カーブ 15">
            <a:extLst>
              <a:ext uri="{FF2B5EF4-FFF2-40B4-BE49-F238E27FC236}">
                <a16:creationId xmlns:a16="http://schemas.microsoft.com/office/drawing/2014/main" id="{E7916D07-3B49-8164-F3CC-0DD64077D37B}"/>
              </a:ext>
            </a:extLst>
          </p:cNvPr>
          <p:cNvSpPr/>
          <p:nvPr/>
        </p:nvSpPr>
        <p:spPr>
          <a:xfrm rot="16200000">
            <a:off x="9228169" y="278939"/>
            <a:ext cx="429904" cy="2686053"/>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吹き出し: 四角形 5">
            <a:extLst>
              <a:ext uri="{FF2B5EF4-FFF2-40B4-BE49-F238E27FC236}">
                <a16:creationId xmlns:a16="http://schemas.microsoft.com/office/drawing/2014/main" id="{76DB1292-FF63-4810-0D5E-A5857D0FBD5A}"/>
              </a:ext>
            </a:extLst>
          </p:cNvPr>
          <p:cNvSpPr/>
          <p:nvPr/>
        </p:nvSpPr>
        <p:spPr>
          <a:xfrm>
            <a:off x="6896532" y="2568646"/>
            <a:ext cx="2407125" cy="597877"/>
          </a:xfrm>
          <a:prstGeom prst="wedgeRectCallout">
            <a:avLst>
              <a:gd name="adj1" fmla="val -58682"/>
              <a:gd name="adj2" fmla="val 40024"/>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ある時間の在庫数</a:t>
            </a:r>
            <a:endParaRPr lang="en-US" altLang="ja-JP" dirty="0">
              <a:solidFill>
                <a:schemeClr val="tx1"/>
              </a:solidFill>
            </a:endParaRPr>
          </a:p>
        </p:txBody>
      </p:sp>
      <p:sp>
        <p:nvSpPr>
          <p:cNvPr id="8" name="正方形/長方形 7">
            <a:extLst>
              <a:ext uri="{FF2B5EF4-FFF2-40B4-BE49-F238E27FC236}">
                <a16:creationId xmlns:a16="http://schemas.microsoft.com/office/drawing/2014/main" id="{C121FCAB-43F4-F5D0-67EC-8A1104EE2094}"/>
              </a:ext>
            </a:extLst>
          </p:cNvPr>
          <p:cNvSpPr/>
          <p:nvPr/>
        </p:nvSpPr>
        <p:spPr>
          <a:xfrm>
            <a:off x="6292225" y="4468589"/>
            <a:ext cx="287485" cy="5978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四角形 8">
            <a:extLst>
              <a:ext uri="{FF2B5EF4-FFF2-40B4-BE49-F238E27FC236}">
                <a16:creationId xmlns:a16="http://schemas.microsoft.com/office/drawing/2014/main" id="{4D2CD6EE-5979-7865-78D1-395D54F8177A}"/>
              </a:ext>
            </a:extLst>
          </p:cNvPr>
          <p:cNvSpPr/>
          <p:nvPr/>
        </p:nvSpPr>
        <p:spPr>
          <a:xfrm>
            <a:off x="6873262" y="4187882"/>
            <a:ext cx="2407125" cy="597877"/>
          </a:xfrm>
          <a:prstGeom prst="wedgeRectCallout">
            <a:avLst>
              <a:gd name="adj1" fmla="val -58682"/>
              <a:gd name="adj2" fmla="val 40024"/>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滞留かんばん数</a:t>
            </a:r>
            <a:endParaRPr lang="en-US" altLang="ja-JP" dirty="0">
              <a:solidFill>
                <a:schemeClr val="tx1"/>
              </a:solidFill>
            </a:endParaRPr>
          </a:p>
        </p:txBody>
      </p:sp>
      <p:sp>
        <p:nvSpPr>
          <p:cNvPr id="11" name="吹き出し: 四角形 10">
            <a:extLst>
              <a:ext uri="{FF2B5EF4-FFF2-40B4-BE49-F238E27FC236}">
                <a16:creationId xmlns:a16="http://schemas.microsoft.com/office/drawing/2014/main" id="{5A018909-62F6-3891-1C91-F29E51A32C8A}"/>
              </a:ext>
            </a:extLst>
          </p:cNvPr>
          <p:cNvSpPr/>
          <p:nvPr/>
        </p:nvSpPr>
        <p:spPr>
          <a:xfrm>
            <a:off x="3631363" y="1553350"/>
            <a:ext cx="2407125" cy="597877"/>
          </a:xfrm>
          <a:prstGeom prst="wedgeRectCallout">
            <a:avLst>
              <a:gd name="adj1" fmla="val -5018"/>
              <a:gd name="adj2" fmla="val 8857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納入予定数</a:t>
            </a:r>
            <a:endParaRPr lang="en-US" altLang="ja-JP" dirty="0">
              <a:solidFill>
                <a:schemeClr val="tx1"/>
              </a:solidFill>
            </a:endParaRPr>
          </a:p>
        </p:txBody>
      </p:sp>
      <p:sp>
        <p:nvSpPr>
          <p:cNvPr id="17" name="吹き出し: 四角形 16">
            <a:extLst>
              <a:ext uri="{FF2B5EF4-FFF2-40B4-BE49-F238E27FC236}">
                <a16:creationId xmlns:a16="http://schemas.microsoft.com/office/drawing/2014/main" id="{EBC3F109-822D-2551-ED3B-1DDF6C82134F}"/>
              </a:ext>
            </a:extLst>
          </p:cNvPr>
          <p:cNvSpPr/>
          <p:nvPr/>
        </p:nvSpPr>
        <p:spPr>
          <a:xfrm>
            <a:off x="3610447" y="5005711"/>
            <a:ext cx="2407125" cy="597877"/>
          </a:xfrm>
          <a:prstGeom prst="wedgeRectCallout">
            <a:avLst>
              <a:gd name="adj1" fmla="val 1615"/>
              <a:gd name="adj2" fmla="val -1202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生産数</a:t>
            </a:r>
            <a:endParaRPr lang="en-US" altLang="ja-JP" dirty="0">
              <a:solidFill>
                <a:schemeClr val="tx1"/>
              </a:solidFill>
            </a:endParaRPr>
          </a:p>
        </p:txBody>
      </p:sp>
      <p:sp>
        <p:nvSpPr>
          <p:cNvPr id="18" name="吹き出し: 四角形 17">
            <a:extLst>
              <a:ext uri="{FF2B5EF4-FFF2-40B4-BE49-F238E27FC236}">
                <a16:creationId xmlns:a16="http://schemas.microsoft.com/office/drawing/2014/main" id="{53174780-C478-9675-1EBA-DCAFA440EA39}"/>
              </a:ext>
            </a:extLst>
          </p:cNvPr>
          <p:cNvSpPr/>
          <p:nvPr/>
        </p:nvSpPr>
        <p:spPr>
          <a:xfrm>
            <a:off x="684962" y="4328025"/>
            <a:ext cx="2407125" cy="597877"/>
          </a:xfrm>
          <a:prstGeom prst="wedgeRectCallout">
            <a:avLst>
              <a:gd name="adj1" fmla="val 1615"/>
              <a:gd name="adj2" fmla="val -1202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かんばん数</a:t>
            </a:r>
            <a:endParaRPr lang="en-US" altLang="ja-JP" dirty="0">
              <a:solidFill>
                <a:schemeClr val="tx1"/>
              </a:solidFill>
            </a:endParaRPr>
          </a:p>
        </p:txBody>
      </p:sp>
    </p:spTree>
    <p:extLst>
      <p:ext uri="{BB962C8B-B14F-4D97-AF65-F5344CB8AC3E}">
        <p14:creationId xmlns:p14="http://schemas.microsoft.com/office/powerpoint/2010/main" val="1743948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B6AC378B-184F-8158-7819-BB556870F660}"/>
              </a:ext>
            </a:extLst>
          </p:cNvPr>
          <p:cNvSpPr>
            <a:spLocks noGrp="1"/>
          </p:cNvSpPr>
          <p:nvPr>
            <p:ph type="body" sz="quarter" idx="20"/>
          </p:nvPr>
        </p:nvSpPr>
        <p:spPr/>
        <p:txBody>
          <a:bodyPr/>
          <a:lstStyle/>
          <a:p>
            <a:r>
              <a:rPr kumimoji="1" lang="ja-JP" altLang="en-US" dirty="0"/>
              <a:t>プログラムで登場する変数の説明</a:t>
            </a:r>
          </a:p>
        </p:txBody>
      </p:sp>
      <p:sp>
        <p:nvSpPr>
          <p:cNvPr id="4" name="日付プレースホルダー 3">
            <a:extLst>
              <a:ext uri="{FF2B5EF4-FFF2-40B4-BE49-F238E27FC236}">
                <a16:creationId xmlns:a16="http://schemas.microsoft.com/office/drawing/2014/main" id="{0FF3C3CE-EF70-B1BF-500F-10D00AA242F8}"/>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graphicFrame>
        <p:nvGraphicFramePr>
          <p:cNvPr id="5" name="表 4">
            <a:extLst>
              <a:ext uri="{FF2B5EF4-FFF2-40B4-BE49-F238E27FC236}">
                <a16:creationId xmlns:a16="http://schemas.microsoft.com/office/drawing/2014/main" id="{A5889579-CFDA-91A3-1799-25BE19A2F821}"/>
              </a:ext>
            </a:extLst>
          </p:cNvPr>
          <p:cNvGraphicFramePr>
            <a:graphicFrameLocks noGrp="1"/>
          </p:cNvGraphicFramePr>
          <p:nvPr>
            <p:extLst>
              <p:ext uri="{D42A27DB-BD31-4B8C-83A1-F6EECF244321}">
                <p14:modId xmlns:p14="http://schemas.microsoft.com/office/powerpoint/2010/main" val="1945646203"/>
              </p:ext>
            </p:extLst>
          </p:nvPr>
        </p:nvGraphicFramePr>
        <p:xfrm>
          <a:off x="228600" y="767396"/>
          <a:ext cx="14464977" cy="6055360"/>
        </p:xfrm>
        <a:graphic>
          <a:graphicData uri="http://schemas.openxmlformats.org/drawingml/2006/table">
            <a:tbl>
              <a:tblPr firstRow="1" bandRow="1">
                <a:tableStyleId>{5C22544A-7EE6-4342-B048-85BDC9FD1C3A}</a:tableStyleId>
              </a:tblPr>
              <a:tblGrid>
                <a:gridCol w="381318">
                  <a:extLst>
                    <a:ext uri="{9D8B030D-6E8A-4147-A177-3AD203B41FA5}">
                      <a16:colId xmlns:a16="http://schemas.microsoft.com/office/drawing/2014/main" val="4040770485"/>
                    </a:ext>
                  </a:extLst>
                </a:gridCol>
                <a:gridCol w="4110919">
                  <a:extLst>
                    <a:ext uri="{9D8B030D-6E8A-4147-A177-3AD203B41FA5}">
                      <a16:colId xmlns:a16="http://schemas.microsoft.com/office/drawing/2014/main" val="2971146128"/>
                    </a:ext>
                  </a:extLst>
                </a:gridCol>
                <a:gridCol w="5654027">
                  <a:extLst>
                    <a:ext uri="{9D8B030D-6E8A-4147-A177-3AD203B41FA5}">
                      <a16:colId xmlns:a16="http://schemas.microsoft.com/office/drawing/2014/main" val="2023600506"/>
                    </a:ext>
                  </a:extLst>
                </a:gridCol>
                <a:gridCol w="4318713">
                  <a:extLst>
                    <a:ext uri="{9D8B030D-6E8A-4147-A177-3AD203B41FA5}">
                      <a16:colId xmlns:a16="http://schemas.microsoft.com/office/drawing/2014/main" val="2207641687"/>
                    </a:ext>
                  </a:extLst>
                </a:gridCol>
              </a:tblGrid>
              <a:tr h="370840">
                <a:tc>
                  <a:txBody>
                    <a:bodyPr/>
                    <a:lstStyle/>
                    <a:p>
                      <a:r>
                        <a:rPr kumimoji="1" lang="en-US" altLang="ja-JP" dirty="0"/>
                        <a:t>#</a:t>
                      </a:r>
                      <a:endParaRPr kumimoji="1" lang="ja-JP" altLang="en-US" dirty="0"/>
                    </a:p>
                  </a:txBody>
                  <a:tcPr/>
                </a:tc>
                <a:tc>
                  <a:txBody>
                    <a:bodyPr/>
                    <a:lstStyle/>
                    <a:p>
                      <a:r>
                        <a:rPr kumimoji="1" lang="ja-JP" altLang="en-US" dirty="0"/>
                        <a:t>変数名</a:t>
                      </a:r>
                    </a:p>
                  </a:txBody>
                  <a:tcPr/>
                </a:tc>
                <a:tc>
                  <a:txBody>
                    <a:bodyPr/>
                    <a:lstStyle/>
                    <a:p>
                      <a:r>
                        <a:rPr kumimoji="1" lang="ja-JP" altLang="en-US" dirty="0"/>
                        <a:t>内容</a:t>
                      </a:r>
                    </a:p>
                  </a:txBody>
                  <a:tcPr/>
                </a:tc>
                <a:tc>
                  <a:txBody>
                    <a:bodyPr/>
                    <a:lstStyle/>
                    <a:p>
                      <a:r>
                        <a:rPr kumimoji="1" lang="en-US" altLang="ja-JP" dirty="0"/>
                        <a:t>memo</a:t>
                      </a:r>
                      <a:endParaRPr kumimoji="1" lang="ja-JP" altLang="en-US" dirty="0"/>
                    </a:p>
                  </a:txBody>
                  <a:tcPr/>
                </a:tc>
                <a:extLst>
                  <a:ext uri="{0D108BD9-81ED-4DB2-BD59-A6C34878D82A}">
                    <a16:rowId xmlns:a16="http://schemas.microsoft.com/office/drawing/2014/main" val="1795788716"/>
                  </a:ext>
                </a:extLst>
              </a:tr>
              <a:tr h="370840">
                <a:tc>
                  <a:txBody>
                    <a:bodyPr/>
                    <a:lstStyle/>
                    <a:p>
                      <a:endParaRPr kumimoji="1" lang="ja-JP" altLang="en-US" dirty="0"/>
                    </a:p>
                  </a:txBody>
                  <a:tcPr/>
                </a:tc>
                <a:tc>
                  <a:txBody>
                    <a:bodyPr/>
                    <a:lstStyle/>
                    <a:p>
                      <a:r>
                        <a:rPr kumimoji="1" lang="ja-JP" altLang="en-US" sz="1400" dirty="0"/>
                        <a:t>納入予定かんばん数（</a:t>
                      </a:r>
                      <a:r>
                        <a:rPr kumimoji="1" lang="en-US" altLang="ja-JP" sz="1400" dirty="0"/>
                        <a:t>t</a:t>
                      </a:r>
                      <a:r>
                        <a:rPr kumimoji="1" lang="ja-JP" altLang="en-US" sz="1400" dirty="0"/>
                        <a:t>）</a:t>
                      </a:r>
                    </a:p>
                  </a:txBody>
                  <a:tcPr/>
                </a:tc>
                <a:tc>
                  <a:txBody>
                    <a:bodyPr/>
                    <a:lstStyle/>
                    <a:p>
                      <a:r>
                        <a:rPr kumimoji="1" lang="en-US" altLang="ja-JP" sz="1400" dirty="0"/>
                        <a:t>LINKS</a:t>
                      </a:r>
                      <a:r>
                        <a:rPr kumimoji="1" lang="ja-JP" altLang="en-US" sz="1400" dirty="0"/>
                        <a:t>の仕入先便と便ダイヤの情報をもとに納入予定かんばん数を計算したもの</a:t>
                      </a:r>
                    </a:p>
                  </a:txBody>
                  <a:tcPr/>
                </a:tc>
                <a:tc>
                  <a:txBody>
                    <a:bodyPr/>
                    <a:lstStyle/>
                    <a:p>
                      <a:endParaRPr kumimoji="1" lang="ja-JP" altLang="en-US" sz="1400" dirty="0"/>
                    </a:p>
                  </a:txBody>
                  <a:tcPr/>
                </a:tc>
                <a:extLst>
                  <a:ext uri="{0D108BD9-81ED-4DB2-BD59-A6C34878D82A}">
                    <a16:rowId xmlns:a16="http://schemas.microsoft.com/office/drawing/2014/main" val="1800336274"/>
                  </a:ext>
                </a:extLst>
              </a:tr>
              <a:tr h="370840">
                <a:tc>
                  <a:txBody>
                    <a:bodyPr/>
                    <a:lstStyle/>
                    <a:p>
                      <a:endParaRPr kumimoji="1" lang="ja-JP" altLang="en-US" dirty="0"/>
                    </a:p>
                  </a:txBody>
                  <a:tcPr/>
                </a:tc>
                <a:tc>
                  <a:txBody>
                    <a:bodyPr/>
                    <a:lstStyle/>
                    <a:p>
                      <a:r>
                        <a:rPr kumimoji="1" lang="ja-JP" altLang="en-US" sz="1400" dirty="0"/>
                        <a:t>在庫数（箱）</a:t>
                      </a:r>
                      <a:r>
                        <a:rPr kumimoji="1" lang="en-US" altLang="ja-JP" sz="1400" dirty="0"/>
                        <a:t>_</a:t>
                      </a:r>
                      <a:r>
                        <a:rPr kumimoji="1" lang="ja-JP" altLang="en-US" sz="1400" dirty="0"/>
                        <a:t>中央値ズレ</a:t>
                      </a:r>
                    </a:p>
                  </a:txBody>
                  <a:tcPr/>
                </a:tc>
                <a:tc>
                  <a:txBody>
                    <a:bodyPr/>
                    <a:lstStyle/>
                    <a:p>
                      <a:r>
                        <a:rPr kumimoji="1" lang="ja-JP" altLang="en-US" sz="1400" dirty="0"/>
                        <a:t>各時点の在庫数（箱）から同じ時刻（例</a:t>
                      </a:r>
                      <a:r>
                        <a:rPr kumimoji="1" lang="en-US" altLang="ja-JP" sz="1400" dirty="0"/>
                        <a:t>: 0</a:t>
                      </a:r>
                      <a:r>
                        <a:rPr kumimoji="1" lang="ja-JP" altLang="en-US" sz="1400" dirty="0"/>
                        <a:t>時、</a:t>
                      </a:r>
                      <a:r>
                        <a:rPr kumimoji="1" lang="en-US" altLang="ja-JP" sz="1400" dirty="0"/>
                        <a:t>1</a:t>
                      </a:r>
                      <a:r>
                        <a:rPr kumimoji="1" lang="ja-JP" altLang="en-US" sz="1400" dirty="0"/>
                        <a:t>時）の中央値を引いた値</a:t>
                      </a:r>
                    </a:p>
                  </a:txBody>
                  <a:tcPr/>
                </a:tc>
                <a:tc>
                  <a:txBody>
                    <a:bodyPr/>
                    <a:lstStyle/>
                    <a:p>
                      <a:endParaRPr kumimoji="1" lang="ja-JP" altLang="en-US" sz="1400" dirty="0"/>
                    </a:p>
                  </a:txBody>
                  <a:tcPr/>
                </a:tc>
                <a:extLst>
                  <a:ext uri="{0D108BD9-81ED-4DB2-BD59-A6C34878D82A}">
                    <a16:rowId xmlns:a16="http://schemas.microsoft.com/office/drawing/2014/main" val="4177068663"/>
                  </a:ext>
                </a:extLst>
              </a:tr>
              <a:tr h="370840">
                <a:tc>
                  <a:txBody>
                    <a:bodyPr/>
                    <a:lstStyle/>
                    <a:p>
                      <a:endParaRPr kumimoji="1" lang="ja-JP" altLang="en-US" dirty="0"/>
                    </a:p>
                  </a:txBody>
                  <a:tcPr/>
                </a:tc>
                <a:tc>
                  <a:txBody>
                    <a:bodyPr/>
                    <a:lstStyle/>
                    <a:p>
                      <a:r>
                        <a:rPr kumimoji="1" lang="ja-JP" altLang="en-US" sz="1400" dirty="0"/>
                        <a:t>納入予定かんばん数</a:t>
                      </a:r>
                      <a:r>
                        <a:rPr kumimoji="1" lang="en-US" altLang="ja-JP" sz="1400" dirty="0"/>
                        <a:t>_</a:t>
                      </a:r>
                      <a:r>
                        <a:rPr kumimoji="1" lang="ja-JP" altLang="en-US" sz="1400" dirty="0"/>
                        <a:t>時間遅れ（</a:t>
                      </a:r>
                      <a:r>
                        <a:rPr kumimoji="1" lang="en-US" altLang="ja-JP" sz="1400" dirty="0"/>
                        <a:t>t</a:t>
                      </a:r>
                      <a:r>
                        <a:rPr kumimoji="1" lang="ja-JP" altLang="en-US" sz="1400" dirty="0"/>
                        <a:t>）　</a:t>
                      </a:r>
                    </a:p>
                  </a:txBody>
                  <a:tcPr/>
                </a:tc>
                <a:tc>
                  <a:txBody>
                    <a:bodyPr/>
                    <a:lstStyle/>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512438716"/>
                  </a:ext>
                </a:extLst>
              </a:tr>
              <a:tr h="370840">
                <a:tc>
                  <a:txBody>
                    <a:bodyPr/>
                    <a:lstStyle/>
                    <a:p>
                      <a:endParaRPr kumimoji="1" lang="ja-JP" altLang="en-US" dirty="0"/>
                    </a:p>
                  </a:txBody>
                  <a:tcPr/>
                </a:tc>
                <a:tc>
                  <a:txBody>
                    <a:bodyPr/>
                    <a:lstStyle/>
                    <a:p>
                      <a:r>
                        <a:rPr kumimoji="1" lang="ja-JP" altLang="en-US" sz="1400" dirty="0"/>
                        <a:t>納入かんばん数</a:t>
                      </a:r>
                      <a:r>
                        <a:rPr kumimoji="1" lang="en-US" altLang="ja-JP" sz="1400" dirty="0"/>
                        <a:t>_</a:t>
                      </a:r>
                      <a:r>
                        <a:rPr kumimoji="1" lang="ja-JP" altLang="en-US" sz="1400" dirty="0"/>
                        <a:t>時間遅れ</a:t>
                      </a:r>
                      <a:r>
                        <a:rPr lang="ja-JP" altLang="en-US" sz="1400" dirty="0"/>
                        <a:t>（</a:t>
                      </a:r>
                      <a:r>
                        <a:rPr lang="en-US" altLang="ja-JP" sz="1400" dirty="0"/>
                        <a:t>t</a:t>
                      </a:r>
                      <a:r>
                        <a:rPr lang="ja-JP" altLang="en-US" sz="1400" dirty="0"/>
                        <a:t>）</a:t>
                      </a:r>
                      <a:r>
                        <a:rPr kumimoji="1" lang="ja-JP" altLang="en-US" sz="14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t>時間遅れを考慮した納</a:t>
                      </a:r>
                      <a:r>
                        <a:rPr kumimoji="1" lang="ja-JP" altLang="en-US" sz="1400" dirty="0"/>
                        <a:t>入かんばん数</a:t>
                      </a:r>
                      <a:endParaRPr kumimoji="1" lang="en-US" altLang="ja-JP" sz="1400" dirty="0"/>
                    </a:p>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4215734696"/>
                  </a:ext>
                </a:extLst>
              </a:tr>
              <a:tr h="472391">
                <a:tc>
                  <a:txBody>
                    <a:bodyPr/>
                    <a:lstStyle/>
                    <a:p>
                      <a:endParaRPr kumimoji="1" lang="ja-JP" altLang="en-US" dirty="0"/>
                    </a:p>
                  </a:txBody>
                  <a:tcPr/>
                </a:tc>
                <a:tc>
                  <a:txBody>
                    <a:bodyPr/>
                    <a:lstStyle/>
                    <a:p>
                      <a:r>
                        <a:rPr lang="ja-JP" altLang="en-US" sz="1400" dirty="0"/>
                        <a:t>入庫予定かんばん数（</a:t>
                      </a:r>
                      <a:r>
                        <a:rPr lang="en-US" altLang="ja-JP" sz="1400" dirty="0"/>
                        <a:t>t</a:t>
                      </a:r>
                      <a:r>
                        <a:rPr lang="ja-JP" altLang="en-US" sz="1400" dirty="0"/>
                        <a:t>） 　</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納入かんばん数</a:t>
                      </a:r>
                      <a:r>
                        <a:rPr kumimoji="1" lang="en-US" altLang="ja-JP" sz="1400" dirty="0"/>
                        <a:t>_</a:t>
                      </a:r>
                      <a:r>
                        <a:rPr kumimoji="1" lang="ja-JP" altLang="en-US" sz="1400" dirty="0"/>
                        <a:t>時間遅れ</a:t>
                      </a:r>
                      <a:r>
                        <a:rPr lang="ja-JP" altLang="en-US" sz="1400" dirty="0"/>
                        <a:t>（</a:t>
                      </a:r>
                      <a:r>
                        <a:rPr lang="en-US" altLang="ja-JP" sz="1400" dirty="0"/>
                        <a:t>t</a:t>
                      </a:r>
                      <a:r>
                        <a:rPr lang="ja-JP" altLang="en-US" sz="1400" dirty="0"/>
                        <a:t>）をコピーしたもの</a:t>
                      </a:r>
                      <a:endParaRPr kumimoji="1" lang="en-US" altLang="ja-JP" sz="1400" dirty="0"/>
                    </a:p>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2465349840"/>
                  </a:ext>
                </a:extLst>
              </a:tr>
              <a:tr h="527202">
                <a:tc>
                  <a:txBody>
                    <a:bodyPr/>
                    <a:lstStyle/>
                    <a:p>
                      <a:endParaRPr kumimoji="1" lang="ja-JP" altLang="en-US" dirty="0"/>
                    </a:p>
                  </a:txBody>
                  <a:tcPr/>
                </a:tc>
                <a:tc>
                  <a:txBody>
                    <a:bodyPr/>
                    <a:lstStyle/>
                    <a:p>
                      <a:r>
                        <a:rPr kumimoji="1" lang="ja-JP" altLang="en-US" sz="1400" dirty="0"/>
                        <a:t>入庫予定かんばん数（</a:t>
                      </a:r>
                      <a:r>
                        <a:rPr kumimoji="1" lang="en-US" altLang="ja-JP" sz="1400" dirty="0"/>
                        <a:t>t</a:t>
                      </a:r>
                      <a:r>
                        <a:rPr kumimoji="1" lang="ja-JP" altLang="en-US" sz="1400" dirty="0"/>
                        <a:t>）</a:t>
                      </a:r>
                      <a:r>
                        <a:rPr kumimoji="1" lang="en-US" altLang="ja-JP" sz="1400" dirty="0"/>
                        <a:t>_</a:t>
                      </a:r>
                      <a:r>
                        <a:rPr kumimoji="1" lang="ja-JP" altLang="en-US" sz="1400" dirty="0"/>
                        <a:t>補正済</a:t>
                      </a:r>
                    </a:p>
                  </a:txBody>
                  <a:tcPr/>
                </a:tc>
                <a:tc>
                  <a:txBody>
                    <a:bodyPr/>
                    <a:lstStyle/>
                    <a:p>
                      <a:r>
                        <a:rPr kumimoji="1" lang="en-US" altLang="ja-JP" sz="1400" dirty="0"/>
                        <a:t>“</a:t>
                      </a:r>
                      <a:r>
                        <a:rPr kumimoji="1" lang="ja-JP" altLang="en-US" sz="1400" dirty="0"/>
                        <a:t>入庫予定かんばん（</a:t>
                      </a:r>
                      <a:r>
                        <a:rPr kumimoji="1" lang="en-US" altLang="ja-JP" sz="1400" dirty="0"/>
                        <a:t>t</a:t>
                      </a:r>
                      <a:r>
                        <a:rPr kumimoji="1" lang="ja-JP" altLang="en-US" sz="1400" dirty="0"/>
                        <a:t>）</a:t>
                      </a:r>
                      <a:r>
                        <a:rPr kumimoji="1" lang="en-US" altLang="ja-JP" sz="1400" dirty="0"/>
                        <a:t>”</a:t>
                      </a:r>
                      <a:r>
                        <a:rPr kumimoji="1" lang="ja-JP" altLang="en-US" sz="1400" dirty="0"/>
                        <a:t>の時刻を補正したもの</a:t>
                      </a:r>
                      <a:endParaRPr kumimoji="1" lang="en-US" altLang="ja-JP" sz="1400" dirty="0"/>
                    </a:p>
                    <a:p>
                      <a:r>
                        <a:rPr kumimoji="1" lang="en-US" altLang="ja-JP" sz="1400" dirty="0"/>
                        <a:t>※</a:t>
                      </a:r>
                      <a:r>
                        <a:rPr kumimoji="1" lang="ja-JP" altLang="en-US" sz="1400" dirty="0"/>
                        <a:t>時間遅れの考慮だけだと正確な調整ができないため、稼働時間の前後</a:t>
                      </a:r>
                      <a:r>
                        <a:rPr kumimoji="1" lang="en-US" altLang="ja-JP" sz="1400" dirty="0"/>
                        <a:t>1</a:t>
                      </a:r>
                      <a:r>
                        <a:rPr kumimoji="1" lang="ja-JP" altLang="en-US" sz="1400" dirty="0"/>
                        <a:t>時間に入庫があるときは、その時間を入庫予定とする</a:t>
                      </a:r>
                      <a:endParaRPr kumimoji="1" lang="en-US" altLang="ja-JP" sz="1400" dirty="0"/>
                    </a:p>
                  </a:txBody>
                  <a:tcPr/>
                </a:tc>
                <a:tc>
                  <a:txBody>
                    <a:bodyPr/>
                    <a:lstStyle/>
                    <a:p>
                      <a:r>
                        <a:rPr kumimoji="1" lang="ja-JP" altLang="en-US" sz="1400" dirty="0"/>
                        <a:t>生の</a:t>
                      </a:r>
                      <a:r>
                        <a:rPr kumimoji="1" lang="en-US" altLang="ja-JP" sz="1400" dirty="0"/>
                        <a:t>”</a:t>
                      </a:r>
                      <a:r>
                        <a:rPr kumimoji="1" lang="ja-JP" altLang="en-US" sz="1400" dirty="0"/>
                        <a:t>入庫予定かんばん数（</a:t>
                      </a:r>
                      <a:r>
                        <a:rPr kumimoji="1" lang="en-US" altLang="ja-JP" sz="1400" dirty="0"/>
                        <a:t>t</a:t>
                      </a:r>
                      <a:r>
                        <a:rPr kumimoji="1" lang="ja-JP" altLang="en-US" sz="1400" dirty="0"/>
                        <a:t>）</a:t>
                      </a:r>
                      <a:r>
                        <a:rPr kumimoji="1" lang="en-US" altLang="ja-JP" sz="1400" dirty="0"/>
                        <a:t>”</a:t>
                      </a:r>
                      <a:r>
                        <a:rPr kumimoji="1" lang="ja-JP" altLang="en-US" sz="1400" dirty="0"/>
                        <a:t>より、</a:t>
                      </a:r>
                      <a:r>
                        <a:rPr kumimoji="1" lang="en-US" altLang="ja-JP" sz="1400" dirty="0"/>
                        <a:t>”</a:t>
                      </a:r>
                      <a:r>
                        <a:rPr kumimoji="1" lang="ja-JP" altLang="en-US" sz="1400" dirty="0"/>
                        <a:t>在庫数（箱）</a:t>
                      </a:r>
                      <a:r>
                        <a:rPr kumimoji="1" lang="en-US" altLang="ja-JP" sz="1400" dirty="0"/>
                        <a:t>_</a:t>
                      </a:r>
                      <a:r>
                        <a:rPr kumimoji="1" lang="ja-JP" altLang="en-US" sz="1400" dirty="0"/>
                        <a:t>中央値ズレ</a:t>
                      </a:r>
                      <a:r>
                        <a:rPr kumimoji="1" lang="en-US" altLang="ja-JP" sz="1400" dirty="0"/>
                        <a:t>”</a:t>
                      </a:r>
                      <a:r>
                        <a:rPr kumimoji="1" lang="ja-JP" altLang="en-US" sz="1400" dirty="0"/>
                        <a:t>との相関が少し高いので、計算する価値がある。生だと、相関</a:t>
                      </a:r>
                      <a:r>
                        <a:rPr kumimoji="1" lang="en-US" altLang="ja-JP" sz="1400" dirty="0"/>
                        <a:t>0</a:t>
                      </a:r>
                      <a:r>
                        <a:rPr kumimoji="1" lang="ja-JP" altLang="en-US" sz="1400" dirty="0"/>
                        <a:t>みたい</a:t>
                      </a:r>
                    </a:p>
                    <a:p>
                      <a:endParaRPr kumimoji="1" lang="en-US" altLang="ja-JP" sz="1400" dirty="0"/>
                    </a:p>
                  </a:txBody>
                  <a:tcPr/>
                </a:tc>
                <a:extLst>
                  <a:ext uri="{0D108BD9-81ED-4DB2-BD59-A6C34878D82A}">
                    <a16:rowId xmlns:a16="http://schemas.microsoft.com/office/drawing/2014/main" val="1279584803"/>
                  </a:ext>
                </a:extLst>
              </a:tr>
              <a:tr h="370840">
                <a:tc>
                  <a:txBody>
                    <a:bodyPr/>
                    <a:lstStyle/>
                    <a:p>
                      <a:endParaRPr kumimoji="1" lang="ja-JP" altLang="en-US" sz="1800" b="0" kern="1200" dirty="0">
                        <a:solidFill>
                          <a:schemeClr val="dk1"/>
                        </a:solidFill>
                        <a:effectLst/>
                        <a:latin typeface="+mn-lt"/>
                        <a:ea typeface="+mn-ea"/>
                        <a:cs typeface="+mn-cs"/>
                      </a:endParaRPr>
                    </a:p>
                  </a:txBody>
                  <a:tcPr/>
                </a:tc>
                <a:tc>
                  <a:txBody>
                    <a:bodyPr/>
                    <a:lstStyle/>
                    <a:p>
                      <a:r>
                        <a:rPr kumimoji="1" lang="ja-JP" altLang="en-US" sz="1400" b="0" kern="1200" dirty="0">
                          <a:solidFill>
                            <a:schemeClr val="dk1"/>
                          </a:solidFill>
                          <a:effectLst/>
                          <a:latin typeface="+mn-lt"/>
                          <a:ea typeface="+mn-ea"/>
                          <a:cs typeface="+mn-cs"/>
                        </a:rPr>
                        <a:t>西尾東物流センター</a:t>
                      </a:r>
                      <a:r>
                        <a:rPr kumimoji="1" lang="en-US" altLang="ja-JP" sz="1400" b="0" kern="1200" dirty="0">
                          <a:solidFill>
                            <a:schemeClr val="dk1"/>
                          </a:solidFill>
                          <a:effectLst/>
                          <a:latin typeface="+mn-lt"/>
                          <a:ea typeface="+mn-ea"/>
                          <a:cs typeface="+mn-cs"/>
                        </a:rPr>
                        <a:t>or</a:t>
                      </a:r>
                      <a:r>
                        <a:rPr kumimoji="1" lang="ja-JP" altLang="en-US" sz="1400" b="0" kern="1200" dirty="0">
                          <a:solidFill>
                            <a:schemeClr val="dk1"/>
                          </a:solidFill>
                          <a:effectLst/>
                          <a:latin typeface="+mn-lt"/>
                          <a:ea typeface="+mn-ea"/>
                          <a:cs typeface="+mn-cs"/>
                        </a:rPr>
                        <a:t>部品置き場での滞留かんばん数（</a:t>
                      </a:r>
                      <a:r>
                        <a:rPr kumimoji="1" lang="en-US" altLang="ja-JP" sz="1400" b="0" kern="1200" dirty="0">
                          <a:solidFill>
                            <a:schemeClr val="dk1"/>
                          </a:solidFill>
                          <a:effectLst/>
                          <a:latin typeface="+mn-lt"/>
                          <a:ea typeface="+mn-ea"/>
                          <a:cs typeface="+mn-cs"/>
                        </a:rPr>
                        <a:t>t</a:t>
                      </a:r>
                      <a:r>
                        <a:rPr kumimoji="1" lang="ja-JP" altLang="en-US" sz="1400" b="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dirty="0"/>
                        <a:t>入庫予定かんばん数（</a:t>
                      </a:r>
                      <a:r>
                        <a:rPr kumimoji="1" lang="en-US" altLang="ja-JP" sz="1400" dirty="0"/>
                        <a:t>t</a:t>
                      </a:r>
                      <a:r>
                        <a:rPr kumimoji="1" lang="ja-JP" altLang="en-US" sz="1400" dirty="0"/>
                        <a:t>）</a:t>
                      </a:r>
                      <a:r>
                        <a:rPr kumimoji="1" lang="en-US" altLang="ja-JP" sz="1400" dirty="0"/>
                        <a:t>_</a:t>
                      </a:r>
                      <a:r>
                        <a:rPr kumimoji="1" lang="ja-JP" altLang="en-US" sz="1400" dirty="0"/>
                        <a:t>補正済</a:t>
                      </a:r>
                      <a:r>
                        <a:rPr kumimoji="1" lang="en-US" altLang="ja-JP" sz="1400" dirty="0"/>
                        <a:t>”</a:t>
                      </a:r>
                      <a:r>
                        <a:rPr kumimoji="1" lang="ja-JP" altLang="en-US" sz="1400" dirty="0"/>
                        <a:t> </a:t>
                      </a:r>
                      <a:r>
                        <a:rPr kumimoji="1" lang="en-US" altLang="ja-JP" sz="1400" dirty="0"/>
                        <a:t>–”</a:t>
                      </a:r>
                      <a:r>
                        <a:rPr lang="ja-JP" altLang="en-US" sz="1400" dirty="0"/>
                        <a:t>入庫かんばん数（</a:t>
                      </a:r>
                      <a:r>
                        <a:rPr lang="en-US" altLang="ja-JP" sz="1400" dirty="0"/>
                        <a:t>t</a:t>
                      </a:r>
                      <a:r>
                        <a:rPr lang="ja-JP" altLang="en-US" sz="1400" dirty="0"/>
                        <a:t>） </a:t>
                      </a:r>
                      <a:r>
                        <a:rPr lang="en-US" altLang="ja-JP" sz="1400" dirty="0"/>
                        <a:t>“</a:t>
                      </a:r>
                      <a:r>
                        <a:rPr lang="ja-JP" altLang="en-US" sz="1400" dirty="0"/>
                        <a:t>　</a:t>
                      </a:r>
                      <a:endParaRPr kumimoji="1" lang="ja-JP" alt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dirty="0"/>
                        <a:t>マイナスになるときは</a:t>
                      </a:r>
                      <a:r>
                        <a:rPr kumimoji="1" lang="en-US" altLang="ja-JP" sz="1400" dirty="0"/>
                        <a:t>0</a:t>
                      </a:r>
                      <a:r>
                        <a:rPr kumimoji="1" lang="ja-JP" altLang="en-US" sz="1400" dirty="0"/>
                        <a:t>にする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tc>
                <a:extLst>
                  <a:ext uri="{0D108BD9-81ED-4DB2-BD59-A6C34878D82A}">
                    <a16:rowId xmlns:a16="http://schemas.microsoft.com/office/drawing/2014/main" val="3424009998"/>
                  </a:ext>
                </a:extLst>
              </a:tr>
              <a:tr h="370840">
                <a:tc>
                  <a:txBody>
                    <a:bodyPr/>
                    <a:lstStyle/>
                    <a:p>
                      <a:endParaRPr kumimoji="1" lang="ja-JP" altLang="en-US" dirty="0"/>
                    </a:p>
                  </a:txBody>
                  <a:tcPr/>
                </a:tc>
                <a:tc>
                  <a:txBody>
                    <a:bodyPr/>
                    <a:lstStyle/>
                    <a:p>
                      <a:r>
                        <a:rPr kumimoji="1" lang="ja-JP" altLang="en-US" sz="1400" dirty="0"/>
                        <a:t>工場到着後の入庫作業などではない予定外の入庫かんばん数（</a:t>
                      </a:r>
                      <a:r>
                        <a:rPr kumimoji="1" lang="en-US" altLang="ja-JP" sz="1400" dirty="0"/>
                        <a:t>t</a:t>
                      </a:r>
                      <a:r>
                        <a:rPr kumimoji="1" lang="ja-JP" altLang="en-US" sz="1400" dirty="0"/>
                        <a:t>）</a:t>
                      </a:r>
                    </a:p>
                  </a:txBody>
                  <a:tcPr/>
                </a:tc>
                <a:tc>
                  <a:txBody>
                    <a:bodyPr/>
                    <a:lstStyle/>
                    <a:p>
                      <a:r>
                        <a:rPr kumimoji="1" lang="en-US" altLang="ja-JP" sz="1400" dirty="0"/>
                        <a:t>“</a:t>
                      </a:r>
                      <a:r>
                        <a:rPr kumimoji="1" lang="ja-JP" altLang="en-US" sz="1400" dirty="0"/>
                        <a:t>入庫かんばん数（</a:t>
                      </a:r>
                      <a:r>
                        <a:rPr kumimoji="1" lang="en-US" altLang="ja-JP" sz="1400" dirty="0"/>
                        <a:t>t</a:t>
                      </a:r>
                      <a:r>
                        <a:rPr kumimoji="1" lang="ja-JP" altLang="en-US" sz="1400" dirty="0"/>
                        <a:t>）</a:t>
                      </a:r>
                      <a:r>
                        <a:rPr kumimoji="1" lang="en-US" altLang="ja-JP" sz="1400" dirty="0"/>
                        <a:t>”-”</a:t>
                      </a:r>
                      <a:r>
                        <a:rPr kumimoji="1" lang="ja-JP" altLang="en-US" sz="1400" dirty="0"/>
                        <a:t>入庫予定かんばん数（</a:t>
                      </a:r>
                      <a:r>
                        <a:rPr kumimoji="1" lang="en-US" altLang="ja-JP" sz="1400" dirty="0"/>
                        <a:t>t</a:t>
                      </a:r>
                      <a:r>
                        <a:rPr kumimoji="1" lang="ja-JP" altLang="en-US" sz="1400" dirty="0"/>
                        <a:t>）</a:t>
                      </a:r>
                      <a:r>
                        <a:rPr kumimoji="1" lang="en-US" altLang="ja-JP" sz="1400" dirty="0"/>
                        <a:t>_</a:t>
                      </a:r>
                      <a:r>
                        <a:rPr kumimoji="1" lang="ja-JP" altLang="en-US" sz="1400" dirty="0"/>
                        <a:t>補正済</a:t>
                      </a:r>
                      <a:r>
                        <a:rPr kumimoji="1" lang="en-US" altLang="ja-JP" sz="1400" dirty="0"/>
                        <a:t>”</a:t>
                      </a:r>
                      <a:r>
                        <a:rPr kumimoji="1" lang="ja-JP" altLang="en-US" sz="1400" dirty="0"/>
                        <a:t> </a:t>
                      </a:r>
                      <a:endParaRPr kumimoji="1" lang="en-US" altLang="ja-JP" sz="1400" dirty="0"/>
                    </a:p>
                    <a:p>
                      <a:r>
                        <a:rPr kumimoji="1" lang="en-US" altLang="ja-JP" sz="1400" dirty="0"/>
                        <a:t>※</a:t>
                      </a:r>
                      <a:r>
                        <a:rPr kumimoji="1" lang="ja-JP" altLang="en-US" sz="1400" dirty="0"/>
                        <a:t>マイナスになるときは</a:t>
                      </a:r>
                      <a:r>
                        <a:rPr kumimoji="1" lang="en-US" altLang="ja-JP" sz="1400" dirty="0"/>
                        <a:t>0</a:t>
                      </a:r>
                      <a:r>
                        <a:rPr kumimoji="1" lang="ja-JP" altLang="en-US" sz="1400" dirty="0"/>
                        <a:t>にする</a:t>
                      </a:r>
                    </a:p>
                  </a:txBody>
                  <a:tcPr/>
                </a:tc>
                <a:tc>
                  <a:txBody>
                    <a:bodyPr/>
                    <a:lstStyle/>
                    <a:p>
                      <a:endParaRPr kumimoji="1" lang="ja-JP" altLang="en-US" sz="1400" dirty="0"/>
                    </a:p>
                  </a:txBody>
                  <a:tcPr/>
                </a:tc>
                <a:extLst>
                  <a:ext uri="{0D108BD9-81ED-4DB2-BD59-A6C34878D82A}">
                    <a16:rowId xmlns:a16="http://schemas.microsoft.com/office/drawing/2014/main" val="3014479371"/>
                  </a:ext>
                </a:extLst>
              </a:tr>
              <a:tr h="370840">
                <a:tc>
                  <a:txBody>
                    <a:bodyPr/>
                    <a:lstStyle/>
                    <a:p>
                      <a:endParaRPr kumimoji="1" lang="ja-JP" altLang="en-US" dirty="0"/>
                    </a:p>
                  </a:txBody>
                  <a:tcPr/>
                </a:tc>
                <a:tc>
                  <a:txBody>
                    <a:bodyPr/>
                    <a:lstStyle/>
                    <a:p>
                      <a:r>
                        <a:rPr kumimoji="1" lang="ja-JP" altLang="en-US" sz="1400" dirty="0"/>
                        <a:t>西尾東物流センター</a:t>
                      </a:r>
                      <a:r>
                        <a:rPr kumimoji="1" lang="en-US" altLang="ja-JP" sz="1400" dirty="0"/>
                        <a:t>or</a:t>
                      </a:r>
                      <a:r>
                        <a:rPr kumimoji="1" lang="ja-JP" altLang="en-US" sz="1400" dirty="0"/>
                        <a:t>部品置き場での滞留かんばん数（</a:t>
                      </a:r>
                      <a:r>
                        <a:rPr kumimoji="1" lang="en-US" altLang="ja-JP" sz="1400" dirty="0"/>
                        <a:t>t</a:t>
                      </a:r>
                      <a:r>
                        <a:rPr kumimoji="1" lang="ja-JP" altLang="en-US" sz="1400" dirty="0"/>
                        <a:t>）</a:t>
                      </a:r>
                      <a:r>
                        <a:rPr kumimoji="1" lang="en-US" altLang="ja-JP" sz="1400" dirty="0"/>
                        <a:t>_</a:t>
                      </a:r>
                      <a:r>
                        <a:rPr kumimoji="1" lang="ja-JP" altLang="en-US" sz="1400" dirty="0"/>
                        <a:t>時間変化考慮</a:t>
                      </a:r>
                    </a:p>
                  </a:txBody>
                  <a:tcPr/>
                </a:tc>
                <a:tc>
                  <a:txBody>
                    <a:bodyPr/>
                    <a:lstStyle/>
                    <a:p>
                      <a:r>
                        <a:rPr kumimoji="1" lang="ja-JP" altLang="en-US" sz="1400" dirty="0"/>
                        <a:t>滞留の時間変化や入庫による滞留かんばん数の減少を計算したもの</a:t>
                      </a:r>
                    </a:p>
                  </a:txBody>
                  <a:tcPr/>
                </a:tc>
                <a:tc>
                  <a:txBody>
                    <a:bodyPr/>
                    <a:lstStyle/>
                    <a:p>
                      <a:endParaRPr kumimoji="1" lang="ja-JP" altLang="en-US" sz="1400" dirty="0"/>
                    </a:p>
                  </a:txBody>
                  <a:tcPr/>
                </a:tc>
                <a:extLst>
                  <a:ext uri="{0D108BD9-81ED-4DB2-BD59-A6C34878D82A}">
                    <a16:rowId xmlns:a16="http://schemas.microsoft.com/office/drawing/2014/main" val="1490020283"/>
                  </a:ext>
                </a:extLst>
              </a:tr>
              <a:tr h="370840">
                <a:tc>
                  <a:txBody>
                    <a:bodyPr/>
                    <a:lstStyle/>
                    <a:p>
                      <a:endParaRPr kumimoji="1" lang="ja-JP" altLang="en-US"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1915827439"/>
                  </a:ext>
                </a:extLst>
              </a:tr>
              <a:tr h="370840">
                <a:tc>
                  <a:txBody>
                    <a:bodyPr/>
                    <a:lstStyle/>
                    <a:p>
                      <a:endParaRPr kumimoji="1" lang="ja-JP" altLang="en-US"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1415749395"/>
                  </a:ext>
                </a:extLst>
              </a:tr>
            </a:tbl>
          </a:graphicData>
        </a:graphic>
      </p:graphicFrame>
    </p:spTree>
    <p:extLst>
      <p:ext uri="{BB962C8B-B14F-4D97-AF65-F5344CB8AC3E}">
        <p14:creationId xmlns:p14="http://schemas.microsoft.com/office/powerpoint/2010/main" val="283684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D43FADC9-5346-6CBB-803F-73D2D89A5EA4}"/>
              </a:ext>
            </a:extLst>
          </p:cNvPr>
          <p:cNvSpPr>
            <a:spLocks noGrp="1"/>
          </p:cNvSpPr>
          <p:nvPr>
            <p:ph type="body" sz="quarter" idx="20"/>
          </p:nvPr>
        </p:nvSpPr>
        <p:spPr/>
        <p:txBody>
          <a:bodyPr/>
          <a:lstStyle/>
          <a:p>
            <a:r>
              <a:rPr lang="ja-JP" altLang="en-US" dirty="0"/>
              <a:t>目的変数と説明変数</a:t>
            </a:r>
            <a:endParaRPr kumimoji="1" lang="ja-JP" altLang="en-US" dirty="0"/>
          </a:p>
        </p:txBody>
      </p:sp>
      <p:sp>
        <p:nvSpPr>
          <p:cNvPr id="4" name="日付プレースホルダー 3">
            <a:extLst>
              <a:ext uri="{FF2B5EF4-FFF2-40B4-BE49-F238E27FC236}">
                <a16:creationId xmlns:a16="http://schemas.microsoft.com/office/drawing/2014/main" id="{36B8C1F1-5F35-4FC3-7BE7-7A70FC346612}"/>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graphicFrame>
        <p:nvGraphicFramePr>
          <p:cNvPr id="5" name="表 4">
            <a:extLst>
              <a:ext uri="{FF2B5EF4-FFF2-40B4-BE49-F238E27FC236}">
                <a16:creationId xmlns:a16="http://schemas.microsoft.com/office/drawing/2014/main" id="{9BD6683D-A2AE-3F90-9B1C-F3782CD269A3}"/>
              </a:ext>
            </a:extLst>
          </p:cNvPr>
          <p:cNvGraphicFramePr>
            <a:graphicFrameLocks noGrp="1"/>
          </p:cNvGraphicFramePr>
          <p:nvPr>
            <p:extLst>
              <p:ext uri="{D42A27DB-BD31-4B8C-83A1-F6EECF244321}">
                <p14:modId xmlns:p14="http://schemas.microsoft.com/office/powerpoint/2010/main" val="3673283744"/>
              </p:ext>
            </p:extLst>
          </p:nvPr>
        </p:nvGraphicFramePr>
        <p:xfrm>
          <a:off x="228600" y="767396"/>
          <a:ext cx="14534144" cy="4926433"/>
        </p:xfrm>
        <a:graphic>
          <a:graphicData uri="http://schemas.openxmlformats.org/drawingml/2006/table">
            <a:tbl>
              <a:tblPr firstRow="1" bandRow="1">
                <a:tableStyleId>{5C22544A-7EE6-4342-B048-85BDC9FD1C3A}</a:tableStyleId>
              </a:tblPr>
              <a:tblGrid>
                <a:gridCol w="351162">
                  <a:extLst>
                    <a:ext uri="{9D8B030D-6E8A-4147-A177-3AD203B41FA5}">
                      <a16:colId xmlns:a16="http://schemas.microsoft.com/office/drawing/2014/main" val="4040770485"/>
                    </a:ext>
                  </a:extLst>
                </a:gridCol>
                <a:gridCol w="1188880">
                  <a:extLst>
                    <a:ext uri="{9D8B030D-6E8A-4147-A177-3AD203B41FA5}">
                      <a16:colId xmlns:a16="http://schemas.microsoft.com/office/drawing/2014/main" val="2721155855"/>
                    </a:ext>
                  </a:extLst>
                </a:gridCol>
                <a:gridCol w="3392905">
                  <a:extLst>
                    <a:ext uri="{9D8B030D-6E8A-4147-A177-3AD203B41FA5}">
                      <a16:colId xmlns:a16="http://schemas.microsoft.com/office/drawing/2014/main" val="2971146128"/>
                    </a:ext>
                  </a:extLst>
                </a:gridCol>
                <a:gridCol w="6234687">
                  <a:extLst>
                    <a:ext uri="{9D8B030D-6E8A-4147-A177-3AD203B41FA5}">
                      <a16:colId xmlns:a16="http://schemas.microsoft.com/office/drawing/2014/main" val="2023600506"/>
                    </a:ext>
                  </a:extLst>
                </a:gridCol>
                <a:gridCol w="3366510">
                  <a:extLst>
                    <a:ext uri="{9D8B030D-6E8A-4147-A177-3AD203B41FA5}">
                      <a16:colId xmlns:a16="http://schemas.microsoft.com/office/drawing/2014/main" val="2207641687"/>
                    </a:ext>
                  </a:extLst>
                </a:gridCol>
              </a:tblGrid>
              <a:tr h="370840">
                <a:tc>
                  <a:txBody>
                    <a:bodyPr/>
                    <a:lstStyle/>
                    <a:p>
                      <a:r>
                        <a:rPr kumimoji="1" lang="en-US" altLang="ja-JP" dirty="0"/>
                        <a:t>#</a:t>
                      </a:r>
                      <a:endParaRPr kumimoji="1" lang="ja-JP" altLang="en-US" dirty="0"/>
                    </a:p>
                  </a:txBody>
                  <a:tcPr/>
                </a:tc>
                <a:tc>
                  <a:txBody>
                    <a:bodyPr/>
                    <a:lstStyle/>
                    <a:p>
                      <a:endParaRPr kumimoji="1" lang="ja-JP" altLang="en-US" dirty="0"/>
                    </a:p>
                  </a:txBody>
                  <a:tcPr/>
                </a:tc>
                <a:tc>
                  <a:txBody>
                    <a:bodyPr/>
                    <a:lstStyle/>
                    <a:p>
                      <a:r>
                        <a:rPr kumimoji="1" lang="ja-JP" altLang="en-US" dirty="0"/>
                        <a:t>変数名</a:t>
                      </a:r>
                    </a:p>
                  </a:txBody>
                  <a:tcPr/>
                </a:tc>
                <a:tc>
                  <a:txBody>
                    <a:bodyPr/>
                    <a:lstStyle/>
                    <a:p>
                      <a:r>
                        <a:rPr kumimoji="1" lang="ja-JP" altLang="en-US" dirty="0"/>
                        <a:t>意味するもの</a:t>
                      </a:r>
                    </a:p>
                  </a:txBody>
                  <a:tcPr/>
                </a:tc>
                <a:tc>
                  <a:txBody>
                    <a:bodyPr/>
                    <a:lstStyle/>
                    <a:p>
                      <a:r>
                        <a:rPr kumimoji="1" lang="en-US" altLang="ja-JP" dirty="0"/>
                        <a:t>memo</a:t>
                      </a:r>
                      <a:endParaRPr kumimoji="1" lang="ja-JP" altLang="en-US" dirty="0"/>
                    </a:p>
                  </a:txBody>
                  <a:tcPr/>
                </a:tc>
                <a:extLst>
                  <a:ext uri="{0D108BD9-81ED-4DB2-BD59-A6C34878D82A}">
                    <a16:rowId xmlns:a16="http://schemas.microsoft.com/office/drawing/2014/main" val="1795788716"/>
                  </a:ext>
                </a:extLst>
              </a:tr>
              <a:tr h="370840">
                <a:tc>
                  <a:txBody>
                    <a:bodyPr/>
                    <a:lstStyle/>
                    <a:p>
                      <a:endParaRPr kumimoji="1" lang="ja-JP" altLang="en-US" dirty="0"/>
                    </a:p>
                  </a:txBody>
                  <a:tcPr>
                    <a:solidFill>
                      <a:schemeClr val="accent6">
                        <a:lumMod val="20000"/>
                        <a:lumOff val="80000"/>
                      </a:schemeClr>
                    </a:solidFill>
                  </a:tcPr>
                </a:tc>
                <a:tc>
                  <a:txBody>
                    <a:bodyPr/>
                    <a:lstStyle/>
                    <a:p>
                      <a:r>
                        <a:rPr kumimoji="1" lang="ja-JP" altLang="en-US" sz="1400" dirty="0"/>
                        <a:t>目的変数</a:t>
                      </a:r>
                    </a:p>
                  </a:txBody>
                  <a:tcPr>
                    <a:solidFill>
                      <a:schemeClr val="accent6">
                        <a:lumMod val="20000"/>
                        <a:lumOff val="80000"/>
                      </a:schemeClr>
                    </a:solidFill>
                  </a:tcPr>
                </a:tc>
                <a:tc>
                  <a:txBody>
                    <a:bodyPr/>
                    <a:lstStyle/>
                    <a:p>
                      <a:r>
                        <a:rPr kumimoji="1" lang="ja-JP" altLang="en-US" sz="1400" dirty="0"/>
                        <a:t>在庫数（箱）</a:t>
                      </a:r>
                      <a:r>
                        <a:rPr kumimoji="1" lang="en-US" altLang="ja-JP" sz="1400" dirty="0"/>
                        <a:t>_</a:t>
                      </a:r>
                      <a:r>
                        <a:rPr kumimoji="1" lang="ja-JP" altLang="en-US" sz="1400" dirty="0"/>
                        <a:t>中央値ズレ</a:t>
                      </a:r>
                    </a:p>
                  </a:txBody>
                  <a:tcPr>
                    <a:solidFill>
                      <a:schemeClr val="accent6">
                        <a:lumMod val="20000"/>
                        <a:lumOff val="80000"/>
                      </a:schemeClr>
                    </a:solidFill>
                  </a:tcPr>
                </a:tc>
                <a:tc>
                  <a:txBody>
                    <a:bodyPr/>
                    <a:lstStyle/>
                    <a:p>
                      <a:r>
                        <a:rPr kumimoji="1" lang="ja-JP" altLang="en-US" sz="1400" dirty="0"/>
                        <a:t>各時点の在庫数（箱）が同じ時刻（例</a:t>
                      </a:r>
                      <a:r>
                        <a:rPr kumimoji="1" lang="en-US" altLang="ja-JP" sz="1400" dirty="0"/>
                        <a:t>: 0</a:t>
                      </a:r>
                      <a:r>
                        <a:rPr kumimoji="1" lang="ja-JP" altLang="en-US" sz="1400" dirty="0"/>
                        <a:t>時、</a:t>
                      </a:r>
                      <a:r>
                        <a:rPr kumimoji="1" lang="en-US" altLang="ja-JP" sz="1400" dirty="0"/>
                        <a:t>1</a:t>
                      </a:r>
                      <a:r>
                        <a:rPr kumimoji="1" lang="ja-JP" altLang="en-US" sz="1400" dirty="0"/>
                        <a:t>時）の標準的な在庫数（箱）からどの程度乖離しているか？を表す</a:t>
                      </a:r>
                    </a:p>
                  </a:txBody>
                  <a:tcPr>
                    <a:solidFill>
                      <a:schemeClr val="accent6">
                        <a:lumMod val="20000"/>
                        <a:lumOff val="80000"/>
                      </a:schemeClr>
                    </a:solidFill>
                  </a:tcPr>
                </a:tc>
                <a:tc>
                  <a:txBody>
                    <a:bodyPr/>
                    <a:lstStyle/>
                    <a:p>
                      <a:endParaRPr kumimoji="1" lang="ja-JP" altLang="en-US" sz="1400" dirty="0"/>
                    </a:p>
                  </a:txBody>
                  <a:tcPr>
                    <a:solidFill>
                      <a:schemeClr val="accent6">
                        <a:lumMod val="20000"/>
                        <a:lumOff val="80000"/>
                      </a:schemeClr>
                    </a:solidFill>
                  </a:tcPr>
                </a:tc>
                <a:extLst>
                  <a:ext uri="{0D108BD9-81ED-4DB2-BD59-A6C34878D82A}">
                    <a16:rowId xmlns:a16="http://schemas.microsoft.com/office/drawing/2014/main" val="4177068663"/>
                  </a:ext>
                </a:extLst>
              </a:tr>
              <a:tr h="370840">
                <a:tc>
                  <a:txBody>
                    <a:bodyPr/>
                    <a:lstStyle/>
                    <a:p>
                      <a:endParaRPr kumimoji="1" lang="ja-JP" altLang="en-US" dirty="0"/>
                    </a:p>
                  </a:txBody>
                  <a:tcPr>
                    <a:solidFill>
                      <a:schemeClr val="accent3">
                        <a:lumMod val="20000"/>
                        <a:lumOff val="80000"/>
                      </a:schemeClr>
                    </a:solidFill>
                  </a:tcPr>
                </a:tc>
                <a:tc>
                  <a:txBody>
                    <a:bodyPr/>
                    <a:lstStyle/>
                    <a:p>
                      <a:r>
                        <a:rPr kumimoji="1" lang="ja-JP" altLang="en-US" sz="1400" dirty="0"/>
                        <a:t>説明変数、</a:t>
                      </a:r>
                      <a:endParaRPr kumimoji="1" lang="en-US" altLang="ja-JP" sz="1400" dirty="0"/>
                    </a:p>
                    <a:p>
                      <a:r>
                        <a:rPr kumimoji="1" lang="ja-JP" altLang="en-US" sz="1400" dirty="0"/>
                        <a:t>短期要因</a:t>
                      </a:r>
                    </a:p>
                  </a:txBody>
                  <a:tcPr>
                    <a:solidFill>
                      <a:schemeClr val="accent3">
                        <a:lumMod val="20000"/>
                        <a:lumOff val="80000"/>
                      </a:schemeClr>
                    </a:solidFill>
                  </a:tcPr>
                </a:tc>
                <a:tc>
                  <a:txBody>
                    <a:bodyPr/>
                    <a:lstStyle/>
                    <a:p>
                      <a:r>
                        <a:rPr kumimoji="1" lang="ja-JP" altLang="en-US" sz="1400" dirty="0"/>
                        <a:t>入庫予定かんばん数</a:t>
                      </a:r>
                      <a:r>
                        <a:rPr kumimoji="1" lang="en-US" altLang="ja-JP" sz="1400" dirty="0"/>
                        <a:t>_</a:t>
                      </a:r>
                      <a:r>
                        <a:rPr kumimoji="1" lang="ja-JP" altLang="en-US" sz="1400" dirty="0"/>
                        <a:t>補正済</a:t>
                      </a:r>
                    </a:p>
                  </a:txBody>
                  <a:tcPr>
                    <a:solidFill>
                      <a:schemeClr val="accent3">
                        <a:lumMod val="20000"/>
                        <a:lumOff val="80000"/>
                      </a:schemeClr>
                    </a:solidFill>
                  </a:tcPr>
                </a:tc>
                <a:tc>
                  <a:txBody>
                    <a:bodyPr/>
                    <a:lstStyle/>
                    <a:p>
                      <a:r>
                        <a:rPr kumimoji="1" lang="ja-JP" altLang="en-US" sz="1400" dirty="0"/>
                        <a:t>ある便のかんばん数が多かった、少なかった</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4215734696"/>
                  </a:ext>
                </a:extLst>
              </a:tr>
              <a:tr h="472391">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納入フレ数</a:t>
                      </a:r>
                    </a:p>
                  </a:txBody>
                  <a:tcPr>
                    <a:solidFill>
                      <a:schemeClr val="accent3">
                        <a:lumMod val="20000"/>
                        <a:lumOff val="80000"/>
                      </a:schemeClr>
                    </a:solidFill>
                  </a:tcPr>
                </a:tc>
                <a:tc>
                  <a:txBody>
                    <a:bodyPr/>
                    <a:lstStyle/>
                    <a:p>
                      <a:r>
                        <a:rPr kumimoji="1" lang="ja-JP" altLang="en-US" sz="1400" dirty="0"/>
                        <a:t>入庫予定のかんばん数の納入フレ数</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2465349840"/>
                  </a:ext>
                </a:extLst>
              </a:tr>
              <a:tr h="527202">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間口の充足率</a:t>
                      </a:r>
                    </a:p>
                  </a:txBody>
                  <a:tcPr>
                    <a:solidFill>
                      <a:schemeClr val="accent3">
                        <a:lumMod val="20000"/>
                        <a:lumOff val="80000"/>
                      </a:schemeClr>
                    </a:solidFill>
                  </a:tcPr>
                </a:tc>
                <a:tc>
                  <a:txBody>
                    <a:bodyPr/>
                    <a:lstStyle/>
                    <a:p>
                      <a:r>
                        <a:rPr kumimoji="1" lang="ja-JP" altLang="en-US" sz="1400" dirty="0"/>
                        <a:t>間口が満杯で入庫できない</a:t>
                      </a:r>
                      <a:endParaRPr kumimoji="1" lang="en-US" altLang="ja-JP" sz="1400" dirty="0"/>
                    </a:p>
                  </a:txBody>
                  <a:tcPr>
                    <a:solidFill>
                      <a:schemeClr val="accent3">
                        <a:lumMod val="20000"/>
                        <a:lumOff val="80000"/>
                      </a:schemeClr>
                    </a:solidFill>
                  </a:tcPr>
                </a:tc>
                <a:tc>
                  <a:txBody>
                    <a:bodyPr/>
                    <a:lstStyle/>
                    <a:p>
                      <a:endParaRPr kumimoji="1" lang="en-US" altLang="ja-JP" sz="1400" dirty="0"/>
                    </a:p>
                  </a:txBody>
                  <a:tcPr>
                    <a:solidFill>
                      <a:schemeClr val="accent3">
                        <a:lumMod val="20000"/>
                        <a:lumOff val="80000"/>
                      </a:schemeClr>
                    </a:solidFill>
                  </a:tcPr>
                </a:tc>
                <a:extLst>
                  <a:ext uri="{0D108BD9-81ED-4DB2-BD59-A6C34878D82A}">
                    <a16:rowId xmlns:a16="http://schemas.microsoft.com/office/drawing/2014/main" val="1279584803"/>
                  </a:ext>
                </a:extLst>
              </a:tr>
              <a:tr h="370840">
                <a:tc>
                  <a:txBody>
                    <a:bodyPr/>
                    <a:lstStyle/>
                    <a:p>
                      <a:endParaRPr kumimoji="1" lang="ja-JP" altLang="en-US" sz="1800" b="0" kern="1200" dirty="0">
                        <a:solidFill>
                          <a:schemeClr val="dk1"/>
                        </a:solidFill>
                        <a:effectLst/>
                        <a:latin typeface="+mn-lt"/>
                        <a:ea typeface="+mn-ea"/>
                        <a:cs typeface="+mn-cs"/>
                      </a:endParaRPr>
                    </a:p>
                  </a:txBody>
                  <a:tcPr>
                    <a:solidFill>
                      <a:schemeClr val="accent3">
                        <a:lumMod val="20000"/>
                        <a:lumOff val="80000"/>
                      </a:schemeClr>
                    </a:solidFill>
                  </a:tcPr>
                </a:tc>
                <a:tc>
                  <a:txBody>
                    <a:bodyPr/>
                    <a:lstStyle/>
                    <a:p>
                      <a:endParaRPr kumimoji="1" lang="ja-JP" altLang="en-US" sz="1400" b="0" kern="1200" dirty="0">
                        <a:solidFill>
                          <a:schemeClr val="dk1"/>
                        </a:solidFill>
                        <a:effectLst/>
                        <a:latin typeface="+mn-lt"/>
                        <a:ea typeface="+mn-ea"/>
                        <a:cs typeface="+mn-cs"/>
                      </a:endParaRPr>
                    </a:p>
                  </a:txBody>
                  <a:tcPr>
                    <a:solidFill>
                      <a:schemeClr val="accent3">
                        <a:lumMod val="20000"/>
                        <a:lumOff val="80000"/>
                      </a:schemeClr>
                    </a:solidFill>
                  </a:tcPr>
                </a:tc>
                <a:tc>
                  <a:txBody>
                    <a:bodyPr/>
                    <a:lstStyle/>
                    <a:p>
                      <a:r>
                        <a:rPr kumimoji="1" lang="ja-JP" altLang="en-US" sz="1400" b="0" kern="1200" dirty="0">
                          <a:solidFill>
                            <a:schemeClr val="dk1"/>
                          </a:solidFill>
                          <a:effectLst/>
                          <a:latin typeface="+mn-lt"/>
                          <a:ea typeface="+mn-ea"/>
                          <a:cs typeface="+mn-cs"/>
                        </a:rPr>
                        <a:t>仕入先便</a:t>
                      </a:r>
                    </a:p>
                  </a:txBody>
                  <a:tcP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3424009998"/>
                  </a:ext>
                </a:extLst>
              </a:tr>
              <a:tr h="370840">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西尾東物流センター</a:t>
                      </a:r>
                      <a:r>
                        <a:rPr kumimoji="1" lang="en-US" altLang="ja-JP" sz="1400" dirty="0"/>
                        <a:t>or</a:t>
                      </a:r>
                      <a:r>
                        <a:rPr kumimoji="1" lang="ja-JP" altLang="en-US" sz="1400" dirty="0"/>
                        <a:t>部品置き場での滞留かんばん数（</a:t>
                      </a:r>
                      <a:r>
                        <a:rPr kumimoji="1" lang="en-US" altLang="ja-JP" sz="1400" dirty="0"/>
                        <a:t>t</a:t>
                      </a:r>
                      <a:r>
                        <a:rPr kumimoji="1" lang="ja-JP" altLang="en-US" sz="1400" dirty="0"/>
                        <a:t>）</a:t>
                      </a:r>
                      <a:r>
                        <a:rPr kumimoji="1" lang="en-US" altLang="ja-JP" sz="1400" dirty="0"/>
                        <a:t>_</a:t>
                      </a:r>
                      <a:r>
                        <a:rPr kumimoji="1" lang="ja-JP" altLang="en-US" sz="1400" dirty="0"/>
                        <a:t>時間変化考慮</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3014479371"/>
                  </a:ext>
                </a:extLst>
              </a:tr>
              <a:tr h="370840">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工場到着後の入庫作業などではない予定外の入庫かんばん数（</a:t>
                      </a:r>
                      <a:r>
                        <a:rPr kumimoji="1" lang="en-US" altLang="ja-JP" sz="1400" dirty="0"/>
                        <a:t>t</a:t>
                      </a:r>
                      <a:r>
                        <a:rPr kumimoji="1" lang="ja-JP" altLang="en-US" sz="1400" dirty="0"/>
                        <a:t>）</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1490020283"/>
                  </a:ext>
                </a:extLst>
              </a:tr>
              <a:tr h="370840">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1915827439"/>
                  </a:ext>
                </a:extLst>
              </a:tr>
              <a:tr h="370840">
                <a:tc>
                  <a:txBody>
                    <a:bodyPr/>
                    <a:lstStyle/>
                    <a:p>
                      <a:endParaRPr kumimoji="1" lang="ja-JP" altLang="en-US" dirty="0"/>
                    </a:p>
                  </a:txBody>
                  <a:tcPr>
                    <a:solidFill>
                      <a:schemeClr val="accent3">
                        <a:lumMod val="20000"/>
                        <a:lumOff val="80000"/>
                      </a:schemeClr>
                    </a:solidFill>
                  </a:tcPr>
                </a:tc>
                <a:tc>
                  <a:txBody>
                    <a:bodyPr/>
                    <a:lstStyle/>
                    <a:p>
                      <a:r>
                        <a:rPr kumimoji="1" lang="ja-JP" altLang="en-US" sz="1400" dirty="0"/>
                        <a:t>長期要因</a:t>
                      </a:r>
                    </a:p>
                  </a:txBody>
                  <a:tcPr>
                    <a:solidFill>
                      <a:schemeClr val="accent3">
                        <a:lumMod val="20000"/>
                        <a:lumOff val="80000"/>
                      </a:schemeClr>
                    </a:solidFill>
                  </a:tcPr>
                </a:tc>
                <a:tc>
                  <a:txBody>
                    <a:bodyPr/>
                    <a:lstStyle/>
                    <a:p>
                      <a:r>
                        <a:rPr kumimoji="1" lang="ja-JP" altLang="en-US" sz="1400" dirty="0"/>
                        <a:t>計画生産台数</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1415749395"/>
                  </a:ext>
                </a:extLst>
              </a:tr>
              <a:tr h="370840">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計画</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1894736920"/>
                  </a:ext>
                </a:extLst>
              </a:tr>
            </a:tbl>
          </a:graphicData>
        </a:graphic>
      </p:graphicFrame>
      <p:sp>
        <p:nvSpPr>
          <p:cNvPr id="6" name="吹き出し: 角を丸めた四角形 5">
            <a:extLst>
              <a:ext uri="{FF2B5EF4-FFF2-40B4-BE49-F238E27FC236}">
                <a16:creationId xmlns:a16="http://schemas.microsoft.com/office/drawing/2014/main" id="{5D2F5862-A300-2B92-8F4A-C8331B229678}"/>
              </a:ext>
            </a:extLst>
          </p:cNvPr>
          <p:cNvSpPr/>
          <p:nvPr/>
        </p:nvSpPr>
        <p:spPr>
          <a:xfrm>
            <a:off x="5779172" y="143602"/>
            <a:ext cx="4146881" cy="526351"/>
          </a:xfrm>
          <a:prstGeom prst="wedgeRoundRectCallout">
            <a:avLst>
              <a:gd name="adj1" fmla="val -57369"/>
              <a:gd name="adj2" fmla="val 41414"/>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何が上限越え、下限割れに寄与している？</a:t>
            </a:r>
          </a:p>
        </p:txBody>
      </p:sp>
    </p:spTree>
    <p:extLst>
      <p:ext uri="{BB962C8B-B14F-4D97-AF65-F5344CB8AC3E}">
        <p14:creationId xmlns:p14="http://schemas.microsoft.com/office/powerpoint/2010/main" val="766201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E9DA7C-0046-E637-FDE9-E6B7CD372373}"/>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DED2F52B-F8E7-9AB1-DA73-720E75145235}"/>
              </a:ext>
            </a:extLst>
          </p:cNvPr>
          <p:cNvSpPr>
            <a:spLocks noGrp="1"/>
          </p:cNvSpPr>
          <p:nvPr>
            <p:ph type="body" sz="quarter" idx="20"/>
          </p:nvPr>
        </p:nvSpPr>
        <p:spPr/>
        <p:txBody>
          <a:bodyPr/>
          <a:lstStyle/>
          <a:p>
            <a:r>
              <a:rPr lang="ja-JP" altLang="en-US" dirty="0"/>
              <a:t>○○</a:t>
            </a:r>
            <a:r>
              <a:rPr kumimoji="1" lang="en-US" altLang="ja-JP" dirty="0"/>
              <a:t>_</a:t>
            </a:r>
            <a:r>
              <a:rPr lang="ja-JP" altLang="en-US" dirty="0"/>
              <a:t>時間遅れ</a:t>
            </a:r>
            <a:r>
              <a:rPr kumimoji="1" lang="ja-JP" altLang="en-US" dirty="0"/>
              <a:t>の考え方、計算方法</a:t>
            </a:r>
          </a:p>
          <a:p>
            <a:endParaRPr kumimoji="1" lang="ja-JP" altLang="en-US" dirty="0"/>
          </a:p>
        </p:txBody>
      </p:sp>
      <p:sp>
        <p:nvSpPr>
          <p:cNvPr id="4" name="日付プレースホルダー 3">
            <a:extLst>
              <a:ext uri="{FF2B5EF4-FFF2-40B4-BE49-F238E27FC236}">
                <a16:creationId xmlns:a16="http://schemas.microsoft.com/office/drawing/2014/main" id="{9752E166-A7B5-AA1E-DF4F-3FE98C014155}"/>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graphicFrame>
        <p:nvGraphicFramePr>
          <p:cNvPr id="5" name="表 4">
            <a:extLst>
              <a:ext uri="{FF2B5EF4-FFF2-40B4-BE49-F238E27FC236}">
                <a16:creationId xmlns:a16="http://schemas.microsoft.com/office/drawing/2014/main" id="{352A2252-25C2-9809-C8A3-2D1821E4B0DE}"/>
              </a:ext>
            </a:extLst>
          </p:cNvPr>
          <p:cNvGraphicFramePr>
            <a:graphicFrameLocks noGrp="1"/>
          </p:cNvGraphicFramePr>
          <p:nvPr>
            <p:extLst>
              <p:ext uri="{D42A27DB-BD31-4B8C-83A1-F6EECF244321}">
                <p14:modId xmlns:p14="http://schemas.microsoft.com/office/powerpoint/2010/main" val="1973612650"/>
              </p:ext>
            </p:extLst>
          </p:nvPr>
        </p:nvGraphicFramePr>
        <p:xfrm>
          <a:off x="443077" y="752739"/>
          <a:ext cx="9414602" cy="5562600"/>
        </p:xfrm>
        <a:graphic>
          <a:graphicData uri="http://schemas.openxmlformats.org/drawingml/2006/table">
            <a:tbl>
              <a:tblPr firstRow="1" bandRow="1">
                <a:tableStyleId>{5C22544A-7EE6-4342-B048-85BDC9FD1C3A}</a:tableStyleId>
              </a:tblPr>
              <a:tblGrid>
                <a:gridCol w="1157542">
                  <a:extLst>
                    <a:ext uri="{9D8B030D-6E8A-4147-A177-3AD203B41FA5}">
                      <a16:colId xmlns:a16="http://schemas.microsoft.com/office/drawing/2014/main" val="1158616892"/>
                    </a:ext>
                  </a:extLst>
                </a:gridCol>
                <a:gridCol w="2284611">
                  <a:extLst>
                    <a:ext uri="{9D8B030D-6E8A-4147-A177-3AD203B41FA5}">
                      <a16:colId xmlns:a16="http://schemas.microsoft.com/office/drawing/2014/main" val="953016739"/>
                    </a:ext>
                  </a:extLst>
                </a:gridCol>
                <a:gridCol w="2712974">
                  <a:extLst>
                    <a:ext uri="{9D8B030D-6E8A-4147-A177-3AD203B41FA5}">
                      <a16:colId xmlns:a16="http://schemas.microsoft.com/office/drawing/2014/main" val="433743204"/>
                    </a:ext>
                  </a:extLst>
                </a:gridCol>
                <a:gridCol w="3259475">
                  <a:extLst>
                    <a:ext uri="{9D8B030D-6E8A-4147-A177-3AD203B41FA5}">
                      <a16:colId xmlns:a16="http://schemas.microsoft.com/office/drawing/2014/main" val="3254895461"/>
                    </a:ext>
                  </a:extLst>
                </a:gridCol>
              </a:tblGrid>
              <a:tr h="370840">
                <a:tc>
                  <a:txBody>
                    <a:bodyPr/>
                    <a:lstStyle/>
                    <a:p>
                      <a:endParaRPr kumimoji="1" lang="ja-JP" altLang="en-US" dirty="0"/>
                    </a:p>
                  </a:txBody>
                  <a:tcPr/>
                </a:tc>
                <a:tc>
                  <a:txBody>
                    <a:bodyPr/>
                    <a:lstStyle/>
                    <a:p>
                      <a:r>
                        <a:rPr kumimoji="1" lang="ja-JP" altLang="en-US" dirty="0"/>
                        <a:t>納入かんばん数</a:t>
                      </a:r>
                    </a:p>
                  </a:txBody>
                  <a:tcPr/>
                </a:tc>
                <a:tc>
                  <a:txBody>
                    <a:bodyPr/>
                    <a:lstStyle/>
                    <a:p>
                      <a:r>
                        <a:rPr kumimoji="1" lang="ja-JP" altLang="en-US" dirty="0"/>
                        <a:t>稼働フラグ</a:t>
                      </a:r>
                    </a:p>
                  </a:txBody>
                  <a:tcPr/>
                </a:tc>
                <a:tc>
                  <a:txBody>
                    <a:bodyPr/>
                    <a:lstStyle/>
                    <a:p>
                      <a:r>
                        <a:rPr kumimoji="1" lang="ja-JP" altLang="en-US" dirty="0"/>
                        <a:t>納入かんばん数</a:t>
                      </a:r>
                      <a:r>
                        <a:rPr kumimoji="1" lang="en-US" altLang="ja-JP" dirty="0"/>
                        <a:t>_</a:t>
                      </a:r>
                      <a:r>
                        <a:rPr kumimoji="1" lang="ja-JP" altLang="en-US" dirty="0"/>
                        <a:t>時間遅れ</a:t>
                      </a:r>
                    </a:p>
                  </a:txBody>
                  <a:tcPr>
                    <a:solidFill>
                      <a:schemeClr val="accent6"/>
                    </a:solidFill>
                  </a:tcPr>
                </a:tc>
                <a:extLst>
                  <a:ext uri="{0D108BD9-81ED-4DB2-BD59-A6C34878D82A}">
                    <a16:rowId xmlns:a16="http://schemas.microsoft.com/office/drawing/2014/main" val="3948720570"/>
                  </a:ext>
                </a:extLst>
              </a:tr>
              <a:tr h="370840">
                <a:tc>
                  <a:txBody>
                    <a:bodyPr/>
                    <a:lstStyle/>
                    <a:p>
                      <a:r>
                        <a:rPr kumimoji="1" lang="en-US" altLang="ja-JP" dirty="0"/>
                        <a:t>15</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8137973"/>
                  </a:ext>
                </a:extLst>
              </a:tr>
              <a:tr h="370840">
                <a:tc>
                  <a:txBody>
                    <a:bodyPr/>
                    <a:lstStyle/>
                    <a:p>
                      <a:r>
                        <a:rPr kumimoji="1" lang="en-US" altLang="ja-JP" dirty="0"/>
                        <a:t>16</a:t>
                      </a:r>
                      <a:r>
                        <a:rPr kumimoji="1" lang="ja-JP" altLang="en-US" dirty="0"/>
                        <a:t>時</a:t>
                      </a:r>
                    </a:p>
                  </a:txBody>
                  <a:tcPr/>
                </a:tc>
                <a:tc>
                  <a:txBody>
                    <a:bodyPr/>
                    <a:lstStyle/>
                    <a:p>
                      <a:r>
                        <a:rPr kumimoji="1" lang="en-US" altLang="ja-JP" dirty="0"/>
                        <a:t>12</a:t>
                      </a:r>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934369028"/>
                  </a:ext>
                </a:extLst>
              </a:tr>
              <a:tr h="370840">
                <a:tc>
                  <a:txBody>
                    <a:bodyPr/>
                    <a:lstStyle/>
                    <a:p>
                      <a:r>
                        <a:rPr kumimoji="1" lang="en-US" altLang="ja-JP" dirty="0"/>
                        <a:t>17</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solidFill>
                          <a:schemeClr val="bg1">
                            <a:lumMod val="65000"/>
                          </a:schemeClr>
                        </a:solidFill>
                      </a:endParaRPr>
                    </a:p>
                  </a:txBody>
                  <a:tcPr/>
                </a:tc>
                <a:extLst>
                  <a:ext uri="{0D108BD9-81ED-4DB2-BD59-A6C34878D82A}">
                    <a16:rowId xmlns:a16="http://schemas.microsoft.com/office/drawing/2014/main" val="38956344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18</a:t>
                      </a:r>
                      <a:r>
                        <a:rPr kumimoji="1" lang="ja-JP" altLang="en-US" dirty="0"/>
                        <a:t>時</a:t>
                      </a:r>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4670502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19</a:t>
                      </a:r>
                      <a:r>
                        <a:rPr kumimoji="1" lang="ja-JP" altLang="en-US" dirty="0"/>
                        <a:t>時</a:t>
                      </a:r>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1256172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20</a:t>
                      </a:r>
                      <a:r>
                        <a:rPr kumimoji="1" lang="ja-JP" altLang="en-US" dirty="0"/>
                        <a:t>時</a:t>
                      </a:r>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7691423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21</a:t>
                      </a:r>
                      <a:r>
                        <a:rPr kumimoji="1" lang="ja-JP" altLang="en-US" dirty="0"/>
                        <a:t>時</a:t>
                      </a:r>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6645116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22</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796792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23</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240380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6735867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12</a:t>
                      </a:r>
                      <a:endParaRPr kumimoji="1" lang="ja-JP" altLang="en-US" dirty="0"/>
                    </a:p>
                  </a:txBody>
                  <a:tcPr/>
                </a:tc>
                <a:extLst>
                  <a:ext uri="{0D108BD9-81ED-4DB2-BD59-A6C34878D82A}">
                    <a16:rowId xmlns:a16="http://schemas.microsoft.com/office/drawing/2014/main" val="38827532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時</a:t>
                      </a:r>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b="1" dirty="0"/>
                    </a:p>
                  </a:txBody>
                  <a:tcPr/>
                </a:tc>
                <a:extLst>
                  <a:ext uri="{0D108BD9-81ED-4DB2-BD59-A6C34878D82A}">
                    <a16:rowId xmlns:a16="http://schemas.microsoft.com/office/drawing/2014/main" val="40441996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b="1" dirty="0"/>
                    </a:p>
                  </a:txBody>
                  <a:tcPr/>
                </a:tc>
                <a:extLst>
                  <a:ext uri="{0D108BD9-81ED-4DB2-BD59-A6C34878D82A}">
                    <a16:rowId xmlns:a16="http://schemas.microsoft.com/office/drawing/2014/main" val="1287810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748368332"/>
                  </a:ext>
                </a:extLst>
              </a:tr>
            </a:tbl>
          </a:graphicData>
        </a:graphic>
      </p:graphicFrame>
      <p:sp>
        <p:nvSpPr>
          <p:cNvPr id="6" name="矢印: 下 5">
            <a:extLst>
              <a:ext uri="{FF2B5EF4-FFF2-40B4-BE49-F238E27FC236}">
                <a16:creationId xmlns:a16="http://schemas.microsoft.com/office/drawing/2014/main" id="{F4708470-EF22-133B-B30C-0F887065F898}"/>
              </a:ext>
            </a:extLst>
          </p:cNvPr>
          <p:cNvSpPr/>
          <p:nvPr/>
        </p:nvSpPr>
        <p:spPr>
          <a:xfrm>
            <a:off x="4705815" y="2040672"/>
            <a:ext cx="301083" cy="3044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吹き出し: 角を丸めた四角形 6">
            <a:extLst>
              <a:ext uri="{FF2B5EF4-FFF2-40B4-BE49-F238E27FC236}">
                <a16:creationId xmlns:a16="http://schemas.microsoft.com/office/drawing/2014/main" id="{2B8690B6-5A39-157B-49F6-26661D15F0D9}"/>
              </a:ext>
            </a:extLst>
          </p:cNvPr>
          <p:cNvSpPr/>
          <p:nvPr/>
        </p:nvSpPr>
        <p:spPr>
          <a:xfrm>
            <a:off x="5425267" y="2354657"/>
            <a:ext cx="2835439" cy="856894"/>
          </a:xfrm>
          <a:prstGeom prst="wedgeRoundRectCallout">
            <a:avLst>
              <a:gd name="adj1" fmla="val -59980"/>
              <a:gd name="adj2" fmla="val -18018"/>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稼働フラグが</a:t>
            </a:r>
            <a:r>
              <a:rPr lang="en-US" altLang="ja-JP" sz="1600" dirty="0">
                <a:solidFill>
                  <a:schemeClr val="tx1"/>
                </a:solidFill>
              </a:rPr>
              <a:t>1</a:t>
            </a:r>
            <a:r>
              <a:rPr lang="ja-JP" altLang="en-US" sz="1600" dirty="0">
                <a:solidFill>
                  <a:schemeClr val="tx1"/>
                </a:solidFill>
              </a:rPr>
              <a:t>の数だけ</a:t>
            </a:r>
            <a:endParaRPr lang="en-US" altLang="ja-JP" sz="1600" dirty="0">
              <a:solidFill>
                <a:schemeClr val="tx1"/>
              </a:solidFill>
            </a:endParaRPr>
          </a:p>
          <a:p>
            <a:r>
              <a:rPr lang="ja-JP" altLang="en-US" sz="1600" dirty="0">
                <a:solidFill>
                  <a:schemeClr val="tx1"/>
                </a:solidFill>
              </a:rPr>
              <a:t>進める（</a:t>
            </a:r>
            <a:r>
              <a:rPr lang="en-US" altLang="ja-JP" sz="1600" dirty="0">
                <a:solidFill>
                  <a:schemeClr val="tx1"/>
                </a:solidFill>
              </a:rPr>
              <a:t>5</a:t>
            </a:r>
            <a:r>
              <a:rPr lang="ja-JP" altLang="en-US" sz="1600" dirty="0">
                <a:solidFill>
                  <a:schemeClr val="tx1"/>
                </a:solidFill>
              </a:rPr>
              <a:t>の場合）</a:t>
            </a:r>
            <a:endParaRPr kumimoji="1" lang="ja-JP" altLang="en-US" sz="1600" dirty="0">
              <a:solidFill>
                <a:schemeClr val="tx1"/>
              </a:solidFill>
            </a:endParaRPr>
          </a:p>
        </p:txBody>
      </p:sp>
    </p:spTree>
    <p:extLst>
      <p:ext uri="{BB962C8B-B14F-4D97-AF65-F5344CB8AC3E}">
        <p14:creationId xmlns:p14="http://schemas.microsoft.com/office/powerpoint/2010/main" val="1299089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364A07F9-13AA-5CA2-1551-6577E980FF89}"/>
              </a:ext>
            </a:extLst>
          </p:cNvPr>
          <p:cNvGraphicFramePr>
            <a:graphicFrameLocks noGrp="1"/>
          </p:cNvGraphicFramePr>
          <p:nvPr>
            <p:extLst>
              <p:ext uri="{D42A27DB-BD31-4B8C-83A1-F6EECF244321}">
                <p14:modId xmlns:p14="http://schemas.microsoft.com/office/powerpoint/2010/main" val="4057359645"/>
              </p:ext>
            </p:extLst>
          </p:nvPr>
        </p:nvGraphicFramePr>
        <p:xfrm>
          <a:off x="443078" y="752739"/>
          <a:ext cx="11341554" cy="5562600"/>
        </p:xfrm>
        <a:graphic>
          <a:graphicData uri="http://schemas.openxmlformats.org/drawingml/2006/table">
            <a:tbl>
              <a:tblPr firstRow="1" bandRow="1">
                <a:tableStyleId>{5C22544A-7EE6-4342-B048-85BDC9FD1C3A}</a:tableStyleId>
              </a:tblPr>
              <a:tblGrid>
                <a:gridCol w="1040318">
                  <a:extLst>
                    <a:ext uri="{9D8B030D-6E8A-4147-A177-3AD203B41FA5}">
                      <a16:colId xmlns:a16="http://schemas.microsoft.com/office/drawing/2014/main" val="1158616892"/>
                    </a:ext>
                  </a:extLst>
                </a:gridCol>
                <a:gridCol w="1353276">
                  <a:extLst>
                    <a:ext uri="{9D8B030D-6E8A-4147-A177-3AD203B41FA5}">
                      <a16:colId xmlns:a16="http://schemas.microsoft.com/office/drawing/2014/main" val="11842833"/>
                    </a:ext>
                  </a:extLst>
                </a:gridCol>
                <a:gridCol w="2053248">
                  <a:extLst>
                    <a:ext uri="{9D8B030D-6E8A-4147-A177-3AD203B41FA5}">
                      <a16:colId xmlns:a16="http://schemas.microsoft.com/office/drawing/2014/main" val="953016739"/>
                    </a:ext>
                  </a:extLst>
                </a:gridCol>
                <a:gridCol w="2438232">
                  <a:extLst>
                    <a:ext uri="{9D8B030D-6E8A-4147-A177-3AD203B41FA5}">
                      <a16:colId xmlns:a16="http://schemas.microsoft.com/office/drawing/2014/main" val="433743204"/>
                    </a:ext>
                  </a:extLst>
                </a:gridCol>
                <a:gridCol w="1527092">
                  <a:extLst>
                    <a:ext uri="{9D8B030D-6E8A-4147-A177-3AD203B41FA5}">
                      <a16:colId xmlns:a16="http://schemas.microsoft.com/office/drawing/2014/main" val="1524846415"/>
                    </a:ext>
                  </a:extLst>
                </a:gridCol>
                <a:gridCol w="2929388">
                  <a:extLst>
                    <a:ext uri="{9D8B030D-6E8A-4147-A177-3AD203B41FA5}">
                      <a16:colId xmlns:a16="http://schemas.microsoft.com/office/drawing/2014/main" val="3254895461"/>
                    </a:ext>
                  </a:extLst>
                </a:gridCol>
              </a:tblGrid>
              <a:tr h="370840">
                <a:tc>
                  <a:txBody>
                    <a:bodyPr/>
                    <a:lstStyle/>
                    <a:p>
                      <a:endParaRPr kumimoji="1" lang="ja-JP" altLang="en-US" dirty="0"/>
                    </a:p>
                  </a:txBody>
                  <a:tcPr/>
                </a:tc>
                <a:tc>
                  <a:txBody>
                    <a:bodyPr/>
                    <a:lstStyle/>
                    <a:p>
                      <a:r>
                        <a:rPr kumimoji="1" lang="ja-JP" altLang="en-US" dirty="0"/>
                        <a:t>在庫増減数</a:t>
                      </a:r>
                    </a:p>
                  </a:txBody>
                  <a:tcPr/>
                </a:tc>
                <a:tc>
                  <a:txBody>
                    <a:bodyPr/>
                    <a:lstStyle/>
                    <a:p>
                      <a:r>
                        <a:rPr kumimoji="1" lang="ja-JP" altLang="en-US" dirty="0"/>
                        <a:t>入庫かんばん数</a:t>
                      </a:r>
                    </a:p>
                  </a:txBody>
                  <a:tcPr/>
                </a:tc>
                <a:tc>
                  <a:txBody>
                    <a:bodyPr/>
                    <a:lstStyle/>
                    <a:p>
                      <a:r>
                        <a:rPr kumimoji="1" lang="ja-JP" altLang="en-US" dirty="0"/>
                        <a:t>入庫予定かんばん数</a:t>
                      </a:r>
                    </a:p>
                  </a:txBody>
                  <a:tcPr/>
                </a:tc>
                <a:tc>
                  <a:txBody>
                    <a:bodyPr/>
                    <a:lstStyle/>
                    <a:p>
                      <a:r>
                        <a:rPr kumimoji="1" lang="ja-JP" altLang="en-US" dirty="0"/>
                        <a:t>稼働フラグ</a:t>
                      </a:r>
                    </a:p>
                  </a:txBody>
                  <a:tcPr/>
                </a:tc>
                <a:tc>
                  <a:txBody>
                    <a:bodyPr/>
                    <a:lstStyle/>
                    <a:p>
                      <a:r>
                        <a:rPr kumimoji="1" lang="ja-JP" altLang="en-US" dirty="0"/>
                        <a:t>入庫予定かんばん数</a:t>
                      </a:r>
                      <a:r>
                        <a:rPr kumimoji="1" lang="en-US" altLang="ja-JP" dirty="0"/>
                        <a:t>_</a:t>
                      </a:r>
                      <a:r>
                        <a:rPr kumimoji="1" lang="ja-JP" altLang="en-US" dirty="0"/>
                        <a:t>補正</a:t>
                      </a:r>
                    </a:p>
                  </a:txBody>
                  <a:tcPr>
                    <a:solidFill>
                      <a:schemeClr val="accent6"/>
                    </a:solidFill>
                  </a:tcPr>
                </a:tc>
                <a:extLst>
                  <a:ext uri="{0D108BD9-81ED-4DB2-BD59-A6C34878D82A}">
                    <a16:rowId xmlns:a16="http://schemas.microsoft.com/office/drawing/2014/main" val="3948720570"/>
                  </a:ext>
                </a:extLst>
              </a:tr>
              <a:tr h="370840">
                <a:tc>
                  <a:txBody>
                    <a:bodyPr/>
                    <a:lstStyle/>
                    <a:p>
                      <a:r>
                        <a:rPr kumimoji="1" lang="en-US" altLang="ja-JP" dirty="0"/>
                        <a:t>15</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8137973"/>
                  </a:ext>
                </a:extLst>
              </a:tr>
              <a:tr h="370840">
                <a:tc>
                  <a:txBody>
                    <a:bodyPr/>
                    <a:lstStyle/>
                    <a:p>
                      <a:r>
                        <a:rPr kumimoji="1" lang="en-US" altLang="ja-JP" dirty="0"/>
                        <a:t>16</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934369028"/>
                  </a:ext>
                </a:extLst>
              </a:tr>
              <a:tr h="370840">
                <a:tc>
                  <a:txBody>
                    <a:bodyPr/>
                    <a:lstStyle/>
                    <a:p>
                      <a:r>
                        <a:rPr kumimoji="1" lang="en-US" altLang="ja-JP" dirty="0"/>
                        <a:t>17</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15</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solidFill>
                            <a:schemeClr val="bg1">
                              <a:lumMod val="65000"/>
                            </a:schemeClr>
                          </a:solidFill>
                        </a:rPr>
                        <a:t>15</a:t>
                      </a:r>
                      <a:endParaRPr kumimoji="1" lang="ja-JP" altLang="en-US" dirty="0">
                        <a:solidFill>
                          <a:schemeClr val="bg1">
                            <a:lumMod val="65000"/>
                          </a:schemeClr>
                        </a:solidFill>
                      </a:endParaRPr>
                    </a:p>
                  </a:txBody>
                  <a:tcPr/>
                </a:tc>
                <a:extLst>
                  <a:ext uri="{0D108BD9-81ED-4DB2-BD59-A6C34878D82A}">
                    <a16:rowId xmlns:a16="http://schemas.microsoft.com/office/drawing/2014/main" val="38956344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18</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4670502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19</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r>
                        <a:rPr kumimoji="1" lang="en-US" altLang="ja-JP" dirty="0"/>
                        <a:t>0</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1256172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20</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7691423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21</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6645116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22</a:t>
                      </a:r>
                      <a:r>
                        <a:rPr kumimoji="1" lang="ja-JP" altLang="en-US" dirty="0"/>
                        <a:t>時</a:t>
                      </a:r>
                    </a:p>
                  </a:txBody>
                  <a:tcPr/>
                </a:tc>
                <a:tc>
                  <a:txBody>
                    <a:bodyPr/>
                    <a:lstStyle/>
                    <a:p>
                      <a:r>
                        <a:rPr kumimoji="1" lang="en-US" altLang="ja-JP" dirty="0"/>
                        <a:t>+12</a:t>
                      </a:r>
                      <a:endParaRPr kumimoji="1" lang="ja-JP" altLang="en-US" dirty="0"/>
                    </a:p>
                  </a:txBody>
                  <a:tcPr/>
                </a:tc>
                <a:tc>
                  <a:txBody>
                    <a:bodyPr/>
                    <a:lstStyle/>
                    <a:p>
                      <a:r>
                        <a:rPr kumimoji="1" lang="en-US" altLang="ja-JP" dirty="0"/>
                        <a:t>12</a:t>
                      </a:r>
                      <a:endParaRPr kumimoji="1" lang="ja-JP" altLang="en-US" dirty="0"/>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15</a:t>
                      </a:r>
                      <a:endParaRPr kumimoji="1" lang="ja-JP" altLang="en-US" dirty="0"/>
                    </a:p>
                  </a:txBody>
                  <a:tcPr/>
                </a:tc>
                <a:extLst>
                  <a:ext uri="{0D108BD9-81ED-4DB2-BD59-A6C34878D82A}">
                    <a16:rowId xmlns:a16="http://schemas.microsoft.com/office/drawing/2014/main" val="4796792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23</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240380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30</a:t>
                      </a:r>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6735867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8827532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時</a:t>
                      </a:r>
                    </a:p>
                  </a:txBody>
                  <a:tcPr/>
                </a:tc>
                <a:tc>
                  <a:txBody>
                    <a:bodyPr/>
                    <a:lstStyle/>
                    <a:p>
                      <a:r>
                        <a:rPr kumimoji="1" lang="en-US" altLang="ja-JP" dirty="0"/>
                        <a:t>20</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30 </a:t>
                      </a:r>
                      <a:r>
                        <a:rPr kumimoji="1" lang="ja-JP" altLang="en-US" dirty="0"/>
                        <a:t>⇒ </a:t>
                      </a:r>
                      <a:r>
                        <a:rPr kumimoji="1" lang="en-US" altLang="ja-JP" b="1" dirty="0"/>
                        <a:t>30</a:t>
                      </a:r>
                      <a:endParaRPr kumimoji="1" lang="ja-JP" altLang="en-US" b="1" dirty="0"/>
                    </a:p>
                  </a:txBody>
                  <a:tcPr/>
                </a:tc>
                <a:extLst>
                  <a:ext uri="{0D108BD9-81ED-4DB2-BD59-A6C34878D82A}">
                    <a16:rowId xmlns:a16="http://schemas.microsoft.com/office/drawing/2014/main" val="40441996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時</a:t>
                      </a:r>
                    </a:p>
                  </a:txBody>
                  <a:tcPr/>
                </a:tc>
                <a:tc>
                  <a:txBody>
                    <a:bodyPr/>
                    <a:lstStyle/>
                    <a:p>
                      <a:r>
                        <a:rPr kumimoji="1" lang="en-US" altLang="ja-JP" dirty="0"/>
                        <a:t>10</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30 </a:t>
                      </a:r>
                      <a:r>
                        <a:rPr kumimoji="1" lang="ja-JP" altLang="en-US" dirty="0"/>
                        <a:t>⇒ </a:t>
                      </a:r>
                      <a:r>
                        <a:rPr kumimoji="1" lang="en-US" altLang="ja-JP" b="1" dirty="0"/>
                        <a:t>0</a:t>
                      </a:r>
                      <a:endParaRPr kumimoji="1" lang="ja-JP" altLang="en-US" b="1" dirty="0"/>
                    </a:p>
                  </a:txBody>
                  <a:tcPr/>
                </a:tc>
                <a:extLst>
                  <a:ext uri="{0D108BD9-81ED-4DB2-BD59-A6C34878D82A}">
                    <a16:rowId xmlns:a16="http://schemas.microsoft.com/office/drawing/2014/main" val="1287810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748368332"/>
                  </a:ext>
                </a:extLst>
              </a:tr>
            </a:tbl>
          </a:graphicData>
        </a:graphic>
      </p:graphicFrame>
      <p:sp>
        <p:nvSpPr>
          <p:cNvPr id="3" name="テキスト プレースホルダー 2">
            <a:extLst>
              <a:ext uri="{FF2B5EF4-FFF2-40B4-BE49-F238E27FC236}">
                <a16:creationId xmlns:a16="http://schemas.microsoft.com/office/drawing/2014/main" id="{0FD91A3F-14B4-CE6E-E572-444133A4B84A}"/>
              </a:ext>
            </a:extLst>
          </p:cNvPr>
          <p:cNvSpPr>
            <a:spLocks noGrp="1"/>
          </p:cNvSpPr>
          <p:nvPr>
            <p:ph type="body" sz="quarter" idx="20"/>
          </p:nvPr>
        </p:nvSpPr>
        <p:spPr/>
        <p:txBody>
          <a:bodyPr/>
          <a:lstStyle/>
          <a:p>
            <a:r>
              <a:rPr kumimoji="1" lang="ja-JP" altLang="en-US" dirty="0"/>
              <a:t>入庫予定かんばん数</a:t>
            </a:r>
            <a:r>
              <a:rPr kumimoji="1" lang="en-US" altLang="ja-JP" dirty="0"/>
              <a:t>_</a:t>
            </a:r>
            <a:r>
              <a:rPr kumimoji="1" lang="ja-JP" altLang="en-US" dirty="0"/>
              <a:t>補正済の考え方、計算方法</a:t>
            </a:r>
          </a:p>
        </p:txBody>
      </p:sp>
      <p:sp>
        <p:nvSpPr>
          <p:cNvPr id="4" name="日付プレースホルダー 3">
            <a:extLst>
              <a:ext uri="{FF2B5EF4-FFF2-40B4-BE49-F238E27FC236}">
                <a16:creationId xmlns:a16="http://schemas.microsoft.com/office/drawing/2014/main" id="{08A2F26A-996C-0E1A-00EE-B930C75E2CFC}"/>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sp>
        <p:nvSpPr>
          <p:cNvPr id="10" name="テキスト ボックス 9">
            <a:extLst>
              <a:ext uri="{FF2B5EF4-FFF2-40B4-BE49-F238E27FC236}">
                <a16:creationId xmlns:a16="http://schemas.microsoft.com/office/drawing/2014/main" id="{883B90EE-CAE7-3FD1-879B-EEB329F2381C}"/>
              </a:ext>
            </a:extLst>
          </p:cNvPr>
          <p:cNvSpPr txBox="1"/>
          <p:nvPr/>
        </p:nvSpPr>
        <p:spPr>
          <a:xfrm>
            <a:off x="4682689" y="1296835"/>
            <a:ext cx="2826616" cy="584775"/>
          </a:xfrm>
          <a:prstGeom prst="rect">
            <a:avLst/>
          </a:prstGeom>
          <a:noFill/>
        </p:spPr>
        <p:txBody>
          <a:bodyPr wrap="square">
            <a:spAutoFit/>
          </a:bodyPr>
          <a:lstStyle/>
          <a:p>
            <a:r>
              <a:rPr lang="ja-JP" altLang="en-US" sz="1600" dirty="0">
                <a:solidFill>
                  <a:schemeClr val="accent6"/>
                </a:solidFill>
              </a:rPr>
              <a:t>❶入庫予定かんばん数が</a:t>
            </a:r>
            <a:endParaRPr lang="en-US" altLang="ja-JP" sz="1600" dirty="0">
              <a:solidFill>
                <a:schemeClr val="accent6"/>
              </a:solidFill>
            </a:endParaRPr>
          </a:p>
          <a:p>
            <a:r>
              <a:rPr lang="en-US" altLang="ja-JP" sz="1600" dirty="0">
                <a:solidFill>
                  <a:schemeClr val="accent6"/>
                </a:solidFill>
              </a:rPr>
              <a:t>0</a:t>
            </a:r>
            <a:r>
              <a:rPr lang="ja-JP" altLang="en-US" sz="1600" dirty="0">
                <a:solidFill>
                  <a:schemeClr val="accent6"/>
                </a:solidFill>
              </a:rPr>
              <a:t>でない行を見つける</a:t>
            </a:r>
          </a:p>
        </p:txBody>
      </p:sp>
      <p:sp>
        <p:nvSpPr>
          <p:cNvPr id="11" name="テキスト ボックス 10">
            <a:extLst>
              <a:ext uri="{FF2B5EF4-FFF2-40B4-BE49-F238E27FC236}">
                <a16:creationId xmlns:a16="http://schemas.microsoft.com/office/drawing/2014/main" id="{3089D534-67EE-878A-673F-A8886BB68145}"/>
              </a:ext>
            </a:extLst>
          </p:cNvPr>
          <p:cNvSpPr txBox="1"/>
          <p:nvPr/>
        </p:nvSpPr>
        <p:spPr>
          <a:xfrm>
            <a:off x="8503172" y="2907784"/>
            <a:ext cx="3700596" cy="830997"/>
          </a:xfrm>
          <a:prstGeom prst="rect">
            <a:avLst/>
          </a:prstGeom>
          <a:noFill/>
        </p:spPr>
        <p:txBody>
          <a:bodyPr wrap="square">
            <a:spAutoFit/>
          </a:bodyPr>
          <a:lstStyle/>
          <a:p>
            <a:r>
              <a:rPr lang="ja-JP" altLang="en-US" sz="1600" dirty="0">
                <a:solidFill>
                  <a:schemeClr val="accent6"/>
                </a:solidFill>
              </a:rPr>
              <a:t>❸入庫かんばん数が</a:t>
            </a:r>
            <a:r>
              <a:rPr lang="en-US" altLang="ja-JP" sz="1600" dirty="0">
                <a:solidFill>
                  <a:schemeClr val="accent6"/>
                </a:solidFill>
              </a:rPr>
              <a:t>0</a:t>
            </a:r>
            <a:r>
              <a:rPr lang="ja-JP" altLang="en-US" sz="1600" dirty="0">
                <a:solidFill>
                  <a:schemeClr val="accent6"/>
                </a:solidFill>
              </a:rPr>
              <a:t>でない行が見つかればそこの行に入庫予定かんばん数の値を入れる</a:t>
            </a:r>
          </a:p>
        </p:txBody>
      </p:sp>
      <p:sp>
        <p:nvSpPr>
          <p:cNvPr id="13" name="吹き出し: 角を丸めた四角形 12">
            <a:extLst>
              <a:ext uri="{FF2B5EF4-FFF2-40B4-BE49-F238E27FC236}">
                <a16:creationId xmlns:a16="http://schemas.microsoft.com/office/drawing/2014/main" id="{8E7AC2E8-F890-EDFF-FE97-E277065B1DCC}"/>
              </a:ext>
            </a:extLst>
          </p:cNvPr>
          <p:cNvSpPr/>
          <p:nvPr/>
        </p:nvSpPr>
        <p:spPr>
          <a:xfrm>
            <a:off x="9629277" y="3770862"/>
            <a:ext cx="2835439" cy="526351"/>
          </a:xfrm>
          <a:prstGeom prst="wedgeRoundRectCallout">
            <a:avLst>
              <a:gd name="adj1" fmla="val -59980"/>
              <a:gd name="adj2" fmla="val -18018"/>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在庫増減と相関生まれる</a:t>
            </a:r>
          </a:p>
        </p:txBody>
      </p:sp>
      <p:cxnSp>
        <p:nvCxnSpPr>
          <p:cNvPr id="17" name="直線矢印コネクタ 16">
            <a:extLst>
              <a:ext uri="{FF2B5EF4-FFF2-40B4-BE49-F238E27FC236}">
                <a16:creationId xmlns:a16="http://schemas.microsoft.com/office/drawing/2014/main" id="{046210C5-7525-B4CD-9361-A92C655A8CF4}"/>
              </a:ext>
            </a:extLst>
          </p:cNvPr>
          <p:cNvCxnSpPr>
            <a:cxnSpLocks/>
            <a:endCxn id="10" idx="1"/>
          </p:cNvCxnSpPr>
          <p:nvPr/>
        </p:nvCxnSpPr>
        <p:spPr>
          <a:xfrm flipV="1">
            <a:off x="4682689" y="1589223"/>
            <a:ext cx="0" cy="477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1EC5F39-18DE-543E-784C-6CB0ADD65FBA}"/>
              </a:ext>
            </a:extLst>
          </p:cNvPr>
          <p:cNvCxnSpPr>
            <a:cxnSpLocks/>
          </p:cNvCxnSpPr>
          <p:nvPr/>
        </p:nvCxnSpPr>
        <p:spPr>
          <a:xfrm>
            <a:off x="4682689" y="2153653"/>
            <a:ext cx="0" cy="1664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E55E036E-8F5D-FFDA-0B85-058141DB62AB}"/>
              </a:ext>
            </a:extLst>
          </p:cNvPr>
          <p:cNvCxnSpPr/>
          <p:nvPr/>
        </p:nvCxnSpPr>
        <p:spPr>
          <a:xfrm>
            <a:off x="5366084" y="2153653"/>
            <a:ext cx="3556228" cy="179270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A8C39013-29C5-F6B4-B8FB-2550D9CFCC5F}"/>
              </a:ext>
            </a:extLst>
          </p:cNvPr>
          <p:cNvCxnSpPr>
            <a:cxnSpLocks/>
          </p:cNvCxnSpPr>
          <p:nvPr/>
        </p:nvCxnSpPr>
        <p:spPr>
          <a:xfrm>
            <a:off x="5399615" y="2083782"/>
            <a:ext cx="3347343" cy="18738"/>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04ADCED5-1C55-D00C-F6E6-D1118F5669A0}"/>
              </a:ext>
            </a:extLst>
          </p:cNvPr>
          <p:cNvSpPr txBox="1"/>
          <p:nvPr/>
        </p:nvSpPr>
        <p:spPr>
          <a:xfrm>
            <a:off x="8922302" y="1125080"/>
            <a:ext cx="3700596" cy="830997"/>
          </a:xfrm>
          <a:prstGeom prst="rect">
            <a:avLst/>
          </a:prstGeom>
          <a:noFill/>
        </p:spPr>
        <p:txBody>
          <a:bodyPr wrap="square">
            <a:spAutoFit/>
          </a:bodyPr>
          <a:lstStyle/>
          <a:p>
            <a:r>
              <a:rPr lang="ja-JP" altLang="en-US" sz="1600" dirty="0">
                <a:solidFill>
                  <a:schemeClr val="accent6"/>
                </a:solidFill>
              </a:rPr>
              <a:t>❸入庫かんばん数が</a:t>
            </a:r>
            <a:r>
              <a:rPr lang="en-US" altLang="ja-JP" sz="1600" dirty="0">
                <a:solidFill>
                  <a:schemeClr val="accent6"/>
                </a:solidFill>
              </a:rPr>
              <a:t>0</a:t>
            </a:r>
            <a:r>
              <a:rPr lang="ja-JP" altLang="en-US" sz="1600" dirty="0">
                <a:solidFill>
                  <a:schemeClr val="accent6"/>
                </a:solidFill>
              </a:rPr>
              <a:t>でない行が見つなければ、同じ行に入庫予定かんばん数の値を入れる</a:t>
            </a:r>
          </a:p>
        </p:txBody>
      </p:sp>
      <p:sp>
        <p:nvSpPr>
          <p:cNvPr id="34" name="吹き出し: 角を丸めた四角形 33">
            <a:extLst>
              <a:ext uri="{FF2B5EF4-FFF2-40B4-BE49-F238E27FC236}">
                <a16:creationId xmlns:a16="http://schemas.microsoft.com/office/drawing/2014/main" id="{FAD1EA2E-0E77-A5D1-5D7E-3800CE1EE69C}"/>
              </a:ext>
            </a:extLst>
          </p:cNvPr>
          <p:cNvSpPr/>
          <p:nvPr/>
        </p:nvSpPr>
        <p:spPr>
          <a:xfrm>
            <a:off x="-42317" y="2153653"/>
            <a:ext cx="3886735" cy="1347860"/>
          </a:xfrm>
          <a:prstGeom prst="wedgeRoundRectCallout">
            <a:avLst>
              <a:gd name="adj1" fmla="val 68585"/>
              <a:gd name="adj2" fmla="val -56662"/>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単に時間遅れを考慮した入庫予定かんばん数（検収かんばん数時間遅れ）は在庫増減と相関ない。</a:t>
            </a:r>
            <a:r>
              <a:rPr lang="en-US" altLang="ja-JP" sz="1600" dirty="0">
                <a:solidFill>
                  <a:schemeClr val="tx1"/>
                </a:solidFill>
              </a:rPr>
              <a:t>1,2</a:t>
            </a:r>
            <a:r>
              <a:rPr lang="ja-JP" altLang="en-US" sz="1600" dirty="0">
                <a:solidFill>
                  <a:schemeClr val="tx1"/>
                </a:solidFill>
              </a:rPr>
              <a:t>時間はズレが出るため</a:t>
            </a:r>
            <a:endParaRPr kumimoji="1" lang="ja-JP" altLang="en-US" sz="1600" dirty="0">
              <a:solidFill>
                <a:schemeClr val="tx1"/>
              </a:solidFill>
            </a:endParaRPr>
          </a:p>
        </p:txBody>
      </p:sp>
      <p:sp>
        <p:nvSpPr>
          <p:cNvPr id="35" name="テキスト ボックス 34">
            <a:extLst>
              <a:ext uri="{FF2B5EF4-FFF2-40B4-BE49-F238E27FC236}">
                <a16:creationId xmlns:a16="http://schemas.microsoft.com/office/drawing/2014/main" id="{2997C33A-0E5F-EA0E-8C7E-243807F22AA9}"/>
              </a:ext>
            </a:extLst>
          </p:cNvPr>
          <p:cNvSpPr txBox="1"/>
          <p:nvPr/>
        </p:nvSpPr>
        <p:spPr>
          <a:xfrm>
            <a:off x="4703958" y="2895212"/>
            <a:ext cx="2345857" cy="830997"/>
          </a:xfrm>
          <a:prstGeom prst="rect">
            <a:avLst/>
          </a:prstGeom>
          <a:noFill/>
        </p:spPr>
        <p:txBody>
          <a:bodyPr wrap="square">
            <a:spAutoFit/>
          </a:bodyPr>
          <a:lstStyle/>
          <a:p>
            <a:r>
              <a:rPr lang="ja-JP" altLang="en-US" sz="1600" dirty="0">
                <a:solidFill>
                  <a:schemeClr val="accent6"/>
                </a:solidFill>
              </a:rPr>
              <a:t>❷稼働時間前後</a:t>
            </a:r>
            <a:r>
              <a:rPr lang="en-US" altLang="ja-JP" sz="1600" dirty="0">
                <a:solidFill>
                  <a:schemeClr val="accent6"/>
                </a:solidFill>
              </a:rPr>
              <a:t>1</a:t>
            </a:r>
            <a:r>
              <a:rPr lang="ja-JP" altLang="en-US" sz="1600" dirty="0">
                <a:solidFill>
                  <a:schemeClr val="accent6"/>
                </a:solidFill>
              </a:rPr>
              <a:t>時間で入庫かんばん数を確認する</a:t>
            </a:r>
            <a:endParaRPr lang="en-US" altLang="ja-JP" sz="1600" dirty="0">
              <a:solidFill>
                <a:schemeClr val="accent6"/>
              </a:solidFill>
            </a:endParaRPr>
          </a:p>
        </p:txBody>
      </p:sp>
      <p:cxnSp>
        <p:nvCxnSpPr>
          <p:cNvPr id="36" name="直線矢印コネクタ 35">
            <a:extLst>
              <a:ext uri="{FF2B5EF4-FFF2-40B4-BE49-F238E27FC236}">
                <a16:creationId xmlns:a16="http://schemas.microsoft.com/office/drawing/2014/main" id="{79139237-84D1-77FD-7C22-95C9486F6D9F}"/>
              </a:ext>
            </a:extLst>
          </p:cNvPr>
          <p:cNvCxnSpPr>
            <a:cxnSpLocks/>
          </p:cNvCxnSpPr>
          <p:nvPr/>
        </p:nvCxnSpPr>
        <p:spPr>
          <a:xfrm>
            <a:off x="3345275" y="3946358"/>
            <a:ext cx="5401683" cy="14627"/>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38338C3A-690C-1919-80F1-9CCB980D4988}"/>
              </a:ext>
            </a:extLst>
          </p:cNvPr>
          <p:cNvCxnSpPr>
            <a:cxnSpLocks/>
          </p:cNvCxnSpPr>
          <p:nvPr/>
        </p:nvCxnSpPr>
        <p:spPr>
          <a:xfrm>
            <a:off x="5344816" y="4668253"/>
            <a:ext cx="3577486" cy="75798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174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B101C161-7F3F-522B-CDFA-F118E5F4C5A8}"/>
              </a:ext>
            </a:extLst>
          </p:cNvPr>
          <p:cNvSpPr>
            <a:spLocks noGrp="1"/>
          </p:cNvSpPr>
          <p:nvPr>
            <p:ph type="body" sz="quarter" idx="20"/>
          </p:nvPr>
        </p:nvSpPr>
        <p:spPr/>
        <p:txBody>
          <a:bodyPr/>
          <a:lstStyle/>
          <a:p>
            <a:r>
              <a:rPr kumimoji="1" lang="ja-JP" altLang="en-US" dirty="0"/>
              <a:t>西尾東</a:t>
            </a:r>
            <a:r>
              <a:rPr lang="en-US" altLang="ja-JP" dirty="0"/>
              <a:t>or</a:t>
            </a:r>
            <a:r>
              <a:rPr lang="ja-JP" altLang="en-US" dirty="0"/>
              <a:t>部品置き場での</a:t>
            </a:r>
            <a:r>
              <a:rPr kumimoji="1" lang="ja-JP" altLang="en-US" dirty="0"/>
              <a:t>滞留かんばん数（</a:t>
            </a:r>
            <a:r>
              <a:rPr kumimoji="1" lang="en-US" altLang="ja-JP" dirty="0"/>
              <a:t>t</a:t>
            </a:r>
            <a:r>
              <a:rPr kumimoji="1" lang="ja-JP" altLang="en-US" dirty="0"/>
              <a:t>）</a:t>
            </a:r>
          </a:p>
        </p:txBody>
      </p:sp>
      <p:sp>
        <p:nvSpPr>
          <p:cNvPr id="4" name="日付プレースホルダー 3">
            <a:extLst>
              <a:ext uri="{FF2B5EF4-FFF2-40B4-BE49-F238E27FC236}">
                <a16:creationId xmlns:a16="http://schemas.microsoft.com/office/drawing/2014/main" id="{E38F6103-5BB7-73FC-2ED7-7031011DE6FA}"/>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sp>
        <p:nvSpPr>
          <p:cNvPr id="5" name="正方形/長方形 4">
            <a:extLst>
              <a:ext uri="{FF2B5EF4-FFF2-40B4-BE49-F238E27FC236}">
                <a16:creationId xmlns:a16="http://schemas.microsoft.com/office/drawing/2014/main" id="{892217B0-1761-631B-6FF0-5F7EA8BF1809}"/>
              </a:ext>
            </a:extLst>
          </p:cNvPr>
          <p:cNvSpPr/>
          <p:nvPr/>
        </p:nvSpPr>
        <p:spPr>
          <a:xfrm>
            <a:off x="443077" y="858643"/>
            <a:ext cx="928523" cy="4089898"/>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変更前</a:t>
            </a:r>
          </a:p>
        </p:txBody>
      </p:sp>
      <p:sp>
        <p:nvSpPr>
          <p:cNvPr id="7" name="正方形/長方形 6">
            <a:extLst>
              <a:ext uri="{FF2B5EF4-FFF2-40B4-BE49-F238E27FC236}">
                <a16:creationId xmlns:a16="http://schemas.microsoft.com/office/drawing/2014/main" id="{401FB930-5C60-B870-79B8-458AB580AAD9}"/>
              </a:ext>
            </a:extLst>
          </p:cNvPr>
          <p:cNvSpPr/>
          <p:nvPr/>
        </p:nvSpPr>
        <p:spPr>
          <a:xfrm>
            <a:off x="443076" y="5128570"/>
            <a:ext cx="928523" cy="1257362"/>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変更後</a:t>
            </a:r>
          </a:p>
        </p:txBody>
      </p:sp>
      <p:cxnSp>
        <p:nvCxnSpPr>
          <p:cNvPr id="9" name="直線矢印コネクタ 8">
            <a:extLst>
              <a:ext uri="{FF2B5EF4-FFF2-40B4-BE49-F238E27FC236}">
                <a16:creationId xmlns:a16="http://schemas.microsoft.com/office/drawing/2014/main" id="{D278688F-8EC0-FA8F-BAE8-6CED0055DFBA}"/>
              </a:ext>
            </a:extLst>
          </p:cNvPr>
          <p:cNvCxnSpPr>
            <a:cxnSpLocks/>
          </p:cNvCxnSpPr>
          <p:nvPr/>
        </p:nvCxnSpPr>
        <p:spPr>
          <a:xfrm>
            <a:off x="2185639" y="2754351"/>
            <a:ext cx="8764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B5D80915-9E61-F958-6027-68BE44E03630}"/>
              </a:ext>
            </a:extLst>
          </p:cNvPr>
          <p:cNvSpPr txBox="1"/>
          <p:nvPr/>
        </p:nvSpPr>
        <p:spPr>
          <a:xfrm>
            <a:off x="11005457" y="2569685"/>
            <a:ext cx="1186543" cy="369332"/>
          </a:xfrm>
          <a:prstGeom prst="rect">
            <a:avLst/>
          </a:prstGeom>
          <a:noFill/>
        </p:spPr>
        <p:txBody>
          <a:bodyPr wrap="none" rtlCol="0">
            <a:spAutoFit/>
          </a:bodyPr>
          <a:lstStyle/>
          <a:p>
            <a:r>
              <a:rPr kumimoji="1" lang="en-US" altLang="ja-JP" dirty="0"/>
              <a:t>t</a:t>
            </a:r>
            <a:r>
              <a:rPr lang="ja-JP" altLang="en-US" dirty="0"/>
              <a:t>（時間）</a:t>
            </a:r>
            <a:endParaRPr kumimoji="1" lang="ja-JP" altLang="en-US" dirty="0"/>
          </a:p>
        </p:txBody>
      </p:sp>
      <p:sp>
        <p:nvSpPr>
          <p:cNvPr id="12" name="正方形/長方形 11">
            <a:extLst>
              <a:ext uri="{FF2B5EF4-FFF2-40B4-BE49-F238E27FC236}">
                <a16:creationId xmlns:a16="http://schemas.microsoft.com/office/drawing/2014/main" id="{8987DE3A-25E3-8E5A-0498-17E3752B7970}"/>
              </a:ext>
            </a:extLst>
          </p:cNvPr>
          <p:cNvSpPr/>
          <p:nvPr/>
        </p:nvSpPr>
        <p:spPr>
          <a:xfrm>
            <a:off x="3211551" y="1817649"/>
            <a:ext cx="423747" cy="9367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10</a:t>
            </a:r>
            <a:r>
              <a:rPr kumimoji="1" lang="ja-JP" altLang="en-US" sz="1200" dirty="0"/>
              <a:t>箱</a:t>
            </a:r>
          </a:p>
        </p:txBody>
      </p:sp>
      <p:cxnSp>
        <p:nvCxnSpPr>
          <p:cNvPr id="13" name="直線矢印コネクタ 12">
            <a:extLst>
              <a:ext uri="{FF2B5EF4-FFF2-40B4-BE49-F238E27FC236}">
                <a16:creationId xmlns:a16="http://schemas.microsoft.com/office/drawing/2014/main" id="{D23A4F2E-E7C7-8206-B930-FA6191FDBC3F}"/>
              </a:ext>
            </a:extLst>
          </p:cNvPr>
          <p:cNvCxnSpPr>
            <a:cxnSpLocks/>
          </p:cNvCxnSpPr>
          <p:nvPr/>
        </p:nvCxnSpPr>
        <p:spPr>
          <a:xfrm flipH="1" flipV="1">
            <a:off x="2185639" y="1550020"/>
            <a:ext cx="7434" cy="1204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C0CD6342-6EF0-D3FE-58AB-8C0980E04C79}"/>
              </a:ext>
            </a:extLst>
          </p:cNvPr>
          <p:cNvSpPr txBox="1"/>
          <p:nvPr/>
        </p:nvSpPr>
        <p:spPr>
          <a:xfrm>
            <a:off x="2439981" y="1414760"/>
            <a:ext cx="2632452" cy="369332"/>
          </a:xfrm>
          <a:prstGeom prst="rect">
            <a:avLst/>
          </a:prstGeom>
          <a:noFill/>
        </p:spPr>
        <p:txBody>
          <a:bodyPr wrap="none" rtlCol="0">
            <a:spAutoFit/>
          </a:bodyPr>
          <a:lstStyle/>
          <a:p>
            <a:r>
              <a:rPr lang="en-US" altLang="ja-JP" dirty="0"/>
              <a:t>LINKS</a:t>
            </a:r>
            <a:r>
              <a:rPr lang="ja-JP" altLang="en-US" dirty="0"/>
              <a:t>の検収かんばん数</a:t>
            </a:r>
            <a:endParaRPr kumimoji="1" lang="ja-JP" altLang="en-US" dirty="0"/>
          </a:p>
        </p:txBody>
      </p:sp>
      <p:sp>
        <p:nvSpPr>
          <p:cNvPr id="18" name="テキスト ボックス 17">
            <a:extLst>
              <a:ext uri="{FF2B5EF4-FFF2-40B4-BE49-F238E27FC236}">
                <a16:creationId xmlns:a16="http://schemas.microsoft.com/office/drawing/2014/main" id="{04735CA4-9524-4DA6-D0B3-942D62CBB1B4}"/>
              </a:ext>
            </a:extLst>
          </p:cNvPr>
          <p:cNvSpPr txBox="1"/>
          <p:nvPr/>
        </p:nvSpPr>
        <p:spPr>
          <a:xfrm>
            <a:off x="3090640" y="2837313"/>
            <a:ext cx="665567" cy="369332"/>
          </a:xfrm>
          <a:prstGeom prst="rect">
            <a:avLst/>
          </a:prstGeom>
          <a:noFill/>
        </p:spPr>
        <p:txBody>
          <a:bodyPr wrap="none" rtlCol="0">
            <a:spAutoFit/>
          </a:bodyPr>
          <a:lstStyle/>
          <a:p>
            <a:r>
              <a:rPr kumimoji="1" lang="en-US" altLang="ja-JP" dirty="0"/>
              <a:t>17</a:t>
            </a:r>
            <a:r>
              <a:rPr kumimoji="1" lang="ja-JP" altLang="en-US" dirty="0"/>
              <a:t>時</a:t>
            </a:r>
          </a:p>
        </p:txBody>
      </p:sp>
      <p:sp>
        <p:nvSpPr>
          <p:cNvPr id="19" name="正方形/長方形 18">
            <a:extLst>
              <a:ext uri="{FF2B5EF4-FFF2-40B4-BE49-F238E27FC236}">
                <a16:creationId xmlns:a16="http://schemas.microsoft.com/office/drawing/2014/main" id="{6CDE0514-4382-7F1F-B1C5-0B749A843AC8}"/>
              </a:ext>
            </a:extLst>
          </p:cNvPr>
          <p:cNvSpPr/>
          <p:nvPr/>
        </p:nvSpPr>
        <p:spPr>
          <a:xfrm>
            <a:off x="6657277" y="1817648"/>
            <a:ext cx="423747" cy="9367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10</a:t>
            </a:r>
            <a:r>
              <a:rPr kumimoji="1" lang="ja-JP" altLang="en-US" sz="1400" dirty="0"/>
              <a:t>箱</a:t>
            </a:r>
          </a:p>
        </p:txBody>
      </p:sp>
      <p:sp>
        <p:nvSpPr>
          <p:cNvPr id="20" name="テキスト ボックス 19">
            <a:extLst>
              <a:ext uri="{FF2B5EF4-FFF2-40B4-BE49-F238E27FC236}">
                <a16:creationId xmlns:a16="http://schemas.microsoft.com/office/drawing/2014/main" id="{09F8DE42-F9CA-C3EA-F1F4-79CAD8AE8DCA}"/>
              </a:ext>
            </a:extLst>
          </p:cNvPr>
          <p:cNvSpPr txBox="1"/>
          <p:nvPr/>
        </p:nvSpPr>
        <p:spPr>
          <a:xfrm>
            <a:off x="6536366" y="2799437"/>
            <a:ext cx="665567" cy="369332"/>
          </a:xfrm>
          <a:prstGeom prst="rect">
            <a:avLst/>
          </a:prstGeom>
          <a:noFill/>
        </p:spPr>
        <p:txBody>
          <a:bodyPr wrap="none" rtlCol="0">
            <a:spAutoFit/>
          </a:bodyPr>
          <a:lstStyle/>
          <a:p>
            <a:r>
              <a:rPr kumimoji="1" lang="en-US" altLang="ja-JP" dirty="0"/>
              <a:t>22</a:t>
            </a:r>
            <a:r>
              <a:rPr kumimoji="1" lang="ja-JP" altLang="en-US" dirty="0"/>
              <a:t>時</a:t>
            </a:r>
          </a:p>
        </p:txBody>
      </p:sp>
      <p:sp>
        <p:nvSpPr>
          <p:cNvPr id="21" name="テキスト ボックス 20">
            <a:extLst>
              <a:ext uri="{FF2B5EF4-FFF2-40B4-BE49-F238E27FC236}">
                <a16:creationId xmlns:a16="http://schemas.microsoft.com/office/drawing/2014/main" id="{C5C8CEC7-557D-5108-D8EA-29B372CDB280}"/>
              </a:ext>
            </a:extLst>
          </p:cNvPr>
          <p:cNvSpPr txBox="1"/>
          <p:nvPr/>
        </p:nvSpPr>
        <p:spPr>
          <a:xfrm>
            <a:off x="5746807" y="1412653"/>
            <a:ext cx="2262158" cy="369332"/>
          </a:xfrm>
          <a:prstGeom prst="rect">
            <a:avLst/>
          </a:prstGeom>
          <a:noFill/>
        </p:spPr>
        <p:txBody>
          <a:bodyPr wrap="none" rtlCol="0">
            <a:spAutoFit/>
          </a:bodyPr>
          <a:lstStyle/>
          <a:p>
            <a:r>
              <a:rPr lang="ja-JP" altLang="en-US" dirty="0"/>
              <a:t>入庫予定かんばん数</a:t>
            </a:r>
            <a:endParaRPr kumimoji="1" lang="ja-JP" altLang="en-US" dirty="0"/>
          </a:p>
        </p:txBody>
      </p:sp>
      <p:sp>
        <p:nvSpPr>
          <p:cNvPr id="23" name="矢印: 右 22">
            <a:extLst>
              <a:ext uri="{FF2B5EF4-FFF2-40B4-BE49-F238E27FC236}">
                <a16:creationId xmlns:a16="http://schemas.microsoft.com/office/drawing/2014/main" id="{79B3696C-7738-9099-13E5-D665C419B45C}"/>
              </a:ext>
            </a:extLst>
          </p:cNvPr>
          <p:cNvSpPr/>
          <p:nvPr/>
        </p:nvSpPr>
        <p:spPr>
          <a:xfrm>
            <a:off x="4347436" y="2028882"/>
            <a:ext cx="2075666" cy="484632"/>
          </a:xfrm>
          <a:prstGeom prst="rightArrow">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吹き出し: 角を丸めた四角形 23">
            <a:extLst>
              <a:ext uri="{FF2B5EF4-FFF2-40B4-BE49-F238E27FC236}">
                <a16:creationId xmlns:a16="http://schemas.microsoft.com/office/drawing/2014/main" id="{F7C5CC21-F669-471C-4AD4-C83F635A60EE}"/>
              </a:ext>
            </a:extLst>
          </p:cNvPr>
          <p:cNvSpPr/>
          <p:nvPr/>
        </p:nvSpPr>
        <p:spPr>
          <a:xfrm>
            <a:off x="3712844" y="2826164"/>
            <a:ext cx="2554447" cy="1159245"/>
          </a:xfrm>
          <a:prstGeom prst="wedgeRoundRectCallout">
            <a:avLst>
              <a:gd name="adj1" fmla="val -997"/>
              <a:gd name="adj2" fmla="val -91012"/>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特に遅れが無ければ</a:t>
            </a:r>
            <a:r>
              <a:rPr kumimoji="1" lang="en-US" altLang="ja-JP" sz="1400" dirty="0">
                <a:solidFill>
                  <a:schemeClr val="tx1"/>
                </a:solidFill>
              </a:rPr>
              <a:t>5</a:t>
            </a:r>
            <a:r>
              <a:rPr kumimoji="1" lang="ja-JP" altLang="en-US" sz="1400" dirty="0">
                <a:solidFill>
                  <a:schemeClr val="tx1"/>
                </a:solidFill>
              </a:rPr>
              <a:t>時間で入庫可能</a:t>
            </a:r>
            <a:endParaRPr kumimoji="1" lang="en-US" altLang="ja-JP" sz="1400" dirty="0">
              <a:solidFill>
                <a:schemeClr val="tx1"/>
              </a:solidFill>
            </a:endParaRPr>
          </a:p>
          <a:p>
            <a:r>
              <a:rPr lang="en-US" altLang="ja-JP" sz="1400" dirty="0">
                <a:solidFill>
                  <a:schemeClr val="tx1"/>
                </a:solidFill>
              </a:rPr>
              <a:t>※</a:t>
            </a:r>
            <a:r>
              <a:rPr lang="ja-JP" altLang="en-US" sz="1400" dirty="0">
                <a:solidFill>
                  <a:schemeClr val="tx1"/>
                </a:solidFill>
              </a:rPr>
              <a:t>非稼働時間は無視して</a:t>
            </a:r>
            <a:r>
              <a:rPr lang="en-US" altLang="ja-JP" sz="1400" dirty="0">
                <a:solidFill>
                  <a:schemeClr val="tx1"/>
                </a:solidFill>
              </a:rPr>
              <a:t>5</a:t>
            </a:r>
            <a:r>
              <a:rPr lang="ja-JP" altLang="en-US" sz="1400" dirty="0">
                <a:solidFill>
                  <a:schemeClr val="tx1"/>
                </a:solidFill>
              </a:rPr>
              <a:t>時間後に入庫があるはず</a:t>
            </a:r>
            <a:endParaRPr kumimoji="1" lang="ja-JP" altLang="en-US" sz="1400" dirty="0">
              <a:solidFill>
                <a:schemeClr val="tx1"/>
              </a:solidFill>
            </a:endParaRPr>
          </a:p>
        </p:txBody>
      </p:sp>
      <p:sp>
        <p:nvSpPr>
          <p:cNvPr id="25" name="吹き出し: 角を丸めた四角形 24">
            <a:extLst>
              <a:ext uri="{FF2B5EF4-FFF2-40B4-BE49-F238E27FC236}">
                <a16:creationId xmlns:a16="http://schemas.microsoft.com/office/drawing/2014/main" id="{7260C679-C322-3EB8-0095-6CA9F3BE2D4E}"/>
              </a:ext>
            </a:extLst>
          </p:cNvPr>
          <p:cNvSpPr/>
          <p:nvPr/>
        </p:nvSpPr>
        <p:spPr>
          <a:xfrm>
            <a:off x="6923322" y="273600"/>
            <a:ext cx="4372863" cy="812460"/>
          </a:xfrm>
          <a:prstGeom prst="wedgeRoundRectCallout">
            <a:avLst>
              <a:gd name="adj1" fmla="val -41822"/>
              <a:gd name="adj2" fmla="val 82771"/>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この便の場合は、</a:t>
            </a:r>
            <a:r>
              <a:rPr lang="en-US" altLang="ja-JP" sz="1400" dirty="0">
                <a:solidFill>
                  <a:schemeClr val="tx1"/>
                </a:solidFill>
              </a:rPr>
              <a:t>22</a:t>
            </a:r>
            <a:r>
              <a:rPr lang="ja-JP" altLang="en-US" sz="1400" dirty="0">
                <a:solidFill>
                  <a:schemeClr val="tx1"/>
                </a:solidFill>
              </a:rPr>
              <a:t>時ぐらいに入庫があるはず・・</a:t>
            </a:r>
            <a:endParaRPr lang="en-US" altLang="ja-JP" sz="1400" dirty="0">
              <a:solidFill>
                <a:schemeClr val="tx1"/>
              </a:solidFill>
            </a:endParaRPr>
          </a:p>
          <a:p>
            <a:r>
              <a:rPr kumimoji="1" lang="ja-JP" altLang="en-US" sz="1400" dirty="0">
                <a:solidFill>
                  <a:schemeClr val="tx1"/>
                </a:solidFill>
              </a:rPr>
              <a:t>入庫ない。。</a:t>
            </a:r>
          </a:p>
        </p:txBody>
      </p:sp>
      <p:sp>
        <p:nvSpPr>
          <p:cNvPr id="26" name="正方形/長方形 25">
            <a:extLst>
              <a:ext uri="{FF2B5EF4-FFF2-40B4-BE49-F238E27FC236}">
                <a16:creationId xmlns:a16="http://schemas.microsoft.com/office/drawing/2014/main" id="{F020E882-765F-DB7F-BE26-D309F1510C6A}"/>
              </a:ext>
            </a:extLst>
          </p:cNvPr>
          <p:cNvSpPr/>
          <p:nvPr/>
        </p:nvSpPr>
        <p:spPr>
          <a:xfrm>
            <a:off x="9043636" y="2040438"/>
            <a:ext cx="423747" cy="69911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5</a:t>
            </a:r>
            <a:r>
              <a:rPr lang="ja-JP" altLang="en-US" sz="1400" dirty="0"/>
              <a:t>箱</a:t>
            </a:r>
            <a:endParaRPr kumimoji="1" lang="ja-JP" altLang="en-US" sz="1400" dirty="0"/>
          </a:p>
        </p:txBody>
      </p:sp>
      <p:sp>
        <p:nvSpPr>
          <p:cNvPr id="27" name="テキスト ボックス 26">
            <a:extLst>
              <a:ext uri="{FF2B5EF4-FFF2-40B4-BE49-F238E27FC236}">
                <a16:creationId xmlns:a16="http://schemas.microsoft.com/office/drawing/2014/main" id="{B5837680-3D64-52DA-C20C-6F5D7FE25FED}"/>
              </a:ext>
            </a:extLst>
          </p:cNvPr>
          <p:cNvSpPr txBox="1"/>
          <p:nvPr/>
        </p:nvSpPr>
        <p:spPr>
          <a:xfrm>
            <a:off x="8985242" y="2810523"/>
            <a:ext cx="540533" cy="369332"/>
          </a:xfrm>
          <a:prstGeom prst="rect">
            <a:avLst/>
          </a:prstGeom>
          <a:noFill/>
        </p:spPr>
        <p:txBody>
          <a:bodyPr wrap="none" rtlCol="0">
            <a:spAutoFit/>
          </a:bodyPr>
          <a:lstStyle/>
          <a:p>
            <a:r>
              <a:rPr lang="en-US" altLang="ja-JP" dirty="0"/>
              <a:t>3</a:t>
            </a:r>
            <a:r>
              <a:rPr kumimoji="1" lang="ja-JP" altLang="en-US" dirty="0"/>
              <a:t>時</a:t>
            </a:r>
          </a:p>
        </p:txBody>
      </p:sp>
      <p:sp>
        <p:nvSpPr>
          <p:cNvPr id="28" name="テキスト ボックス 27">
            <a:extLst>
              <a:ext uri="{FF2B5EF4-FFF2-40B4-BE49-F238E27FC236}">
                <a16:creationId xmlns:a16="http://schemas.microsoft.com/office/drawing/2014/main" id="{4D149F7D-686E-C5A0-8480-A39993D115DB}"/>
              </a:ext>
            </a:extLst>
          </p:cNvPr>
          <p:cNvSpPr txBox="1"/>
          <p:nvPr/>
        </p:nvSpPr>
        <p:spPr>
          <a:xfrm>
            <a:off x="8445205" y="1438884"/>
            <a:ext cx="1800493" cy="369332"/>
          </a:xfrm>
          <a:prstGeom prst="rect">
            <a:avLst/>
          </a:prstGeom>
          <a:noFill/>
        </p:spPr>
        <p:txBody>
          <a:bodyPr wrap="none" rtlCol="0">
            <a:spAutoFit/>
          </a:bodyPr>
          <a:lstStyle/>
          <a:p>
            <a:r>
              <a:rPr lang="ja-JP" altLang="en-US" dirty="0"/>
              <a:t>入庫かんばん数</a:t>
            </a:r>
            <a:endParaRPr kumimoji="1" lang="ja-JP" altLang="en-US" dirty="0"/>
          </a:p>
        </p:txBody>
      </p:sp>
      <p:sp>
        <p:nvSpPr>
          <p:cNvPr id="29" name="矢印: 右 28">
            <a:extLst>
              <a:ext uri="{FF2B5EF4-FFF2-40B4-BE49-F238E27FC236}">
                <a16:creationId xmlns:a16="http://schemas.microsoft.com/office/drawing/2014/main" id="{DAA6D751-0E21-DACB-CB12-FC4C0C2DFB3B}"/>
              </a:ext>
            </a:extLst>
          </p:cNvPr>
          <p:cNvSpPr/>
          <p:nvPr/>
        </p:nvSpPr>
        <p:spPr>
          <a:xfrm>
            <a:off x="7179842" y="2035543"/>
            <a:ext cx="1792082" cy="484632"/>
          </a:xfrm>
          <a:prstGeom prst="rightArrow">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吹き出し: 角を丸めた四角形 29">
            <a:extLst>
              <a:ext uri="{FF2B5EF4-FFF2-40B4-BE49-F238E27FC236}">
                <a16:creationId xmlns:a16="http://schemas.microsoft.com/office/drawing/2014/main" id="{CDA341BC-576F-4A20-4EF6-18DFA0889A47}"/>
              </a:ext>
            </a:extLst>
          </p:cNvPr>
          <p:cNvSpPr/>
          <p:nvPr/>
        </p:nvSpPr>
        <p:spPr>
          <a:xfrm>
            <a:off x="7201933" y="3236026"/>
            <a:ext cx="2554447" cy="654009"/>
          </a:xfrm>
          <a:prstGeom prst="wedgeRoundRectCallout">
            <a:avLst>
              <a:gd name="adj1" fmla="val -15840"/>
              <a:gd name="adj2" fmla="val -191611"/>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10</a:t>
            </a:r>
            <a:r>
              <a:rPr lang="ja-JP" altLang="en-US" sz="1400" dirty="0">
                <a:solidFill>
                  <a:schemeClr val="tx1"/>
                </a:solidFill>
              </a:rPr>
              <a:t>箱、部品置き場で滞留している！！</a:t>
            </a:r>
            <a:endParaRPr kumimoji="1" lang="ja-JP" altLang="en-US" sz="1400" dirty="0">
              <a:solidFill>
                <a:schemeClr val="tx1"/>
              </a:solidFill>
            </a:endParaRPr>
          </a:p>
        </p:txBody>
      </p:sp>
      <p:sp>
        <p:nvSpPr>
          <p:cNvPr id="31" name="矢印: 右 30">
            <a:extLst>
              <a:ext uri="{FF2B5EF4-FFF2-40B4-BE49-F238E27FC236}">
                <a16:creationId xmlns:a16="http://schemas.microsoft.com/office/drawing/2014/main" id="{3B5538DA-E39B-7DAA-9872-215803E84AEC}"/>
              </a:ext>
            </a:extLst>
          </p:cNvPr>
          <p:cNvSpPr/>
          <p:nvPr/>
        </p:nvSpPr>
        <p:spPr>
          <a:xfrm>
            <a:off x="9637913" y="2043682"/>
            <a:ext cx="1792082" cy="484632"/>
          </a:xfrm>
          <a:prstGeom prst="rightArrow">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吹き出し: 角を丸めた四角形 31">
            <a:extLst>
              <a:ext uri="{FF2B5EF4-FFF2-40B4-BE49-F238E27FC236}">
                <a16:creationId xmlns:a16="http://schemas.microsoft.com/office/drawing/2014/main" id="{A0C308AD-922C-A928-084B-28B8E3410120}"/>
              </a:ext>
            </a:extLst>
          </p:cNvPr>
          <p:cNvSpPr/>
          <p:nvPr/>
        </p:nvSpPr>
        <p:spPr>
          <a:xfrm>
            <a:off x="9883404" y="3321913"/>
            <a:ext cx="2244105" cy="727540"/>
          </a:xfrm>
          <a:prstGeom prst="wedgeRoundRectCallout">
            <a:avLst>
              <a:gd name="adj1" fmla="val -27190"/>
              <a:gd name="adj2" fmla="val -19331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5</a:t>
            </a:r>
            <a:r>
              <a:rPr lang="ja-JP" altLang="en-US" sz="1400" dirty="0">
                <a:solidFill>
                  <a:schemeClr val="tx1"/>
                </a:solidFill>
              </a:rPr>
              <a:t>個入庫したが、まだ</a:t>
            </a:r>
            <a:r>
              <a:rPr lang="en-US" altLang="ja-JP" sz="1400" dirty="0">
                <a:solidFill>
                  <a:schemeClr val="tx1"/>
                </a:solidFill>
              </a:rPr>
              <a:t>5</a:t>
            </a:r>
            <a:r>
              <a:rPr lang="ja-JP" altLang="en-US" sz="1400" dirty="0">
                <a:solidFill>
                  <a:schemeClr val="tx1"/>
                </a:solidFill>
              </a:rPr>
              <a:t>箱、部品置き場で滞留している！</a:t>
            </a:r>
            <a:endParaRPr kumimoji="1" lang="ja-JP" altLang="en-US" sz="1400" dirty="0">
              <a:solidFill>
                <a:schemeClr val="tx1"/>
              </a:solidFill>
            </a:endParaRPr>
          </a:p>
        </p:txBody>
      </p:sp>
      <p:sp>
        <p:nvSpPr>
          <p:cNvPr id="34" name="楕円 33">
            <a:extLst>
              <a:ext uri="{FF2B5EF4-FFF2-40B4-BE49-F238E27FC236}">
                <a16:creationId xmlns:a16="http://schemas.microsoft.com/office/drawing/2014/main" id="{9725942F-6562-82B7-07C8-7012E2A33096}"/>
              </a:ext>
            </a:extLst>
          </p:cNvPr>
          <p:cNvSpPr/>
          <p:nvPr/>
        </p:nvSpPr>
        <p:spPr>
          <a:xfrm>
            <a:off x="5995434" y="3726718"/>
            <a:ext cx="389986" cy="369332"/>
          </a:xfrm>
          <a:prstGeom prst="ellipse">
            <a:avLst/>
          </a:prstGeom>
          <a:solidFill>
            <a:schemeClr val="accent1">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1</a:t>
            </a:r>
            <a:endParaRPr kumimoji="1" lang="ja-JP" altLang="en-US" sz="1400" dirty="0"/>
          </a:p>
        </p:txBody>
      </p:sp>
      <p:sp>
        <p:nvSpPr>
          <p:cNvPr id="35" name="楕円 34">
            <a:extLst>
              <a:ext uri="{FF2B5EF4-FFF2-40B4-BE49-F238E27FC236}">
                <a16:creationId xmlns:a16="http://schemas.microsoft.com/office/drawing/2014/main" id="{21D407C2-E8A1-D119-3B9B-1540448087D9}"/>
              </a:ext>
            </a:extLst>
          </p:cNvPr>
          <p:cNvSpPr/>
          <p:nvPr/>
        </p:nvSpPr>
        <p:spPr>
          <a:xfrm>
            <a:off x="11101192" y="122909"/>
            <a:ext cx="389986" cy="369332"/>
          </a:xfrm>
          <a:prstGeom prst="ellipse">
            <a:avLst/>
          </a:prstGeom>
          <a:solidFill>
            <a:schemeClr val="accent1">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2</a:t>
            </a:r>
            <a:endParaRPr kumimoji="1" lang="ja-JP" altLang="en-US" sz="1400" dirty="0"/>
          </a:p>
        </p:txBody>
      </p:sp>
      <p:sp>
        <p:nvSpPr>
          <p:cNvPr id="36" name="楕円 35">
            <a:extLst>
              <a:ext uri="{FF2B5EF4-FFF2-40B4-BE49-F238E27FC236}">
                <a16:creationId xmlns:a16="http://schemas.microsoft.com/office/drawing/2014/main" id="{B0D210D6-52A8-D9CF-73B2-5493B832503B}"/>
              </a:ext>
            </a:extLst>
          </p:cNvPr>
          <p:cNvSpPr/>
          <p:nvPr/>
        </p:nvSpPr>
        <p:spPr>
          <a:xfrm>
            <a:off x="9330782" y="3685683"/>
            <a:ext cx="389986" cy="369332"/>
          </a:xfrm>
          <a:prstGeom prst="ellipse">
            <a:avLst/>
          </a:prstGeom>
          <a:solidFill>
            <a:schemeClr val="accent1">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dirty="0"/>
              <a:t>3</a:t>
            </a:r>
            <a:endParaRPr kumimoji="1" lang="ja-JP" altLang="en-US" sz="1400" dirty="0"/>
          </a:p>
        </p:txBody>
      </p:sp>
      <p:sp>
        <p:nvSpPr>
          <p:cNvPr id="37" name="楕円 36">
            <a:extLst>
              <a:ext uri="{FF2B5EF4-FFF2-40B4-BE49-F238E27FC236}">
                <a16:creationId xmlns:a16="http://schemas.microsoft.com/office/drawing/2014/main" id="{EB90AD49-8BB7-7322-27EB-DB0CD364ABB0}"/>
              </a:ext>
            </a:extLst>
          </p:cNvPr>
          <p:cNvSpPr/>
          <p:nvPr/>
        </p:nvSpPr>
        <p:spPr>
          <a:xfrm>
            <a:off x="11802014" y="3864787"/>
            <a:ext cx="389986" cy="369332"/>
          </a:xfrm>
          <a:prstGeom prst="ellipse">
            <a:avLst/>
          </a:prstGeom>
          <a:solidFill>
            <a:schemeClr val="accent1">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dirty="0"/>
              <a:t>4</a:t>
            </a:r>
            <a:endParaRPr kumimoji="1" lang="ja-JP" altLang="en-US" sz="1400" dirty="0"/>
          </a:p>
        </p:txBody>
      </p:sp>
      <p:sp>
        <p:nvSpPr>
          <p:cNvPr id="38" name="テキスト ボックス 37">
            <a:extLst>
              <a:ext uri="{FF2B5EF4-FFF2-40B4-BE49-F238E27FC236}">
                <a16:creationId xmlns:a16="http://schemas.microsoft.com/office/drawing/2014/main" id="{A9607EFF-E904-FB63-220C-6655ACB1AEAB}"/>
              </a:ext>
            </a:extLst>
          </p:cNvPr>
          <p:cNvSpPr txBox="1"/>
          <p:nvPr/>
        </p:nvSpPr>
        <p:spPr>
          <a:xfrm>
            <a:off x="2193073" y="4323371"/>
            <a:ext cx="7340471" cy="646331"/>
          </a:xfrm>
          <a:prstGeom prst="rect">
            <a:avLst/>
          </a:prstGeom>
          <a:noFill/>
        </p:spPr>
        <p:txBody>
          <a:bodyPr wrap="none" rtlCol="0">
            <a:spAutoFit/>
          </a:bodyPr>
          <a:lstStyle/>
          <a:p>
            <a:r>
              <a:rPr lang="ja-JP" altLang="en-US" b="1" dirty="0">
                <a:solidFill>
                  <a:schemeClr val="accent1"/>
                </a:solidFill>
              </a:rPr>
              <a:t>検収実績は、半直遅れで行われるなど実績との乖離がある</a:t>
            </a:r>
            <a:endParaRPr lang="en-US" altLang="ja-JP" b="1" dirty="0">
              <a:solidFill>
                <a:schemeClr val="accent1"/>
              </a:solidFill>
            </a:endParaRPr>
          </a:p>
          <a:p>
            <a:r>
              <a:rPr lang="ja-JP" altLang="en-US" b="1" dirty="0">
                <a:solidFill>
                  <a:schemeClr val="accent1"/>
                </a:solidFill>
              </a:rPr>
              <a:t>上記計算を適用すると、誤った入庫予定かんばん数を計算してしまう</a:t>
            </a:r>
            <a:endParaRPr lang="en-US" altLang="ja-JP" b="1" dirty="0">
              <a:solidFill>
                <a:schemeClr val="accent1"/>
              </a:solidFill>
            </a:endParaRPr>
          </a:p>
        </p:txBody>
      </p:sp>
      <p:sp>
        <p:nvSpPr>
          <p:cNvPr id="40" name="テキスト ボックス 39">
            <a:extLst>
              <a:ext uri="{FF2B5EF4-FFF2-40B4-BE49-F238E27FC236}">
                <a16:creationId xmlns:a16="http://schemas.microsoft.com/office/drawing/2014/main" id="{3DC47ECC-B36D-68CB-6464-816C39096B20}"/>
              </a:ext>
            </a:extLst>
          </p:cNvPr>
          <p:cNvSpPr txBox="1"/>
          <p:nvPr/>
        </p:nvSpPr>
        <p:spPr>
          <a:xfrm>
            <a:off x="2193073" y="5377271"/>
            <a:ext cx="9145452" cy="646331"/>
          </a:xfrm>
          <a:prstGeom prst="rect">
            <a:avLst/>
          </a:prstGeom>
          <a:noFill/>
        </p:spPr>
        <p:txBody>
          <a:bodyPr wrap="none" rtlCol="0">
            <a:spAutoFit/>
          </a:bodyPr>
          <a:lstStyle/>
          <a:p>
            <a:r>
              <a:rPr lang="en-US" altLang="ja-JP" b="1" dirty="0">
                <a:solidFill>
                  <a:schemeClr val="accent6"/>
                </a:solidFill>
              </a:rPr>
              <a:t>LINKS</a:t>
            </a:r>
            <a:r>
              <a:rPr lang="ja-JP" altLang="en-US" b="1" dirty="0">
                <a:solidFill>
                  <a:schemeClr val="accent6"/>
                </a:solidFill>
              </a:rPr>
              <a:t>の</a:t>
            </a:r>
            <a:r>
              <a:rPr lang="en-US" altLang="ja-JP" b="1" dirty="0">
                <a:solidFill>
                  <a:schemeClr val="accent6"/>
                </a:solidFill>
              </a:rPr>
              <a:t>”</a:t>
            </a:r>
            <a:r>
              <a:rPr lang="ja-JP" altLang="en-US" b="1" dirty="0">
                <a:solidFill>
                  <a:schemeClr val="accent6"/>
                </a:solidFill>
              </a:rPr>
              <a:t>納入便</a:t>
            </a:r>
            <a:r>
              <a:rPr lang="en-US" altLang="ja-JP" b="1" dirty="0">
                <a:solidFill>
                  <a:schemeClr val="accent6"/>
                </a:solidFill>
              </a:rPr>
              <a:t>”</a:t>
            </a:r>
            <a:r>
              <a:rPr lang="ja-JP" altLang="en-US" b="1" dirty="0">
                <a:solidFill>
                  <a:schemeClr val="accent6"/>
                </a:solidFill>
              </a:rPr>
              <a:t>情報と仕入先ダイヤの納入時間を組み合わせて、納入予定時間を計算</a:t>
            </a:r>
            <a:endParaRPr lang="en-US" altLang="ja-JP" b="1" dirty="0">
              <a:solidFill>
                <a:schemeClr val="accent6"/>
              </a:solidFill>
            </a:endParaRPr>
          </a:p>
          <a:p>
            <a:r>
              <a:rPr lang="ja-JP" altLang="en-US" b="1" dirty="0">
                <a:solidFill>
                  <a:schemeClr val="accent6"/>
                </a:solidFill>
              </a:rPr>
              <a:t>納入予定時間から入庫予定時間を計算するように変更</a:t>
            </a:r>
            <a:endParaRPr lang="en-US" altLang="ja-JP" b="1" dirty="0">
              <a:solidFill>
                <a:schemeClr val="accent6"/>
              </a:solidFill>
            </a:endParaRPr>
          </a:p>
        </p:txBody>
      </p:sp>
    </p:spTree>
    <p:extLst>
      <p:ext uri="{BB962C8B-B14F-4D97-AF65-F5344CB8AC3E}">
        <p14:creationId xmlns:p14="http://schemas.microsoft.com/office/powerpoint/2010/main" val="4185092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E38D73D-7500-9F7B-F323-F15516841A76}"/>
              </a:ext>
            </a:extLst>
          </p:cNvPr>
          <p:cNvSpPr>
            <a:spLocks noGrp="1"/>
          </p:cNvSpPr>
          <p:nvPr>
            <p:ph type="body" sz="quarter" idx="18"/>
          </p:nvPr>
        </p:nvSpPr>
        <p:spPr/>
        <p:txBody>
          <a:bodyPr/>
          <a:lstStyle/>
          <a:p>
            <a:r>
              <a:rPr kumimoji="1" lang="ja-JP" altLang="en-US" sz="1800" b="0" dirty="0"/>
              <a:t>在庫数は</a:t>
            </a:r>
            <a:r>
              <a:rPr lang="ja-JP" altLang="en-US" sz="1800" b="0" dirty="0"/>
              <a:t>〇時時点の在庫数</a:t>
            </a:r>
            <a:endParaRPr lang="en-US" altLang="ja-JP" sz="1800" b="0" dirty="0"/>
          </a:p>
          <a:p>
            <a:r>
              <a:rPr kumimoji="1" lang="ja-JP" altLang="en-US" sz="1800" b="0" dirty="0"/>
              <a:t>入庫数、出庫数、〇時台の値を示す</a:t>
            </a:r>
            <a:endParaRPr kumimoji="1" lang="en-US" altLang="ja-JP" sz="1800" b="0" dirty="0"/>
          </a:p>
          <a:p>
            <a:r>
              <a:rPr lang="ja-JP" altLang="en-US" sz="1800" b="0" dirty="0"/>
              <a:t>➡　そのため、下のようなデータになる</a:t>
            </a:r>
            <a:endParaRPr kumimoji="1" lang="ja-JP" altLang="en-US" sz="1800" b="0" dirty="0"/>
          </a:p>
        </p:txBody>
      </p:sp>
      <p:sp>
        <p:nvSpPr>
          <p:cNvPr id="3" name="テキスト プレースホルダー 2">
            <a:extLst>
              <a:ext uri="{FF2B5EF4-FFF2-40B4-BE49-F238E27FC236}">
                <a16:creationId xmlns:a16="http://schemas.microsoft.com/office/drawing/2014/main" id="{F9A0C46B-4890-1C73-AC93-0AA313FE9531}"/>
              </a:ext>
            </a:extLst>
          </p:cNvPr>
          <p:cNvSpPr>
            <a:spLocks noGrp="1"/>
          </p:cNvSpPr>
          <p:nvPr>
            <p:ph type="body" sz="quarter" idx="20"/>
          </p:nvPr>
        </p:nvSpPr>
        <p:spPr/>
        <p:txBody>
          <a:bodyPr/>
          <a:lstStyle/>
          <a:p>
            <a:r>
              <a:rPr kumimoji="1" lang="en-US" altLang="ja-JP" dirty="0"/>
              <a:t>【</a:t>
            </a:r>
            <a:r>
              <a:rPr kumimoji="1" lang="ja-JP" altLang="en-US" dirty="0"/>
              <a:t>参考</a:t>
            </a:r>
            <a:r>
              <a:rPr kumimoji="1" lang="en-US" altLang="ja-JP" dirty="0"/>
              <a:t>】</a:t>
            </a:r>
            <a:r>
              <a:rPr kumimoji="1" lang="ja-JP" altLang="en-US" dirty="0"/>
              <a:t>データの記録方法について</a:t>
            </a:r>
          </a:p>
        </p:txBody>
      </p:sp>
      <p:sp>
        <p:nvSpPr>
          <p:cNvPr id="4" name="日付プレースホルダー 3">
            <a:extLst>
              <a:ext uri="{FF2B5EF4-FFF2-40B4-BE49-F238E27FC236}">
                <a16:creationId xmlns:a16="http://schemas.microsoft.com/office/drawing/2014/main" id="{231786CA-A3EC-A86C-4013-6BB71CC775F7}"/>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graphicFrame>
        <p:nvGraphicFramePr>
          <p:cNvPr id="5" name="表 4">
            <a:extLst>
              <a:ext uri="{FF2B5EF4-FFF2-40B4-BE49-F238E27FC236}">
                <a16:creationId xmlns:a16="http://schemas.microsoft.com/office/drawing/2014/main" id="{E2E154F0-621F-0A4B-15E4-ACB057FF1168}"/>
              </a:ext>
            </a:extLst>
          </p:cNvPr>
          <p:cNvGraphicFramePr>
            <a:graphicFrameLocks noGrp="1"/>
          </p:cNvGraphicFramePr>
          <p:nvPr>
            <p:extLst>
              <p:ext uri="{D42A27DB-BD31-4B8C-83A1-F6EECF244321}">
                <p14:modId xmlns:p14="http://schemas.microsoft.com/office/powerpoint/2010/main" val="2343037032"/>
              </p:ext>
            </p:extLst>
          </p:nvPr>
        </p:nvGraphicFramePr>
        <p:xfrm>
          <a:off x="443077" y="1731996"/>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913626609"/>
                    </a:ext>
                  </a:extLst>
                </a:gridCol>
                <a:gridCol w="1625600">
                  <a:extLst>
                    <a:ext uri="{9D8B030D-6E8A-4147-A177-3AD203B41FA5}">
                      <a16:colId xmlns:a16="http://schemas.microsoft.com/office/drawing/2014/main" val="3084395994"/>
                    </a:ext>
                  </a:extLst>
                </a:gridCol>
                <a:gridCol w="1625600">
                  <a:extLst>
                    <a:ext uri="{9D8B030D-6E8A-4147-A177-3AD203B41FA5}">
                      <a16:colId xmlns:a16="http://schemas.microsoft.com/office/drawing/2014/main" val="2826549987"/>
                    </a:ext>
                  </a:extLst>
                </a:gridCol>
                <a:gridCol w="1625600">
                  <a:extLst>
                    <a:ext uri="{9D8B030D-6E8A-4147-A177-3AD203B41FA5}">
                      <a16:colId xmlns:a16="http://schemas.microsoft.com/office/drawing/2014/main" val="617359947"/>
                    </a:ext>
                  </a:extLst>
                </a:gridCol>
                <a:gridCol w="1625600">
                  <a:extLst>
                    <a:ext uri="{9D8B030D-6E8A-4147-A177-3AD203B41FA5}">
                      <a16:colId xmlns:a16="http://schemas.microsoft.com/office/drawing/2014/main" val="1949300573"/>
                    </a:ext>
                  </a:extLst>
                </a:gridCol>
              </a:tblGrid>
              <a:tr h="370840">
                <a:tc>
                  <a:txBody>
                    <a:bodyPr/>
                    <a:lstStyle/>
                    <a:p>
                      <a:r>
                        <a:rPr kumimoji="1" lang="ja-JP" altLang="en-US" dirty="0"/>
                        <a:t>日時</a:t>
                      </a:r>
                    </a:p>
                  </a:txBody>
                  <a:tcPr/>
                </a:tc>
                <a:tc>
                  <a:txBody>
                    <a:bodyPr/>
                    <a:lstStyle/>
                    <a:p>
                      <a:r>
                        <a:rPr kumimoji="1" lang="ja-JP" altLang="en-US" dirty="0"/>
                        <a:t>入庫数</a:t>
                      </a:r>
                    </a:p>
                  </a:txBody>
                  <a:tcPr/>
                </a:tc>
                <a:tc>
                  <a:txBody>
                    <a:bodyPr/>
                    <a:lstStyle/>
                    <a:p>
                      <a:r>
                        <a:rPr kumimoji="1" lang="ja-JP" altLang="en-US" dirty="0"/>
                        <a:t>出庫数</a:t>
                      </a:r>
                    </a:p>
                  </a:txBody>
                  <a:tcPr/>
                </a:tc>
                <a:tc>
                  <a:txBody>
                    <a:bodyPr/>
                    <a:lstStyle/>
                    <a:p>
                      <a:r>
                        <a:rPr kumimoji="1" lang="ja-JP" altLang="en-US" dirty="0"/>
                        <a:t>在庫数</a:t>
                      </a:r>
                    </a:p>
                  </a:txBody>
                  <a:tcPr/>
                </a:tc>
                <a:tc>
                  <a:txBody>
                    <a:bodyPr/>
                    <a:lstStyle/>
                    <a:p>
                      <a:r>
                        <a:rPr kumimoji="1" lang="ja-JP" altLang="en-US" dirty="0"/>
                        <a:t>滞留数</a:t>
                      </a:r>
                    </a:p>
                  </a:txBody>
                  <a:tcPr/>
                </a:tc>
                <a:extLst>
                  <a:ext uri="{0D108BD9-81ED-4DB2-BD59-A6C34878D82A}">
                    <a16:rowId xmlns:a16="http://schemas.microsoft.com/office/drawing/2014/main" val="3580118677"/>
                  </a:ext>
                </a:extLst>
              </a:tr>
              <a:tr h="370840">
                <a:tc>
                  <a:txBody>
                    <a:bodyPr/>
                    <a:lstStyle/>
                    <a:p>
                      <a:r>
                        <a:rPr kumimoji="1" lang="en-US" altLang="ja-JP" dirty="0"/>
                        <a:t>16</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719640575"/>
                  </a:ext>
                </a:extLst>
              </a:tr>
              <a:tr h="370840">
                <a:tc>
                  <a:txBody>
                    <a:bodyPr/>
                    <a:lstStyle/>
                    <a:p>
                      <a:r>
                        <a:rPr kumimoji="1" lang="en-US" altLang="ja-JP" dirty="0"/>
                        <a:t>17</a:t>
                      </a:r>
                      <a:r>
                        <a:rPr kumimoji="1" lang="ja-JP" altLang="en-US" dirty="0"/>
                        <a:t>時</a:t>
                      </a:r>
                    </a:p>
                  </a:txBody>
                  <a:tcPr/>
                </a:tc>
                <a:tc>
                  <a:txBody>
                    <a:bodyPr/>
                    <a:lstStyle/>
                    <a:p>
                      <a:endParaRPr kumimoji="1" lang="ja-JP" altLang="en-US"/>
                    </a:p>
                  </a:txBody>
                  <a:tcPr/>
                </a:tc>
                <a:tc>
                  <a:txBody>
                    <a:bodyPr/>
                    <a:lstStyle/>
                    <a:p>
                      <a:endParaRPr kumimoji="1" lang="ja-JP" altLang="en-US" dirty="0"/>
                    </a:p>
                  </a:txBody>
                  <a:tcPr/>
                </a:tc>
                <a:tc>
                  <a:txBody>
                    <a:bodyPr/>
                    <a:lstStyle/>
                    <a:p>
                      <a:r>
                        <a:rPr kumimoji="1" lang="en-US" altLang="ja-JP" dirty="0"/>
                        <a:t>10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83301496"/>
                  </a:ext>
                </a:extLst>
              </a:tr>
              <a:tr h="370840">
                <a:tc>
                  <a:txBody>
                    <a:bodyPr/>
                    <a:lstStyle/>
                    <a:p>
                      <a:r>
                        <a:rPr kumimoji="1" lang="en-US" altLang="ja-JP" dirty="0"/>
                        <a:t>18</a:t>
                      </a:r>
                      <a:r>
                        <a:rPr kumimoji="1" lang="ja-JP" altLang="en-US" dirty="0"/>
                        <a:t>時</a:t>
                      </a:r>
                    </a:p>
                  </a:txBody>
                  <a:tcPr/>
                </a:tc>
                <a:tc>
                  <a:txBody>
                    <a:bodyPr/>
                    <a:lstStyle/>
                    <a:p>
                      <a:r>
                        <a:rPr kumimoji="1" lang="en-US" altLang="ja-JP" dirty="0"/>
                        <a:t>10</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10</a:t>
                      </a:r>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1324653119"/>
                  </a:ext>
                </a:extLst>
              </a:tr>
              <a:tr h="370840">
                <a:tc>
                  <a:txBody>
                    <a:bodyPr/>
                    <a:lstStyle/>
                    <a:p>
                      <a:r>
                        <a:rPr kumimoji="1" lang="en-US" altLang="ja-JP" dirty="0"/>
                        <a:t>19</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17</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48266103"/>
                  </a:ext>
                </a:extLst>
              </a:tr>
            </a:tbl>
          </a:graphicData>
        </a:graphic>
      </p:graphicFrame>
    </p:spTree>
    <p:extLst>
      <p:ext uri="{BB962C8B-B14F-4D97-AF65-F5344CB8AC3E}">
        <p14:creationId xmlns:p14="http://schemas.microsoft.com/office/powerpoint/2010/main" val="3155980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193D8A-642D-2425-FFAD-D8258A1D226C}"/>
              </a:ext>
            </a:extLst>
          </p:cNvPr>
          <p:cNvSpPr>
            <a:spLocks noGrp="1"/>
          </p:cNvSpPr>
          <p:nvPr>
            <p:ph type="body" sz="quarter" idx="18"/>
          </p:nvPr>
        </p:nvSpPr>
        <p:spPr/>
        <p:txBody>
          <a:bodyPr/>
          <a:lstStyle/>
          <a:p>
            <a:r>
              <a:rPr lang="ja-JP" altLang="en-US" dirty="0"/>
              <a:t>発注がある</a:t>
            </a:r>
            <a:r>
              <a:rPr lang="en-US" altLang="ja-JP" dirty="0"/>
              <a:t>/</a:t>
            </a:r>
            <a:r>
              <a:rPr lang="ja-JP" altLang="en-US" dirty="0"/>
              <a:t>発注がない</a:t>
            </a:r>
            <a:endParaRPr lang="en-US" altLang="ja-JP" dirty="0"/>
          </a:p>
          <a:p>
            <a:r>
              <a:rPr lang="ja-JP" altLang="en-US" dirty="0"/>
              <a:t>生産に対して発注が多い</a:t>
            </a:r>
            <a:r>
              <a:rPr lang="en-US" altLang="ja-JP" dirty="0"/>
              <a:t>/</a:t>
            </a:r>
            <a:r>
              <a:rPr lang="ja-JP" altLang="en-US" dirty="0"/>
              <a:t>生産に対して発注が少ない</a:t>
            </a:r>
            <a:endParaRPr lang="en-US" altLang="ja-JP" dirty="0"/>
          </a:p>
          <a:p>
            <a:endParaRPr lang="en-US" altLang="ja-JP" dirty="0"/>
          </a:p>
          <a:p>
            <a:r>
              <a:rPr lang="ja-JP" altLang="en-US" dirty="0"/>
              <a:t>発注がない</a:t>
            </a:r>
            <a:endParaRPr lang="en-US" altLang="ja-JP" dirty="0"/>
          </a:p>
          <a:p>
            <a:endParaRPr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CB8B044F-81D4-CEFF-5F76-023A92431A2D}"/>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3FAED978-D6DD-C8A8-E7DE-8D3D4E3BBFB8}"/>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spTree>
    <p:extLst>
      <p:ext uri="{BB962C8B-B14F-4D97-AF65-F5344CB8AC3E}">
        <p14:creationId xmlns:p14="http://schemas.microsoft.com/office/powerpoint/2010/main" val="3646499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4DEA4AB4-6A63-F13F-EA23-1FFBAA53C429}"/>
              </a:ext>
            </a:extLst>
          </p:cNvPr>
          <p:cNvSpPr/>
          <p:nvPr/>
        </p:nvSpPr>
        <p:spPr>
          <a:xfrm>
            <a:off x="8654" y="6400800"/>
            <a:ext cx="12183346" cy="42322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232A5D7B-D913-D7B1-CD65-D55F9FA4AE97}"/>
              </a:ext>
            </a:extLst>
          </p:cNvPr>
          <p:cNvSpPr/>
          <p:nvPr/>
        </p:nvSpPr>
        <p:spPr>
          <a:xfrm>
            <a:off x="9745754" y="7101074"/>
            <a:ext cx="1126653" cy="1504341"/>
          </a:xfrm>
          <a:prstGeom prst="rect">
            <a:avLst/>
          </a:prstGeom>
          <a:solidFill>
            <a:schemeClr val="accent6">
              <a:lumMod val="20000"/>
              <a:lumOff val="80000"/>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401E9C17-4D1C-718C-5408-BF18AB7FFBEC}"/>
              </a:ext>
            </a:extLst>
          </p:cNvPr>
          <p:cNvSpPr>
            <a:spLocks noGrp="1"/>
          </p:cNvSpPr>
          <p:nvPr>
            <p:ph type="dt" sz="half" idx="19"/>
          </p:nvPr>
        </p:nvSpPr>
        <p:spPr>
          <a:xfrm>
            <a:off x="6962400" y="6582803"/>
            <a:ext cx="2228850" cy="129789"/>
          </a:xfrm>
        </p:spPr>
        <p:txBody>
          <a:bodyPr/>
          <a:lstStyle/>
          <a:p>
            <a:fld id="{FCAFAC13-DB77-42F2-BE26-45BA5532FD50}" type="datetime4">
              <a:rPr lang="en-US" altLang="ja-JP" smtClean="0"/>
              <a:pPr/>
              <a:t>March 24, 2025</a:t>
            </a:fld>
            <a:endParaRPr lang="en-US" dirty="0"/>
          </a:p>
        </p:txBody>
      </p:sp>
      <p:sp>
        <p:nvSpPr>
          <p:cNvPr id="5" name="テキスト ボックス 4">
            <a:extLst>
              <a:ext uri="{FF2B5EF4-FFF2-40B4-BE49-F238E27FC236}">
                <a16:creationId xmlns:a16="http://schemas.microsoft.com/office/drawing/2014/main" id="{67923950-900D-36CC-36BE-A3B6EB82CEF7}"/>
              </a:ext>
            </a:extLst>
          </p:cNvPr>
          <p:cNvSpPr txBox="1"/>
          <p:nvPr/>
        </p:nvSpPr>
        <p:spPr>
          <a:xfrm>
            <a:off x="1531089" y="467833"/>
            <a:ext cx="1800493" cy="369332"/>
          </a:xfrm>
          <a:prstGeom prst="rect">
            <a:avLst/>
          </a:prstGeom>
          <a:noFill/>
        </p:spPr>
        <p:txBody>
          <a:bodyPr wrap="none" rtlCol="0">
            <a:spAutoFit/>
          </a:bodyPr>
          <a:lstStyle/>
          <a:p>
            <a:r>
              <a:rPr kumimoji="1" lang="ja-JP" altLang="en-US" dirty="0"/>
              <a:t>発注かんばん数</a:t>
            </a:r>
          </a:p>
        </p:txBody>
      </p:sp>
      <p:sp>
        <p:nvSpPr>
          <p:cNvPr id="7" name="テキスト ボックス 6">
            <a:extLst>
              <a:ext uri="{FF2B5EF4-FFF2-40B4-BE49-F238E27FC236}">
                <a16:creationId xmlns:a16="http://schemas.microsoft.com/office/drawing/2014/main" id="{96F49795-C438-F9DE-5044-1A2524742DCF}"/>
              </a:ext>
            </a:extLst>
          </p:cNvPr>
          <p:cNvSpPr txBox="1"/>
          <p:nvPr/>
        </p:nvSpPr>
        <p:spPr>
          <a:xfrm>
            <a:off x="1761921" y="1555897"/>
            <a:ext cx="1338828" cy="369332"/>
          </a:xfrm>
          <a:prstGeom prst="rect">
            <a:avLst/>
          </a:prstGeom>
          <a:noFill/>
        </p:spPr>
        <p:txBody>
          <a:bodyPr wrap="none" rtlCol="0">
            <a:spAutoFit/>
          </a:bodyPr>
          <a:lstStyle/>
          <a:p>
            <a:r>
              <a:rPr lang="ja-JP" altLang="en-US" dirty="0"/>
              <a:t>納入フレ</a:t>
            </a:r>
            <a:r>
              <a:rPr kumimoji="1" lang="ja-JP" altLang="en-US" dirty="0"/>
              <a:t>数</a:t>
            </a:r>
          </a:p>
        </p:txBody>
      </p:sp>
      <p:cxnSp>
        <p:nvCxnSpPr>
          <p:cNvPr id="9" name="直線矢印コネクタ 8">
            <a:extLst>
              <a:ext uri="{FF2B5EF4-FFF2-40B4-BE49-F238E27FC236}">
                <a16:creationId xmlns:a16="http://schemas.microsoft.com/office/drawing/2014/main" id="{67CBA5AB-1DE4-0B48-E61A-47D72641EFC0}"/>
              </a:ext>
            </a:extLst>
          </p:cNvPr>
          <p:cNvCxnSpPr>
            <a:cxnSpLocks/>
          </p:cNvCxnSpPr>
          <p:nvPr/>
        </p:nvCxnSpPr>
        <p:spPr>
          <a:xfrm>
            <a:off x="3515857" y="628427"/>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8FD6FC29-62D7-70DC-18C1-D61E7EC3193B}"/>
              </a:ext>
            </a:extLst>
          </p:cNvPr>
          <p:cNvSpPr txBox="1"/>
          <p:nvPr/>
        </p:nvSpPr>
        <p:spPr>
          <a:xfrm>
            <a:off x="1415672" y="2517404"/>
            <a:ext cx="2031325" cy="369332"/>
          </a:xfrm>
          <a:prstGeom prst="rect">
            <a:avLst/>
          </a:prstGeom>
          <a:noFill/>
        </p:spPr>
        <p:txBody>
          <a:bodyPr wrap="none" rtlCol="0">
            <a:spAutoFit/>
          </a:bodyPr>
          <a:lstStyle/>
          <a:p>
            <a:r>
              <a:rPr kumimoji="1" lang="ja-JP" altLang="en-US" dirty="0"/>
              <a:t>仕入先便到着時間</a:t>
            </a:r>
          </a:p>
        </p:txBody>
      </p:sp>
      <p:cxnSp>
        <p:nvCxnSpPr>
          <p:cNvPr id="14" name="直線矢印コネクタ 13">
            <a:extLst>
              <a:ext uri="{FF2B5EF4-FFF2-40B4-BE49-F238E27FC236}">
                <a16:creationId xmlns:a16="http://schemas.microsoft.com/office/drawing/2014/main" id="{483C08B4-CEAB-30A1-330B-F042E4274ECB}"/>
              </a:ext>
            </a:extLst>
          </p:cNvPr>
          <p:cNvCxnSpPr>
            <a:cxnSpLocks/>
          </p:cNvCxnSpPr>
          <p:nvPr/>
        </p:nvCxnSpPr>
        <p:spPr>
          <a:xfrm>
            <a:off x="3515857" y="1585581"/>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3B92004D-91A9-0C7B-00D1-D242F10F19EB}"/>
              </a:ext>
            </a:extLst>
          </p:cNvPr>
          <p:cNvSpPr/>
          <p:nvPr/>
        </p:nvSpPr>
        <p:spPr>
          <a:xfrm>
            <a:off x="3961057" y="450094"/>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16" name="正方形/長方形 15">
            <a:extLst>
              <a:ext uri="{FF2B5EF4-FFF2-40B4-BE49-F238E27FC236}">
                <a16:creationId xmlns:a16="http://schemas.microsoft.com/office/drawing/2014/main" id="{52A5A391-6A66-6A3B-A08F-0CD007C82DA0}"/>
              </a:ext>
            </a:extLst>
          </p:cNvPr>
          <p:cNvSpPr/>
          <p:nvPr/>
        </p:nvSpPr>
        <p:spPr>
          <a:xfrm>
            <a:off x="5394251" y="1446118"/>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8FD1FF26-BF8D-2321-7D75-A0E672530FDF}"/>
              </a:ext>
            </a:extLst>
          </p:cNvPr>
          <p:cNvCxnSpPr>
            <a:cxnSpLocks/>
          </p:cNvCxnSpPr>
          <p:nvPr/>
        </p:nvCxnSpPr>
        <p:spPr>
          <a:xfrm>
            <a:off x="3515857" y="2542735"/>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C41FC2EB-8607-17C3-5924-22C76EF6314C}"/>
              </a:ext>
            </a:extLst>
          </p:cNvPr>
          <p:cNvCxnSpPr>
            <a:cxnSpLocks/>
          </p:cNvCxnSpPr>
          <p:nvPr/>
        </p:nvCxnSpPr>
        <p:spPr>
          <a:xfrm>
            <a:off x="3515856" y="3499889"/>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368072F2-E5CA-F2E5-FEB4-CDD235FA7705}"/>
              </a:ext>
            </a:extLst>
          </p:cNvPr>
          <p:cNvSpPr txBox="1"/>
          <p:nvPr/>
        </p:nvSpPr>
        <p:spPr>
          <a:xfrm>
            <a:off x="923051" y="3350160"/>
            <a:ext cx="2592803" cy="369332"/>
          </a:xfrm>
          <a:prstGeom prst="rect">
            <a:avLst/>
          </a:prstGeom>
          <a:noFill/>
        </p:spPr>
        <p:txBody>
          <a:bodyPr wrap="square" rtlCol="0">
            <a:spAutoFit/>
          </a:bodyPr>
          <a:lstStyle/>
          <a:p>
            <a:r>
              <a:rPr kumimoji="1" lang="ja-JP" altLang="en-US" dirty="0"/>
              <a:t>定期便積載かんばん数</a:t>
            </a:r>
          </a:p>
        </p:txBody>
      </p:sp>
      <p:sp>
        <p:nvSpPr>
          <p:cNvPr id="20" name="正方形/長方形 19">
            <a:extLst>
              <a:ext uri="{FF2B5EF4-FFF2-40B4-BE49-F238E27FC236}">
                <a16:creationId xmlns:a16="http://schemas.microsoft.com/office/drawing/2014/main" id="{9A84C010-A19F-8945-5AD0-9E12DA91BAF8}"/>
              </a:ext>
            </a:extLst>
          </p:cNvPr>
          <p:cNvSpPr/>
          <p:nvPr/>
        </p:nvSpPr>
        <p:spPr>
          <a:xfrm>
            <a:off x="5394251" y="2408649"/>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2E4ABE34-6A9D-1860-5FE0-D80A03E2ACC6}"/>
              </a:ext>
            </a:extLst>
          </p:cNvPr>
          <p:cNvSpPr/>
          <p:nvPr/>
        </p:nvSpPr>
        <p:spPr>
          <a:xfrm>
            <a:off x="6855184" y="3388865"/>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ADCC4A55-C889-01CD-FD21-7901A0428590}"/>
              </a:ext>
            </a:extLst>
          </p:cNvPr>
          <p:cNvCxnSpPr>
            <a:cxnSpLocks/>
          </p:cNvCxnSpPr>
          <p:nvPr/>
        </p:nvCxnSpPr>
        <p:spPr>
          <a:xfrm>
            <a:off x="3515856" y="4457043"/>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743C1224-7B2F-F082-577E-1ED6AFBD3552}"/>
              </a:ext>
            </a:extLst>
          </p:cNvPr>
          <p:cNvSpPr/>
          <p:nvPr/>
        </p:nvSpPr>
        <p:spPr>
          <a:xfrm>
            <a:off x="6861553" y="4299137"/>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76CCB616-006E-E726-B789-3D512D6BE484}"/>
              </a:ext>
            </a:extLst>
          </p:cNvPr>
          <p:cNvSpPr txBox="1"/>
          <p:nvPr/>
        </p:nvSpPr>
        <p:spPr>
          <a:xfrm>
            <a:off x="1529850" y="4299137"/>
            <a:ext cx="1979635" cy="369332"/>
          </a:xfrm>
          <a:prstGeom prst="rect">
            <a:avLst/>
          </a:prstGeom>
          <a:noFill/>
        </p:spPr>
        <p:txBody>
          <a:bodyPr wrap="square" rtlCol="0">
            <a:spAutoFit/>
          </a:bodyPr>
          <a:lstStyle/>
          <a:p>
            <a:r>
              <a:rPr kumimoji="1" lang="ja-JP" altLang="en-US" dirty="0"/>
              <a:t>定期便到着時間</a:t>
            </a:r>
          </a:p>
        </p:txBody>
      </p:sp>
      <p:cxnSp>
        <p:nvCxnSpPr>
          <p:cNvPr id="25" name="直線矢印コネクタ 24">
            <a:extLst>
              <a:ext uri="{FF2B5EF4-FFF2-40B4-BE49-F238E27FC236}">
                <a16:creationId xmlns:a16="http://schemas.microsoft.com/office/drawing/2014/main" id="{E96672DC-C710-FAC4-94F7-65BEA99DBB49}"/>
              </a:ext>
            </a:extLst>
          </p:cNvPr>
          <p:cNvCxnSpPr>
            <a:cxnSpLocks/>
          </p:cNvCxnSpPr>
          <p:nvPr/>
        </p:nvCxnSpPr>
        <p:spPr>
          <a:xfrm>
            <a:off x="3515855" y="5414197"/>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368E887D-7426-E155-2DD3-9FF2D678BE1A}"/>
              </a:ext>
            </a:extLst>
          </p:cNvPr>
          <p:cNvSpPr/>
          <p:nvPr/>
        </p:nvSpPr>
        <p:spPr>
          <a:xfrm>
            <a:off x="8949082" y="5272880"/>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F19A818C-F39D-8CC0-0448-72B743ED90AE}"/>
              </a:ext>
            </a:extLst>
          </p:cNvPr>
          <p:cNvSpPr txBox="1"/>
          <p:nvPr/>
        </p:nvSpPr>
        <p:spPr>
          <a:xfrm>
            <a:off x="2101736" y="7162422"/>
            <a:ext cx="1031389" cy="369332"/>
          </a:xfrm>
          <a:prstGeom prst="rect">
            <a:avLst/>
          </a:prstGeom>
          <a:noFill/>
        </p:spPr>
        <p:txBody>
          <a:bodyPr wrap="square" rtlCol="0">
            <a:spAutoFit/>
          </a:bodyPr>
          <a:lstStyle/>
          <a:p>
            <a:r>
              <a:rPr kumimoji="1" lang="ja-JP" altLang="en-US" dirty="0"/>
              <a:t>入庫数</a:t>
            </a:r>
          </a:p>
        </p:txBody>
      </p:sp>
      <p:sp>
        <p:nvSpPr>
          <p:cNvPr id="28" name="正方形/長方形 27">
            <a:extLst>
              <a:ext uri="{FF2B5EF4-FFF2-40B4-BE49-F238E27FC236}">
                <a16:creationId xmlns:a16="http://schemas.microsoft.com/office/drawing/2014/main" id="{7192990C-6090-EA0D-CD55-2AD6E48E8777}"/>
              </a:ext>
            </a:extLst>
          </p:cNvPr>
          <p:cNvSpPr/>
          <p:nvPr/>
        </p:nvSpPr>
        <p:spPr>
          <a:xfrm>
            <a:off x="9863482" y="6235411"/>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1EA56443-F9F4-919D-E628-8705CDDA5030}"/>
              </a:ext>
            </a:extLst>
          </p:cNvPr>
          <p:cNvCxnSpPr>
            <a:cxnSpLocks/>
          </p:cNvCxnSpPr>
          <p:nvPr/>
        </p:nvCxnSpPr>
        <p:spPr>
          <a:xfrm>
            <a:off x="3515854" y="6371351"/>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AB9D6A3B-88E0-5E32-B644-7184E7F47AD8}"/>
              </a:ext>
            </a:extLst>
          </p:cNvPr>
          <p:cNvSpPr txBox="1"/>
          <p:nvPr/>
        </p:nvSpPr>
        <p:spPr>
          <a:xfrm>
            <a:off x="1116431" y="5256291"/>
            <a:ext cx="2445509" cy="369332"/>
          </a:xfrm>
          <a:prstGeom prst="rect">
            <a:avLst/>
          </a:prstGeom>
          <a:noFill/>
        </p:spPr>
        <p:txBody>
          <a:bodyPr wrap="square" rtlCol="0">
            <a:spAutoFit/>
          </a:bodyPr>
          <a:lstStyle/>
          <a:p>
            <a:r>
              <a:rPr kumimoji="1" lang="ja-JP" altLang="en-US" dirty="0"/>
              <a:t>部品置き場の滞留数</a:t>
            </a:r>
          </a:p>
        </p:txBody>
      </p:sp>
      <p:cxnSp>
        <p:nvCxnSpPr>
          <p:cNvPr id="31" name="直線矢印コネクタ 30">
            <a:extLst>
              <a:ext uri="{FF2B5EF4-FFF2-40B4-BE49-F238E27FC236}">
                <a16:creationId xmlns:a16="http://schemas.microsoft.com/office/drawing/2014/main" id="{01C5AE98-B20C-0A36-8E67-894AACB9EAE9}"/>
              </a:ext>
            </a:extLst>
          </p:cNvPr>
          <p:cNvCxnSpPr>
            <a:cxnSpLocks/>
          </p:cNvCxnSpPr>
          <p:nvPr/>
        </p:nvCxnSpPr>
        <p:spPr>
          <a:xfrm>
            <a:off x="3515854" y="7328505"/>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C2B06C57-3F81-A6B8-23F8-F14D08C7D125}"/>
              </a:ext>
            </a:extLst>
          </p:cNvPr>
          <p:cNvSpPr/>
          <p:nvPr/>
        </p:nvSpPr>
        <p:spPr>
          <a:xfrm>
            <a:off x="9863482" y="7173288"/>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CADB8C6-4816-5F58-F7CC-A6E54C0BF2C0}"/>
              </a:ext>
            </a:extLst>
          </p:cNvPr>
          <p:cNvSpPr txBox="1"/>
          <p:nvPr/>
        </p:nvSpPr>
        <p:spPr>
          <a:xfrm>
            <a:off x="2101736" y="8032175"/>
            <a:ext cx="1031389" cy="369332"/>
          </a:xfrm>
          <a:prstGeom prst="rect">
            <a:avLst/>
          </a:prstGeom>
          <a:noFill/>
        </p:spPr>
        <p:txBody>
          <a:bodyPr wrap="square" rtlCol="0">
            <a:spAutoFit/>
          </a:bodyPr>
          <a:lstStyle/>
          <a:p>
            <a:r>
              <a:rPr lang="ja-JP" altLang="en-US" dirty="0"/>
              <a:t>出庫</a:t>
            </a:r>
            <a:r>
              <a:rPr kumimoji="1" lang="ja-JP" altLang="en-US" dirty="0"/>
              <a:t>数</a:t>
            </a:r>
          </a:p>
        </p:txBody>
      </p:sp>
      <p:cxnSp>
        <p:nvCxnSpPr>
          <p:cNvPr id="34" name="直線矢印コネクタ 33">
            <a:extLst>
              <a:ext uri="{FF2B5EF4-FFF2-40B4-BE49-F238E27FC236}">
                <a16:creationId xmlns:a16="http://schemas.microsoft.com/office/drawing/2014/main" id="{A9D55F6E-220A-664B-C812-F89C42AB63CB}"/>
              </a:ext>
            </a:extLst>
          </p:cNvPr>
          <p:cNvCxnSpPr>
            <a:cxnSpLocks/>
          </p:cNvCxnSpPr>
          <p:nvPr/>
        </p:nvCxnSpPr>
        <p:spPr>
          <a:xfrm>
            <a:off x="3561940" y="8285659"/>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46BD010B-5DBC-49AB-89B3-2B8F6D6F21B4}"/>
              </a:ext>
            </a:extLst>
          </p:cNvPr>
          <p:cNvSpPr txBox="1"/>
          <p:nvPr/>
        </p:nvSpPr>
        <p:spPr>
          <a:xfrm>
            <a:off x="965997" y="9032452"/>
            <a:ext cx="2254144" cy="369332"/>
          </a:xfrm>
          <a:prstGeom prst="rect">
            <a:avLst/>
          </a:prstGeom>
          <a:noFill/>
        </p:spPr>
        <p:txBody>
          <a:bodyPr wrap="square" rtlCol="0">
            <a:spAutoFit/>
          </a:bodyPr>
          <a:lstStyle/>
          <a:p>
            <a:r>
              <a:rPr kumimoji="1" lang="ja-JP" altLang="en-US" dirty="0"/>
              <a:t>計画組立生産台数</a:t>
            </a:r>
          </a:p>
        </p:txBody>
      </p:sp>
      <p:cxnSp>
        <p:nvCxnSpPr>
          <p:cNvPr id="36" name="直線矢印コネクタ 35">
            <a:extLst>
              <a:ext uri="{FF2B5EF4-FFF2-40B4-BE49-F238E27FC236}">
                <a16:creationId xmlns:a16="http://schemas.microsoft.com/office/drawing/2014/main" id="{6B84A7FC-ADC8-EB50-9403-F0EEA05FF42C}"/>
              </a:ext>
            </a:extLst>
          </p:cNvPr>
          <p:cNvCxnSpPr>
            <a:cxnSpLocks/>
          </p:cNvCxnSpPr>
          <p:nvPr/>
        </p:nvCxnSpPr>
        <p:spPr>
          <a:xfrm>
            <a:off x="3509487" y="9242813"/>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1EBAEA2B-F467-2B71-744B-754343C46A13}"/>
              </a:ext>
            </a:extLst>
          </p:cNvPr>
          <p:cNvCxnSpPr>
            <a:cxnSpLocks/>
          </p:cNvCxnSpPr>
          <p:nvPr/>
        </p:nvCxnSpPr>
        <p:spPr>
          <a:xfrm>
            <a:off x="3509486" y="10199967"/>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60FB9AE6-D06D-0DBB-DA02-B049EBB9316E}"/>
              </a:ext>
            </a:extLst>
          </p:cNvPr>
          <p:cNvSpPr txBox="1"/>
          <p:nvPr/>
        </p:nvSpPr>
        <p:spPr>
          <a:xfrm>
            <a:off x="2174395" y="9989608"/>
            <a:ext cx="1010933" cy="369332"/>
          </a:xfrm>
          <a:prstGeom prst="rect">
            <a:avLst/>
          </a:prstGeom>
          <a:noFill/>
        </p:spPr>
        <p:txBody>
          <a:bodyPr wrap="square" rtlCol="0">
            <a:spAutoFit/>
          </a:bodyPr>
          <a:lstStyle/>
          <a:p>
            <a:r>
              <a:rPr kumimoji="1" lang="ja-JP" altLang="en-US" dirty="0"/>
              <a:t>稼働率</a:t>
            </a:r>
          </a:p>
        </p:txBody>
      </p:sp>
      <p:sp>
        <p:nvSpPr>
          <p:cNvPr id="40" name="テキスト ボックス 39">
            <a:extLst>
              <a:ext uri="{FF2B5EF4-FFF2-40B4-BE49-F238E27FC236}">
                <a16:creationId xmlns:a16="http://schemas.microsoft.com/office/drawing/2014/main" id="{585ACDBD-30FA-FA77-9B6A-A46634C7D8B6}"/>
              </a:ext>
            </a:extLst>
          </p:cNvPr>
          <p:cNvSpPr txBox="1"/>
          <p:nvPr/>
        </p:nvSpPr>
        <p:spPr>
          <a:xfrm>
            <a:off x="1643545" y="6216786"/>
            <a:ext cx="1752244" cy="381625"/>
          </a:xfrm>
          <a:prstGeom prst="rect">
            <a:avLst/>
          </a:prstGeom>
          <a:noFill/>
        </p:spPr>
        <p:txBody>
          <a:bodyPr wrap="square" rtlCol="0">
            <a:spAutoFit/>
          </a:bodyPr>
          <a:lstStyle/>
          <a:p>
            <a:r>
              <a:rPr lang="ja-JP" altLang="en-US" dirty="0"/>
              <a:t>間口の充足率</a:t>
            </a:r>
            <a:endParaRPr kumimoji="1" lang="ja-JP" altLang="en-US" dirty="0"/>
          </a:p>
        </p:txBody>
      </p:sp>
      <p:sp>
        <p:nvSpPr>
          <p:cNvPr id="41" name="正方形/長方形 40">
            <a:extLst>
              <a:ext uri="{FF2B5EF4-FFF2-40B4-BE49-F238E27FC236}">
                <a16:creationId xmlns:a16="http://schemas.microsoft.com/office/drawing/2014/main" id="{3FDA8069-55A2-89F0-D168-807EB5D605F6}"/>
              </a:ext>
            </a:extLst>
          </p:cNvPr>
          <p:cNvSpPr/>
          <p:nvPr/>
        </p:nvSpPr>
        <p:spPr>
          <a:xfrm>
            <a:off x="9863482" y="8133131"/>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A901AD-4E80-9A44-D1D4-7F6DB4D39A4D}"/>
              </a:ext>
            </a:extLst>
          </p:cNvPr>
          <p:cNvSpPr/>
          <p:nvPr/>
        </p:nvSpPr>
        <p:spPr>
          <a:xfrm>
            <a:off x="9863482" y="9078249"/>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2FF2841-E189-14EF-5168-E91C805C37F8}"/>
              </a:ext>
            </a:extLst>
          </p:cNvPr>
          <p:cNvSpPr/>
          <p:nvPr/>
        </p:nvSpPr>
        <p:spPr>
          <a:xfrm>
            <a:off x="9863482" y="10023367"/>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21875BE8-BD18-F34D-FD4E-8C8B055F38F8}"/>
              </a:ext>
            </a:extLst>
          </p:cNvPr>
          <p:cNvSpPr txBox="1"/>
          <p:nvPr/>
        </p:nvSpPr>
        <p:spPr>
          <a:xfrm>
            <a:off x="11214491" y="455797"/>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47" name="テキスト ボックス 46">
            <a:extLst>
              <a:ext uri="{FF2B5EF4-FFF2-40B4-BE49-F238E27FC236}">
                <a16:creationId xmlns:a16="http://schemas.microsoft.com/office/drawing/2014/main" id="{3F9628DD-D4D5-2ADA-BE16-25ABD032E679}"/>
              </a:ext>
            </a:extLst>
          </p:cNvPr>
          <p:cNvSpPr txBox="1"/>
          <p:nvPr/>
        </p:nvSpPr>
        <p:spPr>
          <a:xfrm>
            <a:off x="11214491" y="1446118"/>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48" name="テキスト ボックス 47">
            <a:extLst>
              <a:ext uri="{FF2B5EF4-FFF2-40B4-BE49-F238E27FC236}">
                <a16:creationId xmlns:a16="http://schemas.microsoft.com/office/drawing/2014/main" id="{25D7F7BB-6C33-EBB0-70AC-1EDD6D8BC6F0}"/>
              </a:ext>
            </a:extLst>
          </p:cNvPr>
          <p:cNvSpPr txBox="1"/>
          <p:nvPr/>
        </p:nvSpPr>
        <p:spPr>
          <a:xfrm>
            <a:off x="11214491" y="2375482"/>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49" name="テキスト ボックス 48">
            <a:extLst>
              <a:ext uri="{FF2B5EF4-FFF2-40B4-BE49-F238E27FC236}">
                <a16:creationId xmlns:a16="http://schemas.microsoft.com/office/drawing/2014/main" id="{0824F978-95BE-25F8-01C8-26D397C7DCA2}"/>
              </a:ext>
            </a:extLst>
          </p:cNvPr>
          <p:cNvSpPr txBox="1"/>
          <p:nvPr/>
        </p:nvSpPr>
        <p:spPr>
          <a:xfrm>
            <a:off x="11214491" y="3365803"/>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0" name="テキスト ボックス 49">
            <a:extLst>
              <a:ext uri="{FF2B5EF4-FFF2-40B4-BE49-F238E27FC236}">
                <a16:creationId xmlns:a16="http://schemas.microsoft.com/office/drawing/2014/main" id="{8B51D338-11D6-23BB-291F-573C6E24804D}"/>
              </a:ext>
            </a:extLst>
          </p:cNvPr>
          <p:cNvSpPr txBox="1"/>
          <p:nvPr/>
        </p:nvSpPr>
        <p:spPr>
          <a:xfrm>
            <a:off x="11194274" y="4280187"/>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1" name="テキスト ボックス 50">
            <a:extLst>
              <a:ext uri="{FF2B5EF4-FFF2-40B4-BE49-F238E27FC236}">
                <a16:creationId xmlns:a16="http://schemas.microsoft.com/office/drawing/2014/main" id="{7F2D0A74-5CA4-B83F-65EF-510871C9B39F}"/>
              </a:ext>
            </a:extLst>
          </p:cNvPr>
          <p:cNvSpPr txBox="1"/>
          <p:nvPr/>
        </p:nvSpPr>
        <p:spPr>
          <a:xfrm>
            <a:off x="11167739" y="5240030"/>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2" name="テキスト ボックス 51">
            <a:extLst>
              <a:ext uri="{FF2B5EF4-FFF2-40B4-BE49-F238E27FC236}">
                <a16:creationId xmlns:a16="http://schemas.microsoft.com/office/drawing/2014/main" id="{3E770BAA-9CDF-3345-5556-4DFA08C34976}"/>
              </a:ext>
            </a:extLst>
          </p:cNvPr>
          <p:cNvSpPr txBox="1"/>
          <p:nvPr/>
        </p:nvSpPr>
        <p:spPr>
          <a:xfrm>
            <a:off x="11161873" y="6186428"/>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3" name="テキスト ボックス 52">
            <a:extLst>
              <a:ext uri="{FF2B5EF4-FFF2-40B4-BE49-F238E27FC236}">
                <a16:creationId xmlns:a16="http://schemas.microsoft.com/office/drawing/2014/main" id="{7F155845-CB00-4839-ED66-A51DA4705CCC}"/>
              </a:ext>
            </a:extLst>
          </p:cNvPr>
          <p:cNvSpPr txBox="1"/>
          <p:nvPr/>
        </p:nvSpPr>
        <p:spPr>
          <a:xfrm>
            <a:off x="11189185" y="7175457"/>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4" name="テキスト ボックス 53">
            <a:extLst>
              <a:ext uri="{FF2B5EF4-FFF2-40B4-BE49-F238E27FC236}">
                <a16:creationId xmlns:a16="http://schemas.microsoft.com/office/drawing/2014/main" id="{E79B1EAC-CF22-8A77-DAC1-9C9FEBFAB2A2}"/>
              </a:ext>
            </a:extLst>
          </p:cNvPr>
          <p:cNvSpPr txBox="1"/>
          <p:nvPr/>
        </p:nvSpPr>
        <p:spPr>
          <a:xfrm>
            <a:off x="11214491" y="8120839"/>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5" name="テキスト ボックス 54">
            <a:extLst>
              <a:ext uri="{FF2B5EF4-FFF2-40B4-BE49-F238E27FC236}">
                <a16:creationId xmlns:a16="http://schemas.microsoft.com/office/drawing/2014/main" id="{3203D581-C2B9-C773-C793-714CA1E4B8D2}"/>
              </a:ext>
            </a:extLst>
          </p:cNvPr>
          <p:cNvSpPr txBox="1"/>
          <p:nvPr/>
        </p:nvSpPr>
        <p:spPr>
          <a:xfrm>
            <a:off x="11189185" y="9050203"/>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6" name="テキスト ボックス 55">
            <a:extLst>
              <a:ext uri="{FF2B5EF4-FFF2-40B4-BE49-F238E27FC236}">
                <a16:creationId xmlns:a16="http://schemas.microsoft.com/office/drawing/2014/main" id="{A60C767C-38C8-BF53-DDD9-31E81AC5581E}"/>
              </a:ext>
            </a:extLst>
          </p:cNvPr>
          <p:cNvSpPr txBox="1"/>
          <p:nvPr/>
        </p:nvSpPr>
        <p:spPr>
          <a:xfrm>
            <a:off x="11189185" y="9981736"/>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7" name="正方形/長方形 56">
            <a:extLst>
              <a:ext uri="{FF2B5EF4-FFF2-40B4-BE49-F238E27FC236}">
                <a16:creationId xmlns:a16="http://schemas.microsoft.com/office/drawing/2014/main" id="{5686092B-DA26-C38F-889A-A55A7E8C1E8B}"/>
              </a:ext>
            </a:extLst>
          </p:cNvPr>
          <p:cNvSpPr/>
          <p:nvPr/>
        </p:nvSpPr>
        <p:spPr>
          <a:xfrm>
            <a:off x="12192000" y="0"/>
            <a:ext cx="4329752" cy="106330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781E88AC-6AFE-9722-59BF-7B92559B6CE1}"/>
              </a:ext>
            </a:extLst>
          </p:cNvPr>
          <p:cNvSpPr/>
          <p:nvPr/>
        </p:nvSpPr>
        <p:spPr>
          <a:xfrm>
            <a:off x="12852990" y="443761"/>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59" name="テキスト ボックス 58">
            <a:extLst>
              <a:ext uri="{FF2B5EF4-FFF2-40B4-BE49-F238E27FC236}">
                <a16:creationId xmlns:a16="http://schemas.microsoft.com/office/drawing/2014/main" id="{86AA6BA6-92FA-EE33-0824-CCD3BF0B46CA}"/>
              </a:ext>
            </a:extLst>
          </p:cNvPr>
          <p:cNvSpPr txBox="1"/>
          <p:nvPr/>
        </p:nvSpPr>
        <p:spPr>
          <a:xfrm>
            <a:off x="13965990" y="463226"/>
            <a:ext cx="1031389" cy="369332"/>
          </a:xfrm>
          <a:prstGeom prst="rect">
            <a:avLst/>
          </a:prstGeom>
          <a:noFill/>
        </p:spPr>
        <p:txBody>
          <a:bodyPr wrap="square" rtlCol="0">
            <a:spAutoFit/>
          </a:bodyPr>
          <a:lstStyle/>
          <a:p>
            <a:r>
              <a:rPr lang="ja-JP" altLang="en-US" dirty="0"/>
              <a:t>解析窓</a:t>
            </a:r>
            <a:endParaRPr kumimoji="1" lang="ja-JP" altLang="en-US" dirty="0"/>
          </a:p>
        </p:txBody>
      </p:sp>
      <p:cxnSp>
        <p:nvCxnSpPr>
          <p:cNvPr id="61" name="コネクタ: 曲線 60">
            <a:extLst>
              <a:ext uri="{FF2B5EF4-FFF2-40B4-BE49-F238E27FC236}">
                <a16:creationId xmlns:a16="http://schemas.microsoft.com/office/drawing/2014/main" id="{671BB22B-5E5C-AAFA-4DEC-42807D7AE79A}"/>
              </a:ext>
            </a:extLst>
          </p:cNvPr>
          <p:cNvCxnSpPr>
            <a:cxnSpLocks/>
            <a:stCxn id="28" idx="2"/>
            <a:endCxn id="32" idx="1"/>
          </p:cNvCxnSpPr>
          <p:nvPr/>
        </p:nvCxnSpPr>
        <p:spPr>
          <a:xfrm rot="5400000">
            <a:off x="9715477" y="6752748"/>
            <a:ext cx="753211" cy="457200"/>
          </a:xfrm>
          <a:prstGeom prst="curvedConnector4">
            <a:avLst>
              <a:gd name="adj1" fmla="val 37741"/>
              <a:gd name="adj2" fmla="val 1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36A325D4-F43A-F437-8FD5-013CFE8F3A72}"/>
              </a:ext>
            </a:extLst>
          </p:cNvPr>
          <p:cNvSpPr txBox="1"/>
          <p:nvPr/>
        </p:nvSpPr>
        <p:spPr>
          <a:xfrm>
            <a:off x="10290103" y="6689282"/>
            <a:ext cx="5032147" cy="369332"/>
          </a:xfrm>
          <a:prstGeom prst="rect">
            <a:avLst/>
          </a:prstGeom>
          <a:noFill/>
        </p:spPr>
        <p:txBody>
          <a:bodyPr wrap="none" rtlCol="0">
            <a:spAutoFit/>
          </a:bodyPr>
          <a:lstStyle/>
          <a:p>
            <a:r>
              <a:rPr lang="ja-JP" altLang="en-US" dirty="0">
                <a:solidFill>
                  <a:schemeClr val="accent1"/>
                </a:solidFill>
              </a:rPr>
              <a:t>間口の充足率が高いと、入庫が後回しにされる</a:t>
            </a:r>
            <a:endParaRPr kumimoji="1" lang="ja-JP" altLang="en-US" dirty="0">
              <a:solidFill>
                <a:schemeClr val="accent1"/>
              </a:solidFill>
            </a:endParaRPr>
          </a:p>
        </p:txBody>
      </p:sp>
      <p:cxnSp>
        <p:nvCxnSpPr>
          <p:cNvPr id="65" name="コネクタ: 曲線 64">
            <a:extLst>
              <a:ext uri="{FF2B5EF4-FFF2-40B4-BE49-F238E27FC236}">
                <a16:creationId xmlns:a16="http://schemas.microsoft.com/office/drawing/2014/main" id="{80A6A0D3-AB87-82B0-44AC-BE1857F1546F}"/>
              </a:ext>
            </a:extLst>
          </p:cNvPr>
          <p:cNvCxnSpPr>
            <a:cxnSpLocks/>
            <a:stCxn id="15" idx="2"/>
            <a:endCxn id="32" idx="1"/>
          </p:cNvCxnSpPr>
          <p:nvPr/>
        </p:nvCxnSpPr>
        <p:spPr>
          <a:xfrm rot="16200000" flipH="1">
            <a:off x="3871605" y="1366077"/>
            <a:ext cx="6538528" cy="544522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6A0AF064-4FF8-B6E5-BE7A-C78EC1F0780C}"/>
              </a:ext>
            </a:extLst>
          </p:cNvPr>
          <p:cNvSpPr/>
          <p:nvPr/>
        </p:nvSpPr>
        <p:spPr>
          <a:xfrm>
            <a:off x="12852990" y="1221622"/>
            <a:ext cx="914400" cy="369332"/>
          </a:xfrm>
          <a:prstGeom prst="rect">
            <a:avLst/>
          </a:prstGeom>
          <a:solidFill>
            <a:schemeClr val="accent6">
              <a:lumMod val="20000"/>
              <a:lumOff val="80000"/>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0" name="テキスト ボックス 69">
            <a:extLst>
              <a:ext uri="{FF2B5EF4-FFF2-40B4-BE49-F238E27FC236}">
                <a16:creationId xmlns:a16="http://schemas.microsoft.com/office/drawing/2014/main" id="{1E9034E6-BF73-38A6-2E53-D232654B869B}"/>
              </a:ext>
            </a:extLst>
          </p:cNvPr>
          <p:cNvSpPr txBox="1"/>
          <p:nvPr/>
        </p:nvSpPr>
        <p:spPr>
          <a:xfrm>
            <a:off x="13965990" y="1261414"/>
            <a:ext cx="1485325" cy="369332"/>
          </a:xfrm>
          <a:prstGeom prst="rect">
            <a:avLst/>
          </a:prstGeom>
          <a:noFill/>
        </p:spPr>
        <p:txBody>
          <a:bodyPr wrap="square" rtlCol="0">
            <a:spAutoFit/>
          </a:bodyPr>
          <a:lstStyle/>
          <a:p>
            <a:r>
              <a:rPr kumimoji="1" lang="ja-JP" altLang="en-US" dirty="0"/>
              <a:t>在庫増減数</a:t>
            </a:r>
          </a:p>
        </p:txBody>
      </p:sp>
      <p:sp>
        <p:nvSpPr>
          <p:cNvPr id="71" name="正方形/長方形 70">
            <a:extLst>
              <a:ext uri="{FF2B5EF4-FFF2-40B4-BE49-F238E27FC236}">
                <a16:creationId xmlns:a16="http://schemas.microsoft.com/office/drawing/2014/main" id="{F985C278-B67E-6E88-23D8-D0FECBA4D17A}"/>
              </a:ext>
            </a:extLst>
          </p:cNvPr>
          <p:cNvSpPr/>
          <p:nvPr/>
        </p:nvSpPr>
        <p:spPr>
          <a:xfrm>
            <a:off x="-4311628" y="-7040"/>
            <a:ext cx="4329752" cy="106401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84A9CBDB-8655-E9A6-110D-A9017DCEDA33}"/>
              </a:ext>
            </a:extLst>
          </p:cNvPr>
          <p:cNvSpPr txBox="1"/>
          <p:nvPr/>
        </p:nvSpPr>
        <p:spPr>
          <a:xfrm>
            <a:off x="-4061142" y="271131"/>
            <a:ext cx="4510923" cy="3970318"/>
          </a:xfrm>
          <a:prstGeom prst="rect">
            <a:avLst/>
          </a:prstGeom>
          <a:noFill/>
        </p:spPr>
        <p:txBody>
          <a:bodyPr wrap="square" rtlCol="0">
            <a:spAutoFit/>
          </a:bodyPr>
          <a:lstStyle/>
          <a:p>
            <a:r>
              <a:rPr lang="ja-JP" altLang="en-US" dirty="0"/>
              <a:t>〇分析テーマ</a:t>
            </a:r>
            <a:endParaRPr lang="en-US" altLang="ja-JP" dirty="0"/>
          </a:p>
          <a:p>
            <a:r>
              <a:rPr lang="ja-JP" altLang="en-US" dirty="0"/>
              <a:t>ある時間の在庫増減数を原因を調べたい</a:t>
            </a:r>
            <a:endParaRPr lang="en-US" altLang="ja-JP" dirty="0"/>
          </a:p>
          <a:p>
            <a:r>
              <a:rPr lang="ja-JP" altLang="en-US" dirty="0"/>
              <a:t>★「在庫」ではなく、「在庫増減数」に注目しているのがポイント</a:t>
            </a:r>
            <a:endParaRPr lang="en-US" altLang="ja-JP" dirty="0"/>
          </a:p>
          <a:p>
            <a:r>
              <a:rPr lang="ja-JP" altLang="en-US" dirty="0"/>
              <a:t>在庫は過去の値の累積で決まる。</a:t>
            </a:r>
            <a:endParaRPr lang="en-US" altLang="ja-JP" dirty="0"/>
          </a:p>
          <a:p>
            <a:r>
              <a:rPr lang="ja-JP" altLang="en-US" dirty="0"/>
              <a:t>増減数を見ることで過去を切り離して分析することができる</a:t>
            </a:r>
            <a:endParaRPr lang="en-US" altLang="ja-JP" dirty="0"/>
          </a:p>
          <a:p>
            <a:endParaRPr kumimoji="1" lang="en-US" altLang="ja-JP" dirty="0"/>
          </a:p>
          <a:p>
            <a:r>
              <a:rPr kumimoji="1" lang="en-US" altLang="ja-JP" dirty="0"/>
              <a:t>8/11</a:t>
            </a:r>
            <a:r>
              <a:rPr kumimoji="1" lang="ja-JP" altLang="en-US" dirty="0"/>
              <a:t>の</a:t>
            </a:r>
            <a:r>
              <a:rPr kumimoji="1" lang="en-US" altLang="ja-JP" dirty="0"/>
              <a:t>10</a:t>
            </a:r>
            <a:r>
              <a:rPr kumimoji="1" lang="ja-JP" altLang="en-US" dirty="0"/>
              <a:t>時</a:t>
            </a:r>
            <a:r>
              <a:rPr kumimoji="1" lang="en-US" altLang="ja-JP" dirty="0"/>
              <a:t>-15</a:t>
            </a:r>
            <a:r>
              <a:rPr kumimoji="1" lang="ja-JP" altLang="en-US" dirty="0"/>
              <a:t>時の間に在庫</a:t>
            </a:r>
            <a:r>
              <a:rPr kumimoji="1" lang="en-US" altLang="ja-JP" dirty="0"/>
              <a:t>10</a:t>
            </a:r>
            <a:r>
              <a:rPr kumimoji="1" lang="ja-JP" altLang="en-US" dirty="0"/>
              <a:t>個減少したのはなぜ？</a:t>
            </a:r>
            <a:endParaRPr kumimoji="1" lang="en-US" altLang="ja-JP" dirty="0"/>
          </a:p>
          <a:p>
            <a:r>
              <a:rPr lang="ja-JP" altLang="en-US" dirty="0">
                <a:solidFill>
                  <a:schemeClr val="accent6"/>
                </a:solidFill>
              </a:rPr>
              <a:t>★どのくらいの時間幅を対象にすべきか</a:t>
            </a:r>
            <a:endParaRPr lang="en-US" altLang="ja-JP" dirty="0">
              <a:solidFill>
                <a:schemeClr val="accent6"/>
              </a:solidFill>
            </a:endParaRPr>
          </a:p>
          <a:p>
            <a:r>
              <a:rPr kumimoji="1" lang="ja-JP" altLang="en-US" dirty="0">
                <a:solidFill>
                  <a:schemeClr val="accent6"/>
                </a:solidFill>
              </a:rPr>
              <a:t>品番毎に違う</a:t>
            </a:r>
            <a:endParaRPr kumimoji="1" lang="en-US" altLang="ja-JP" dirty="0">
              <a:solidFill>
                <a:schemeClr val="accent6"/>
              </a:solidFill>
            </a:endParaRPr>
          </a:p>
          <a:p>
            <a:endParaRPr lang="en-US" altLang="ja-JP" dirty="0"/>
          </a:p>
          <a:p>
            <a:endParaRPr kumimoji="1" lang="ja-JP" altLang="en-US" dirty="0"/>
          </a:p>
        </p:txBody>
      </p:sp>
      <p:cxnSp>
        <p:nvCxnSpPr>
          <p:cNvPr id="74" name="直線コネクタ 73">
            <a:extLst>
              <a:ext uri="{FF2B5EF4-FFF2-40B4-BE49-F238E27FC236}">
                <a16:creationId xmlns:a16="http://schemas.microsoft.com/office/drawing/2014/main" id="{3B0B611C-C8DB-F14B-4D51-8C9D60E58696}"/>
              </a:ext>
            </a:extLst>
          </p:cNvPr>
          <p:cNvCxnSpPr>
            <a:cxnSpLocks/>
          </p:cNvCxnSpPr>
          <p:nvPr/>
        </p:nvCxnSpPr>
        <p:spPr>
          <a:xfrm>
            <a:off x="10777882" y="-240384"/>
            <a:ext cx="0" cy="10633083"/>
          </a:xfrm>
          <a:prstGeom prst="line">
            <a:avLst/>
          </a:prstGeom>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70CAC132-B8D7-2ADE-EA60-B0F33FD5BB1F}"/>
              </a:ext>
            </a:extLst>
          </p:cNvPr>
          <p:cNvSpPr txBox="1"/>
          <p:nvPr/>
        </p:nvSpPr>
        <p:spPr>
          <a:xfrm>
            <a:off x="10469945" y="-609716"/>
            <a:ext cx="615874" cy="369332"/>
          </a:xfrm>
          <a:prstGeom prst="rect">
            <a:avLst/>
          </a:prstGeom>
          <a:noFill/>
        </p:spPr>
        <p:txBody>
          <a:bodyPr wrap="none" rtlCol="0">
            <a:spAutoFit/>
          </a:bodyPr>
          <a:lstStyle/>
          <a:p>
            <a:r>
              <a:rPr kumimoji="1" lang="en-US" altLang="ja-JP" dirty="0"/>
              <a:t>now</a:t>
            </a:r>
            <a:endParaRPr kumimoji="1" lang="ja-JP" altLang="en-US" dirty="0"/>
          </a:p>
        </p:txBody>
      </p:sp>
      <p:cxnSp>
        <p:nvCxnSpPr>
          <p:cNvPr id="80" name="直線矢印コネクタ 79">
            <a:extLst>
              <a:ext uri="{FF2B5EF4-FFF2-40B4-BE49-F238E27FC236}">
                <a16:creationId xmlns:a16="http://schemas.microsoft.com/office/drawing/2014/main" id="{939F445D-AF86-D345-9394-1D0F7DC76573}"/>
              </a:ext>
            </a:extLst>
          </p:cNvPr>
          <p:cNvCxnSpPr>
            <a:cxnSpLocks/>
          </p:cNvCxnSpPr>
          <p:nvPr/>
        </p:nvCxnSpPr>
        <p:spPr>
          <a:xfrm>
            <a:off x="4863137" y="725261"/>
            <a:ext cx="5902425"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398D1086-06B6-02C7-51A9-E5C6C0F07DBD}"/>
              </a:ext>
            </a:extLst>
          </p:cNvPr>
          <p:cNvSpPr txBox="1"/>
          <p:nvPr/>
        </p:nvSpPr>
        <p:spPr>
          <a:xfrm>
            <a:off x="7036647" y="702964"/>
            <a:ext cx="1941750" cy="369332"/>
          </a:xfrm>
          <a:prstGeom prst="rect">
            <a:avLst/>
          </a:prstGeom>
          <a:noFill/>
        </p:spPr>
        <p:txBody>
          <a:bodyPr wrap="none" rtlCol="0">
            <a:spAutoFit/>
          </a:bodyPr>
          <a:lstStyle/>
          <a:p>
            <a:r>
              <a:rPr lang="en-US" altLang="ja-JP" dirty="0"/>
              <a:t>best_range_order</a:t>
            </a:r>
            <a:endParaRPr kumimoji="1" lang="ja-JP" altLang="en-US" dirty="0"/>
          </a:p>
        </p:txBody>
      </p:sp>
      <p:cxnSp>
        <p:nvCxnSpPr>
          <p:cNvPr id="89" name="直線矢印コネクタ 88">
            <a:extLst>
              <a:ext uri="{FF2B5EF4-FFF2-40B4-BE49-F238E27FC236}">
                <a16:creationId xmlns:a16="http://schemas.microsoft.com/office/drawing/2014/main" id="{2E7A2C6C-9330-94AB-F08E-4B2551D90882}"/>
              </a:ext>
            </a:extLst>
          </p:cNvPr>
          <p:cNvCxnSpPr>
            <a:cxnSpLocks/>
          </p:cNvCxnSpPr>
          <p:nvPr/>
        </p:nvCxnSpPr>
        <p:spPr>
          <a:xfrm>
            <a:off x="12852990" y="271131"/>
            <a:ext cx="91440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5A3F4541-D654-50E9-15E3-0FB6F03F13BB}"/>
              </a:ext>
            </a:extLst>
          </p:cNvPr>
          <p:cNvSpPr txBox="1"/>
          <p:nvPr/>
        </p:nvSpPr>
        <p:spPr>
          <a:xfrm>
            <a:off x="12852990" y="-119337"/>
            <a:ext cx="974947" cy="369332"/>
          </a:xfrm>
          <a:prstGeom prst="rect">
            <a:avLst/>
          </a:prstGeom>
          <a:noFill/>
        </p:spPr>
        <p:txBody>
          <a:bodyPr wrap="none" rtlCol="0">
            <a:spAutoFit/>
          </a:bodyPr>
          <a:lstStyle/>
          <a:p>
            <a:r>
              <a:rPr kumimoji="1" lang="en-US" altLang="ja-JP" dirty="0"/>
              <a:t>window</a:t>
            </a:r>
            <a:endParaRPr kumimoji="1" lang="ja-JP" altLang="en-US" dirty="0"/>
          </a:p>
        </p:txBody>
      </p:sp>
    </p:spTree>
    <p:extLst>
      <p:ext uri="{BB962C8B-B14F-4D97-AF65-F5344CB8AC3E}">
        <p14:creationId xmlns:p14="http://schemas.microsoft.com/office/powerpoint/2010/main" val="416688356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21D34D9-F033-8102-84D5-1907E4CA5143}"/>
              </a:ext>
            </a:extLst>
          </p:cNvPr>
          <p:cNvSpPr>
            <a:spLocks noGrp="1"/>
          </p:cNvSpPr>
          <p:nvPr>
            <p:ph type="body" sz="quarter" idx="18"/>
          </p:nvPr>
        </p:nvSpPr>
        <p:spPr/>
        <p:txBody>
          <a:bodyPr/>
          <a:lstStyle/>
          <a:p>
            <a:r>
              <a:rPr kumimoji="1" lang="ja-JP" altLang="en-US" dirty="0"/>
              <a:t>目的変数が「在庫数</a:t>
            </a:r>
            <a:r>
              <a:rPr kumimoji="1" lang="en-US" altLang="ja-JP" dirty="0"/>
              <a:t>-</a:t>
            </a:r>
            <a:r>
              <a:rPr kumimoji="1" lang="ja-JP" altLang="en-US" dirty="0"/>
              <a:t>ある時間の中央値」の場合、</a:t>
            </a:r>
            <a:endParaRPr kumimoji="1" lang="en-US" altLang="ja-JP" dirty="0"/>
          </a:p>
          <a:p>
            <a:r>
              <a:rPr kumimoji="1" lang="ja-JP" altLang="en-US" dirty="0"/>
              <a:t>過去の在庫数が小さいと、同じ生産数でも相対的に影響が大きくなる</a:t>
            </a:r>
            <a:endParaRPr kumimoji="1" lang="en-US" altLang="ja-JP" dirty="0"/>
          </a:p>
          <a:p>
            <a:endParaRPr lang="en-US" altLang="ja-JP" dirty="0"/>
          </a:p>
          <a:p>
            <a:r>
              <a:rPr lang="ja-JP" altLang="en-US" dirty="0"/>
              <a:t>過去の在庫数が普通なら、生産数が多いとき、在庫小になる</a:t>
            </a:r>
            <a:endParaRPr lang="en-US" altLang="ja-JP" dirty="0"/>
          </a:p>
          <a:p>
            <a:r>
              <a:rPr kumimoji="1" lang="ja-JP" altLang="en-US" dirty="0"/>
              <a:t>過去の在庫数が少ないとき、生産数が少なくても在庫小になる</a:t>
            </a:r>
            <a:endParaRPr kumimoji="1" lang="en-US" altLang="ja-JP" dirty="0"/>
          </a:p>
          <a:p>
            <a:r>
              <a:rPr kumimoji="1" lang="ja-JP" altLang="en-US" dirty="0"/>
              <a:t>（生産数小でも拾えるようにする）</a:t>
            </a:r>
            <a:endParaRPr kumimoji="1" lang="en-US" altLang="ja-JP" dirty="0"/>
          </a:p>
          <a:p>
            <a:endParaRPr lang="en-US" altLang="ja-JP" dirty="0"/>
          </a:p>
          <a:p>
            <a:r>
              <a:rPr kumimoji="1" lang="ja-JP" altLang="en-US" dirty="0"/>
              <a:t>生産数</a:t>
            </a:r>
            <a:endParaRPr kumimoji="1" lang="en-US" altLang="ja-JP" dirty="0"/>
          </a:p>
          <a:p>
            <a:r>
              <a:rPr lang="en-US" altLang="ja-JP" dirty="0"/>
              <a:t>-------</a:t>
            </a:r>
            <a:endParaRPr kumimoji="1" lang="en-US" altLang="ja-JP" dirty="0"/>
          </a:p>
          <a:p>
            <a:r>
              <a:rPr lang="ja-JP" altLang="en-US" dirty="0"/>
              <a:t>在庫数</a:t>
            </a:r>
            <a:endParaRPr kumimoji="1" lang="en-US" altLang="ja-JP" dirty="0"/>
          </a:p>
          <a:p>
            <a:endParaRPr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6B794643-110D-94CC-D6B1-EA288F413AB5}"/>
              </a:ext>
            </a:extLst>
          </p:cNvPr>
          <p:cNvSpPr>
            <a:spLocks noGrp="1"/>
          </p:cNvSpPr>
          <p:nvPr>
            <p:ph type="body" sz="quarter" idx="20"/>
          </p:nvPr>
        </p:nvSpPr>
        <p:spPr/>
        <p:txBody>
          <a:bodyPr/>
          <a:lstStyle/>
          <a:p>
            <a:r>
              <a:rPr kumimoji="1" lang="ja-JP" altLang="en-US" dirty="0"/>
              <a:t>生産影響の特徴量設計</a:t>
            </a:r>
          </a:p>
        </p:txBody>
      </p:sp>
      <p:sp>
        <p:nvSpPr>
          <p:cNvPr id="4" name="日付プレースホルダー 3">
            <a:extLst>
              <a:ext uri="{FF2B5EF4-FFF2-40B4-BE49-F238E27FC236}">
                <a16:creationId xmlns:a16="http://schemas.microsoft.com/office/drawing/2014/main" id="{CA776B15-6096-D233-1B30-1DEF7969F24C}"/>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spTree>
    <p:extLst>
      <p:ext uri="{BB962C8B-B14F-4D97-AF65-F5344CB8AC3E}">
        <p14:creationId xmlns:p14="http://schemas.microsoft.com/office/powerpoint/2010/main" val="4282702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7443C-1EF5-E6F9-BE82-F6D26C0E93CC}"/>
            </a:ext>
          </a:extLst>
        </p:cNvPr>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6E73D2E-515F-19D7-5AAC-2408356F6763}"/>
              </a:ext>
            </a:extLst>
          </p:cNvPr>
          <p:cNvSpPr>
            <a:spLocks noGrp="1"/>
          </p:cNvSpPr>
          <p:nvPr>
            <p:ph type="body" sz="quarter" idx="18"/>
          </p:nvPr>
        </p:nvSpPr>
        <p:spPr/>
        <p:txBody>
          <a:bodyPr/>
          <a:lstStyle/>
          <a:p>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1FE571DE-2979-B9B7-DCBE-676D9E5A2B21}"/>
              </a:ext>
            </a:extLst>
          </p:cNvPr>
          <p:cNvSpPr>
            <a:spLocks noGrp="1"/>
          </p:cNvSpPr>
          <p:nvPr>
            <p:ph type="body" sz="quarter" idx="20"/>
          </p:nvPr>
        </p:nvSpPr>
        <p:spPr/>
        <p:txBody>
          <a:bodyPr/>
          <a:lstStyle/>
          <a:p>
            <a:r>
              <a:rPr kumimoji="1" lang="en-US" altLang="ja-JP" sz="2000" dirty="0"/>
              <a:t>24</a:t>
            </a:r>
            <a:r>
              <a:rPr kumimoji="1" lang="ja-JP" altLang="en-US" sz="2000" dirty="0"/>
              <a:t>年度下期スケジュール</a:t>
            </a:r>
          </a:p>
        </p:txBody>
      </p:sp>
      <p:sp>
        <p:nvSpPr>
          <p:cNvPr id="4" name="日付プレースホルダー 3">
            <a:extLst>
              <a:ext uri="{FF2B5EF4-FFF2-40B4-BE49-F238E27FC236}">
                <a16:creationId xmlns:a16="http://schemas.microsoft.com/office/drawing/2014/main" id="{50309C68-7741-3209-DC08-EE2B168DE271}"/>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graphicFrame>
        <p:nvGraphicFramePr>
          <p:cNvPr id="5" name="表 4">
            <a:extLst>
              <a:ext uri="{FF2B5EF4-FFF2-40B4-BE49-F238E27FC236}">
                <a16:creationId xmlns:a16="http://schemas.microsoft.com/office/drawing/2014/main" id="{CE3CC323-923F-9C01-868D-F70356E798E4}"/>
              </a:ext>
            </a:extLst>
          </p:cNvPr>
          <p:cNvGraphicFramePr>
            <a:graphicFrameLocks noGrp="1"/>
          </p:cNvGraphicFramePr>
          <p:nvPr>
            <p:extLst>
              <p:ext uri="{D42A27DB-BD31-4B8C-83A1-F6EECF244321}">
                <p14:modId xmlns:p14="http://schemas.microsoft.com/office/powerpoint/2010/main" val="2089929154"/>
              </p:ext>
            </p:extLst>
          </p:nvPr>
        </p:nvGraphicFramePr>
        <p:xfrm>
          <a:off x="443078" y="1511902"/>
          <a:ext cx="11341554" cy="4643237"/>
        </p:xfrm>
        <a:graphic>
          <a:graphicData uri="http://schemas.openxmlformats.org/drawingml/2006/table">
            <a:tbl>
              <a:tblPr bandRow="1">
                <a:tableStyleId>{5C22544A-7EE6-4342-B048-85BDC9FD1C3A}</a:tableStyleId>
              </a:tblPr>
              <a:tblGrid>
                <a:gridCol w="1225390">
                  <a:extLst>
                    <a:ext uri="{9D8B030D-6E8A-4147-A177-3AD203B41FA5}">
                      <a16:colId xmlns:a16="http://schemas.microsoft.com/office/drawing/2014/main" val="3863158013"/>
                    </a:ext>
                  </a:extLst>
                </a:gridCol>
                <a:gridCol w="1371344">
                  <a:extLst>
                    <a:ext uri="{9D8B030D-6E8A-4147-A177-3AD203B41FA5}">
                      <a16:colId xmlns:a16="http://schemas.microsoft.com/office/drawing/2014/main" val="44302781"/>
                    </a:ext>
                  </a:extLst>
                </a:gridCol>
                <a:gridCol w="2186205">
                  <a:extLst>
                    <a:ext uri="{9D8B030D-6E8A-4147-A177-3AD203B41FA5}">
                      <a16:colId xmlns:a16="http://schemas.microsoft.com/office/drawing/2014/main" val="944382987"/>
                    </a:ext>
                  </a:extLst>
                </a:gridCol>
                <a:gridCol w="2186205">
                  <a:extLst>
                    <a:ext uri="{9D8B030D-6E8A-4147-A177-3AD203B41FA5}">
                      <a16:colId xmlns:a16="http://schemas.microsoft.com/office/drawing/2014/main" val="3107231121"/>
                    </a:ext>
                  </a:extLst>
                </a:gridCol>
                <a:gridCol w="2186205">
                  <a:extLst>
                    <a:ext uri="{9D8B030D-6E8A-4147-A177-3AD203B41FA5}">
                      <a16:colId xmlns:a16="http://schemas.microsoft.com/office/drawing/2014/main" val="2724517819"/>
                    </a:ext>
                  </a:extLst>
                </a:gridCol>
                <a:gridCol w="2186205">
                  <a:extLst>
                    <a:ext uri="{9D8B030D-6E8A-4147-A177-3AD203B41FA5}">
                      <a16:colId xmlns:a16="http://schemas.microsoft.com/office/drawing/2014/main" val="943152079"/>
                    </a:ext>
                  </a:extLst>
                </a:gridCol>
              </a:tblGrid>
              <a:tr h="508857">
                <a:tc>
                  <a:txBody>
                    <a:bodyPr/>
                    <a:lstStyle/>
                    <a:p>
                      <a:pPr algn="ctr"/>
                      <a:endParaRPr kumimoji="1" lang="ja-JP" altLang="en-US" sz="1600" dirty="0">
                        <a:solidFill>
                          <a:schemeClr val="bg1"/>
                        </a:solidFill>
                      </a:endParaRPr>
                    </a:p>
                  </a:txBody>
                  <a:tcPr anchor="ctr">
                    <a:solidFill>
                      <a:schemeClr val="accent1"/>
                    </a:solidFill>
                  </a:tcPr>
                </a:tc>
                <a:tc>
                  <a:txBody>
                    <a:bodyPr/>
                    <a:lstStyle/>
                    <a:p>
                      <a:pPr algn="ctr"/>
                      <a:r>
                        <a:rPr kumimoji="1" lang="ja-JP" altLang="en-US" sz="1600" dirty="0">
                          <a:solidFill>
                            <a:schemeClr val="bg1"/>
                          </a:solidFill>
                        </a:rPr>
                        <a:t>主担当</a:t>
                      </a:r>
                    </a:p>
                  </a:txBody>
                  <a:tcPr anchor="ctr">
                    <a:solidFill>
                      <a:schemeClr val="accent1"/>
                    </a:solidFill>
                  </a:tcPr>
                </a:tc>
                <a:tc>
                  <a:txBody>
                    <a:bodyPr/>
                    <a:lstStyle/>
                    <a:p>
                      <a:pPr algn="ctr"/>
                      <a:r>
                        <a:rPr kumimoji="1" lang="en-US" altLang="ja-JP" sz="1600" dirty="0">
                          <a:solidFill>
                            <a:schemeClr val="bg1"/>
                          </a:solidFill>
                        </a:rPr>
                        <a:t>12</a:t>
                      </a:r>
                      <a:r>
                        <a:rPr kumimoji="1" lang="ja-JP" altLang="en-US" sz="1600" dirty="0">
                          <a:solidFill>
                            <a:schemeClr val="bg1"/>
                          </a:solidFill>
                        </a:rPr>
                        <a:t>月</a:t>
                      </a:r>
                    </a:p>
                  </a:txBody>
                  <a:tcPr anchor="ctr">
                    <a:solidFill>
                      <a:schemeClr val="accent1"/>
                    </a:solidFill>
                  </a:tcPr>
                </a:tc>
                <a:tc>
                  <a:txBody>
                    <a:bodyPr/>
                    <a:lstStyle/>
                    <a:p>
                      <a:pPr algn="ctr"/>
                      <a:r>
                        <a:rPr kumimoji="1" lang="en-US" altLang="ja-JP" sz="1600" dirty="0">
                          <a:solidFill>
                            <a:schemeClr val="bg1"/>
                          </a:solidFill>
                        </a:rPr>
                        <a:t>1</a:t>
                      </a:r>
                      <a:r>
                        <a:rPr kumimoji="1" lang="ja-JP" altLang="en-US" sz="1600" dirty="0">
                          <a:solidFill>
                            <a:schemeClr val="bg1"/>
                          </a:solidFill>
                        </a:rPr>
                        <a:t>月</a:t>
                      </a:r>
                    </a:p>
                  </a:txBody>
                  <a:tcPr anchor="ctr">
                    <a:solidFill>
                      <a:schemeClr val="accent1"/>
                    </a:solidFill>
                  </a:tcPr>
                </a:tc>
                <a:tc>
                  <a:txBody>
                    <a:bodyPr/>
                    <a:lstStyle/>
                    <a:p>
                      <a:pPr algn="ctr"/>
                      <a:r>
                        <a:rPr kumimoji="1" lang="en-US" altLang="ja-JP" sz="1600" dirty="0">
                          <a:solidFill>
                            <a:schemeClr val="bg1"/>
                          </a:solidFill>
                        </a:rPr>
                        <a:t>2</a:t>
                      </a:r>
                      <a:r>
                        <a:rPr kumimoji="1" lang="ja-JP" altLang="en-US" sz="1600" dirty="0">
                          <a:solidFill>
                            <a:schemeClr val="bg1"/>
                          </a:solidFill>
                        </a:rPr>
                        <a:t>月</a:t>
                      </a:r>
                    </a:p>
                  </a:txBody>
                  <a:tcPr anchor="ctr">
                    <a:solidFill>
                      <a:schemeClr val="accent1"/>
                    </a:solidFill>
                  </a:tcPr>
                </a:tc>
                <a:tc>
                  <a:txBody>
                    <a:bodyPr/>
                    <a:lstStyle/>
                    <a:p>
                      <a:pPr algn="ctr"/>
                      <a:r>
                        <a:rPr kumimoji="1" lang="en-US" altLang="ja-JP" sz="1600" dirty="0">
                          <a:solidFill>
                            <a:schemeClr val="bg1"/>
                          </a:solidFill>
                        </a:rPr>
                        <a:t>3</a:t>
                      </a:r>
                      <a:r>
                        <a:rPr kumimoji="1" lang="ja-JP" altLang="en-US" sz="1600" dirty="0">
                          <a:solidFill>
                            <a:schemeClr val="bg1"/>
                          </a:solidFill>
                        </a:rPr>
                        <a:t>月</a:t>
                      </a:r>
                    </a:p>
                  </a:txBody>
                  <a:tcPr anchor="ctr">
                    <a:solidFill>
                      <a:schemeClr val="accent1"/>
                    </a:solidFill>
                  </a:tcPr>
                </a:tc>
                <a:extLst>
                  <a:ext uri="{0D108BD9-81ED-4DB2-BD59-A6C34878D82A}">
                    <a16:rowId xmlns:a16="http://schemas.microsoft.com/office/drawing/2014/main" val="1485167543"/>
                  </a:ext>
                </a:extLst>
              </a:tr>
              <a:tr h="1033595">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a:p>
                  </a:txBody>
                  <a:tcPr/>
                </a:tc>
                <a:tc>
                  <a:txBody>
                    <a:bodyPr/>
                    <a:lstStyle/>
                    <a:p>
                      <a:endParaRPr kumimoji="1" lang="ja-JP" altLang="en-US" sz="1600" dirty="0"/>
                    </a:p>
                  </a:txBody>
                  <a:tcPr/>
                </a:tc>
                <a:extLst>
                  <a:ext uri="{0D108BD9-81ED-4DB2-BD59-A6C34878D82A}">
                    <a16:rowId xmlns:a16="http://schemas.microsoft.com/office/drawing/2014/main" val="32832711"/>
                  </a:ext>
                </a:extLst>
              </a:tr>
              <a:tr h="1033595">
                <a:tc>
                  <a:txBody>
                    <a:bodyPr/>
                    <a:lstStyle/>
                    <a:p>
                      <a:r>
                        <a:rPr kumimoji="1" lang="ja-JP" altLang="en-US" sz="1600" dirty="0"/>
                        <a:t>企画</a:t>
                      </a:r>
                    </a:p>
                  </a:txBody>
                  <a:tcPr/>
                </a:tc>
                <a:tc>
                  <a:txBody>
                    <a:bodyPr/>
                    <a:lstStyle/>
                    <a:p>
                      <a:r>
                        <a:rPr kumimoji="1" lang="ja-JP" altLang="en-US" sz="1600" dirty="0"/>
                        <a:t>もの革</a:t>
                      </a:r>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1895356875"/>
                  </a:ext>
                </a:extLst>
              </a:tr>
              <a:tr h="1033595">
                <a:tc>
                  <a:txBody>
                    <a:bodyPr/>
                    <a:lstStyle/>
                    <a:p>
                      <a:r>
                        <a:rPr kumimoji="1" lang="ja-JP" altLang="en-US" sz="1600" dirty="0"/>
                        <a:t>検証</a:t>
                      </a:r>
                    </a:p>
                  </a:txBody>
                  <a:tcPr/>
                </a:tc>
                <a:tc>
                  <a:txBody>
                    <a:bodyPr/>
                    <a:lstStyle/>
                    <a:p>
                      <a:r>
                        <a:rPr kumimoji="1" lang="ja-JP" altLang="en-US" sz="1600" dirty="0"/>
                        <a:t>整備課</a:t>
                      </a:r>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2300636"/>
                  </a:ext>
                </a:extLst>
              </a:tr>
              <a:tr h="1033595">
                <a:tc>
                  <a:txBody>
                    <a:bodyPr/>
                    <a:lstStyle/>
                    <a:p>
                      <a:r>
                        <a:rPr kumimoji="1" lang="ja-JP" altLang="en-US" sz="1600" dirty="0"/>
                        <a:t>開発</a:t>
                      </a:r>
                    </a:p>
                  </a:txBody>
                  <a:tcPr/>
                </a:tc>
                <a:tc>
                  <a:txBody>
                    <a:bodyPr/>
                    <a:lstStyle/>
                    <a:p>
                      <a:r>
                        <a:rPr kumimoji="1" lang="en-US" altLang="ja-JP" sz="1600" dirty="0"/>
                        <a:t>DS</a:t>
                      </a:r>
                      <a:r>
                        <a:rPr kumimoji="1" lang="ja-JP" altLang="en-US" sz="1600" dirty="0"/>
                        <a:t>部</a:t>
                      </a:r>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2301679349"/>
                  </a:ext>
                </a:extLst>
              </a:tr>
            </a:tbl>
          </a:graphicData>
        </a:graphic>
      </p:graphicFrame>
      <p:sp>
        <p:nvSpPr>
          <p:cNvPr id="17" name="テキスト ボックス 16">
            <a:extLst>
              <a:ext uri="{FF2B5EF4-FFF2-40B4-BE49-F238E27FC236}">
                <a16:creationId xmlns:a16="http://schemas.microsoft.com/office/drawing/2014/main" id="{10BB5EC7-97A1-6705-679C-95D619CA4846}"/>
              </a:ext>
            </a:extLst>
          </p:cNvPr>
          <p:cNvSpPr txBox="1"/>
          <p:nvPr/>
        </p:nvSpPr>
        <p:spPr>
          <a:xfrm>
            <a:off x="433461" y="811331"/>
            <a:ext cx="6356227" cy="584775"/>
          </a:xfrm>
          <a:prstGeom prst="rect">
            <a:avLst/>
          </a:prstGeom>
          <a:noFill/>
        </p:spPr>
        <p:txBody>
          <a:bodyPr wrap="none" rtlCol="0">
            <a:spAutoFit/>
          </a:bodyPr>
          <a:lstStyle/>
          <a:p>
            <a:r>
              <a:rPr lang="en-US" altLang="ja-JP" sz="1600" dirty="0"/>
              <a:t>3</a:t>
            </a:r>
            <a:r>
              <a:rPr lang="ja-JP" altLang="en-US" sz="1600" dirty="0"/>
              <a:t>月までに効果検証まで進める</a:t>
            </a:r>
            <a:endParaRPr lang="en-US" altLang="ja-JP" sz="1600" dirty="0"/>
          </a:p>
          <a:p>
            <a:r>
              <a:rPr kumimoji="1" lang="en-US" altLang="ja-JP" sz="1600" dirty="0"/>
              <a:t>4</a:t>
            </a:r>
            <a:r>
              <a:rPr kumimoji="1" lang="ja-JP" altLang="en-US" sz="1600" dirty="0"/>
              <a:t>月以降の活動については、</a:t>
            </a:r>
            <a:r>
              <a:rPr kumimoji="1" lang="en-US" altLang="ja-JP" sz="1600" dirty="0"/>
              <a:t>3</a:t>
            </a:r>
            <a:r>
              <a:rPr kumimoji="1" lang="ja-JP" altLang="en-US" sz="1600" dirty="0"/>
              <a:t>月までの結果を踏まえて判断</a:t>
            </a:r>
            <a:r>
              <a:rPr lang="ja-JP" altLang="en-US" sz="1600" dirty="0"/>
              <a:t>していく</a:t>
            </a:r>
            <a:endParaRPr kumimoji="1" lang="ja-JP" altLang="en-US" sz="1600" dirty="0"/>
          </a:p>
        </p:txBody>
      </p:sp>
      <p:sp>
        <p:nvSpPr>
          <p:cNvPr id="20" name="テキスト ボックス 19">
            <a:extLst>
              <a:ext uri="{FF2B5EF4-FFF2-40B4-BE49-F238E27FC236}">
                <a16:creationId xmlns:a16="http://schemas.microsoft.com/office/drawing/2014/main" id="{6D7FA6E1-A6DD-E17F-4ED6-367292013B1B}"/>
              </a:ext>
            </a:extLst>
          </p:cNvPr>
          <p:cNvSpPr txBox="1"/>
          <p:nvPr/>
        </p:nvSpPr>
        <p:spPr>
          <a:xfrm>
            <a:off x="2970709" y="2433057"/>
            <a:ext cx="1082348" cy="246221"/>
          </a:xfrm>
          <a:prstGeom prst="rect">
            <a:avLst/>
          </a:prstGeom>
          <a:noFill/>
        </p:spPr>
        <p:txBody>
          <a:bodyPr wrap="none" rtlCol="0">
            <a:spAutoFit/>
          </a:bodyPr>
          <a:lstStyle/>
          <a:p>
            <a:r>
              <a:rPr kumimoji="1" lang="ja-JP" altLang="en-US" sz="1000" strike="sngStrike" dirty="0">
                <a:solidFill>
                  <a:schemeClr val="accent5"/>
                </a:solidFill>
              </a:rPr>
              <a:t>打ち合わせ</a:t>
            </a:r>
            <a:r>
              <a:rPr kumimoji="1" lang="en-US" altLang="ja-JP" sz="1000" strike="sngStrike" dirty="0">
                <a:solidFill>
                  <a:schemeClr val="accent5"/>
                </a:solidFill>
              </a:rPr>
              <a:t>12/6</a:t>
            </a:r>
            <a:endParaRPr kumimoji="1" lang="ja-JP" altLang="en-US" sz="1000" strike="sngStrike" dirty="0">
              <a:solidFill>
                <a:schemeClr val="accent5"/>
              </a:solidFill>
            </a:endParaRPr>
          </a:p>
        </p:txBody>
      </p:sp>
      <p:sp>
        <p:nvSpPr>
          <p:cNvPr id="22" name="星: 5 pt 21">
            <a:extLst>
              <a:ext uri="{FF2B5EF4-FFF2-40B4-BE49-F238E27FC236}">
                <a16:creationId xmlns:a16="http://schemas.microsoft.com/office/drawing/2014/main" id="{CF4B4442-53CC-EF38-6604-E892D62EDC4A}"/>
              </a:ext>
            </a:extLst>
          </p:cNvPr>
          <p:cNvSpPr/>
          <p:nvPr/>
        </p:nvSpPr>
        <p:spPr>
          <a:xfrm>
            <a:off x="11640632" y="2219158"/>
            <a:ext cx="288000" cy="288000"/>
          </a:xfrm>
          <a:prstGeom prst="star5">
            <a:avLst/>
          </a:prstGeom>
          <a:solidFill>
            <a:schemeClr val="accent6"/>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CEC78A9-9C2F-C869-8B74-3C042B5C932F}"/>
              </a:ext>
            </a:extLst>
          </p:cNvPr>
          <p:cNvSpPr txBox="1"/>
          <p:nvPr/>
        </p:nvSpPr>
        <p:spPr>
          <a:xfrm>
            <a:off x="3946180" y="2439827"/>
            <a:ext cx="1151276" cy="400110"/>
          </a:xfrm>
          <a:prstGeom prst="rect">
            <a:avLst/>
          </a:prstGeom>
          <a:noFill/>
        </p:spPr>
        <p:txBody>
          <a:bodyPr wrap="none" rtlCol="0">
            <a:spAutoFit/>
          </a:bodyPr>
          <a:lstStyle/>
          <a:p>
            <a:pPr algn="ctr"/>
            <a:r>
              <a:rPr kumimoji="1" lang="ja-JP" altLang="en-US" sz="1000" dirty="0">
                <a:solidFill>
                  <a:schemeClr val="accent5"/>
                </a:solidFill>
              </a:rPr>
              <a:t>打ち合わせ</a:t>
            </a:r>
            <a:r>
              <a:rPr lang="en-US" altLang="ja-JP" sz="1000" dirty="0">
                <a:solidFill>
                  <a:schemeClr val="accent5"/>
                </a:solidFill>
              </a:rPr>
              <a:t>12</a:t>
            </a:r>
            <a:r>
              <a:rPr kumimoji="1" lang="en-US" altLang="ja-JP" sz="1000" dirty="0">
                <a:solidFill>
                  <a:schemeClr val="accent5"/>
                </a:solidFill>
              </a:rPr>
              <a:t>/19</a:t>
            </a:r>
          </a:p>
          <a:p>
            <a:pPr algn="ctr"/>
            <a:r>
              <a:rPr kumimoji="1" lang="ja-JP" altLang="en-US" sz="1000" dirty="0">
                <a:solidFill>
                  <a:schemeClr val="accent5"/>
                </a:solidFill>
              </a:rPr>
              <a:t>（全体検討</a:t>
            </a:r>
            <a:r>
              <a:rPr lang="en-US" altLang="ja-JP" sz="1000" dirty="0">
                <a:solidFill>
                  <a:schemeClr val="accent5"/>
                </a:solidFill>
              </a:rPr>
              <a:t>#1</a:t>
            </a:r>
            <a:r>
              <a:rPr kumimoji="1" lang="ja-JP" altLang="en-US" sz="1000" dirty="0">
                <a:solidFill>
                  <a:schemeClr val="accent5"/>
                </a:solidFill>
              </a:rPr>
              <a:t>）</a:t>
            </a:r>
          </a:p>
        </p:txBody>
      </p:sp>
      <p:sp>
        <p:nvSpPr>
          <p:cNvPr id="31" name="フローチャート: 判断 30">
            <a:extLst>
              <a:ext uri="{FF2B5EF4-FFF2-40B4-BE49-F238E27FC236}">
                <a16:creationId xmlns:a16="http://schemas.microsoft.com/office/drawing/2014/main" id="{86819034-E7D5-31E8-6DFA-B159914F07D1}"/>
              </a:ext>
            </a:extLst>
          </p:cNvPr>
          <p:cNvSpPr/>
          <p:nvPr/>
        </p:nvSpPr>
        <p:spPr>
          <a:xfrm>
            <a:off x="3239643" y="2125725"/>
            <a:ext cx="288000" cy="288000"/>
          </a:xfrm>
          <a:prstGeom prst="flowChartDecision">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済</a:t>
            </a:r>
          </a:p>
        </p:txBody>
      </p:sp>
      <p:pic>
        <p:nvPicPr>
          <p:cNvPr id="32" name="図 31">
            <a:extLst>
              <a:ext uri="{FF2B5EF4-FFF2-40B4-BE49-F238E27FC236}">
                <a16:creationId xmlns:a16="http://schemas.microsoft.com/office/drawing/2014/main" id="{BB9CEC6A-50FE-9924-14CA-3487A379853B}"/>
              </a:ext>
            </a:extLst>
          </p:cNvPr>
          <p:cNvPicPr>
            <a:picLocks noChangeAspect="1"/>
          </p:cNvPicPr>
          <p:nvPr/>
        </p:nvPicPr>
        <p:blipFill>
          <a:blip r:embed="rId2"/>
          <a:stretch>
            <a:fillRect/>
          </a:stretch>
        </p:blipFill>
        <p:spPr>
          <a:xfrm>
            <a:off x="4324400" y="2126456"/>
            <a:ext cx="292633" cy="286537"/>
          </a:xfrm>
          <a:prstGeom prst="rect">
            <a:avLst/>
          </a:prstGeom>
        </p:spPr>
      </p:pic>
      <p:sp>
        <p:nvSpPr>
          <p:cNvPr id="33" name="矢印: 五方向 32">
            <a:extLst>
              <a:ext uri="{FF2B5EF4-FFF2-40B4-BE49-F238E27FC236}">
                <a16:creationId xmlns:a16="http://schemas.microsoft.com/office/drawing/2014/main" id="{B9545B4F-4EC4-80DB-1337-2566242FEB0F}"/>
              </a:ext>
            </a:extLst>
          </p:cNvPr>
          <p:cNvSpPr/>
          <p:nvPr/>
        </p:nvSpPr>
        <p:spPr>
          <a:xfrm>
            <a:off x="3246933" y="4423334"/>
            <a:ext cx="279468" cy="279270"/>
          </a:xfrm>
          <a:prstGeom prst="homePlate">
            <a:avLst/>
          </a:prstGeom>
          <a:solidFill>
            <a:schemeClr val="accent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35" name="矢印: 五方向 34">
            <a:extLst>
              <a:ext uri="{FF2B5EF4-FFF2-40B4-BE49-F238E27FC236}">
                <a16:creationId xmlns:a16="http://schemas.microsoft.com/office/drawing/2014/main" id="{9209524E-AEF8-6DB1-9F38-408CEA54A361}"/>
              </a:ext>
            </a:extLst>
          </p:cNvPr>
          <p:cNvSpPr/>
          <p:nvPr/>
        </p:nvSpPr>
        <p:spPr>
          <a:xfrm>
            <a:off x="3090716" y="3403721"/>
            <a:ext cx="436927" cy="279270"/>
          </a:xfrm>
          <a:prstGeom prst="homePlate">
            <a:avLst/>
          </a:prstGeom>
          <a:solidFill>
            <a:schemeClr val="accent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36" name="矢印: 五方向 35">
            <a:extLst>
              <a:ext uri="{FF2B5EF4-FFF2-40B4-BE49-F238E27FC236}">
                <a16:creationId xmlns:a16="http://schemas.microsoft.com/office/drawing/2014/main" id="{01C6D199-A36F-708F-704F-DB7432CDACD5}"/>
              </a:ext>
            </a:extLst>
          </p:cNvPr>
          <p:cNvSpPr/>
          <p:nvPr/>
        </p:nvSpPr>
        <p:spPr>
          <a:xfrm>
            <a:off x="10923279" y="4099338"/>
            <a:ext cx="870969"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現場</a:t>
            </a:r>
            <a:r>
              <a:rPr kumimoji="1" lang="ja-JP" altLang="en-US" sz="1200" dirty="0">
                <a:solidFill>
                  <a:schemeClr val="tx1"/>
                </a:solidFill>
              </a:rPr>
              <a:t>検証</a:t>
            </a:r>
          </a:p>
        </p:txBody>
      </p:sp>
      <p:sp>
        <p:nvSpPr>
          <p:cNvPr id="39" name="矢印: 五方向 38">
            <a:extLst>
              <a:ext uri="{FF2B5EF4-FFF2-40B4-BE49-F238E27FC236}">
                <a16:creationId xmlns:a16="http://schemas.microsoft.com/office/drawing/2014/main" id="{DABA68FC-170B-BCB2-3EDA-724E30DDC779}"/>
              </a:ext>
            </a:extLst>
          </p:cNvPr>
          <p:cNvSpPr/>
          <p:nvPr/>
        </p:nvSpPr>
        <p:spPr>
          <a:xfrm>
            <a:off x="9630773" y="3085381"/>
            <a:ext cx="1204252"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検証内容整理</a:t>
            </a:r>
          </a:p>
        </p:txBody>
      </p:sp>
      <p:sp>
        <p:nvSpPr>
          <p:cNvPr id="40" name="テキスト ボックス 39">
            <a:extLst>
              <a:ext uri="{FF2B5EF4-FFF2-40B4-BE49-F238E27FC236}">
                <a16:creationId xmlns:a16="http://schemas.microsoft.com/office/drawing/2014/main" id="{5630CAE6-D282-772E-39B8-1DB95211E82F}"/>
              </a:ext>
            </a:extLst>
          </p:cNvPr>
          <p:cNvSpPr txBox="1"/>
          <p:nvPr/>
        </p:nvSpPr>
        <p:spPr>
          <a:xfrm>
            <a:off x="11400112" y="2589819"/>
            <a:ext cx="697627" cy="246221"/>
          </a:xfrm>
          <a:prstGeom prst="rect">
            <a:avLst/>
          </a:prstGeom>
          <a:noFill/>
        </p:spPr>
        <p:txBody>
          <a:bodyPr wrap="none" rtlCol="0">
            <a:spAutoFit/>
          </a:bodyPr>
          <a:lstStyle/>
          <a:p>
            <a:r>
              <a:rPr kumimoji="1" lang="ja-JP" altLang="en-US" sz="1000" dirty="0">
                <a:solidFill>
                  <a:schemeClr val="accent6"/>
                </a:solidFill>
              </a:rPr>
              <a:t>検証完了</a:t>
            </a:r>
            <a:endParaRPr kumimoji="1" lang="en-US" altLang="ja-JP" sz="1000" dirty="0">
              <a:solidFill>
                <a:schemeClr val="accent6"/>
              </a:solidFill>
            </a:endParaRPr>
          </a:p>
        </p:txBody>
      </p:sp>
      <p:sp>
        <p:nvSpPr>
          <p:cNvPr id="51" name="矢印: 五方向 50">
            <a:extLst>
              <a:ext uri="{FF2B5EF4-FFF2-40B4-BE49-F238E27FC236}">
                <a16:creationId xmlns:a16="http://schemas.microsoft.com/office/drawing/2014/main" id="{070AA11E-2386-165C-005F-406DA2F7803F}"/>
              </a:ext>
            </a:extLst>
          </p:cNvPr>
          <p:cNvSpPr/>
          <p:nvPr/>
        </p:nvSpPr>
        <p:spPr>
          <a:xfrm>
            <a:off x="5241939" y="4099338"/>
            <a:ext cx="2130984"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要因調査</a:t>
            </a:r>
          </a:p>
        </p:txBody>
      </p:sp>
      <p:sp>
        <p:nvSpPr>
          <p:cNvPr id="52" name="矢印: 五方向 51">
            <a:extLst>
              <a:ext uri="{FF2B5EF4-FFF2-40B4-BE49-F238E27FC236}">
                <a16:creationId xmlns:a16="http://schemas.microsoft.com/office/drawing/2014/main" id="{7630C6DB-9878-5383-63BA-C7BB37D5E1A3}"/>
              </a:ext>
            </a:extLst>
          </p:cNvPr>
          <p:cNvSpPr/>
          <p:nvPr/>
        </p:nvSpPr>
        <p:spPr>
          <a:xfrm>
            <a:off x="6204428" y="5173548"/>
            <a:ext cx="3353557"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精度検証＆改良</a:t>
            </a:r>
          </a:p>
        </p:txBody>
      </p:sp>
      <p:sp>
        <p:nvSpPr>
          <p:cNvPr id="54" name="テキスト ボックス 53">
            <a:extLst>
              <a:ext uri="{FF2B5EF4-FFF2-40B4-BE49-F238E27FC236}">
                <a16:creationId xmlns:a16="http://schemas.microsoft.com/office/drawing/2014/main" id="{1517DD72-81AC-1FCB-FEF1-DDBE2C2B1445}"/>
              </a:ext>
            </a:extLst>
          </p:cNvPr>
          <p:cNvSpPr txBox="1"/>
          <p:nvPr/>
        </p:nvSpPr>
        <p:spPr>
          <a:xfrm>
            <a:off x="5784525" y="3045395"/>
            <a:ext cx="2983173" cy="400110"/>
          </a:xfrm>
          <a:prstGeom prst="rect">
            <a:avLst/>
          </a:prstGeom>
          <a:noFill/>
        </p:spPr>
        <p:txBody>
          <a:bodyPr wrap="square">
            <a:spAutoFit/>
          </a:bodyPr>
          <a:lstStyle/>
          <a:p>
            <a:r>
              <a:rPr lang="ja-JP" altLang="en-US" sz="1000" dirty="0">
                <a:solidFill>
                  <a:schemeClr val="accent1"/>
                </a:solidFill>
              </a:rPr>
              <a:t>集欠ではなく、</a:t>
            </a:r>
            <a:r>
              <a:rPr kumimoji="1" lang="ja-JP" altLang="en-US" sz="1000" dirty="0">
                <a:solidFill>
                  <a:schemeClr val="accent1"/>
                </a:solidFill>
              </a:rPr>
              <a:t>設計値</a:t>
            </a:r>
            <a:r>
              <a:rPr kumimoji="1" lang="en-US" altLang="ja-JP" sz="1000" dirty="0">
                <a:solidFill>
                  <a:schemeClr val="accent1"/>
                </a:solidFill>
              </a:rPr>
              <a:t>MIN</a:t>
            </a:r>
            <a:r>
              <a:rPr kumimoji="1" lang="ja-JP" altLang="en-US" sz="1000" dirty="0">
                <a:solidFill>
                  <a:schemeClr val="accent1"/>
                </a:solidFill>
              </a:rPr>
              <a:t>割れ</a:t>
            </a:r>
            <a:r>
              <a:rPr kumimoji="1" lang="en-US" altLang="ja-JP" sz="1000" dirty="0">
                <a:solidFill>
                  <a:schemeClr val="accent1"/>
                </a:solidFill>
              </a:rPr>
              <a:t>MAX</a:t>
            </a:r>
            <a:r>
              <a:rPr kumimoji="1" lang="ja-JP" altLang="en-US" sz="1000" dirty="0">
                <a:solidFill>
                  <a:schemeClr val="accent1"/>
                </a:solidFill>
              </a:rPr>
              <a:t>越えをターゲットにする方向で整理する（〆：？）</a:t>
            </a:r>
          </a:p>
        </p:txBody>
      </p:sp>
      <p:cxnSp>
        <p:nvCxnSpPr>
          <p:cNvPr id="56" name="直線コネクタ 55">
            <a:extLst>
              <a:ext uri="{FF2B5EF4-FFF2-40B4-BE49-F238E27FC236}">
                <a16:creationId xmlns:a16="http://schemas.microsoft.com/office/drawing/2014/main" id="{52B6CD03-0EC2-6A98-F9F1-688C0F14E955}"/>
              </a:ext>
            </a:extLst>
          </p:cNvPr>
          <p:cNvCxnSpPr>
            <a:cxnSpLocks/>
          </p:cNvCxnSpPr>
          <p:nvPr/>
        </p:nvCxnSpPr>
        <p:spPr>
          <a:xfrm>
            <a:off x="3537259" y="2891826"/>
            <a:ext cx="0" cy="328264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0" name="矢印: 五方向 49">
            <a:extLst>
              <a:ext uri="{FF2B5EF4-FFF2-40B4-BE49-F238E27FC236}">
                <a16:creationId xmlns:a16="http://schemas.microsoft.com/office/drawing/2014/main" id="{B5BA2FA8-188C-099A-1147-E819A8144A43}"/>
              </a:ext>
            </a:extLst>
          </p:cNvPr>
          <p:cNvSpPr/>
          <p:nvPr/>
        </p:nvSpPr>
        <p:spPr>
          <a:xfrm>
            <a:off x="3073366" y="3085381"/>
            <a:ext cx="2751585"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ユースケース整理</a:t>
            </a:r>
          </a:p>
        </p:txBody>
      </p:sp>
      <p:sp>
        <p:nvSpPr>
          <p:cNvPr id="49" name="矢印: 五方向 48">
            <a:extLst>
              <a:ext uri="{FF2B5EF4-FFF2-40B4-BE49-F238E27FC236}">
                <a16:creationId xmlns:a16="http://schemas.microsoft.com/office/drawing/2014/main" id="{7958FDCC-5AE8-E84B-FBF3-723CB83F9653}"/>
              </a:ext>
            </a:extLst>
          </p:cNvPr>
          <p:cNvSpPr/>
          <p:nvPr/>
        </p:nvSpPr>
        <p:spPr>
          <a:xfrm>
            <a:off x="3240814" y="4115548"/>
            <a:ext cx="926302" cy="27927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お試し</a:t>
            </a:r>
            <a:r>
              <a:rPr lang="en-US" altLang="ja-JP" sz="1200" dirty="0">
                <a:solidFill>
                  <a:schemeClr val="tx1"/>
                </a:solidFill>
              </a:rPr>
              <a:t>#1</a:t>
            </a:r>
            <a:endParaRPr kumimoji="1" lang="ja-JP" altLang="en-US" sz="1200" dirty="0">
              <a:solidFill>
                <a:schemeClr val="tx1"/>
              </a:solidFill>
            </a:endParaRPr>
          </a:p>
        </p:txBody>
      </p:sp>
      <p:sp>
        <p:nvSpPr>
          <p:cNvPr id="60" name="矢印: 五方向 59">
            <a:extLst>
              <a:ext uri="{FF2B5EF4-FFF2-40B4-BE49-F238E27FC236}">
                <a16:creationId xmlns:a16="http://schemas.microsoft.com/office/drawing/2014/main" id="{3DABCEA0-9FF1-BC11-584C-1D7ADC2A5EE5}"/>
              </a:ext>
            </a:extLst>
          </p:cNvPr>
          <p:cNvSpPr/>
          <p:nvPr/>
        </p:nvSpPr>
        <p:spPr>
          <a:xfrm>
            <a:off x="6206185" y="5721260"/>
            <a:ext cx="3353557"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予測関係開発（ユースケース次第）</a:t>
            </a:r>
          </a:p>
        </p:txBody>
      </p:sp>
      <p:sp>
        <p:nvSpPr>
          <p:cNvPr id="61" name="テキスト ボックス 60">
            <a:extLst>
              <a:ext uri="{FF2B5EF4-FFF2-40B4-BE49-F238E27FC236}">
                <a16:creationId xmlns:a16="http://schemas.microsoft.com/office/drawing/2014/main" id="{74171A53-807C-AFE8-14C8-C5FE7592AFA4}"/>
              </a:ext>
            </a:extLst>
          </p:cNvPr>
          <p:cNvSpPr txBox="1"/>
          <p:nvPr/>
        </p:nvSpPr>
        <p:spPr>
          <a:xfrm>
            <a:off x="3536016" y="4467262"/>
            <a:ext cx="3265118" cy="400110"/>
          </a:xfrm>
          <a:prstGeom prst="rect">
            <a:avLst/>
          </a:prstGeom>
          <a:noFill/>
          <a:ln>
            <a:noFill/>
          </a:ln>
        </p:spPr>
        <p:txBody>
          <a:bodyPr wrap="square">
            <a:spAutoFit/>
          </a:bodyPr>
          <a:lstStyle/>
          <a:p>
            <a:r>
              <a:rPr lang="ja-JP" altLang="en-US" sz="1000" dirty="0">
                <a:solidFill>
                  <a:schemeClr val="accent6"/>
                </a:solidFill>
              </a:rPr>
              <a:t>設計値基準で要因調査可能か？ほかに要因がないか？</a:t>
            </a:r>
            <a:endParaRPr lang="en-US" altLang="ja-JP" sz="1000" dirty="0">
              <a:solidFill>
                <a:schemeClr val="accent6"/>
              </a:solidFill>
            </a:endParaRPr>
          </a:p>
          <a:p>
            <a:r>
              <a:rPr lang="ja-JP" altLang="en-US" sz="1000" dirty="0">
                <a:solidFill>
                  <a:schemeClr val="accent6"/>
                </a:solidFill>
              </a:rPr>
              <a:t>試しに鈴木職長がやってみる</a:t>
            </a:r>
            <a:endParaRPr kumimoji="1" lang="ja-JP" altLang="en-US" sz="1000" dirty="0">
              <a:solidFill>
                <a:schemeClr val="accent6"/>
              </a:solidFill>
            </a:endParaRPr>
          </a:p>
        </p:txBody>
      </p:sp>
      <p:sp>
        <p:nvSpPr>
          <p:cNvPr id="64" name="テキスト ボックス 63">
            <a:extLst>
              <a:ext uri="{FF2B5EF4-FFF2-40B4-BE49-F238E27FC236}">
                <a16:creationId xmlns:a16="http://schemas.microsoft.com/office/drawing/2014/main" id="{6B588B01-016A-8C76-39B3-1F66365EDECB}"/>
              </a:ext>
            </a:extLst>
          </p:cNvPr>
          <p:cNvSpPr txBox="1"/>
          <p:nvPr/>
        </p:nvSpPr>
        <p:spPr>
          <a:xfrm>
            <a:off x="3546876" y="3389498"/>
            <a:ext cx="1458673" cy="400110"/>
          </a:xfrm>
          <a:prstGeom prst="rect">
            <a:avLst/>
          </a:prstGeom>
          <a:noFill/>
          <a:ln>
            <a:noFill/>
          </a:ln>
        </p:spPr>
        <p:txBody>
          <a:bodyPr wrap="square">
            <a:spAutoFit/>
          </a:bodyPr>
          <a:lstStyle/>
          <a:p>
            <a:r>
              <a:rPr lang="ja-JP" altLang="en-US" sz="1000" dirty="0">
                <a:solidFill>
                  <a:schemeClr val="accent6"/>
                </a:solidFill>
              </a:rPr>
              <a:t>進め方提案＆お試しでデータ取得依頼済み</a:t>
            </a:r>
            <a:endParaRPr kumimoji="1" lang="ja-JP" altLang="en-US" sz="1000" dirty="0">
              <a:solidFill>
                <a:schemeClr val="accent6"/>
              </a:solidFill>
            </a:endParaRPr>
          </a:p>
        </p:txBody>
      </p:sp>
      <p:sp>
        <p:nvSpPr>
          <p:cNvPr id="65" name="テキスト ボックス 64">
            <a:extLst>
              <a:ext uri="{FF2B5EF4-FFF2-40B4-BE49-F238E27FC236}">
                <a16:creationId xmlns:a16="http://schemas.microsoft.com/office/drawing/2014/main" id="{9B050F03-1018-E5EE-374F-987272CA62EF}"/>
              </a:ext>
            </a:extLst>
          </p:cNvPr>
          <p:cNvSpPr txBox="1"/>
          <p:nvPr/>
        </p:nvSpPr>
        <p:spPr>
          <a:xfrm>
            <a:off x="7368156" y="3833520"/>
            <a:ext cx="1747691" cy="400110"/>
          </a:xfrm>
          <a:prstGeom prst="rect">
            <a:avLst/>
          </a:prstGeom>
          <a:noFill/>
        </p:spPr>
        <p:txBody>
          <a:bodyPr wrap="square">
            <a:spAutoFit/>
          </a:bodyPr>
          <a:lstStyle/>
          <a:p>
            <a:r>
              <a:rPr kumimoji="1" lang="ja-JP" altLang="en-US" sz="1000" dirty="0">
                <a:solidFill>
                  <a:schemeClr val="accent1"/>
                </a:solidFill>
              </a:rPr>
              <a:t>鈴木職長</a:t>
            </a:r>
            <a:r>
              <a:rPr lang="ja-JP" altLang="en-US" sz="1000" dirty="0">
                <a:solidFill>
                  <a:schemeClr val="accent1"/>
                </a:solidFill>
              </a:rPr>
              <a:t>が海外</a:t>
            </a:r>
            <a:r>
              <a:rPr kumimoji="1" lang="ja-JP" altLang="en-US" sz="1000" dirty="0">
                <a:solidFill>
                  <a:schemeClr val="accent1"/>
                </a:solidFill>
              </a:rPr>
              <a:t>異動のため</a:t>
            </a:r>
            <a:endParaRPr kumimoji="1" lang="en-US" altLang="ja-JP" sz="1000" dirty="0">
              <a:solidFill>
                <a:schemeClr val="accent1"/>
              </a:solidFill>
            </a:endParaRPr>
          </a:p>
          <a:p>
            <a:r>
              <a:rPr kumimoji="1" lang="ja-JP" altLang="en-US" sz="1000" dirty="0">
                <a:solidFill>
                  <a:schemeClr val="accent1"/>
                </a:solidFill>
              </a:rPr>
              <a:t>別の方が担当する予定</a:t>
            </a:r>
          </a:p>
        </p:txBody>
      </p:sp>
      <p:sp>
        <p:nvSpPr>
          <p:cNvPr id="66" name="矢印: 五方向 65">
            <a:extLst>
              <a:ext uri="{FF2B5EF4-FFF2-40B4-BE49-F238E27FC236}">
                <a16:creationId xmlns:a16="http://schemas.microsoft.com/office/drawing/2014/main" id="{7B93C91E-591D-A330-50A1-0541882483B4}"/>
              </a:ext>
            </a:extLst>
          </p:cNvPr>
          <p:cNvSpPr/>
          <p:nvPr/>
        </p:nvSpPr>
        <p:spPr>
          <a:xfrm>
            <a:off x="3249186" y="5173548"/>
            <a:ext cx="1955165" cy="27927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データ確認など</a:t>
            </a:r>
            <a:endParaRPr kumimoji="1" lang="ja-JP" altLang="en-US" sz="1200" dirty="0">
              <a:solidFill>
                <a:schemeClr val="tx1"/>
              </a:solidFill>
            </a:endParaRPr>
          </a:p>
        </p:txBody>
      </p:sp>
      <p:sp>
        <p:nvSpPr>
          <p:cNvPr id="67" name="矢印: 五方向 66">
            <a:extLst>
              <a:ext uri="{FF2B5EF4-FFF2-40B4-BE49-F238E27FC236}">
                <a16:creationId xmlns:a16="http://schemas.microsoft.com/office/drawing/2014/main" id="{E596FED7-B613-29B9-5A53-BADA885A0145}"/>
              </a:ext>
            </a:extLst>
          </p:cNvPr>
          <p:cNvSpPr/>
          <p:nvPr/>
        </p:nvSpPr>
        <p:spPr>
          <a:xfrm>
            <a:off x="3246933" y="5493748"/>
            <a:ext cx="289084" cy="279270"/>
          </a:xfrm>
          <a:prstGeom prst="homePlate">
            <a:avLst/>
          </a:prstGeom>
          <a:solidFill>
            <a:schemeClr val="accent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69" name="テキスト ボックス 68">
            <a:extLst>
              <a:ext uri="{FF2B5EF4-FFF2-40B4-BE49-F238E27FC236}">
                <a16:creationId xmlns:a16="http://schemas.microsoft.com/office/drawing/2014/main" id="{519C954B-4096-E78A-B794-90607B031350}"/>
              </a:ext>
            </a:extLst>
          </p:cNvPr>
          <p:cNvSpPr txBox="1"/>
          <p:nvPr/>
        </p:nvSpPr>
        <p:spPr>
          <a:xfrm>
            <a:off x="3536016" y="5520768"/>
            <a:ext cx="1377637" cy="246221"/>
          </a:xfrm>
          <a:prstGeom prst="rect">
            <a:avLst/>
          </a:prstGeom>
          <a:noFill/>
          <a:ln>
            <a:noFill/>
          </a:ln>
        </p:spPr>
        <p:txBody>
          <a:bodyPr wrap="square">
            <a:spAutoFit/>
          </a:bodyPr>
          <a:lstStyle/>
          <a:p>
            <a:r>
              <a:rPr kumimoji="1" lang="ja-JP" altLang="en-US" sz="1000" dirty="0">
                <a:solidFill>
                  <a:schemeClr val="accent6"/>
                </a:solidFill>
              </a:rPr>
              <a:t>条件フィードバック</a:t>
            </a:r>
          </a:p>
        </p:txBody>
      </p:sp>
      <p:sp>
        <p:nvSpPr>
          <p:cNvPr id="70" name="テキスト ボックス 69">
            <a:extLst>
              <a:ext uri="{FF2B5EF4-FFF2-40B4-BE49-F238E27FC236}">
                <a16:creationId xmlns:a16="http://schemas.microsoft.com/office/drawing/2014/main" id="{186A70B5-B124-397C-061E-DED17DBEAD88}"/>
              </a:ext>
            </a:extLst>
          </p:cNvPr>
          <p:cNvSpPr txBox="1"/>
          <p:nvPr/>
        </p:nvSpPr>
        <p:spPr>
          <a:xfrm>
            <a:off x="2993087" y="3927256"/>
            <a:ext cx="632183" cy="246221"/>
          </a:xfrm>
          <a:prstGeom prst="rect">
            <a:avLst/>
          </a:prstGeom>
          <a:noFill/>
          <a:ln>
            <a:noFill/>
          </a:ln>
        </p:spPr>
        <p:txBody>
          <a:bodyPr wrap="square">
            <a:spAutoFit/>
          </a:bodyPr>
          <a:lstStyle/>
          <a:p>
            <a:r>
              <a:rPr kumimoji="1" lang="en-US" altLang="ja-JP" sz="1000" dirty="0"/>
              <a:t>12/9</a:t>
            </a:r>
            <a:r>
              <a:rPr kumimoji="1" lang="ja-JP" altLang="en-US" sz="1000" dirty="0"/>
              <a:t>～</a:t>
            </a:r>
          </a:p>
        </p:txBody>
      </p:sp>
      <p:cxnSp>
        <p:nvCxnSpPr>
          <p:cNvPr id="72" name="コネクタ: カギ線 71">
            <a:extLst>
              <a:ext uri="{FF2B5EF4-FFF2-40B4-BE49-F238E27FC236}">
                <a16:creationId xmlns:a16="http://schemas.microsoft.com/office/drawing/2014/main" id="{317A4AA5-F758-78C6-2BDC-96D7880090E1}"/>
              </a:ext>
            </a:extLst>
          </p:cNvPr>
          <p:cNvCxnSpPr>
            <a:cxnSpLocks/>
            <a:stCxn id="51" idx="3"/>
            <a:endCxn id="52" idx="1"/>
          </p:cNvCxnSpPr>
          <p:nvPr/>
        </p:nvCxnSpPr>
        <p:spPr>
          <a:xfrm flipH="1">
            <a:off x="6204428" y="4235178"/>
            <a:ext cx="1168495" cy="1074210"/>
          </a:xfrm>
          <a:prstGeom prst="bentConnector5">
            <a:avLst>
              <a:gd name="adj1" fmla="val -19564"/>
              <a:gd name="adj2" fmla="val 50000"/>
              <a:gd name="adj3" fmla="val 119564"/>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矢印: 五方向 74">
            <a:extLst>
              <a:ext uri="{FF2B5EF4-FFF2-40B4-BE49-F238E27FC236}">
                <a16:creationId xmlns:a16="http://schemas.microsoft.com/office/drawing/2014/main" id="{44D742E4-812D-3ACA-3540-21F1B7454C2C}"/>
              </a:ext>
            </a:extLst>
          </p:cNvPr>
          <p:cNvSpPr/>
          <p:nvPr/>
        </p:nvSpPr>
        <p:spPr>
          <a:xfrm>
            <a:off x="10445087" y="730216"/>
            <a:ext cx="1316670"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スケジュール</a:t>
            </a:r>
          </a:p>
        </p:txBody>
      </p:sp>
      <p:sp>
        <p:nvSpPr>
          <p:cNvPr id="76" name="矢印: 五方向 75">
            <a:extLst>
              <a:ext uri="{FF2B5EF4-FFF2-40B4-BE49-F238E27FC236}">
                <a16:creationId xmlns:a16="http://schemas.microsoft.com/office/drawing/2014/main" id="{72137BD0-E142-BE4F-33EB-5E95722E549E}"/>
              </a:ext>
            </a:extLst>
          </p:cNvPr>
          <p:cNvSpPr/>
          <p:nvPr/>
        </p:nvSpPr>
        <p:spPr>
          <a:xfrm>
            <a:off x="10445087" y="1116967"/>
            <a:ext cx="1350603" cy="279270"/>
          </a:xfrm>
          <a:prstGeom prst="homePlate">
            <a:avLst/>
          </a:prstGeom>
          <a:solidFill>
            <a:schemeClr val="accent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実績</a:t>
            </a:r>
          </a:p>
        </p:txBody>
      </p:sp>
      <p:sp>
        <p:nvSpPr>
          <p:cNvPr id="78" name="正方形/長方形 77">
            <a:extLst>
              <a:ext uri="{FF2B5EF4-FFF2-40B4-BE49-F238E27FC236}">
                <a16:creationId xmlns:a16="http://schemas.microsoft.com/office/drawing/2014/main" id="{03769002-C3B3-2190-B55F-CA4CEABD4EF2}"/>
              </a:ext>
            </a:extLst>
          </p:cNvPr>
          <p:cNvSpPr/>
          <p:nvPr/>
        </p:nvSpPr>
        <p:spPr>
          <a:xfrm>
            <a:off x="3297174" y="2816903"/>
            <a:ext cx="477684" cy="193715"/>
          </a:xfrm>
          <a:prstGeom prst="rect">
            <a:avLst/>
          </a:prstGeom>
          <a:solidFill>
            <a:schemeClr val="bg1"/>
          </a:solid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6"/>
                </a:solidFill>
              </a:rPr>
              <a:t>現在</a:t>
            </a:r>
          </a:p>
        </p:txBody>
      </p:sp>
    </p:spTree>
    <p:extLst>
      <p:ext uri="{BB962C8B-B14F-4D97-AF65-F5344CB8AC3E}">
        <p14:creationId xmlns:p14="http://schemas.microsoft.com/office/powerpoint/2010/main" val="274779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B6248E-D85F-61EE-8149-C6138A06D527}"/>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B29CF708-3941-9062-504F-B16F8653601E}"/>
              </a:ext>
            </a:extLst>
          </p:cNvPr>
          <p:cNvSpPr>
            <a:spLocks noGrp="1"/>
          </p:cNvSpPr>
          <p:nvPr>
            <p:ph type="body" sz="quarter" idx="20"/>
          </p:nvPr>
        </p:nvSpPr>
        <p:spPr/>
        <p:txBody>
          <a:bodyPr/>
          <a:lstStyle/>
          <a:p>
            <a:r>
              <a:rPr kumimoji="1" lang="ja-JP" altLang="en-US" dirty="0"/>
              <a:t>使用データ一覧</a:t>
            </a:r>
          </a:p>
        </p:txBody>
      </p:sp>
      <p:sp>
        <p:nvSpPr>
          <p:cNvPr id="4" name="日付プレースホルダー 3">
            <a:extLst>
              <a:ext uri="{FF2B5EF4-FFF2-40B4-BE49-F238E27FC236}">
                <a16:creationId xmlns:a16="http://schemas.microsoft.com/office/drawing/2014/main" id="{532257E6-0714-4253-4004-9AE02E310CDD}"/>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graphicFrame>
        <p:nvGraphicFramePr>
          <p:cNvPr id="5" name="表 4">
            <a:extLst>
              <a:ext uri="{FF2B5EF4-FFF2-40B4-BE49-F238E27FC236}">
                <a16:creationId xmlns:a16="http://schemas.microsoft.com/office/drawing/2014/main" id="{44747854-0054-835C-DE04-0AB44999AAD3}"/>
              </a:ext>
            </a:extLst>
          </p:cNvPr>
          <p:cNvGraphicFramePr>
            <a:graphicFrameLocks noGrp="1"/>
          </p:cNvGraphicFramePr>
          <p:nvPr>
            <p:extLst>
              <p:ext uri="{D42A27DB-BD31-4B8C-83A1-F6EECF244321}">
                <p14:modId xmlns:p14="http://schemas.microsoft.com/office/powerpoint/2010/main" val="3653565046"/>
              </p:ext>
            </p:extLst>
          </p:nvPr>
        </p:nvGraphicFramePr>
        <p:xfrm>
          <a:off x="443076" y="767396"/>
          <a:ext cx="11341556" cy="3337560"/>
        </p:xfrm>
        <a:graphic>
          <a:graphicData uri="http://schemas.openxmlformats.org/drawingml/2006/table">
            <a:tbl>
              <a:tblPr firstRow="1" bandRow="1">
                <a:tableStyleId>{5C22544A-7EE6-4342-B048-85BDC9FD1C3A}</a:tableStyleId>
              </a:tblPr>
              <a:tblGrid>
                <a:gridCol w="2835389">
                  <a:extLst>
                    <a:ext uri="{9D8B030D-6E8A-4147-A177-3AD203B41FA5}">
                      <a16:colId xmlns:a16="http://schemas.microsoft.com/office/drawing/2014/main" val="511264366"/>
                    </a:ext>
                  </a:extLst>
                </a:gridCol>
                <a:gridCol w="2835389">
                  <a:extLst>
                    <a:ext uri="{9D8B030D-6E8A-4147-A177-3AD203B41FA5}">
                      <a16:colId xmlns:a16="http://schemas.microsoft.com/office/drawing/2014/main" val="1551972383"/>
                    </a:ext>
                  </a:extLst>
                </a:gridCol>
                <a:gridCol w="2835389">
                  <a:extLst>
                    <a:ext uri="{9D8B030D-6E8A-4147-A177-3AD203B41FA5}">
                      <a16:colId xmlns:a16="http://schemas.microsoft.com/office/drawing/2014/main" val="1648639474"/>
                    </a:ext>
                  </a:extLst>
                </a:gridCol>
                <a:gridCol w="2835389">
                  <a:extLst>
                    <a:ext uri="{9D8B030D-6E8A-4147-A177-3AD203B41FA5}">
                      <a16:colId xmlns:a16="http://schemas.microsoft.com/office/drawing/2014/main" val="537650626"/>
                    </a:ext>
                  </a:extLst>
                </a:gridCol>
              </a:tblGrid>
              <a:tr h="370840">
                <a:tc>
                  <a:txBody>
                    <a:bodyPr/>
                    <a:lstStyle/>
                    <a:p>
                      <a:r>
                        <a:rPr kumimoji="1" lang="ja-JP" altLang="en-US" dirty="0"/>
                        <a:t>データ</a:t>
                      </a:r>
                    </a:p>
                  </a:txBody>
                  <a:tcPr/>
                </a:tc>
                <a:tc>
                  <a:txBody>
                    <a:bodyPr/>
                    <a:lstStyle/>
                    <a:p>
                      <a:r>
                        <a:rPr kumimoji="1" lang="en-US" altLang="ja-JP" dirty="0"/>
                        <a:t>DB</a:t>
                      </a:r>
                      <a:r>
                        <a:rPr kumimoji="1" lang="ja-JP" altLang="en-US" dirty="0"/>
                        <a:t>名</a:t>
                      </a:r>
                    </a:p>
                  </a:txBody>
                  <a:tcPr/>
                </a:tc>
                <a:tc>
                  <a:txBody>
                    <a:bodyPr/>
                    <a:lstStyle/>
                    <a:p>
                      <a:r>
                        <a:rPr kumimoji="1" lang="ja-JP" altLang="en-US" dirty="0"/>
                        <a:t>テーブル名</a:t>
                      </a:r>
                    </a:p>
                  </a:txBody>
                  <a:tcPr/>
                </a:tc>
                <a:tc>
                  <a:txBody>
                    <a:bodyPr/>
                    <a:lstStyle/>
                    <a:p>
                      <a:endParaRPr kumimoji="1" lang="ja-JP" altLang="en-US"/>
                    </a:p>
                  </a:txBody>
                  <a:tcPr/>
                </a:tc>
                <a:extLst>
                  <a:ext uri="{0D108BD9-81ED-4DB2-BD59-A6C34878D82A}">
                    <a16:rowId xmlns:a16="http://schemas.microsoft.com/office/drawing/2014/main" val="308381980"/>
                  </a:ext>
                </a:extLst>
              </a:tr>
              <a:tr h="370840">
                <a:tc>
                  <a:txBody>
                    <a:bodyPr/>
                    <a:lstStyle/>
                    <a:p>
                      <a:r>
                        <a:rPr kumimoji="1" lang="ja-JP" altLang="en-US" dirty="0"/>
                        <a:t>ろじれこ</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737248838"/>
                  </a:ext>
                </a:extLst>
              </a:tr>
              <a:tr h="370840">
                <a:tc>
                  <a:txBody>
                    <a:bodyPr/>
                    <a:lstStyle/>
                    <a:p>
                      <a:r>
                        <a:rPr kumimoji="1" lang="en-US" altLang="ja-JP" dirty="0"/>
                        <a:t>LINKS</a:t>
                      </a:r>
                      <a:endParaRPr kumimoji="1" lang="ja-JP" altLang="en-US" dirty="0"/>
                    </a:p>
                  </a:txBody>
                  <a:tcPr/>
                </a:tc>
                <a:tc>
                  <a:txBody>
                    <a:bodyPr/>
                    <a:lstStyle/>
                    <a:p>
                      <a:r>
                        <a:rPr kumimoji="1" lang="en-US" altLang="ja-JP" dirty="0"/>
                        <a:t>Dr.sum</a:t>
                      </a:r>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43432707"/>
                  </a:ext>
                </a:extLst>
              </a:tr>
              <a:tr h="370840">
                <a:tc>
                  <a:txBody>
                    <a:bodyPr/>
                    <a:lstStyle/>
                    <a:p>
                      <a:r>
                        <a:rPr kumimoji="1" lang="en-US" altLang="ja-JP" dirty="0"/>
                        <a:t>Active</a:t>
                      </a:r>
                      <a:endParaRPr kumimoji="1" lang="ja-JP" altLang="en-US" dirty="0"/>
                    </a:p>
                  </a:txBody>
                  <a:tcPr/>
                </a:tc>
                <a:tc>
                  <a:txBody>
                    <a:bodyPr/>
                    <a:lstStyle/>
                    <a:p>
                      <a:r>
                        <a:rPr kumimoji="1" lang="ja-JP" altLang="en-US" dirty="0"/>
                        <a:t>資材参照サーバー</a:t>
                      </a:r>
                      <a:endParaRPr kumimoji="1" lang="en-US" altLang="ja-JP"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273650099"/>
                  </a:ext>
                </a:extLst>
              </a:tr>
              <a:tr h="370840">
                <a:tc>
                  <a:txBody>
                    <a:bodyPr/>
                    <a:lstStyle/>
                    <a:p>
                      <a:r>
                        <a:rPr kumimoji="1" lang="en-US" altLang="ja-JP" dirty="0"/>
                        <a:t>IT</a:t>
                      </a:r>
                      <a:r>
                        <a:rPr kumimoji="1" lang="ja-JP" altLang="en-US" dirty="0"/>
                        <a:t>生産管理版</a:t>
                      </a:r>
                      <a:r>
                        <a:rPr kumimoji="1" lang="en-US" altLang="ja-JP" dirty="0"/>
                        <a:t>v1</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787217990"/>
                  </a:ext>
                </a:extLst>
              </a:tr>
              <a:tr h="370840">
                <a:tc>
                  <a:txBody>
                    <a:bodyPr/>
                    <a:lstStyle/>
                    <a:p>
                      <a:r>
                        <a:rPr kumimoji="1" lang="ja-JP" altLang="en-US" dirty="0"/>
                        <a:t>生産物流システム</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345306478"/>
                  </a:ext>
                </a:extLst>
              </a:tr>
              <a:tr h="370840">
                <a:tc>
                  <a:txBody>
                    <a:bodyPr/>
                    <a:lstStyle/>
                    <a:p>
                      <a:r>
                        <a:rPr kumimoji="1" lang="ja-JP" altLang="en-US" dirty="0"/>
                        <a:t>自動ラック</a:t>
                      </a:r>
                      <a:r>
                        <a:rPr kumimoji="1" lang="en-US" altLang="ja-JP" dirty="0"/>
                        <a:t>QR</a:t>
                      </a:r>
                      <a:endParaRPr kumimoji="1" lang="ja-JP" altLang="en-US" dirty="0"/>
                    </a:p>
                  </a:txBody>
                  <a:tcPr/>
                </a:tc>
                <a:tc>
                  <a:txBody>
                    <a:bodyPr/>
                    <a:lstStyle/>
                    <a:p>
                      <a:r>
                        <a:rPr kumimoji="1" lang="en-US" altLang="ja-JP" dirty="0"/>
                        <a:t>Dr.sum</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211875940"/>
                  </a:ext>
                </a:extLst>
              </a:tr>
              <a:tr h="370840">
                <a:tc>
                  <a:txBody>
                    <a:bodyPr/>
                    <a:lstStyle/>
                    <a:p>
                      <a:r>
                        <a:rPr kumimoji="1" lang="ja-JP" altLang="en-US" dirty="0"/>
                        <a:t>仕入先ダイヤ</a:t>
                      </a:r>
                    </a:p>
                  </a:txBody>
                  <a:tcPr/>
                </a:tc>
                <a:tc>
                  <a:txBody>
                    <a:bodyPr/>
                    <a:lstStyle/>
                    <a:p>
                      <a:r>
                        <a:rPr kumimoji="1" lang="ja-JP" altLang="en-US" dirty="0"/>
                        <a:t>ー（</a:t>
                      </a:r>
                      <a:r>
                        <a:rPr kumimoji="1" lang="en-US" altLang="ja-JP" dirty="0"/>
                        <a:t>EXCEL</a:t>
                      </a:r>
                      <a:r>
                        <a:rPr kumimoji="1" lang="ja-JP" altLang="en-US" dirty="0"/>
                        <a:t>ファイル）</a:t>
                      </a:r>
                    </a:p>
                  </a:txBody>
                  <a:tcPr/>
                </a:tc>
                <a:tc>
                  <a:txBody>
                    <a:bodyPr/>
                    <a:lstStyle/>
                    <a:p>
                      <a:r>
                        <a:rPr kumimoji="1" lang="ja-JP" altLang="en-US" dirty="0"/>
                        <a:t>ー</a:t>
                      </a:r>
                    </a:p>
                  </a:txBody>
                  <a:tcPr/>
                </a:tc>
                <a:tc>
                  <a:txBody>
                    <a:bodyPr/>
                    <a:lstStyle/>
                    <a:p>
                      <a:endParaRPr kumimoji="1" lang="ja-JP" altLang="en-US" dirty="0"/>
                    </a:p>
                  </a:txBody>
                  <a:tcPr/>
                </a:tc>
                <a:extLst>
                  <a:ext uri="{0D108BD9-81ED-4DB2-BD59-A6C34878D82A}">
                    <a16:rowId xmlns:a16="http://schemas.microsoft.com/office/drawing/2014/main" val="581882034"/>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920199587"/>
                  </a:ext>
                </a:extLst>
              </a:tr>
            </a:tbl>
          </a:graphicData>
        </a:graphic>
      </p:graphicFrame>
    </p:spTree>
    <p:extLst>
      <p:ext uri="{BB962C8B-B14F-4D97-AF65-F5344CB8AC3E}">
        <p14:creationId xmlns:p14="http://schemas.microsoft.com/office/powerpoint/2010/main" val="3580226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D1AEAE-E0AA-17BB-D1CC-8FD6FE02EAA1}"/>
              </a:ext>
            </a:extLst>
          </p:cNvPr>
          <p:cNvSpPr>
            <a:spLocks noGrp="1"/>
          </p:cNvSpPr>
          <p:nvPr>
            <p:ph type="body" sz="quarter" idx="18"/>
          </p:nvPr>
        </p:nvSpPr>
        <p:spPr/>
        <p:txBody>
          <a:bodyPr/>
          <a:lstStyle/>
          <a:p>
            <a:r>
              <a:rPr kumimoji="1" lang="ja-JP" altLang="en-US" dirty="0"/>
              <a:t>・</a:t>
            </a:r>
            <a:r>
              <a:rPr kumimoji="1" lang="en-US" altLang="ja-JP" dirty="0"/>
              <a:t>LINKS</a:t>
            </a:r>
            <a:r>
              <a:rPr kumimoji="1" lang="ja-JP" altLang="en-US" dirty="0"/>
              <a:t>は発注取り消しがある</a:t>
            </a:r>
            <a:endParaRPr kumimoji="1" lang="en-US" altLang="ja-JP" dirty="0"/>
          </a:p>
          <a:p>
            <a:r>
              <a:rPr lang="ja-JP" altLang="en-US" dirty="0"/>
              <a:t>・納入便が整数ではなく、小数。</a:t>
            </a:r>
            <a:endParaRPr kumimoji="1" lang="ja-JP" altLang="en-US" dirty="0"/>
          </a:p>
        </p:txBody>
      </p:sp>
      <p:sp>
        <p:nvSpPr>
          <p:cNvPr id="3" name="テキスト プレースホルダー 2">
            <a:extLst>
              <a:ext uri="{FF2B5EF4-FFF2-40B4-BE49-F238E27FC236}">
                <a16:creationId xmlns:a16="http://schemas.microsoft.com/office/drawing/2014/main" id="{71333457-F697-54B0-DB35-0D56D553629C}"/>
              </a:ext>
            </a:extLst>
          </p:cNvPr>
          <p:cNvSpPr>
            <a:spLocks noGrp="1"/>
          </p:cNvSpPr>
          <p:nvPr>
            <p:ph type="body" sz="quarter" idx="20"/>
          </p:nvPr>
        </p:nvSpPr>
        <p:spPr/>
        <p:txBody>
          <a:bodyPr/>
          <a:lstStyle/>
          <a:p>
            <a:r>
              <a:rPr kumimoji="1" lang="en-US" altLang="ja-JP" dirty="0"/>
              <a:t>LINKS</a:t>
            </a:r>
            <a:endParaRPr kumimoji="1" lang="ja-JP" altLang="en-US" dirty="0"/>
          </a:p>
        </p:txBody>
      </p:sp>
      <p:sp>
        <p:nvSpPr>
          <p:cNvPr id="4" name="日付プレースホルダー 3">
            <a:extLst>
              <a:ext uri="{FF2B5EF4-FFF2-40B4-BE49-F238E27FC236}">
                <a16:creationId xmlns:a16="http://schemas.microsoft.com/office/drawing/2014/main" id="{B84C79DE-946D-1A1D-AD7C-77640BD59CDF}"/>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spTree>
    <p:extLst>
      <p:ext uri="{BB962C8B-B14F-4D97-AF65-F5344CB8AC3E}">
        <p14:creationId xmlns:p14="http://schemas.microsoft.com/office/powerpoint/2010/main" val="1028141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8C39AE6E-C1A3-3B6A-A7C9-FDAB023FBBA9}"/>
              </a:ext>
            </a:extLst>
          </p:cNvPr>
          <p:cNvSpPr>
            <a:spLocks noGrp="1"/>
          </p:cNvSpPr>
          <p:nvPr>
            <p:ph type="body" sz="quarter" idx="20"/>
          </p:nvPr>
        </p:nvSpPr>
        <p:spPr/>
        <p:txBody>
          <a:bodyPr/>
          <a:lstStyle/>
          <a:p>
            <a:r>
              <a:rPr kumimoji="1" lang="en-US" altLang="ja-JP" dirty="0"/>
              <a:t>Dr.sum</a:t>
            </a:r>
            <a:r>
              <a:rPr kumimoji="1" lang="ja-JP" altLang="en-US" dirty="0"/>
              <a:t>テーブルの問題？、</a:t>
            </a:r>
            <a:r>
              <a:rPr kumimoji="1" lang="en-US" altLang="ja-JP" dirty="0"/>
              <a:t>351060LC040</a:t>
            </a:r>
            <a:r>
              <a:rPr kumimoji="1" lang="ja-JP" altLang="en-US" dirty="0"/>
              <a:t>（</a:t>
            </a:r>
            <a:r>
              <a:rPr kumimoji="1" lang="en-US" altLang="ja-JP" dirty="0"/>
              <a:t>1Z</a:t>
            </a:r>
            <a:r>
              <a:rPr kumimoji="1" lang="ja-JP" altLang="en-US" dirty="0"/>
              <a:t>）</a:t>
            </a:r>
          </a:p>
        </p:txBody>
      </p:sp>
      <p:sp>
        <p:nvSpPr>
          <p:cNvPr id="4" name="日付プレースホルダー 3">
            <a:extLst>
              <a:ext uri="{FF2B5EF4-FFF2-40B4-BE49-F238E27FC236}">
                <a16:creationId xmlns:a16="http://schemas.microsoft.com/office/drawing/2014/main" id="{A80556B5-142B-A149-1FDD-1E12125F14CD}"/>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graphicFrame>
        <p:nvGraphicFramePr>
          <p:cNvPr id="9" name="表 8">
            <a:extLst>
              <a:ext uri="{FF2B5EF4-FFF2-40B4-BE49-F238E27FC236}">
                <a16:creationId xmlns:a16="http://schemas.microsoft.com/office/drawing/2014/main" id="{0E9F461B-0D2D-12F3-4EB7-1C95E1827CC6}"/>
              </a:ext>
            </a:extLst>
          </p:cNvPr>
          <p:cNvGraphicFramePr>
            <a:graphicFrameLocks noGrp="1"/>
          </p:cNvGraphicFramePr>
          <p:nvPr>
            <p:extLst>
              <p:ext uri="{D42A27DB-BD31-4B8C-83A1-F6EECF244321}">
                <p14:modId xmlns:p14="http://schemas.microsoft.com/office/powerpoint/2010/main" val="3759727156"/>
              </p:ext>
            </p:extLst>
          </p:nvPr>
        </p:nvGraphicFramePr>
        <p:xfrm>
          <a:off x="1925036" y="1172596"/>
          <a:ext cx="8043140" cy="4079240"/>
        </p:xfrm>
        <a:graphic>
          <a:graphicData uri="http://schemas.openxmlformats.org/drawingml/2006/table">
            <a:tbl>
              <a:tblPr bandRow="1">
                <a:tableStyleId>{073A0DAA-6AF3-43AB-8588-CEC1D06C72B9}</a:tableStyleId>
              </a:tblPr>
              <a:tblGrid>
                <a:gridCol w="1783600">
                  <a:extLst>
                    <a:ext uri="{9D8B030D-6E8A-4147-A177-3AD203B41FA5}">
                      <a16:colId xmlns:a16="http://schemas.microsoft.com/office/drawing/2014/main" val="3656850364"/>
                    </a:ext>
                  </a:extLst>
                </a:gridCol>
                <a:gridCol w="1162516">
                  <a:extLst>
                    <a:ext uri="{9D8B030D-6E8A-4147-A177-3AD203B41FA5}">
                      <a16:colId xmlns:a16="http://schemas.microsoft.com/office/drawing/2014/main" val="764692774"/>
                    </a:ext>
                  </a:extLst>
                </a:gridCol>
                <a:gridCol w="1167069">
                  <a:extLst>
                    <a:ext uri="{9D8B030D-6E8A-4147-A177-3AD203B41FA5}">
                      <a16:colId xmlns:a16="http://schemas.microsoft.com/office/drawing/2014/main" val="1212038553"/>
                    </a:ext>
                  </a:extLst>
                </a:gridCol>
                <a:gridCol w="1309985">
                  <a:extLst>
                    <a:ext uri="{9D8B030D-6E8A-4147-A177-3AD203B41FA5}">
                      <a16:colId xmlns:a16="http://schemas.microsoft.com/office/drawing/2014/main" val="2363084799"/>
                    </a:ext>
                  </a:extLst>
                </a:gridCol>
                <a:gridCol w="1309985">
                  <a:extLst>
                    <a:ext uri="{9D8B030D-6E8A-4147-A177-3AD203B41FA5}">
                      <a16:colId xmlns:a16="http://schemas.microsoft.com/office/drawing/2014/main" val="4032109884"/>
                    </a:ext>
                  </a:extLst>
                </a:gridCol>
                <a:gridCol w="1309985">
                  <a:extLst>
                    <a:ext uri="{9D8B030D-6E8A-4147-A177-3AD203B41FA5}">
                      <a16:colId xmlns:a16="http://schemas.microsoft.com/office/drawing/2014/main" val="2760619368"/>
                    </a:ext>
                  </a:extLst>
                </a:gridCol>
              </a:tblGrid>
              <a:tr h="370840">
                <a:tc>
                  <a:txBody>
                    <a:bodyPr/>
                    <a:lstStyle/>
                    <a:p>
                      <a:pPr algn="ctr" fontAlgn="ct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tx2">
                        <a:lumMod val="85000"/>
                        <a:lumOff val="15000"/>
                      </a:schemeClr>
                    </a:solidFill>
                  </a:tcPr>
                </a:tc>
                <a:tc gridSpan="3">
                  <a:txBody>
                    <a:bodyPr/>
                    <a:lstStyle/>
                    <a:p>
                      <a:pPr algn="ctr" fontAlgn="ctr"/>
                      <a:r>
                        <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rPr>
                        <a:t>在庫推移テーブル</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hMerge="1">
                  <a:txBody>
                    <a:bodyPr/>
                    <a:lstStyle/>
                    <a:p>
                      <a:pPr algn="ctr" fontAlgn="ct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hMerge="1">
                  <a:txBody>
                    <a:bodyPr/>
                    <a:lstStyle/>
                    <a:p>
                      <a:pPr algn="ctr" fontAlgn="ct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gridSpan="2">
                  <a:txBody>
                    <a:bodyPr/>
                    <a:lstStyle/>
                    <a:p>
                      <a:pPr algn="ctr" fontAlgn="ctr"/>
                      <a:r>
                        <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rPr>
                        <a:t>所在管理テーブルより計算</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70C0"/>
                    </a:solidFill>
                  </a:tcPr>
                </a:tc>
                <a:tc hMerge="1">
                  <a:txBody>
                    <a:bodyPr/>
                    <a:lstStyle/>
                    <a:p>
                      <a:pPr algn="ctr" fontAlgn="ct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70C0"/>
                    </a:solidFill>
                  </a:tcPr>
                </a:tc>
                <a:extLst>
                  <a:ext uri="{0D108BD9-81ED-4DB2-BD59-A6C34878D82A}">
                    <a16:rowId xmlns:a16="http://schemas.microsoft.com/office/drawing/2014/main" val="2034606920"/>
                  </a:ext>
                </a:extLst>
              </a:tr>
              <a:tr h="370840">
                <a:tc>
                  <a:txBody>
                    <a:bodyPr/>
                    <a:lstStyle/>
                    <a:p>
                      <a:pPr algn="ctr" fontAlgn="ctr"/>
                      <a:r>
                        <a:rPr lang="ja-JP" altLang="en-US" sz="1400" b="1" u="none" strike="noStrike" dirty="0">
                          <a:solidFill>
                            <a:schemeClr val="bg1"/>
                          </a:solidFill>
                          <a:effectLst/>
                        </a:rPr>
                        <a:t>日時</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tx2">
                        <a:lumMod val="85000"/>
                        <a:lumOff val="15000"/>
                      </a:schemeClr>
                    </a:solidFill>
                  </a:tcPr>
                </a:tc>
                <a:tc>
                  <a:txBody>
                    <a:bodyPr/>
                    <a:lstStyle/>
                    <a:p>
                      <a:pPr algn="ctr" fontAlgn="ctr"/>
                      <a:r>
                        <a:rPr lang="ja-JP" altLang="en-US" sz="1400" b="1" u="none" strike="noStrike" dirty="0">
                          <a:solidFill>
                            <a:schemeClr val="bg1"/>
                          </a:solidFill>
                          <a:effectLst/>
                        </a:rPr>
                        <a:t>入庫数（箱）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a:txBody>
                    <a:bodyPr/>
                    <a:lstStyle/>
                    <a:p>
                      <a:pPr algn="ctr" fontAlgn="ctr"/>
                      <a:r>
                        <a:rPr lang="ja-JP" altLang="en-US" sz="1400" b="1" u="none" strike="noStrike" dirty="0">
                          <a:solidFill>
                            <a:schemeClr val="bg1"/>
                          </a:solidFill>
                          <a:effectLst/>
                        </a:rPr>
                        <a:t>出庫数（箱）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a:txBody>
                    <a:bodyPr/>
                    <a:lstStyle/>
                    <a:p>
                      <a:pPr algn="ctr" fontAlgn="ctr"/>
                      <a:r>
                        <a:rPr lang="ja-JP" altLang="en-US" sz="1400" b="1" u="none" strike="noStrike" dirty="0">
                          <a:solidFill>
                            <a:schemeClr val="bg1"/>
                          </a:solidFill>
                          <a:effectLst/>
                        </a:rPr>
                        <a:t>在庫数（箱）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a:txBody>
                    <a:bodyPr/>
                    <a:lstStyle/>
                    <a:p>
                      <a:pPr algn="ctr" fontAlgn="ctr"/>
                      <a:r>
                        <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rPr>
                        <a:t>入庫数（箱）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70C0"/>
                    </a:solidFill>
                  </a:tcPr>
                </a:tc>
                <a:tc>
                  <a:txBody>
                    <a:bodyPr/>
                    <a:lstStyle/>
                    <a:p>
                      <a:pPr algn="ctr" fontAlgn="ctr"/>
                      <a:r>
                        <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rPr>
                        <a:t>出庫数（箱）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70C0"/>
                    </a:solidFill>
                  </a:tcPr>
                </a:tc>
                <a:extLst>
                  <a:ext uri="{0D108BD9-81ED-4DB2-BD59-A6C34878D82A}">
                    <a16:rowId xmlns:a16="http://schemas.microsoft.com/office/drawing/2014/main" val="3520428940"/>
                  </a:ext>
                </a:extLst>
              </a:tr>
              <a:tr h="370840">
                <a:tc>
                  <a:txBody>
                    <a:bodyPr/>
                    <a:lstStyle/>
                    <a:p>
                      <a:pPr algn="ctr" fontAlgn="ctr"/>
                      <a:r>
                        <a:rPr lang="en-US" sz="1400" b="0" u="none" strike="noStrike" dirty="0">
                          <a:solidFill>
                            <a:srgbClr val="000000"/>
                          </a:solidFill>
                          <a:effectLst/>
                        </a:rPr>
                        <a:t>2024-07-04T13:00:00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7620" marR="7620" marT="7620" marB="0" anchor="ctr"/>
                </a:tc>
                <a:extLst>
                  <a:ext uri="{0D108BD9-81ED-4DB2-BD59-A6C34878D82A}">
                    <a16:rowId xmlns:a16="http://schemas.microsoft.com/office/drawing/2014/main" val="3627808189"/>
                  </a:ext>
                </a:extLst>
              </a:tr>
              <a:tr h="370840">
                <a:tc>
                  <a:txBody>
                    <a:bodyPr/>
                    <a:lstStyle/>
                    <a:p>
                      <a:pPr algn="ctr" fontAlgn="ctr"/>
                      <a:r>
                        <a:rPr lang="en-US" sz="1400" b="0" u="none" strike="noStrike" dirty="0">
                          <a:solidFill>
                            <a:srgbClr val="000000"/>
                          </a:solidFill>
                          <a:effectLst/>
                        </a:rPr>
                        <a:t>2024-07-04T14:00:00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7620" marR="7620" marT="7620" marB="0" anchor="ctr"/>
                </a:tc>
                <a:extLst>
                  <a:ext uri="{0D108BD9-81ED-4DB2-BD59-A6C34878D82A}">
                    <a16:rowId xmlns:a16="http://schemas.microsoft.com/office/drawing/2014/main" val="1752475560"/>
                  </a:ext>
                </a:extLst>
              </a:tr>
              <a:tr h="370840">
                <a:tc>
                  <a:txBody>
                    <a:bodyPr/>
                    <a:lstStyle/>
                    <a:p>
                      <a:pPr algn="ctr" fontAlgn="ctr"/>
                      <a:r>
                        <a:rPr lang="en-US" sz="1400" b="0" u="none" strike="noStrike" dirty="0">
                          <a:solidFill>
                            <a:srgbClr val="000000"/>
                          </a:solidFill>
                          <a:effectLst/>
                        </a:rPr>
                        <a:t>2024-07-04T15:00:00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7620" marR="7620" marT="7620" marB="0" anchor="ctr"/>
                </a:tc>
                <a:extLst>
                  <a:ext uri="{0D108BD9-81ED-4DB2-BD59-A6C34878D82A}">
                    <a16:rowId xmlns:a16="http://schemas.microsoft.com/office/drawing/2014/main" val="1166796133"/>
                  </a:ext>
                </a:extLst>
              </a:tr>
              <a:tr h="370840">
                <a:tc>
                  <a:txBody>
                    <a:bodyPr/>
                    <a:lstStyle/>
                    <a:p>
                      <a:pPr algn="ctr" fontAlgn="ctr"/>
                      <a:r>
                        <a:rPr lang="en-US" sz="1400" b="0" u="none" strike="noStrike" dirty="0">
                          <a:solidFill>
                            <a:srgbClr val="000000"/>
                          </a:solidFill>
                          <a:effectLst/>
                        </a:rPr>
                        <a:t>2024-07-04T16:00:00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4</a:t>
                      </a:r>
                    </a:p>
                  </a:txBody>
                  <a:tcPr marL="7620" marR="7620" marT="7620" marB="0" anchor="ctr"/>
                </a:tc>
                <a:extLst>
                  <a:ext uri="{0D108BD9-81ED-4DB2-BD59-A6C34878D82A}">
                    <a16:rowId xmlns:a16="http://schemas.microsoft.com/office/drawing/2014/main" val="3994622421"/>
                  </a:ext>
                </a:extLst>
              </a:tr>
              <a:tr h="370840">
                <a:tc>
                  <a:txBody>
                    <a:bodyPr/>
                    <a:lstStyle/>
                    <a:p>
                      <a:pPr algn="ctr" fontAlgn="ctr"/>
                      <a:r>
                        <a:rPr lang="en-US" sz="1400" b="0" u="none" strike="noStrike" dirty="0">
                          <a:solidFill>
                            <a:srgbClr val="000000"/>
                          </a:solidFill>
                          <a:effectLst/>
                        </a:rPr>
                        <a:t>2024-07-04T17:00:00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7620" marR="7620" marT="7620" marB="0" anchor="ctr"/>
                </a:tc>
                <a:extLst>
                  <a:ext uri="{0D108BD9-81ED-4DB2-BD59-A6C34878D82A}">
                    <a16:rowId xmlns:a16="http://schemas.microsoft.com/office/drawing/2014/main" val="4271598243"/>
                  </a:ext>
                </a:extLst>
              </a:tr>
              <a:tr h="370840">
                <a:tc>
                  <a:txBody>
                    <a:bodyPr/>
                    <a:lstStyle/>
                    <a:p>
                      <a:pPr algn="ctr" fontAlgn="ctr"/>
                      <a:r>
                        <a:rPr lang="en-US" sz="1400" b="0" u="none" strike="noStrike" dirty="0">
                          <a:solidFill>
                            <a:srgbClr val="000000"/>
                          </a:solidFill>
                          <a:effectLst/>
                        </a:rPr>
                        <a:t>2024-07-04T18:00:00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extLst>
                  <a:ext uri="{0D108BD9-81ED-4DB2-BD59-A6C34878D82A}">
                    <a16:rowId xmlns:a16="http://schemas.microsoft.com/office/drawing/2014/main" val="2132248299"/>
                  </a:ext>
                </a:extLst>
              </a:tr>
              <a:tr h="370840">
                <a:tc>
                  <a:txBody>
                    <a:bodyPr/>
                    <a:lstStyle/>
                    <a:p>
                      <a:pPr algn="ctr" fontAlgn="ctr"/>
                      <a:r>
                        <a:rPr lang="en-US" sz="1400" b="0" u="none" strike="noStrike" dirty="0">
                          <a:solidFill>
                            <a:srgbClr val="000000"/>
                          </a:solidFill>
                          <a:effectLst/>
                        </a:rPr>
                        <a:t>2024-07-04T19:00:00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58</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extLst>
                  <a:ext uri="{0D108BD9-81ED-4DB2-BD59-A6C34878D82A}">
                    <a16:rowId xmlns:a16="http://schemas.microsoft.com/office/drawing/2014/main" val="77948469"/>
                  </a:ext>
                </a:extLst>
              </a:tr>
              <a:tr h="370840">
                <a:tc>
                  <a:txBody>
                    <a:bodyPr/>
                    <a:lstStyle/>
                    <a:p>
                      <a:pPr algn="ctr" fontAlgn="ctr"/>
                      <a:r>
                        <a:rPr lang="en-US" sz="1400" b="0" u="none" strike="noStrike" dirty="0">
                          <a:solidFill>
                            <a:srgbClr val="000000"/>
                          </a:solidFill>
                          <a:effectLst/>
                        </a:rPr>
                        <a:t>2024-07-04T20:00:00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58</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extLst>
                  <a:ext uri="{0D108BD9-81ED-4DB2-BD59-A6C34878D82A}">
                    <a16:rowId xmlns:a16="http://schemas.microsoft.com/office/drawing/2014/main" val="1951783011"/>
                  </a:ext>
                </a:extLst>
              </a:tr>
              <a:tr h="370840">
                <a:tc>
                  <a:txBody>
                    <a:bodyPr/>
                    <a:lstStyle/>
                    <a:p>
                      <a:pPr algn="ctr" fontAlgn="ctr"/>
                      <a:r>
                        <a:rPr lang="en-US" sz="1400" b="0" u="none" strike="noStrike" dirty="0">
                          <a:solidFill>
                            <a:srgbClr val="000000"/>
                          </a:solidFill>
                          <a:effectLst/>
                        </a:rPr>
                        <a:t>2024-07-04T21:00:00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58</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7620" marR="7620" marT="7620" marB="0" anchor="ctr"/>
                </a:tc>
                <a:extLst>
                  <a:ext uri="{0D108BD9-81ED-4DB2-BD59-A6C34878D82A}">
                    <a16:rowId xmlns:a16="http://schemas.microsoft.com/office/drawing/2014/main" val="1595617756"/>
                  </a:ext>
                </a:extLst>
              </a:tr>
            </a:tbl>
          </a:graphicData>
        </a:graphic>
      </p:graphicFrame>
      <p:graphicFrame>
        <p:nvGraphicFramePr>
          <p:cNvPr id="11" name="表 10">
            <a:extLst>
              <a:ext uri="{FF2B5EF4-FFF2-40B4-BE49-F238E27FC236}">
                <a16:creationId xmlns:a16="http://schemas.microsoft.com/office/drawing/2014/main" id="{AD4B5B4D-0C33-58A2-6514-20ED02258759}"/>
              </a:ext>
            </a:extLst>
          </p:cNvPr>
          <p:cNvGraphicFramePr>
            <a:graphicFrameLocks noGrp="1"/>
          </p:cNvGraphicFramePr>
          <p:nvPr>
            <p:extLst>
              <p:ext uri="{D42A27DB-BD31-4B8C-83A1-F6EECF244321}">
                <p14:modId xmlns:p14="http://schemas.microsoft.com/office/powerpoint/2010/main" val="1539594971"/>
              </p:ext>
            </p:extLst>
          </p:nvPr>
        </p:nvGraphicFramePr>
        <p:xfrm>
          <a:off x="1928368" y="5485788"/>
          <a:ext cx="8043140" cy="5274423"/>
        </p:xfrm>
        <a:graphic>
          <a:graphicData uri="http://schemas.openxmlformats.org/drawingml/2006/table">
            <a:tbl>
              <a:tblPr bandRow="1">
                <a:tableStyleId>{073A0DAA-6AF3-43AB-8588-CEC1D06C72B9}</a:tableStyleId>
              </a:tblPr>
              <a:tblGrid>
                <a:gridCol w="1798099">
                  <a:extLst>
                    <a:ext uri="{9D8B030D-6E8A-4147-A177-3AD203B41FA5}">
                      <a16:colId xmlns:a16="http://schemas.microsoft.com/office/drawing/2014/main" val="1058185019"/>
                    </a:ext>
                  </a:extLst>
                </a:gridCol>
                <a:gridCol w="1129553">
                  <a:extLst>
                    <a:ext uri="{9D8B030D-6E8A-4147-A177-3AD203B41FA5}">
                      <a16:colId xmlns:a16="http://schemas.microsoft.com/office/drawing/2014/main" val="1190170974"/>
                    </a:ext>
                  </a:extLst>
                </a:gridCol>
                <a:gridCol w="1225641">
                  <a:extLst>
                    <a:ext uri="{9D8B030D-6E8A-4147-A177-3AD203B41FA5}">
                      <a16:colId xmlns:a16="http://schemas.microsoft.com/office/drawing/2014/main" val="2307829103"/>
                    </a:ext>
                  </a:extLst>
                </a:gridCol>
                <a:gridCol w="1266548">
                  <a:extLst>
                    <a:ext uri="{9D8B030D-6E8A-4147-A177-3AD203B41FA5}">
                      <a16:colId xmlns:a16="http://schemas.microsoft.com/office/drawing/2014/main" val="1886133161"/>
                    </a:ext>
                  </a:extLst>
                </a:gridCol>
                <a:gridCol w="1326776">
                  <a:extLst>
                    <a:ext uri="{9D8B030D-6E8A-4147-A177-3AD203B41FA5}">
                      <a16:colId xmlns:a16="http://schemas.microsoft.com/office/drawing/2014/main" val="95093743"/>
                    </a:ext>
                  </a:extLst>
                </a:gridCol>
                <a:gridCol w="1296523">
                  <a:extLst>
                    <a:ext uri="{9D8B030D-6E8A-4147-A177-3AD203B41FA5}">
                      <a16:colId xmlns:a16="http://schemas.microsoft.com/office/drawing/2014/main" val="3952047424"/>
                    </a:ext>
                  </a:extLst>
                </a:gridCol>
              </a:tblGrid>
              <a:tr h="463001">
                <a:tc>
                  <a:txBody>
                    <a:bodyPr/>
                    <a:lstStyle/>
                    <a:p>
                      <a:pPr algn="ctr" fontAlgn="ct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tx2">
                        <a:lumMod val="85000"/>
                        <a:lumOff val="15000"/>
                      </a:schemeClr>
                    </a:solidFill>
                  </a:tcPr>
                </a:tc>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rPr>
                        <a:t>在庫推移テーブル</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hMerge="1">
                  <a:txBody>
                    <a:bodyPr/>
                    <a:lstStyle/>
                    <a:p>
                      <a:pPr algn="ctr" fontAlgn="ctr"/>
                      <a:endParaRPr lang="en-US" altLang="ja-JP" sz="14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hMerge="1">
                  <a:txBody>
                    <a:bodyPr/>
                    <a:lstStyle/>
                    <a:p>
                      <a:pPr algn="ctr" fontAlgn="ctr"/>
                      <a:endParaRPr lang="en-US" altLang="ja-JP" sz="14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gridSpan="2">
                  <a:txBody>
                    <a:bodyPr/>
                    <a:lstStyle/>
                    <a:p>
                      <a:pPr algn="ctr" fontAlgn="ctr"/>
                      <a:r>
                        <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rPr>
                        <a:t>所在管理テーブルより計算</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5"/>
                    </a:solidFill>
                  </a:tcPr>
                </a:tc>
                <a:tc hMerge="1">
                  <a:txBody>
                    <a:bodyPr/>
                    <a:lstStyle/>
                    <a:p>
                      <a:pPr algn="ctr" fontAlgn="ct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5"/>
                    </a:solidFill>
                  </a:tcPr>
                </a:tc>
                <a:extLst>
                  <a:ext uri="{0D108BD9-81ED-4DB2-BD59-A6C34878D82A}">
                    <a16:rowId xmlns:a16="http://schemas.microsoft.com/office/drawing/2014/main" val="3602417685"/>
                  </a:ext>
                </a:extLst>
              </a:tr>
              <a:tr h="463001">
                <a:tc>
                  <a:txBody>
                    <a:bodyPr/>
                    <a:lstStyle/>
                    <a:p>
                      <a:pPr algn="ctr" fontAlgn="ctr"/>
                      <a:r>
                        <a:rPr lang="ja-JP" altLang="en-US" sz="1400" b="1" u="none" strike="noStrike" dirty="0">
                          <a:solidFill>
                            <a:schemeClr val="bg1"/>
                          </a:solidFill>
                          <a:effectLst/>
                        </a:rPr>
                        <a:t>日時</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tx2">
                        <a:lumMod val="85000"/>
                        <a:lumOff val="15000"/>
                      </a:schemeClr>
                    </a:solidFill>
                  </a:tcPr>
                </a:tc>
                <a:tc>
                  <a:txBody>
                    <a:bodyPr/>
                    <a:lstStyle/>
                    <a:p>
                      <a:pPr algn="ctr" fontAlgn="ctr"/>
                      <a:r>
                        <a:rPr lang="ja-JP" altLang="en-US" sz="1400" b="1" u="none" strike="noStrike" dirty="0">
                          <a:solidFill>
                            <a:schemeClr val="bg1"/>
                          </a:solidFill>
                          <a:effectLst/>
                        </a:rPr>
                        <a:t>入庫数（箱）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a:txBody>
                    <a:bodyPr/>
                    <a:lstStyle/>
                    <a:p>
                      <a:pPr algn="ctr" fontAlgn="ctr"/>
                      <a:r>
                        <a:rPr lang="ja-JP" altLang="en-US" sz="1400" b="1" u="none" strike="noStrike" dirty="0">
                          <a:solidFill>
                            <a:schemeClr val="bg1"/>
                          </a:solidFill>
                          <a:effectLst/>
                        </a:rPr>
                        <a:t>出庫数（箱）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a:txBody>
                    <a:bodyPr/>
                    <a:lstStyle/>
                    <a:p>
                      <a:pPr algn="ctr" fontAlgn="ctr"/>
                      <a:r>
                        <a:rPr lang="ja-JP" altLang="en-US" sz="1400" b="1" u="none" strike="noStrike" dirty="0">
                          <a:solidFill>
                            <a:schemeClr val="bg1"/>
                          </a:solidFill>
                          <a:effectLst/>
                        </a:rPr>
                        <a:t>在庫数（箱）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a:txBody>
                    <a:bodyPr/>
                    <a:lstStyle/>
                    <a:p>
                      <a:pPr algn="ctr" fontAlgn="ctr"/>
                      <a:r>
                        <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rPr>
                        <a:t>入庫数（箱）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5"/>
                    </a:solidFill>
                  </a:tcPr>
                </a:tc>
                <a:tc>
                  <a:txBody>
                    <a:bodyPr/>
                    <a:lstStyle/>
                    <a:p>
                      <a:pPr algn="ctr" fontAlgn="ctr"/>
                      <a:r>
                        <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rPr>
                        <a:t>出庫数（箱）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5"/>
                    </a:solidFill>
                  </a:tcPr>
                </a:tc>
                <a:extLst>
                  <a:ext uri="{0D108BD9-81ED-4DB2-BD59-A6C34878D82A}">
                    <a16:rowId xmlns:a16="http://schemas.microsoft.com/office/drawing/2014/main" val="3520428940"/>
                  </a:ext>
                </a:extLst>
              </a:tr>
              <a:tr h="395311">
                <a:tc>
                  <a:txBody>
                    <a:bodyPr/>
                    <a:lstStyle/>
                    <a:p>
                      <a:pPr algn="ctr" fontAlgn="ctr"/>
                      <a:r>
                        <a:rPr lang="en-US" sz="1400" b="0" u="none" strike="noStrike" dirty="0">
                          <a:solidFill>
                            <a:srgbClr val="000000"/>
                          </a:solidFill>
                          <a:effectLst/>
                        </a:rPr>
                        <a:t>2024-07-03T06:00:00</a:t>
                      </a: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31</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7620" marR="7620" marT="7620" marB="0" anchor="ctr"/>
                </a:tc>
                <a:extLst>
                  <a:ext uri="{0D108BD9-81ED-4DB2-BD59-A6C34878D82A}">
                    <a16:rowId xmlns:a16="http://schemas.microsoft.com/office/drawing/2014/main" val="3627808189"/>
                  </a:ext>
                </a:extLst>
              </a:tr>
              <a:tr h="395311">
                <a:tc>
                  <a:txBody>
                    <a:bodyPr/>
                    <a:lstStyle/>
                    <a:p>
                      <a:pPr algn="ctr" fontAlgn="ctr"/>
                      <a:r>
                        <a:rPr lang="en-US" sz="1400" b="0" u="none" strike="noStrike" dirty="0">
                          <a:solidFill>
                            <a:srgbClr val="000000"/>
                          </a:solidFill>
                          <a:effectLst/>
                        </a:rPr>
                        <a:t>2024-07-03T07:00:00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29</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7620" marR="7620" marT="7620" marB="0" anchor="ctr"/>
                </a:tc>
                <a:extLst>
                  <a:ext uri="{0D108BD9-81ED-4DB2-BD59-A6C34878D82A}">
                    <a16:rowId xmlns:a16="http://schemas.microsoft.com/office/drawing/2014/main" val="1136618342"/>
                  </a:ext>
                </a:extLst>
              </a:tr>
              <a:tr h="395311">
                <a:tc>
                  <a:txBody>
                    <a:bodyPr/>
                    <a:lstStyle/>
                    <a:p>
                      <a:pPr algn="ctr" fontAlgn="ctr"/>
                      <a:r>
                        <a:rPr lang="en-US" sz="1400" b="0" u="none" strike="noStrike" dirty="0">
                          <a:solidFill>
                            <a:srgbClr val="000000"/>
                          </a:solidFill>
                          <a:effectLst/>
                        </a:rPr>
                        <a:t>2024-07-03T08:00:00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29</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3</a:t>
                      </a:r>
                    </a:p>
                  </a:txBody>
                  <a:tcPr marL="7620" marR="7620" marT="7620" marB="0" anchor="ctr"/>
                </a:tc>
                <a:extLst>
                  <a:ext uri="{0D108BD9-81ED-4DB2-BD59-A6C34878D82A}">
                    <a16:rowId xmlns:a16="http://schemas.microsoft.com/office/drawing/2014/main" val="3192147558"/>
                  </a:ext>
                </a:extLst>
              </a:tr>
              <a:tr h="395311">
                <a:tc>
                  <a:txBody>
                    <a:bodyPr/>
                    <a:lstStyle/>
                    <a:p>
                      <a:pPr algn="ctr" fontAlgn="ctr"/>
                      <a:r>
                        <a:rPr lang="en-US" sz="1400" b="0" u="none" strike="noStrike" dirty="0">
                          <a:solidFill>
                            <a:srgbClr val="000000"/>
                          </a:solidFill>
                          <a:effectLst/>
                        </a:rPr>
                        <a:t>2024-07-03T09:00:00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29</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7620" marR="7620" marT="7620" marB="0" anchor="ctr"/>
                </a:tc>
                <a:extLst>
                  <a:ext uri="{0D108BD9-81ED-4DB2-BD59-A6C34878D82A}">
                    <a16:rowId xmlns:a16="http://schemas.microsoft.com/office/drawing/2014/main" val="1752475560"/>
                  </a:ext>
                </a:extLst>
              </a:tr>
              <a:tr h="395311">
                <a:tc>
                  <a:txBody>
                    <a:bodyPr/>
                    <a:lstStyle/>
                    <a:p>
                      <a:pPr algn="ctr" fontAlgn="ctr"/>
                      <a:r>
                        <a:rPr lang="en-US" sz="1400" b="0" u="none" strike="noStrike" dirty="0">
                          <a:solidFill>
                            <a:srgbClr val="000000"/>
                          </a:solidFill>
                          <a:effectLst/>
                        </a:rPr>
                        <a:t>2024-07-03T10:00:00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29</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3</a:t>
                      </a:r>
                    </a:p>
                  </a:txBody>
                  <a:tcPr marL="7620" marR="7620" marT="7620" marB="0" anchor="ctr"/>
                </a:tc>
                <a:extLst>
                  <a:ext uri="{0D108BD9-81ED-4DB2-BD59-A6C34878D82A}">
                    <a16:rowId xmlns:a16="http://schemas.microsoft.com/office/drawing/2014/main" val="1166796133"/>
                  </a:ext>
                </a:extLst>
              </a:tr>
              <a:tr h="395311">
                <a:tc>
                  <a:txBody>
                    <a:bodyPr/>
                    <a:lstStyle/>
                    <a:p>
                      <a:pPr algn="ctr" fontAlgn="ctr"/>
                      <a:r>
                        <a:rPr lang="en-US" sz="1400" b="0" u="none" strike="noStrike" dirty="0">
                          <a:solidFill>
                            <a:srgbClr val="000000"/>
                          </a:solidFill>
                          <a:effectLst/>
                        </a:rPr>
                        <a:t>2024-07-03T11:00:00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29</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7620" marR="7620" marT="7620" marB="0" anchor="ctr"/>
                </a:tc>
                <a:extLst>
                  <a:ext uri="{0D108BD9-81ED-4DB2-BD59-A6C34878D82A}">
                    <a16:rowId xmlns:a16="http://schemas.microsoft.com/office/drawing/2014/main" val="3994622421"/>
                  </a:ext>
                </a:extLst>
              </a:tr>
              <a:tr h="395311">
                <a:tc>
                  <a:txBody>
                    <a:bodyPr/>
                    <a:lstStyle/>
                    <a:p>
                      <a:pPr algn="ctr" fontAlgn="ctr"/>
                      <a:r>
                        <a:rPr lang="en-US" sz="1400" b="0" u="none" strike="noStrike" dirty="0">
                          <a:solidFill>
                            <a:srgbClr val="000000"/>
                          </a:solidFill>
                          <a:effectLst/>
                        </a:rPr>
                        <a:t>2024-07-03T12:00:00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29</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extLst>
                  <a:ext uri="{0D108BD9-81ED-4DB2-BD59-A6C34878D82A}">
                    <a16:rowId xmlns:a16="http://schemas.microsoft.com/office/drawing/2014/main" val="4271598243"/>
                  </a:ext>
                </a:extLst>
              </a:tr>
              <a:tr h="395311">
                <a:tc>
                  <a:txBody>
                    <a:bodyPr/>
                    <a:lstStyle/>
                    <a:p>
                      <a:pPr algn="ctr" fontAlgn="ctr"/>
                      <a:r>
                        <a:rPr lang="en-US" sz="1400" b="0" u="none" strike="noStrike" dirty="0">
                          <a:solidFill>
                            <a:srgbClr val="000000"/>
                          </a:solidFill>
                          <a:effectLst/>
                        </a:rPr>
                        <a:t>2024-07-03T13:00:00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29</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7620" marR="7620" marT="7620" marB="0" anchor="ctr"/>
                </a:tc>
                <a:extLst>
                  <a:ext uri="{0D108BD9-81ED-4DB2-BD59-A6C34878D82A}">
                    <a16:rowId xmlns:a16="http://schemas.microsoft.com/office/drawing/2014/main" val="2132248299"/>
                  </a:ext>
                </a:extLst>
              </a:tr>
              <a:tr h="395311">
                <a:tc>
                  <a:txBody>
                    <a:bodyPr/>
                    <a:lstStyle/>
                    <a:p>
                      <a:pPr algn="ctr" fontAlgn="ctr"/>
                      <a:r>
                        <a:rPr lang="en-US" sz="1400" b="0" u="none" strike="noStrike" dirty="0">
                          <a:solidFill>
                            <a:srgbClr val="000000"/>
                          </a:solidFill>
                          <a:effectLst/>
                        </a:rPr>
                        <a:t>2024-07-03T14:00:00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21</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7620" marR="7620" marT="7620" marB="0" anchor="ctr"/>
                </a:tc>
                <a:extLst>
                  <a:ext uri="{0D108BD9-81ED-4DB2-BD59-A6C34878D82A}">
                    <a16:rowId xmlns:a16="http://schemas.microsoft.com/office/drawing/2014/main" val="77948469"/>
                  </a:ext>
                </a:extLst>
              </a:tr>
              <a:tr h="395311">
                <a:tc>
                  <a:txBody>
                    <a:bodyPr/>
                    <a:lstStyle/>
                    <a:p>
                      <a:pPr algn="ctr" fontAlgn="ctr"/>
                      <a:r>
                        <a:rPr lang="en-US" sz="1400" b="0" u="none" strike="noStrike" dirty="0">
                          <a:solidFill>
                            <a:srgbClr val="000000"/>
                          </a:solidFill>
                          <a:effectLst/>
                        </a:rPr>
                        <a:t>2024-07-03T15:00:00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21</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3</a:t>
                      </a:r>
                    </a:p>
                  </a:txBody>
                  <a:tcPr marL="7620" marR="7620" marT="7620" marB="0" anchor="ctr"/>
                </a:tc>
                <a:extLst>
                  <a:ext uri="{0D108BD9-81ED-4DB2-BD59-A6C34878D82A}">
                    <a16:rowId xmlns:a16="http://schemas.microsoft.com/office/drawing/2014/main" val="1951783011"/>
                  </a:ext>
                </a:extLst>
              </a:tr>
              <a:tr h="395311">
                <a:tc>
                  <a:txBody>
                    <a:bodyPr/>
                    <a:lstStyle/>
                    <a:p>
                      <a:pPr algn="ctr" fontAlgn="ctr"/>
                      <a:r>
                        <a:rPr lang="en-US" sz="1400" b="0" u="none" strike="noStrike" dirty="0">
                          <a:solidFill>
                            <a:srgbClr val="000000"/>
                          </a:solidFill>
                          <a:effectLst/>
                        </a:rPr>
                        <a:t>2024-07-03T16:00:00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21</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3</a:t>
                      </a:r>
                    </a:p>
                  </a:txBody>
                  <a:tcPr marL="7620" marR="7620" marT="7620" marB="0" anchor="ctr"/>
                </a:tc>
                <a:extLst>
                  <a:ext uri="{0D108BD9-81ED-4DB2-BD59-A6C34878D82A}">
                    <a16:rowId xmlns:a16="http://schemas.microsoft.com/office/drawing/2014/main" val="1595617756"/>
                  </a:ext>
                </a:extLst>
              </a:tr>
            </a:tbl>
          </a:graphicData>
        </a:graphic>
      </p:graphicFrame>
      <p:sp>
        <p:nvSpPr>
          <p:cNvPr id="12" name="吹き出し: 四角形 11">
            <a:extLst>
              <a:ext uri="{FF2B5EF4-FFF2-40B4-BE49-F238E27FC236}">
                <a16:creationId xmlns:a16="http://schemas.microsoft.com/office/drawing/2014/main" id="{B9439F5A-E788-3CB0-FF52-243AC688C9D1}"/>
              </a:ext>
            </a:extLst>
          </p:cNvPr>
          <p:cNvSpPr/>
          <p:nvPr/>
        </p:nvSpPr>
        <p:spPr>
          <a:xfrm>
            <a:off x="-2853559" y="2773009"/>
            <a:ext cx="4548208" cy="1570391"/>
          </a:xfrm>
          <a:prstGeom prst="wedgeRectCallout">
            <a:avLst>
              <a:gd name="adj1" fmla="val 122314"/>
              <a:gd name="adj2" fmla="val -882"/>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2"/>
                </a:solidFill>
              </a:rPr>
              <a:t>症状１：欠損値がある</a:t>
            </a:r>
            <a:endParaRPr kumimoji="1" lang="en-US" altLang="ja-JP" b="1" dirty="0">
              <a:solidFill>
                <a:schemeClr val="tx2"/>
              </a:solidFill>
            </a:endParaRPr>
          </a:p>
          <a:p>
            <a:endParaRPr lang="en-US" altLang="ja-JP" b="1" dirty="0">
              <a:solidFill>
                <a:schemeClr val="tx2"/>
              </a:solidFill>
            </a:endParaRPr>
          </a:p>
          <a:p>
            <a:r>
              <a:rPr kumimoji="1" lang="ja-JP" altLang="en-US" sz="1400" dirty="0">
                <a:solidFill>
                  <a:schemeClr val="tx2"/>
                </a:solidFill>
              </a:rPr>
              <a:t>●別テーブルデータ（所在管理</a:t>
            </a:r>
            <a:r>
              <a:rPr kumimoji="1" lang="en-US" altLang="ja-JP" sz="1400" dirty="0">
                <a:solidFill>
                  <a:schemeClr val="tx2"/>
                </a:solidFill>
              </a:rPr>
              <a:t>TB</a:t>
            </a:r>
            <a:r>
              <a:rPr kumimoji="1" lang="ja-JP" altLang="en-US" sz="1400" dirty="0">
                <a:solidFill>
                  <a:schemeClr val="tx2"/>
                </a:solidFill>
              </a:rPr>
              <a:t>）を確認すると、</a:t>
            </a:r>
            <a:endParaRPr lang="en-US" altLang="ja-JP" sz="1400" dirty="0">
              <a:solidFill>
                <a:schemeClr val="tx2"/>
              </a:solidFill>
            </a:endParaRPr>
          </a:p>
          <a:p>
            <a:r>
              <a:rPr kumimoji="1" lang="ja-JP" altLang="en-US" sz="1400" dirty="0">
                <a:solidFill>
                  <a:schemeClr val="tx2"/>
                </a:solidFill>
              </a:rPr>
              <a:t>入出庫のタイムスタンプ</a:t>
            </a:r>
            <a:r>
              <a:rPr lang="ja-JP" altLang="en-US" sz="1400" dirty="0">
                <a:solidFill>
                  <a:schemeClr val="tx2"/>
                </a:solidFill>
              </a:rPr>
              <a:t>が取れていることが分かった。</a:t>
            </a:r>
            <a:endParaRPr lang="en-US" altLang="ja-JP" sz="1400" dirty="0">
              <a:solidFill>
                <a:schemeClr val="tx2"/>
              </a:solidFill>
            </a:endParaRPr>
          </a:p>
          <a:p>
            <a:r>
              <a:rPr kumimoji="1" lang="en-US" altLang="ja-JP" sz="1400" dirty="0">
                <a:solidFill>
                  <a:schemeClr val="tx2"/>
                </a:solidFill>
              </a:rPr>
              <a:t>Dr.sum</a:t>
            </a:r>
            <a:r>
              <a:rPr kumimoji="1" lang="ja-JP" altLang="en-US" sz="1400" dirty="0">
                <a:solidFill>
                  <a:schemeClr val="tx2"/>
                </a:solidFill>
              </a:rPr>
              <a:t>の自動計算が上手くできていない？</a:t>
            </a:r>
            <a:endParaRPr kumimoji="1" lang="en-US" altLang="ja-JP" sz="1400" dirty="0">
              <a:solidFill>
                <a:schemeClr val="tx2"/>
              </a:solidFill>
            </a:endParaRPr>
          </a:p>
          <a:p>
            <a:endParaRPr kumimoji="1" lang="en-US" altLang="ja-JP" sz="1400" dirty="0">
              <a:solidFill>
                <a:schemeClr val="tx2"/>
              </a:solidFill>
            </a:endParaRPr>
          </a:p>
        </p:txBody>
      </p:sp>
      <p:sp>
        <p:nvSpPr>
          <p:cNvPr id="15" name="吹き出し: 四角形 14">
            <a:extLst>
              <a:ext uri="{FF2B5EF4-FFF2-40B4-BE49-F238E27FC236}">
                <a16:creationId xmlns:a16="http://schemas.microsoft.com/office/drawing/2014/main" id="{71553FC0-43D7-BD50-B8C1-5C4DD4C2F0B7}"/>
              </a:ext>
            </a:extLst>
          </p:cNvPr>
          <p:cNvSpPr/>
          <p:nvPr/>
        </p:nvSpPr>
        <p:spPr>
          <a:xfrm>
            <a:off x="-2959976" y="9031145"/>
            <a:ext cx="4761042" cy="1247971"/>
          </a:xfrm>
          <a:prstGeom prst="wedgeRectCallout">
            <a:avLst>
              <a:gd name="adj1" fmla="val 87657"/>
              <a:gd name="adj2" fmla="val -555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2"/>
                </a:solidFill>
              </a:rPr>
              <a:t>症状</a:t>
            </a:r>
            <a:r>
              <a:rPr lang="ja-JP" altLang="en-US" b="1" dirty="0">
                <a:solidFill>
                  <a:schemeClr val="tx2"/>
                </a:solidFill>
              </a:rPr>
              <a:t>３</a:t>
            </a:r>
            <a:r>
              <a:rPr kumimoji="1" lang="ja-JP" altLang="en-US" b="1" dirty="0">
                <a:solidFill>
                  <a:schemeClr val="tx2"/>
                </a:solidFill>
              </a:rPr>
              <a:t>：</a:t>
            </a:r>
            <a:r>
              <a:rPr lang="ja-JP" altLang="en-US" b="1" dirty="0">
                <a:solidFill>
                  <a:schemeClr val="tx2"/>
                </a:solidFill>
              </a:rPr>
              <a:t>出庫変化と在庫変化が一致しない</a:t>
            </a:r>
            <a:endParaRPr kumimoji="1" lang="en-US" altLang="ja-JP" b="1" dirty="0">
              <a:solidFill>
                <a:schemeClr val="tx2"/>
              </a:solidFill>
            </a:endParaRPr>
          </a:p>
          <a:p>
            <a:endParaRPr lang="en-US" altLang="ja-JP" b="1" dirty="0">
              <a:solidFill>
                <a:schemeClr val="tx2"/>
              </a:solidFill>
            </a:endParaRPr>
          </a:p>
          <a:p>
            <a:r>
              <a:rPr lang="ja-JP" altLang="en-US" sz="1400" dirty="0">
                <a:solidFill>
                  <a:schemeClr val="tx2"/>
                </a:solidFill>
              </a:rPr>
              <a:t>●出庫実績ないのに在庫が減る</a:t>
            </a:r>
            <a:endParaRPr lang="en-US" altLang="ja-JP" sz="1400" dirty="0">
              <a:solidFill>
                <a:schemeClr val="tx2"/>
              </a:solidFill>
            </a:endParaRPr>
          </a:p>
        </p:txBody>
      </p:sp>
      <p:sp>
        <p:nvSpPr>
          <p:cNvPr id="16" name="正方形/長方形 15">
            <a:extLst>
              <a:ext uri="{FF2B5EF4-FFF2-40B4-BE49-F238E27FC236}">
                <a16:creationId xmlns:a16="http://schemas.microsoft.com/office/drawing/2014/main" id="{2903D9A9-A6EF-B5A5-0F1D-2054710F1E09}"/>
              </a:ext>
            </a:extLst>
          </p:cNvPr>
          <p:cNvSpPr/>
          <p:nvPr/>
        </p:nvSpPr>
        <p:spPr>
          <a:xfrm>
            <a:off x="3728543" y="9183168"/>
            <a:ext cx="3602421" cy="773419"/>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E72EA045-8074-A674-3886-DADD39A9AD2F}"/>
              </a:ext>
            </a:extLst>
          </p:cNvPr>
          <p:cNvSpPr/>
          <p:nvPr/>
        </p:nvSpPr>
        <p:spPr>
          <a:xfrm>
            <a:off x="3728544" y="2281951"/>
            <a:ext cx="3602421" cy="1864380"/>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290FFFCB-52F6-934E-7721-E7103CCC65BF}"/>
              </a:ext>
            </a:extLst>
          </p:cNvPr>
          <p:cNvSpPr/>
          <p:nvPr/>
        </p:nvSpPr>
        <p:spPr>
          <a:xfrm>
            <a:off x="6038192" y="1902514"/>
            <a:ext cx="3929983" cy="3292224"/>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2D642881-B7AC-8A24-FF9F-20FAADF143D3}"/>
              </a:ext>
            </a:extLst>
          </p:cNvPr>
          <p:cNvSpPr/>
          <p:nvPr/>
        </p:nvSpPr>
        <p:spPr>
          <a:xfrm>
            <a:off x="-2853559" y="4599485"/>
            <a:ext cx="4548208" cy="886303"/>
          </a:xfrm>
          <a:prstGeom prst="wedgeRectCallout">
            <a:avLst>
              <a:gd name="adj1" fmla="val 36870"/>
              <a:gd name="adj2" fmla="val -92666"/>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2"/>
                </a:solidFill>
              </a:rPr>
              <a:t>欠損値があるのは認識済み（以前山内さんに相談）</a:t>
            </a:r>
            <a:endParaRPr kumimoji="1" lang="en-US" altLang="ja-JP" sz="1400" dirty="0">
              <a:solidFill>
                <a:schemeClr val="tx2"/>
              </a:solidFill>
            </a:endParaRPr>
          </a:p>
          <a:p>
            <a:r>
              <a:rPr lang="ja-JP" altLang="en-US" sz="1400" dirty="0">
                <a:solidFill>
                  <a:schemeClr val="tx2"/>
                </a:solidFill>
              </a:rPr>
              <a:t>過去の値で補完しているが、入出庫が多い品番だと、</a:t>
            </a:r>
            <a:endParaRPr lang="en-US" altLang="ja-JP" sz="1400" dirty="0">
              <a:solidFill>
                <a:schemeClr val="tx2"/>
              </a:solidFill>
            </a:endParaRPr>
          </a:p>
          <a:p>
            <a:r>
              <a:rPr lang="ja-JP" altLang="en-US" sz="1400" dirty="0">
                <a:solidFill>
                  <a:schemeClr val="tx2"/>
                </a:solidFill>
              </a:rPr>
              <a:t>正しく補完できない</a:t>
            </a:r>
            <a:endParaRPr kumimoji="1" lang="en-US" altLang="ja-JP" sz="1400" dirty="0">
              <a:solidFill>
                <a:schemeClr val="tx2"/>
              </a:solidFill>
            </a:endParaRPr>
          </a:p>
        </p:txBody>
      </p:sp>
      <p:sp>
        <p:nvSpPr>
          <p:cNvPr id="21" name="正方形/長方形 20">
            <a:extLst>
              <a:ext uri="{FF2B5EF4-FFF2-40B4-BE49-F238E27FC236}">
                <a16:creationId xmlns:a16="http://schemas.microsoft.com/office/drawing/2014/main" id="{75EC36E3-0155-4A03-B57C-ABA4ADF3AB52}"/>
              </a:ext>
            </a:extLst>
          </p:cNvPr>
          <p:cNvSpPr/>
          <p:nvPr/>
        </p:nvSpPr>
        <p:spPr>
          <a:xfrm>
            <a:off x="3728544" y="9971690"/>
            <a:ext cx="6239631" cy="386709"/>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吹き出し: 四角形 12">
            <a:extLst>
              <a:ext uri="{FF2B5EF4-FFF2-40B4-BE49-F238E27FC236}">
                <a16:creationId xmlns:a16="http://schemas.microsoft.com/office/drawing/2014/main" id="{95D85DA5-5A85-3454-3D86-730DA83BF169}"/>
              </a:ext>
            </a:extLst>
          </p:cNvPr>
          <p:cNvSpPr/>
          <p:nvPr/>
        </p:nvSpPr>
        <p:spPr>
          <a:xfrm>
            <a:off x="10255568" y="3334328"/>
            <a:ext cx="5917036" cy="1389363"/>
          </a:xfrm>
          <a:prstGeom prst="wedgeRectCallout">
            <a:avLst>
              <a:gd name="adj1" fmla="val -59639"/>
              <a:gd name="adj2" fmla="val 220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2"/>
                </a:solidFill>
              </a:rPr>
              <a:t>症状</a:t>
            </a:r>
            <a:r>
              <a:rPr lang="ja-JP" altLang="en-US" b="1" dirty="0">
                <a:solidFill>
                  <a:schemeClr val="tx2"/>
                </a:solidFill>
              </a:rPr>
              <a:t>２</a:t>
            </a:r>
            <a:r>
              <a:rPr kumimoji="1" lang="ja-JP" altLang="en-US" b="1" dirty="0">
                <a:solidFill>
                  <a:schemeClr val="tx2"/>
                </a:solidFill>
              </a:rPr>
              <a:t>：入庫変化と在庫変化が一致しない</a:t>
            </a:r>
            <a:endParaRPr kumimoji="1" lang="en-US" altLang="ja-JP" b="1" dirty="0">
              <a:solidFill>
                <a:schemeClr val="tx2"/>
              </a:solidFill>
            </a:endParaRPr>
          </a:p>
          <a:p>
            <a:endParaRPr lang="en-US" altLang="ja-JP" b="1" dirty="0">
              <a:solidFill>
                <a:schemeClr val="tx2"/>
              </a:solidFill>
            </a:endParaRPr>
          </a:p>
          <a:p>
            <a:r>
              <a:rPr lang="ja-JP" altLang="en-US" sz="1400" dirty="0">
                <a:solidFill>
                  <a:schemeClr val="tx2"/>
                </a:solidFill>
              </a:rPr>
              <a:t>●別テーブルを参照しても、入庫の変化と在庫変化が一致しない</a:t>
            </a:r>
            <a:endParaRPr lang="en-US" altLang="ja-JP" sz="1400" dirty="0">
              <a:solidFill>
                <a:schemeClr val="tx2"/>
              </a:solidFill>
            </a:endParaRPr>
          </a:p>
          <a:p>
            <a:r>
              <a:rPr kumimoji="1" lang="ja-JP" altLang="en-US" sz="1400" dirty="0">
                <a:solidFill>
                  <a:schemeClr val="tx2"/>
                </a:solidFill>
              </a:rPr>
              <a:t>　</a:t>
            </a:r>
            <a:r>
              <a:rPr kumimoji="1" lang="en-US" altLang="ja-JP" sz="1400" dirty="0">
                <a:solidFill>
                  <a:schemeClr val="tx2"/>
                </a:solidFill>
              </a:rPr>
              <a:t>38</a:t>
            </a:r>
            <a:r>
              <a:rPr kumimoji="1" lang="ja-JP" altLang="en-US" sz="1400" dirty="0">
                <a:solidFill>
                  <a:schemeClr val="tx2"/>
                </a:solidFill>
              </a:rPr>
              <a:t>個在庫増の説明がつかない</a:t>
            </a:r>
            <a:endParaRPr kumimoji="1" lang="en-US" altLang="ja-JP" sz="1400" dirty="0">
              <a:solidFill>
                <a:schemeClr val="tx2"/>
              </a:solidFill>
            </a:endParaRPr>
          </a:p>
          <a:p>
            <a:r>
              <a:rPr lang="ja-JP" altLang="en-US" sz="1400" dirty="0">
                <a:solidFill>
                  <a:schemeClr val="tx2"/>
                </a:solidFill>
              </a:rPr>
              <a:t>●入庫実績あるのに在庫増えないこともあり（</a:t>
            </a:r>
            <a:r>
              <a:rPr lang="en-US" altLang="ja-JP" sz="1400" dirty="0">
                <a:solidFill>
                  <a:schemeClr val="tx2"/>
                </a:solidFill>
              </a:rPr>
              <a:t>7/2</a:t>
            </a:r>
            <a:r>
              <a:rPr lang="ja-JP" altLang="en-US" sz="1400" dirty="0">
                <a:solidFill>
                  <a:schemeClr val="tx2"/>
                </a:solidFill>
              </a:rPr>
              <a:t> </a:t>
            </a:r>
            <a:r>
              <a:rPr lang="en-US" altLang="ja-JP" sz="1400" dirty="0">
                <a:solidFill>
                  <a:schemeClr val="tx2"/>
                </a:solidFill>
              </a:rPr>
              <a:t>15:00</a:t>
            </a:r>
            <a:r>
              <a:rPr lang="ja-JP" altLang="en-US" sz="1400" dirty="0">
                <a:solidFill>
                  <a:schemeClr val="tx2"/>
                </a:solidFill>
              </a:rPr>
              <a:t>）</a:t>
            </a:r>
            <a:endParaRPr lang="en-US" altLang="ja-JP" sz="1400" dirty="0">
              <a:solidFill>
                <a:schemeClr val="tx2"/>
              </a:solidFill>
            </a:endParaRPr>
          </a:p>
        </p:txBody>
      </p:sp>
      <p:sp>
        <p:nvSpPr>
          <p:cNvPr id="14" name="吹き出し: 四角形 13">
            <a:extLst>
              <a:ext uri="{FF2B5EF4-FFF2-40B4-BE49-F238E27FC236}">
                <a16:creationId xmlns:a16="http://schemas.microsoft.com/office/drawing/2014/main" id="{2B682EF2-B8F4-3BFB-8FB9-3849123E403C}"/>
              </a:ext>
            </a:extLst>
          </p:cNvPr>
          <p:cNvSpPr/>
          <p:nvPr/>
        </p:nvSpPr>
        <p:spPr>
          <a:xfrm>
            <a:off x="10358224" y="9277008"/>
            <a:ext cx="5917036" cy="1389363"/>
          </a:xfrm>
          <a:prstGeom prst="wedgeRectCallout">
            <a:avLst>
              <a:gd name="adj1" fmla="val -58440"/>
              <a:gd name="adj2" fmla="val 13489"/>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2"/>
                </a:solidFill>
              </a:rPr>
              <a:t>症状４：</a:t>
            </a:r>
            <a:r>
              <a:rPr lang="ja-JP" altLang="en-US" b="1" dirty="0">
                <a:solidFill>
                  <a:schemeClr val="tx2"/>
                </a:solidFill>
              </a:rPr>
              <a:t>異なるテーブルで入出庫が一致しない</a:t>
            </a:r>
            <a:endParaRPr kumimoji="1" lang="en-US" altLang="ja-JP" b="1" dirty="0">
              <a:solidFill>
                <a:schemeClr val="tx2"/>
              </a:solidFill>
            </a:endParaRPr>
          </a:p>
          <a:p>
            <a:endParaRPr lang="en-US" altLang="ja-JP" b="1" dirty="0">
              <a:solidFill>
                <a:schemeClr val="tx2"/>
              </a:solidFill>
            </a:endParaRPr>
          </a:p>
          <a:p>
            <a:r>
              <a:rPr lang="ja-JP" altLang="en-US" sz="1400" dirty="0">
                <a:solidFill>
                  <a:schemeClr val="tx2"/>
                </a:solidFill>
              </a:rPr>
              <a:t>●欠損していなが、入庫数、出庫数ともに一致しないケースあり</a:t>
            </a:r>
            <a:endParaRPr lang="en-US" altLang="ja-JP" sz="1400" dirty="0">
              <a:solidFill>
                <a:schemeClr val="tx2"/>
              </a:solidFill>
            </a:endParaRPr>
          </a:p>
          <a:p>
            <a:r>
              <a:rPr lang="ja-JP" altLang="en-US" sz="1400" dirty="0">
                <a:solidFill>
                  <a:schemeClr val="tx2"/>
                </a:solidFill>
              </a:rPr>
              <a:t>　・数が合わない、</a:t>
            </a:r>
            <a:r>
              <a:rPr lang="en-US" altLang="ja-JP" sz="1400" dirty="0">
                <a:solidFill>
                  <a:schemeClr val="tx2"/>
                </a:solidFill>
              </a:rPr>
              <a:t>10</a:t>
            </a:r>
            <a:r>
              <a:rPr lang="ja-JP" altLang="en-US" sz="1400" dirty="0">
                <a:solidFill>
                  <a:schemeClr val="tx2"/>
                </a:solidFill>
              </a:rPr>
              <a:t>個以上違うこともあり（</a:t>
            </a:r>
            <a:r>
              <a:rPr lang="en-US" altLang="ja-JP" sz="1400" dirty="0">
                <a:solidFill>
                  <a:schemeClr val="tx2"/>
                </a:solidFill>
              </a:rPr>
              <a:t>7/1 14:00</a:t>
            </a:r>
            <a:r>
              <a:rPr lang="ja-JP" altLang="en-US" sz="1400" dirty="0">
                <a:solidFill>
                  <a:schemeClr val="tx2"/>
                </a:solidFill>
              </a:rPr>
              <a:t>、</a:t>
            </a:r>
            <a:r>
              <a:rPr lang="en-US" altLang="ja-JP" sz="1400" dirty="0">
                <a:solidFill>
                  <a:schemeClr val="tx2"/>
                </a:solidFill>
              </a:rPr>
              <a:t>7/2 14:00</a:t>
            </a:r>
            <a:r>
              <a:rPr lang="ja-JP" altLang="en-US" sz="1400" dirty="0">
                <a:solidFill>
                  <a:schemeClr val="tx2"/>
                </a:solidFill>
              </a:rPr>
              <a:t>）</a:t>
            </a:r>
            <a:endParaRPr lang="en-US" altLang="ja-JP" sz="1400" dirty="0">
              <a:solidFill>
                <a:schemeClr val="tx2"/>
              </a:solidFill>
            </a:endParaRPr>
          </a:p>
        </p:txBody>
      </p:sp>
      <p:sp>
        <p:nvSpPr>
          <p:cNvPr id="22" name="正方形/長方形 21">
            <a:extLst>
              <a:ext uri="{FF2B5EF4-FFF2-40B4-BE49-F238E27FC236}">
                <a16:creationId xmlns:a16="http://schemas.microsoft.com/office/drawing/2014/main" id="{A095540F-870C-7481-8EC3-A54521E1C516}"/>
              </a:ext>
            </a:extLst>
          </p:cNvPr>
          <p:cNvSpPr/>
          <p:nvPr/>
        </p:nvSpPr>
        <p:spPr>
          <a:xfrm>
            <a:off x="10198563" y="-240903"/>
            <a:ext cx="8347563" cy="2022406"/>
          </a:xfrm>
          <a:prstGeom prst="rect">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b="1" dirty="0">
                <a:solidFill>
                  <a:schemeClr val="tx2"/>
                </a:solidFill>
              </a:rPr>
              <a:t>Dr.sum</a:t>
            </a:r>
            <a:r>
              <a:rPr kumimoji="1" lang="ja-JP" altLang="en-US" b="1" dirty="0">
                <a:solidFill>
                  <a:schemeClr val="tx2"/>
                </a:solidFill>
              </a:rPr>
              <a:t>の計算に不具合あり？</a:t>
            </a:r>
            <a:endParaRPr kumimoji="1" lang="en-US" altLang="ja-JP" b="1" dirty="0">
              <a:solidFill>
                <a:schemeClr val="tx2"/>
              </a:solidFill>
            </a:endParaRPr>
          </a:p>
          <a:p>
            <a:endParaRPr kumimoji="1" lang="en-US" altLang="ja-JP" dirty="0">
              <a:solidFill>
                <a:schemeClr val="tx2"/>
              </a:solidFill>
            </a:endParaRPr>
          </a:p>
          <a:p>
            <a:r>
              <a:rPr kumimoji="1" lang="en-US" altLang="ja-JP" dirty="0">
                <a:solidFill>
                  <a:schemeClr val="tx2"/>
                </a:solidFill>
              </a:rPr>
              <a:t>Memo</a:t>
            </a:r>
          </a:p>
          <a:p>
            <a:r>
              <a:rPr lang="ja-JP" altLang="en-US" dirty="0">
                <a:solidFill>
                  <a:schemeClr val="tx2"/>
                </a:solidFill>
              </a:rPr>
              <a:t>・</a:t>
            </a:r>
            <a:r>
              <a:rPr kumimoji="1" lang="ja-JP" altLang="en-US" dirty="0">
                <a:solidFill>
                  <a:schemeClr val="tx2"/>
                </a:solidFill>
              </a:rPr>
              <a:t>所在管理テーブルの入庫数</a:t>
            </a:r>
            <a:r>
              <a:rPr kumimoji="1" lang="en-US" altLang="ja-JP" dirty="0">
                <a:solidFill>
                  <a:schemeClr val="tx2"/>
                </a:solidFill>
              </a:rPr>
              <a:t>or</a:t>
            </a:r>
            <a:r>
              <a:rPr kumimoji="1" lang="ja-JP" altLang="en-US" dirty="0">
                <a:solidFill>
                  <a:schemeClr val="tx2"/>
                </a:solidFill>
              </a:rPr>
              <a:t>出庫数　＞　在庫推移の入庫数</a:t>
            </a:r>
            <a:r>
              <a:rPr kumimoji="1" lang="en-US" altLang="ja-JP" dirty="0">
                <a:solidFill>
                  <a:schemeClr val="tx2"/>
                </a:solidFill>
              </a:rPr>
              <a:t>or</a:t>
            </a:r>
            <a:r>
              <a:rPr kumimoji="1" lang="ja-JP" altLang="en-US" dirty="0">
                <a:solidFill>
                  <a:schemeClr val="tx2"/>
                </a:solidFill>
              </a:rPr>
              <a:t>出庫数の傾向</a:t>
            </a:r>
            <a:endParaRPr kumimoji="1" lang="en-US" altLang="ja-JP" dirty="0">
              <a:solidFill>
                <a:schemeClr val="tx2"/>
              </a:solidFill>
            </a:endParaRPr>
          </a:p>
          <a:p>
            <a:r>
              <a:rPr lang="ja-JP" altLang="en-US" dirty="0">
                <a:solidFill>
                  <a:schemeClr val="tx2"/>
                </a:solidFill>
              </a:rPr>
              <a:t>⇒　在庫推移テーブルは計算漏れがある</a:t>
            </a:r>
            <a:endParaRPr lang="en-US" altLang="ja-JP" dirty="0">
              <a:solidFill>
                <a:schemeClr val="tx2"/>
              </a:solidFill>
            </a:endParaRPr>
          </a:p>
          <a:p>
            <a:r>
              <a:rPr lang="ja-JP" altLang="en-US" dirty="0">
                <a:solidFill>
                  <a:schemeClr val="tx2"/>
                </a:solidFill>
              </a:rPr>
              <a:t>・入出庫の変化と関係無く在庫が増えたり減ったりする</a:t>
            </a:r>
            <a:endParaRPr kumimoji="1" lang="en-US" altLang="ja-JP" dirty="0">
              <a:solidFill>
                <a:schemeClr val="tx2"/>
              </a:solidFill>
            </a:endParaRPr>
          </a:p>
        </p:txBody>
      </p:sp>
    </p:spTree>
    <p:extLst>
      <p:ext uri="{BB962C8B-B14F-4D97-AF65-F5344CB8AC3E}">
        <p14:creationId xmlns:p14="http://schemas.microsoft.com/office/powerpoint/2010/main" val="2487014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9A963C-A963-0240-58AE-337B46F256B1}"/>
              </a:ext>
            </a:extLst>
          </p:cNvPr>
          <p:cNvSpPr>
            <a:spLocks noGrp="1"/>
          </p:cNvSpPr>
          <p:nvPr>
            <p:ph type="body" sz="quarter" idx="18"/>
          </p:nvPr>
        </p:nvSpPr>
        <p:spPr/>
        <p:txBody>
          <a:bodyPr/>
          <a:lstStyle/>
          <a:p>
            <a:r>
              <a:rPr kumimoji="1" lang="ja-JP" altLang="en-US" dirty="0"/>
              <a:t>・</a:t>
            </a:r>
            <a:r>
              <a:rPr kumimoji="1" lang="en-US" altLang="ja-JP" dirty="0"/>
              <a:t>GW</a:t>
            </a:r>
            <a:r>
              <a:rPr kumimoji="1" lang="ja-JP" altLang="en-US" dirty="0"/>
              <a:t>、夏季休暇の計画台数が入力されている？</a:t>
            </a:r>
            <a:endParaRPr kumimoji="1" lang="en-US" altLang="ja-JP" dirty="0"/>
          </a:p>
          <a:p>
            <a:r>
              <a:rPr lang="ja-JP" altLang="en-US" dirty="0"/>
              <a:t>・月単位で大きく変わる</a:t>
            </a:r>
            <a:endParaRPr kumimoji="1" lang="en-US" altLang="ja-JP" dirty="0"/>
          </a:p>
        </p:txBody>
      </p:sp>
      <p:sp>
        <p:nvSpPr>
          <p:cNvPr id="3" name="テキスト プレースホルダー 2">
            <a:extLst>
              <a:ext uri="{FF2B5EF4-FFF2-40B4-BE49-F238E27FC236}">
                <a16:creationId xmlns:a16="http://schemas.microsoft.com/office/drawing/2014/main" id="{39DB3D80-D336-FDBC-8BE4-206A1D83BDF8}"/>
              </a:ext>
            </a:extLst>
          </p:cNvPr>
          <p:cNvSpPr>
            <a:spLocks noGrp="1"/>
          </p:cNvSpPr>
          <p:nvPr>
            <p:ph type="body" sz="quarter" idx="20"/>
          </p:nvPr>
        </p:nvSpPr>
        <p:spPr/>
        <p:txBody>
          <a:bodyPr/>
          <a:lstStyle/>
          <a:p>
            <a:r>
              <a:rPr kumimoji="1" lang="en-US" altLang="ja-JP" dirty="0"/>
              <a:t>IT</a:t>
            </a:r>
            <a:r>
              <a:rPr kumimoji="1" lang="ja-JP" altLang="en-US" dirty="0"/>
              <a:t>生産管理版</a:t>
            </a:r>
          </a:p>
        </p:txBody>
      </p:sp>
      <p:sp>
        <p:nvSpPr>
          <p:cNvPr id="4" name="日付プレースホルダー 3">
            <a:extLst>
              <a:ext uri="{FF2B5EF4-FFF2-40B4-BE49-F238E27FC236}">
                <a16:creationId xmlns:a16="http://schemas.microsoft.com/office/drawing/2014/main" id="{1B41226F-72B5-4CC2-CB46-80CBD384C074}"/>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spTree>
    <p:extLst>
      <p:ext uri="{BB962C8B-B14F-4D97-AF65-F5344CB8AC3E}">
        <p14:creationId xmlns:p14="http://schemas.microsoft.com/office/powerpoint/2010/main" val="2088667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5FA168C-F709-0BA0-3931-89A80D510E8E}"/>
              </a:ext>
            </a:extLst>
          </p:cNvPr>
          <p:cNvSpPr>
            <a:spLocks noGrp="1"/>
          </p:cNvSpPr>
          <p:nvPr>
            <p:ph type="body" sz="quarter" idx="18"/>
          </p:nvPr>
        </p:nvSpPr>
        <p:spPr/>
        <p:txBody>
          <a:bodyPr/>
          <a:lstStyle/>
          <a:p>
            <a:r>
              <a:rPr kumimoji="1" lang="ja-JP" altLang="en-US" b="0" dirty="0"/>
              <a:t>・自分が作成した</a:t>
            </a:r>
            <a:r>
              <a:rPr kumimoji="1" lang="en-US" altLang="ja-JP" b="0" dirty="0"/>
              <a:t>CSV</a:t>
            </a:r>
            <a:r>
              <a:rPr kumimoji="1" lang="ja-JP" altLang="en-US" b="0" dirty="0"/>
              <a:t>ファイルに</a:t>
            </a:r>
            <a:r>
              <a:rPr kumimoji="1" lang="en-US" altLang="ja-JP" b="0" dirty="0"/>
              <a:t>AT</a:t>
            </a:r>
            <a:r>
              <a:rPr kumimoji="1" lang="ja-JP" altLang="en-US" b="0" dirty="0"/>
              <a:t>品番「</a:t>
            </a:r>
            <a:r>
              <a:rPr kumimoji="1" lang="en-US" altLang="ja-JP" b="0" dirty="0"/>
              <a:t>0610ECD018</a:t>
            </a:r>
            <a:r>
              <a:rPr kumimoji="1" lang="ja-JP" altLang="en-US" b="0" dirty="0"/>
              <a:t>」がある。「</a:t>
            </a:r>
            <a:r>
              <a:rPr kumimoji="1" lang="en-US" altLang="ja-JP" b="0" dirty="0">
                <a:solidFill>
                  <a:srgbClr val="FF0000"/>
                </a:solidFill>
              </a:rPr>
              <a:t>3</a:t>
            </a:r>
            <a:r>
              <a:rPr kumimoji="1" lang="en-US" altLang="ja-JP" b="0" dirty="0"/>
              <a:t>0610ECD018</a:t>
            </a:r>
            <a:r>
              <a:rPr kumimoji="1" lang="ja-JP" altLang="en-US" b="0" dirty="0"/>
              <a:t>」</a:t>
            </a:r>
            <a:r>
              <a:rPr lang="ja-JP" altLang="en-US" b="0" dirty="0"/>
              <a:t>の間違い？整形方法に誤りがあるかもしれない</a:t>
            </a:r>
            <a:endParaRPr kumimoji="1" lang="ja-JP" altLang="en-US" b="0" dirty="0"/>
          </a:p>
        </p:txBody>
      </p:sp>
      <p:sp>
        <p:nvSpPr>
          <p:cNvPr id="3" name="テキスト プレースホルダー 2">
            <a:extLst>
              <a:ext uri="{FF2B5EF4-FFF2-40B4-BE49-F238E27FC236}">
                <a16:creationId xmlns:a16="http://schemas.microsoft.com/office/drawing/2014/main" id="{FEF30C03-FC91-D696-FDD2-B61C2954220A}"/>
              </a:ext>
            </a:extLst>
          </p:cNvPr>
          <p:cNvSpPr>
            <a:spLocks noGrp="1"/>
          </p:cNvSpPr>
          <p:nvPr>
            <p:ph type="body" sz="quarter" idx="20"/>
          </p:nvPr>
        </p:nvSpPr>
        <p:spPr/>
        <p:txBody>
          <a:bodyPr/>
          <a:lstStyle/>
          <a:p>
            <a:r>
              <a:rPr lang="ja-JP" altLang="en-US" dirty="0"/>
              <a:t>着工データ</a:t>
            </a:r>
            <a:endParaRPr kumimoji="1" lang="ja-JP" altLang="en-US" dirty="0"/>
          </a:p>
        </p:txBody>
      </p:sp>
      <p:sp>
        <p:nvSpPr>
          <p:cNvPr id="4" name="日付プレースホルダー 3">
            <a:extLst>
              <a:ext uri="{FF2B5EF4-FFF2-40B4-BE49-F238E27FC236}">
                <a16:creationId xmlns:a16="http://schemas.microsoft.com/office/drawing/2014/main" id="{1414FA93-083B-CDEA-93BD-427E61DD88FD}"/>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spTree>
    <p:extLst>
      <p:ext uri="{BB962C8B-B14F-4D97-AF65-F5344CB8AC3E}">
        <p14:creationId xmlns:p14="http://schemas.microsoft.com/office/powerpoint/2010/main" val="1198641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D86AA7E-F5CA-C7F7-CA6A-DA1B0BBE9B80}"/>
              </a:ext>
            </a:extLst>
          </p:cNvPr>
          <p:cNvSpPr>
            <a:spLocks noGrp="1"/>
          </p:cNvSpPr>
          <p:nvPr>
            <p:ph type="body" sz="quarter" idx="18"/>
          </p:nvPr>
        </p:nvSpPr>
        <p:spPr/>
        <p:txBody>
          <a:bodyPr/>
          <a:lstStyle/>
          <a:p>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20D9A015-C342-9279-D5E4-A4E1B49942CF}"/>
              </a:ext>
            </a:extLst>
          </p:cNvPr>
          <p:cNvSpPr>
            <a:spLocks noGrp="1"/>
          </p:cNvSpPr>
          <p:nvPr>
            <p:ph type="body" sz="quarter" idx="20"/>
          </p:nvPr>
        </p:nvSpPr>
        <p:spPr/>
        <p:txBody>
          <a:bodyPr/>
          <a:lstStyle/>
          <a:p>
            <a:r>
              <a:rPr lang="en-US" altLang="ja-JP" dirty="0"/>
              <a:t>STEP1</a:t>
            </a:r>
            <a:r>
              <a:rPr lang="ja-JP" altLang="en-US" dirty="0"/>
              <a:t>：</a:t>
            </a:r>
            <a:r>
              <a:rPr kumimoji="1" lang="ja-JP" altLang="en-US" dirty="0"/>
              <a:t>下限割れ時の入庫指示（投入作業者などへの情報提供）</a:t>
            </a:r>
          </a:p>
        </p:txBody>
      </p:sp>
      <p:sp>
        <p:nvSpPr>
          <p:cNvPr id="4" name="日付プレースホルダー 3">
            <a:extLst>
              <a:ext uri="{FF2B5EF4-FFF2-40B4-BE49-F238E27FC236}">
                <a16:creationId xmlns:a16="http://schemas.microsoft.com/office/drawing/2014/main" id="{41DDED97-D825-1C38-15EE-3887594DD090}"/>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sp>
        <p:nvSpPr>
          <p:cNvPr id="5" name="テキスト ボックス 4">
            <a:extLst>
              <a:ext uri="{FF2B5EF4-FFF2-40B4-BE49-F238E27FC236}">
                <a16:creationId xmlns:a16="http://schemas.microsoft.com/office/drawing/2014/main" id="{9D9B8D49-1585-3EB7-2F77-2D91B7A2BAA1}"/>
              </a:ext>
            </a:extLst>
          </p:cNvPr>
          <p:cNvSpPr txBox="1"/>
          <p:nvPr/>
        </p:nvSpPr>
        <p:spPr>
          <a:xfrm>
            <a:off x="5632655" y="1614614"/>
            <a:ext cx="845103" cy="307777"/>
          </a:xfrm>
          <a:prstGeom prst="rect">
            <a:avLst/>
          </a:prstGeom>
          <a:noFill/>
        </p:spPr>
        <p:txBody>
          <a:bodyPr wrap="none" rtlCol="0">
            <a:spAutoFit/>
          </a:bodyPr>
          <a:lstStyle/>
          <a:p>
            <a:r>
              <a:rPr lang="ja-JP" altLang="en-US" sz="1400" dirty="0"/>
              <a:t>品番</a:t>
            </a:r>
            <a:r>
              <a:rPr lang="en-US" altLang="ja-JP" sz="1400" dirty="0"/>
              <a:t>****</a:t>
            </a:r>
            <a:endParaRPr kumimoji="1" lang="ja-JP" altLang="en-US" sz="1400" dirty="0"/>
          </a:p>
        </p:txBody>
      </p:sp>
      <p:sp>
        <p:nvSpPr>
          <p:cNvPr id="7" name="正方形/長方形 6">
            <a:extLst>
              <a:ext uri="{FF2B5EF4-FFF2-40B4-BE49-F238E27FC236}">
                <a16:creationId xmlns:a16="http://schemas.microsoft.com/office/drawing/2014/main" id="{615E8A5A-2C3E-19E1-02F4-19B24F46E81B}"/>
              </a:ext>
            </a:extLst>
          </p:cNvPr>
          <p:cNvSpPr/>
          <p:nvPr/>
        </p:nvSpPr>
        <p:spPr>
          <a:xfrm>
            <a:off x="6654533" y="1663178"/>
            <a:ext cx="1972423" cy="210648"/>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C0197D0-4B4E-5DF9-3CB8-247D0B11EB72}"/>
              </a:ext>
            </a:extLst>
          </p:cNvPr>
          <p:cNvSpPr txBox="1"/>
          <p:nvPr/>
        </p:nvSpPr>
        <p:spPr>
          <a:xfrm>
            <a:off x="5632655" y="2003559"/>
            <a:ext cx="845103" cy="307777"/>
          </a:xfrm>
          <a:prstGeom prst="rect">
            <a:avLst/>
          </a:prstGeom>
          <a:noFill/>
        </p:spPr>
        <p:txBody>
          <a:bodyPr wrap="none" rtlCol="0">
            <a:spAutoFit/>
          </a:bodyPr>
          <a:lstStyle/>
          <a:p>
            <a:r>
              <a:rPr lang="ja-JP" altLang="en-US" sz="1400" dirty="0"/>
              <a:t>品番</a:t>
            </a:r>
            <a:r>
              <a:rPr lang="en-US" altLang="ja-JP" sz="1400" dirty="0"/>
              <a:t>****</a:t>
            </a:r>
            <a:endParaRPr kumimoji="1" lang="ja-JP" altLang="en-US" sz="1400" dirty="0"/>
          </a:p>
        </p:txBody>
      </p:sp>
      <p:sp>
        <p:nvSpPr>
          <p:cNvPr id="9" name="正方形/長方形 8">
            <a:extLst>
              <a:ext uri="{FF2B5EF4-FFF2-40B4-BE49-F238E27FC236}">
                <a16:creationId xmlns:a16="http://schemas.microsoft.com/office/drawing/2014/main" id="{C3DEB3A0-7794-0398-0729-1FE0FC1BFECF}"/>
              </a:ext>
            </a:extLst>
          </p:cNvPr>
          <p:cNvSpPr/>
          <p:nvPr/>
        </p:nvSpPr>
        <p:spPr>
          <a:xfrm>
            <a:off x="6654532" y="2035882"/>
            <a:ext cx="1972423" cy="210648"/>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FAEC7F0-FC4B-3276-D5EF-DD8CDEBBC43C}"/>
              </a:ext>
            </a:extLst>
          </p:cNvPr>
          <p:cNvSpPr/>
          <p:nvPr/>
        </p:nvSpPr>
        <p:spPr>
          <a:xfrm>
            <a:off x="6654533" y="1663178"/>
            <a:ext cx="335120" cy="210648"/>
          </a:xfrm>
          <a:prstGeom prst="rect">
            <a:avLst/>
          </a:prstGeom>
          <a:gradFill flip="none" rotWithShape="1">
            <a:gsLst>
              <a:gs pos="0">
                <a:srgbClr val="FFFF00"/>
              </a:gs>
              <a:gs pos="35000">
                <a:srgbClr val="FFC000"/>
              </a:gs>
              <a:gs pos="100000">
                <a:schemeClr val="accent6">
                  <a:lumMod val="100000"/>
                </a:schemeClr>
              </a:gs>
            </a:gsLst>
            <a:path path="circle">
              <a:fillToRect l="100000" t="100000"/>
            </a:path>
            <a:tileRect r="-100000" b="-100000"/>
          </a:gra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ECF36DB-3260-1276-A929-6E8DB1049694}"/>
              </a:ext>
            </a:extLst>
          </p:cNvPr>
          <p:cNvSpPr/>
          <p:nvPr/>
        </p:nvSpPr>
        <p:spPr>
          <a:xfrm>
            <a:off x="6654534" y="2031786"/>
            <a:ext cx="976636" cy="210648"/>
          </a:xfrm>
          <a:prstGeom prst="rect">
            <a:avLst/>
          </a:prstGeom>
          <a:solidFill>
            <a:srgbClr val="92D05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E3F1E8C0-9281-B93E-7414-FE6832778649}"/>
              </a:ext>
            </a:extLst>
          </p:cNvPr>
          <p:cNvCxnSpPr>
            <a:cxnSpLocks/>
            <a:endCxn id="15" idx="0"/>
          </p:cNvCxnSpPr>
          <p:nvPr/>
        </p:nvCxnSpPr>
        <p:spPr>
          <a:xfrm>
            <a:off x="7138064" y="1523652"/>
            <a:ext cx="0" cy="125113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499910C-6AF2-59A9-3FE7-4268ABFB1AD8}"/>
              </a:ext>
            </a:extLst>
          </p:cNvPr>
          <p:cNvCxnSpPr>
            <a:cxnSpLocks/>
            <a:endCxn id="16" idx="0"/>
          </p:cNvCxnSpPr>
          <p:nvPr/>
        </p:nvCxnSpPr>
        <p:spPr>
          <a:xfrm>
            <a:off x="8161777" y="1523652"/>
            <a:ext cx="0" cy="125113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E61E5878-F2CB-66F8-4A43-FFDEB62DFEF9}"/>
              </a:ext>
            </a:extLst>
          </p:cNvPr>
          <p:cNvSpPr txBox="1"/>
          <p:nvPr/>
        </p:nvSpPr>
        <p:spPr>
          <a:xfrm>
            <a:off x="6892644" y="2774786"/>
            <a:ext cx="490840" cy="307777"/>
          </a:xfrm>
          <a:prstGeom prst="rect">
            <a:avLst/>
          </a:prstGeom>
          <a:noFill/>
        </p:spPr>
        <p:txBody>
          <a:bodyPr wrap="none" rtlCol="0">
            <a:spAutoFit/>
          </a:bodyPr>
          <a:lstStyle/>
          <a:p>
            <a:r>
              <a:rPr kumimoji="1" lang="en-US" altLang="ja-JP" sz="1400" dirty="0"/>
              <a:t>Min</a:t>
            </a:r>
            <a:endParaRPr kumimoji="1" lang="ja-JP" altLang="en-US" sz="1400" dirty="0"/>
          </a:p>
        </p:txBody>
      </p:sp>
      <p:sp>
        <p:nvSpPr>
          <p:cNvPr id="16" name="テキスト ボックス 15">
            <a:extLst>
              <a:ext uri="{FF2B5EF4-FFF2-40B4-BE49-F238E27FC236}">
                <a16:creationId xmlns:a16="http://schemas.microsoft.com/office/drawing/2014/main" id="{32DB1A26-14E8-AFA7-2D21-A7C3F99432F4}"/>
              </a:ext>
            </a:extLst>
          </p:cNvPr>
          <p:cNvSpPr txBox="1"/>
          <p:nvPr/>
        </p:nvSpPr>
        <p:spPr>
          <a:xfrm>
            <a:off x="7901930" y="2774785"/>
            <a:ext cx="519694" cy="307777"/>
          </a:xfrm>
          <a:prstGeom prst="rect">
            <a:avLst/>
          </a:prstGeom>
          <a:noFill/>
        </p:spPr>
        <p:txBody>
          <a:bodyPr wrap="none" rtlCol="0">
            <a:spAutoFit/>
          </a:bodyPr>
          <a:lstStyle/>
          <a:p>
            <a:r>
              <a:rPr kumimoji="1" lang="en-US" altLang="ja-JP" sz="1400" dirty="0"/>
              <a:t>Max</a:t>
            </a:r>
            <a:endParaRPr kumimoji="1" lang="ja-JP" altLang="en-US" sz="1400" dirty="0"/>
          </a:p>
        </p:txBody>
      </p:sp>
      <p:sp>
        <p:nvSpPr>
          <p:cNvPr id="17" name="テキスト ボックス 16">
            <a:extLst>
              <a:ext uri="{FF2B5EF4-FFF2-40B4-BE49-F238E27FC236}">
                <a16:creationId xmlns:a16="http://schemas.microsoft.com/office/drawing/2014/main" id="{9B7F4F93-21BD-6AB9-CFDE-3D82C12A5E2C}"/>
              </a:ext>
            </a:extLst>
          </p:cNvPr>
          <p:cNvSpPr txBox="1"/>
          <p:nvPr/>
        </p:nvSpPr>
        <p:spPr>
          <a:xfrm>
            <a:off x="6776622" y="1079921"/>
            <a:ext cx="1441420" cy="307777"/>
          </a:xfrm>
          <a:prstGeom prst="rect">
            <a:avLst/>
          </a:prstGeom>
          <a:noFill/>
        </p:spPr>
        <p:txBody>
          <a:bodyPr wrap="none" rtlCol="0">
            <a:spAutoFit/>
          </a:bodyPr>
          <a:lstStyle/>
          <a:p>
            <a:r>
              <a:rPr lang="ja-JP" altLang="en-US" sz="1400" dirty="0"/>
              <a:t>〇月〇日　〇時</a:t>
            </a:r>
            <a:endParaRPr kumimoji="1" lang="ja-JP" altLang="en-US" sz="1400" dirty="0"/>
          </a:p>
        </p:txBody>
      </p:sp>
      <p:sp>
        <p:nvSpPr>
          <p:cNvPr id="18" name="正方形/長方形 17">
            <a:extLst>
              <a:ext uri="{FF2B5EF4-FFF2-40B4-BE49-F238E27FC236}">
                <a16:creationId xmlns:a16="http://schemas.microsoft.com/office/drawing/2014/main" id="{45616BBA-E3C8-6C2C-C7C3-1559C2B83436}"/>
              </a:ext>
            </a:extLst>
          </p:cNvPr>
          <p:cNvSpPr/>
          <p:nvPr/>
        </p:nvSpPr>
        <p:spPr>
          <a:xfrm>
            <a:off x="6644958" y="2466758"/>
            <a:ext cx="1972423" cy="210648"/>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00E3934-8AB4-EAB7-C8F1-AAAF429AF200}"/>
              </a:ext>
            </a:extLst>
          </p:cNvPr>
          <p:cNvSpPr txBox="1"/>
          <p:nvPr/>
        </p:nvSpPr>
        <p:spPr>
          <a:xfrm>
            <a:off x="5633015" y="2467008"/>
            <a:ext cx="845103" cy="307777"/>
          </a:xfrm>
          <a:prstGeom prst="rect">
            <a:avLst/>
          </a:prstGeom>
          <a:noFill/>
        </p:spPr>
        <p:txBody>
          <a:bodyPr wrap="none" rtlCol="0">
            <a:spAutoFit/>
          </a:bodyPr>
          <a:lstStyle/>
          <a:p>
            <a:r>
              <a:rPr lang="ja-JP" altLang="en-US" sz="1400" dirty="0"/>
              <a:t>品番</a:t>
            </a:r>
            <a:r>
              <a:rPr lang="en-US" altLang="ja-JP" sz="1400" dirty="0"/>
              <a:t>****</a:t>
            </a:r>
            <a:endParaRPr kumimoji="1" lang="ja-JP" altLang="en-US" sz="1400" dirty="0"/>
          </a:p>
        </p:txBody>
      </p:sp>
      <p:sp>
        <p:nvSpPr>
          <p:cNvPr id="22" name="正方形/長方形 21">
            <a:extLst>
              <a:ext uri="{FF2B5EF4-FFF2-40B4-BE49-F238E27FC236}">
                <a16:creationId xmlns:a16="http://schemas.microsoft.com/office/drawing/2014/main" id="{D7EC574C-4633-1256-1F2B-6EF9701CF902}"/>
              </a:ext>
            </a:extLst>
          </p:cNvPr>
          <p:cNvSpPr/>
          <p:nvPr/>
        </p:nvSpPr>
        <p:spPr>
          <a:xfrm>
            <a:off x="6644519" y="2470854"/>
            <a:ext cx="335120" cy="210648"/>
          </a:xfrm>
          <a:prstGeom prst="rect">
            <a:avLst/>
          </a:prstGeom>
          <a:gradFill flip="none" rotWithShape="1">
            <a:gsLst>
              <a:gs pos="0">
                <a:srgbClr val="FFFF00"/>
              </a:gs>
              <a:gs pos="35000">
                <a:srgbClr val="FFC000"/>
              </a:gs>
              <a:gs pos="100000">
                <a:schemeClr val="accent6">
                  <a:lumMod val="100000"/>
                </a:schemeClr>
              </a:gs>
            </a:gsLst>
            <a:path path="circle">
              <a:fillToRect l="100000" t="100000"/>
            </a:path>
            <a:tileRect r="-100000" b="-100000"/>
          </a:gra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4438F139-54E8-952E-2D09-AF31D4EC9938}"/>
              </a:ext>
            </a:extLst>
          </p:cNvPr>
          <p:cNvSpPr/>
          <p:nvPr/>
        </p:nvSpPr>
        <p:spPr>
          <a:xfrm rot="5400000">
            <a:off x="7551763" y="3162816"/>
            <a:ext cx="349879" cy="484632"/>
          </a:xfrm>
          <a:prstGeom prst="rightArrow">
            <a:avLst>
              <a:gd name="adj1" fmla="val 50000"/>
              <a:gd name="adj2" fmla="val 430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8B797BE-3756-20F4-4EF3-662D38FE5D7F}"/>
              </a:ext>
            </a:extLst>
          </p:cNvPr>
          <p:cNvSpPr txBox="1"/>
          <p:nvPr/>
        </p:nvSpPr>
        <p:spPr>
          <a:xfrm>
            <a:off x="5423193" y="3712068"/>
            <a:ext cx="6407523" cy="523220"/>
          </a:xfrm>
          <a:prstGeom prst="rect">
            <a:avLst/>
          </a:prstGeom>
          <a:noFill/>
        </p:spPr>
        <p:txBody>
          <a:bodyPr wrap="none" rtlCol="0">
            <a:spAutoFit/>
          </a:bodyPr>
          <a:lstStyle/>
          <a:p>
            <a:r>
              <a:rPr kumimoji="1" lang="en-US" altLang="ja-JP" sz="1400" dirty="0"/>
              <a:t>AI</a:t>
            </a:r>
            <a:r>
              <a:rPr kumimoji="1" lang="ja-JP" altLang="en-US" sz="1400" dirty="0"/>
              <a:t>などを用いて、下限割れの中で、</a:t>
            </a:r>
            <a:r>
              <a:rPr kumimoji="1" lang="en-US" altLang="ja-JP" sz="1400" dirty="0"/>
              <a:t>”</a:t>
            </a:r>
            <a:r>
              <a:rPr kumimoji="1" lang="ja-JP" altLang="en-US" sz="1400" dirty="0"/>
              <a:t>部品置き場での滞留</a:t>
            </a:r>
            <a:r>
              <a:rPr kumimoji="1" lang="en-US" altLang="ja-JP" sz="1400" dirty="0"/>
              <a:t>”</a:t>
            </a:r>
            <a:r>
              <a:rPr kumimoji="1" lang="ja-JP" altLang="en-US" sz="1400" dirty="0"/>
              <a:t>が原因のものを特定</a:t>
            </a:r>
            <a:endParaRPr kumimoji="1" lang="en-US" altLang="ja-JP" sz="1400" dirty="0"/>
          </a:p>
          <a:p>
            <a:r>
              <a:rPr lang="ja-JP" altLang="en-US" sz="1400" dirty="0"/>
              <a:t>（現状、</a:t>
            </a:r>
            <a:r>
              <a:rPr lang="en-US" altLang="ja-JP" sz="1400" dirty="0"/>
              <a:t>AI</a:t>
            </a:r>
            <a:r>
              <a:rPr lang="ja-JP" altLang="en-US" sz="1400" dirty="0"/>
              <a:t>の精度は</a:t>
            </a:r>
            <a:r>
              <a:rPr lang="en-US" altLang="ja-JP" sz="1400" dirty="0"/>
              <a:t>94%</a:t>
            </a:r>
            <a:r>
              <a:rPr lang="ja-JP" altLang="en-US" sz="1400" dirty="0"/>
              <a:t>）</a:t>
            </a:r>
            <a:endParaRPr kumimoji="1" lang="ja-JP" altLang="en-US" sz="1400" dirty="0"/>
          </a:p>
        </p:txBody>
      </p:sp>
      <p:sp>
        <p:nvSpPr>
          <p:cNvPr id="25" name="テキスト ボックス 24">
            <a:extLst>
              <a:ext uri="{FF2B5EF4-FFF2-40B4-BE49-F238E27FC236}">
                <a16:creationId xmlns:a16="http://schemas.microsoft.com/office/drawing/2014/main" id="{1B801448-C019-95CA-622D-084C829C9E7B}"/>
              </a:ext>
            </a:extLst>
          </p:cNvPr>
          <p:cNvSpPr txBox="1"/>
          <p:nvPr/>
        </p:nvSpPr>
        <p:spPr>
          <a:xfrm>
            <a:off x="5877846" y="5589810"/>
            <a:ext cx="5929828" cy="523220"/>
          </a:xfrm>
          <a:prstGeom prst="rect">
            <a:avLst/>
          </a:prstGeom>
          <a:solidFill>
            <a:srgbClr val="FFFFCC"/>
          </a:solidFill>
        </p:spPr>
        <p:txBody>
          <a:bodyPr wrap="none" rtlCol="0">
            <a:spAutoFit/>
          </a:bodyPr>
          <a:lstStyle/>
          <a:p>
            <a:r>
              <a:rPr lang="ja-JP" altLang="en-US" sz="1400" dirty="0"/>
              <a:t>投入作業者などが情報確認し、優先的に投入することで欠品防止を図る</a:t>
            </a:r>
            <a:endParaRPr lang="en-US" altLang="ja-JP" sz="1400" dirty="0"/>
          </a:p>
          <a:p>
            <a:r>
              <a:rPr kumimoji="1" lang="ja-JP" altLang="en-US" sz="1400" dirty="0"/>
              <a:t>上記以外にも、アクションに繋がる要因を広げていきたい</a:t>
            </a:r>
          </a:p>
        </p:txBody>
      </p:sp>
      <p:sp>
        <p:nvSpPr>
          <p:cNvPr id="27" name="矢印: 右 26">
            <a:extLst>
              <a:ext uri="{FF2B5EF4-FFF2-40B4-BE49-F238E27FC236}">
                <a16:creationId xmlns:a16="http://schemas.microsoft.com/office/drawing/2014/main" id="{FEDFA8F7-7EFE-CB62-D202-88A0B06FD5A3}"/>
              </a:ext>
            </a:extLst>
          </p:cNvPr>
          <p:cNvSpPr/>
          <p:nvPr/>
        </p:nvSpPr>
        <p:spPr>
          <a:xfrm>
            <a:off x="4445708" y="1894794"/>
            <a:ext cx="571196"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ローチャート: 磁気ディスク 27">
            <a:extLst>
              <a:ext uri="{FF2B5EF4-FFF2-40B4-BE49-F238E27FC236}">
                <a16:creationId xmlns:a16="http://schemas.microsoft.com/office/drawing/2014/main" id="{E10EA537-AFB9-BE39-8173-964A5249CEF9}"/>
              </a:ext>
            </a:extLst>
          </p:cNvPr>
          <p:cNvSpPr/>
          <p:nvPr/>
        </p:nvSpPr>
        <p:spPr>
          <a:xfrm>
            <a:off x="837800" y="1234912"/>
            <a:ext cx="914400" cy="612648"/>
          </a:xfrm>
          <a:prstGeom prst="flowChartMagneticDisk">
            <a:avLst/>
          </a:prstGeom>
          <a:solidFill>
            <a:schemeClr val="accent3">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9F02F2A8-0647-2AB1-69EE-4CC0A3A53EAB}"/>
              </a:ext>
            </a:extLst>
          </p:cNvPr>
          <p:cNvSpPr txBox="1"/>
          <p:nvPr/>
        </p:nvSpPr>
        <p:spPr>
          <a:xfrm>
            <a:off x="915858" y="1873826"/>
            <a:ext cx="667747" cy="307777"/>
          </a:xfrm>
          <a:prstGeom prst="rect">
            <a:avLst/>
          </a:prstGeom>
          <a:noFill/>
        </p:spPr>
        <p:txBody>
          <a:bodyPr wrap="none" rtlCol="0">
            <a:spAutoFit/>
          </a:bodyPr>
          <a:lstStyle/>
          <a:p>
            <a:r>
              <a:rPr kumimoji="1" lang="en-US" altLang="ja-JP" sz="1400" dirty="0"/>
              <a:t>Active</a:t>
            </a:r>
            <a:endParaRPr kumimoji="1" lang="ja-JP" altLang="en-US" sz="1400" dirty="0"/>
          </a:p>
        </p:txBody>
      </p:sp>
      <p:sp>
        <p:nvSpPr>
          <p:cNvPr id="30" name="フローチャート: 磁気ディスク 29">
            <a:extLst>
              <a:ext uri="{FF2B5EF4-FFF2-40B4-BE49-F238E27FC236}">
                <a16:creationId xmlns:a16="http://schemas.microsoft.com/office/drawing/2014/main" id="{7486A024-CF23-71B6-435D-E14D723F7544}"/>
              </a:ext>
            </a:extLst>
          </p:cNvPr>
          <p:cNvSpPr/>
          <p:nvPr/>
        </p:nvSpPr>
        <p:spPr>
          <a:xfrm>
            <a:off x="2282807" y="1243239"/>
            <a:ext cx="914400" cy="612648"/>
          </a:xfrm>
          <a:prstGeom prst="flowChartMagneticDisk">
            <a:avLst/>
          </a:prstGeom>
          <a:solidFill>
            <a:schemeClr val="accent3">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275C76B2-D250-4B4F-917A-04D1FFAE4954}"/>
              </a:ext>
            </a:extLst>
          </p:cNvPr>
          <p:cNvSpPr txBox="1"/>
          <p:nvPr/>
        </p:nvSpPr>
        <p:spPr>
          <a:xfrm>
            <a:off x="2416345" y="1894794"/>
            <a:ext cx="652743" cy="307777"/>
          </a:xfrm>
          <a:prstGeom prst="rect">
            <a:avLst/>
          </a:prstGeom>
          <a:noFill/>
        </p:spPr>
        <p:txBody>
          <a:bodyPr wrap="none" rtlCol="0">
            <a:spAutoFit/>
          </a:bodyPr>
          <a:lstStyle/>
          <a:p>
            <a:r>
              <a:rPr kumimoji="1" lang="en-US" altLang="ja-JP" sz="1400" dirty="0"/>
              <a:t>LINKS</a:t>
            </a:r>
            <a:endParaRPr kumimoji="1" lang="ja-JP" altLang="en-US" sz="1400" dirty="0"/>
          </a:p>
        </p:txBody>
      </p:sp>
      <p:sp>
        <p:nvSpPr>
          <p:cNvPr id="32" name="フローチャート: 磁気ディスク 31">
            <a:extLst>
              <a:ext uri="{FF2B5EF4-FFF2-40B4-BE49-F238E27FC236}">
                <a16:creationId xmlns:a16="http://schemas.microsoft.com/office/drawing/2014/main" id="{1AED5EAD-B5A2-FFD9-C781-9FDE0C83C34C}"/>
              </a:ext>
            </a:extLst>
          </p:cNvPr>
          <p:cNvSpPr/>
          <p:nvPr/>
        </p:nvSpPr>
        <p:spPr>
          <a:xfrm>
            <a:off x="837400" y="2405302"/>
            <a:ext cx="914400" cy="612648"/>
          </a:xfrm>
          <a:prstGeom prst="flowChartMagneticDisk">
            <a:avLst/>
          </a:prstGeom>
          <a:solidFill>
            <a:schemeClr val="accent3">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CE96F66D-D200-70B6-141B-1544E239F23F}"/>
              </a:ext>
            </a:extLst>
          </p:cNvPr>
          <p:cNvSpPr txBox="1"/>
          <p:nvPr/>
        </p:nvSpPr>
        <p:spPr>
          <a:xfrm>
            <a:off x="587530" y="3121223"/>
            <a:ext cx="1324402" cy="307777"/>
          </a:xfrm>
          <a:prstGeom prst="rect">
            <a:avLst/>
          </a:prstGeom>
          <a:noFill/>
        </p:spPr>
        <p:txBody>
          <a:bodyPr wrap="none" rtlCol="0">
            <a:spAutoFit/>
          </a:bodyPr>
          <a:lstStyle/>
          <a:p>
            <a:r>
              <a:rPr lang="ja-JP" altLang="en-US" sz="1400" dirty="0"/>
              <a:t>自動ラック</a:t>
            </a:r>
            <a:r>
              <a:rPr lang="en-US" altLang="ja-JP" sz="1400" dirty="0"/>
              <a:t>QR</a:t>
            </a:r>
            <a:endParaRPr kumimoji="1" lang="ja-JP" altLang="en-US" sz="1400" dirty="0"/>
          </a:p>
        </p:txBody>
      </p:sp>
      <p:sp>
        <p:nvSpPr>
          <p:cNvPr id="34" name="フローチャート: 磁気ディスク 33">
            <a:extLst>
              <a:ext uri="{FF2B5EF4-FFF2-40B4-BE49-F238E27FC236}">
                <a16:creationId xmlns:a16="http://schemas.microsoft.com/office/drawing/2014/main" id="{C22FBFF1-7DE3-D63C-4DBE-B0FEF231FF67}"/>
              </a:ext>
            </a:extLst>
          </p:cNvPr>
          <p:cNvSpPr/>
          <p:nvPr/>
        </p:nvSpPr>
        <p:spPr>
          <a:xfrm>
            <a:off x="2282407" y="2430348"/>
            <a:ext cx="914400" cy="612648"/>
          </a:xfrm>
          <a:prstGeom prst="flowChartMagneticDisk">
            <a:avLst/>
          </a:prstGeom>
          <a:solidFill>
            <a:schemeClr val="accent3">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8DAE5E15-1B06-B446-89C4-20193EDE506D}"/>
              </a:ext>
            </a:extLst>
          </p:cNvPr>
          <p:cNvSpPr txBox="1"/>
          <p:nvPr/>
        </p:nvSpPr>
        <p:spPr>
          <a:xfrm>
            <a:off x="2581681" y="3162457"/>
            <a:ext cx="364202" cy="307777"/>
          </a:xfrm>
          <a:prstGeom prst="rect">
            <a:avLst/>
          </a:prstGeom>
          <a:noFill/>
        </p:spPr>
        <p:txBody>
          <a:bodyPr wrap="none" rtlCol="0">
            <a:spAutoFit/>
          </a:bodyPr>
          <a:lstStyle/>
          <a:p>
            <a:r>
              <a:rPr lang="ja-JP" altLang="en-US" sz="1400" dirty="0"/>
              <a:t>他</a:t>
            </a:r>
            <a:endParaRPr kumimoji="1" lang="ja-JP" altLang="en-US" sz="1400" dirty="0"/>
          </a:p>
        </p:txBody>
      </p:sp>
      <p:sp>
        <p:nvSpPr>
          <p:cNvPr id="36" name="吹き出し: 角を丸めた四角形 35">
            <a:extLst>
              <a:ext uri="{FF2B5EF4-FFF2-40B4-BE49-F238E27FC236}">
                <a16:creationId xmlns:a16="http://schemas.microsoft.com/office/drawing/2014/main" id="{9632B4F1-F2EA-6207-D93F-12FEE1994B4A}"/>
              </a:ext>
            </a:extLst>
          </p:cNvPr>
          <p:cNvSpPr/>
          <p:nvPr/>
        </p:nvSpPr>
        <p:spPr>
          <a:xfrm>
            <a:off x="9123804" y="2377318"/>
            <a:ext cx="2706912" cy="1125149"/>
          </a:xfrm>
          <a:prstGeom prst="wedgeRoundRectCallout">
            <a:avLst>
              <a:gd name="adj1" fmla="val -83702"/>
              <a:gd name="adj2" fmla="val 38116"/>
              <a:gd name="adj3" fmla="val 16667"/>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accent1"/>
                </a:solidFill>
              </a:rPr>
              <a:t>アラートが出ても何をすればいいか分からない</a:t>
            </a:r>
            <a:endParaRPr lang="en-US" altLang="ja-JP" sz="1200" dirty="0">
              <a:solidFill>
                <a:schemeClr val="accent1"/>
              </a:solidFill>
            </a:endParaRPr>
          </a:p>
          <a:p>
            <a:endParaRPr lang="en-US" altLang="ja-JP" sz="1200" dirty="0">
              <a:solidFill>
                <a:schemeClr val="accent1"/>
              </a:solidFill>
            </a:endParaRPr>
          </a:p>
          <a:p>
            <a:r>
              <a:rPr lang="ja-JP" altLang="en-US" sz="1200" dirty="0">
                <a:solidFill>
                  <a:schemeClr val="accent1"/>
                </a:solidFill>
              </a:rPr>
              <a:t>調査工数が大きい</a:t>
            </a:r>
            <a:r>
              <a:rPr lang="ja-JP" altLang="en-US" sz="1200" dirty="0"/>
              <a:t>て</a:t>
            </a:r>
            <a:endParaRPr kumimoji="1" lang="ja-JP" altLang="en-US" sz="1200" dirty="0"/>
          </a:p>
        </p:txBody>
      </p:sp>
      <p:graphicFrame>
        <p:nvGraphicFramePr>
          <p:cNvPr id="37" name="表 36">
            <a:extLst>
              <a:ext uri="{FF2B5EF4-FFF2-40B4-BE49-F238E27FC236}">
                <a16:creationId xmlns:a16="http://schemas.microsoft.com/office/drawing/2014/main" id="{B630CA66-BBDB-9A23-C32C-ECA0E4CA63C2}"/>
              </a:ext>
            </a:extLst>
          </p:cNvPr>
          <p:cNvGraphicFramePr>
            <a:graphicFrameLocks noGrp="1"/>
          </p:cNvGraphicFramePr>
          <p:nvPr>
            <p:extLst>
              <p:ext uri="{D42A27DB-BD31-4B8C-83A1-F6EECF244321}">
                <p14:modId xmlns:p14="http://schemas.microsoft.com/office/powerpoint/2010/main" val="3519207856"/>
              </p:ext>
            </p:extLst>
          </p:nvPr>
        </p:nvGraphicFramePr>
        <p:xfrm>
          <a:off x="630496" y="4950207"/>
          <a:ext cx="4630774" cy="1211104"/>
        </p:xfrm>
        <a:graphic>
          <a:graphicData uri="http://schemas.openxmlformats.org/drawingml/2006/table">
            <a:tbl>
              <a:tblPr firstRow="1" bandRow="1">
                <a:tableStyleId>{5C22544A-7EE6-4342-B048-85BDC9FD1C3A}</a:tableStyleId>
              </a:tblPr>
              <a:tblGrid>
                <a:gridCol w="416932">
                  <a:extLst>
                    <a:ext uri="{9D8B030D-6E8A-4147-A177-3AD203B41FA5}">
                      <a16:colId xmlns:a16="http://schemas.microsoft.com/office/drawing/2014/main" val="1603400770"/>
                    </a:ext>
                  </a:extLst>
                </a:gridCol>
                <a:gridCol w="2002371">
                  <a:extLst>
                    <a:ext uri="{9D8B030D-6E8A-4147-A177-3AD203B41FA5}">
                      <a16:colId xmlns:a16="http://schemas.microsoft.com/office/drawing/2014/main" val="2680322585"/>
                    </a:ext>
                  </a:extLst>
                </a:gridCol>
                <a:gridCol w="2211471">
                  <a:extLst>
                    <a:ext uri="{9D8B030D-6E8A-4147-A177-3AD203B41FA5}">
                      <a16:colId xmlns:a16="http://schemas.microsoft.com/office/drawing/2014/main" val="3821315277"/>
                    </a:ext>
                  </a:extLst>
                </a:gridCol>
              </a:tblGrid>
              <a:tr h="302776">
                <a:tc>
                  <a:txBody>
                    <a:bodyPr/>
                    <a:lstStyle/>
                    <a:p>
                      <a:r>
                        <a:rPr kumimoji="1" lang="en-US" altLang="ja-JP" sz="1000" dirty="0"/>
                        <a:t>#</a:t>
                      </a:r>
                      <a:endParaRPr kumimoji="1" lang="ja-JP" altLang="en-US" sz="1000" dirty="0"/>
                    </a:p>
                  </a:txBody>
                  <a:tcPr/>
                </a:tc>
                <a:tc>
                  <a:txBody>
                    <a:bodyPr/>
                    <a:lstStyle/>
                    <a:p>
                      <a:r>
                        <a:rPr kumimoji="1" lang="ja-JP" altLang="en-US" sz="1000" dirty="0"/>
                        <a:t>内容</a:t>
                      </a:r>
                    </a:p>
                  </a:txBody>
                  <a:tcPr/>
                </a:tc>
                <a:tc>
                  <a:txBody>
                    <a:bodyPr/>
                    <a:lstStyle/>
                    <a:p>
                      <a:r>
                        <a:rPr kumimoji="1" lang="ja-JP" altLang="en-US" sz="1000" dirty="0"/>
                        <a:t>状況</a:t>
                      </a:r>
                    </a:p>
                  </a:txBody>
                  <a:tcPr/>
                </a:tc>
                <a:extLst>
                  <a:ext uri="{0D108BD9-81ED-4DB2-BD59-A6C34878D82A}">
                    <a16:rowId xmlns:a16="http://schemas.microsoft.com/office/drawing/2014/main" val="1144456153"/>
                  </a:ext>
                </a:extLst>
              </a:tr>
              <a:tr h="302776">
                <a:tc>
                  <a:txBody>
                    <a:bodyPr/>
                    <a:lstStyle/>
                    <a:p>
                      <a:r>
                        <a:rPr kumimoji="1" lang="en-US" altLang="ja-JP" sz="1000" dirty="0"/>
                        <a:t>1</a:t>
                      </a:r>
                      <a:endParaRPr kumimoji="1" lang="ja-JP" altLang="en-US" sz="1000" dirty="0"/>
                    </a:p>
                  </a:txBody>
                  <a:tcPr/>
                </a:tc>
                <a:tc>
                  <a:txBody>
                    <a:bodyPr/>
                    <a:lstStyle/>
                    <a:p>
                      <a:r>
                        <a:rPr kumimoji="1" lang="ja-JP" altLang="en-US" sz="1000" dirty="0"/>
                        <a:t>分析アルゴリズムの開発</a:t>
                      </a:r>
                    </a:p>
                  </a:txBody>
                  <a:tcPr/>
                </a:tc>
                <a:tc>
                  <a:txBody>
                    <a:bodyPr/>
                    <a:lstStyle/>
                    <a:p>
                      <a:r>
                        <a:rPr kumimoji="1" lang="ja-JP" altLang="en-US" sz="1000" dirty="0"/>
                        <a:t>済</a:t>
                      </a:r>
                    </a:p>
                  </a:txBody>
                  <a:tcPr/>
                </a:tc>
                <a:extLst>
                  <a:ext uri="{0D108BD9-81ED-4DB2-BD59-A6C34878D82A}">
                    <a16:rowId xmlns:a16="http://schemas.microsoft.com/office/drawing/2014/main" val="2130154273"/>
                  </a:ext>
                </a:extLst>
              </a:tr>
              <a:tr h="302776">
                <a:tc>
                  <a:txBody>
                    <a:bodyPr/>
                    <a:lstStyle/>
                    <a:p>
                      <a:r>
                        <a:rPr kumimoji="1" lang="en-US" altLang="ja-JP" sz="1000" dirty="0"/>
                        <a:t>2</a:t>
                      </a:r>
                      <a:endParaRPr kumimoji="1" lang="ja-JP" alt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ユーザーに知らせる機能の開発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dirty="0"/>
                    </a:p>
                  </a:txBody>
                  <a:tcPr/>
                </a:tc>
                <a:extLst>
                  <a:ext uri="{0D108BD9-81ED-4DB2-BD59-A6C34878D82A}">
                    <a16:rowId xmlns:a16="http://schemas.microsoft.com/office/drawing/2014/main" val="4122726943"/>
                  </a:ext>
                </a:extLst>
              </a:tr>
              <a:tr h="302776">
                <a:tc>
                  <a:txBody>
                    <a:bodyPr/>
                    <a:lstStyle/>
                    <a:p>
                      <a:r>
                        <a:rPr kumimoji="1" lang="en-US" altLang="ja-JP" sz="1000" dirty="0"/>
                        <a:t>3</a:t>
                      </a:r>
                      <a:endParaRPr kumimoji="1" lang="ja-JP" altLang="en-US" sz="1000" dirty="0"/>
                    </a:p>
                  </a:txBody>
                  <a:tcPr/>
                </a:tc>
                <a:tc>
                  <a:txBody>
                    <a:bodyPr/>
                    <a:lstStyle/>
                    <a:p>
                      <a:r>
                        <a:rPr kumimoji="1" lang="ja-JP" altLang="en-US" sz="1000" dirty="0"/>
                        <a:t>データベース整備</a:t>
                      </a:r>
                    </a:p>
                  </a:txBody>
                  <a:tcPr/>
                </a:tc>
                <a:tc>
                  <a:txBody>
                    <a:bodyPr/>
                    <a:lstStyle/>
                    <a:p>
                      <a:endParaRPr kumimoji="1" lang="ja-JP" altLang="en-US" sz="1000" dirty="0"/>
                    </a:p>
                  </a:txBody>
                  <a:tcPr/>
                </a:tc>
                <a:extLst>
                  <a:ext uri="{0D108BD9-81ED-4DB2-BD59-A6C34878D82A}">
                    <a16:rowId xmlns:a16="http://schemas.microsoft.com/office/drawing/2014/main" val="1159130660"/>
                  </a:ext>
                </a:extLst>
              </a:tr>
            </a:tbl>
          </a:graphicData>
        </a:graphic>
      </p:graphicFrame>
      <p:sp>
        <p:nvSpPr>
          <p:cNvPr id="38" name="テキスト ボックス 37">
            <a:extLst>
              <a:ext uri="{FF2B5EF4-FFF2-40B4-BE49-F238E27FC236}">
                <a16:creationId xmlns:a16="http://schemas.microsoft.com/office/drawing/2014/main" id="{8767D594-44F6-2BAE-F6C1-448197A1874E}"/>
              </a:ext>
            </a:extLst>
          </p:cNvPr>
          <p:cNvSpPr txBox="1"/>
          <p:nvPr/>
        </p:nvSpPr>
        <p:spPr>
          <a:xfrm>
            <a:off x="7430989" y="1653413"/>
            <a:ext cx="381836" cy="246221"/>
          </a:xfrm>
          <a:prstGeom prst="rect">
            <a:avLst/>
          </a:prstGeom>
          <a:noFill/>
        </p:spPr>
        <p:txBody>
          <a:bodyPr wrap="none" rtlCol="0">
            <a:spAutoFit/>
          </a:bodyPr>
          <a:lstStyle/>
          <a:p>
            <a:r>
              <a:rPr kumimoji="1" lang="en-US" altLang="ja-JP" sz="1000" dirty="0"/>
              <a:t>5</a:t>
            </a:r>
            <a:r>
              <a:rPr kumimoji="1" lang="ja-JP" altLang="en-US" sz="1000" dirty="0"/>
              <a:t>箱</a:t>
            </a:r>
          </a:p>
        </p:txBody>
      </p:sp>
      <p:sp>
        <p:nvSpPr>
          <p:cNvPr id="40" name="テキスト ボックス 39">
            <a:extLst>
              <a:ext uri="{FF2B5EF4-FFF2-40B4-BE49-F238E27FC236}">
                <a16:creationId xmlns:a16="http://schemas.microsoft.com/office/drawing/2014/main" id="{13062A2D-6471-C2FD-D973-0B50E630D2D0}"/>
              </a:ext>
            </a:extLst>
          </p:cNvPr>
          <p:cNvSpPr txBox="1"/>
          <p:nvPr/>
        </p:nvSpPr>
        <p:spPr>
          <a:xfrm>
            <a:off x="7588272" y="2029455"/>
            <a:ext cx="450764" cy="246221"/>
          </a:xfrm>
          <a:prstGeom prst="rect">
            <a:avLst/>
          </a:prstGeom>
          <a:noFill/>
        </p:spPr>
        <p:txBody>
          <a:bodyPr wrap="none" rtlCol="0">
            <a:spAutoFit/>
          </a:bodyPr>
          <a:lstStyle/>
          <a:p>
            <a:r>
              <a:rPr kumimoji="1" lang="en-US" altLang="ja-JP" sz="1000" dirty="0"/>
              <a:t>35</a:t>
            </a:r>
            <a:r>
              <a:rPr kumimoji="1" lang="ja-JP" altLang="en-US" sz="1000" dirty="0"/>
              <a:t>箱</a:t>
            </a:r>
          </a:p>
        </p:txBody>
      </p:sp>
      <p:sp>
        <p:nvSpPr>
          <p:cNvPr id="41" name="テキスト ボックス 40">
            <a:extLst>
              <a:ext uri="{FF2B5EF4-FFF2-40B4-BE49-F238E27FC236}">
                <a16:creationId xmlns:a16="http://schemas.microsoft.com/office/drawing/2014/main" id="{DCB70125-3A5F-7391-7A4D-8D5877D80321}"/>
              </a:ext>
            </a:extLst>
          </p:cNvPr>
          <p:cNvSpPr txBox="1"/>
          <p:nvPr/>
        </p:nvSpPr>
        <p:spPr>
          <a:xfrm>
            <a:off x="7107347" y="2473954"/>
            <a:ext cx="381836" cy="246221"/>
          </a:xfrm>
          <a:prstGeom prst="rect">
            <a:avLst/>
          </a:prstGeom>
          <a:noFill/>
        </p:spPr>
        <p:txBody>
          <a:bodyPr wrap="none" rtlCol="0">
            <a:spAutoFit/>
          </a:bodyPr>
          <a:lstStyle/>
          <a:p>
            <a:r>
              <a:rPr kumimoji="1" lang="en-US" altLang="ja-JP" sz="1000" dirty="0"/>
              <a:t>6</a:t>
            </a:r>
            <a:r>
              <a:rPr kumimoji="1" lang="ja-JP" altLang="en-US" sz="1000" dirty="0"/>
              <a:t>箱</a:t>
            </a:r>
          </a:p>
        </p:txBody>
      </p:sp>
      <p:sp>
        <p:nvSpPr>
          <p:cNvPr id="42" name="四角形: 角を丸くする 41">
            <a:extLst>
              <a:ext uri="{FF2B5EF4-FFF2-40B4-BE49-F238E27FC236}">
                <a16:creationId xmlns:a16="http://schemas.microsoft.com/office/drawing/2014/main" id="{54A4E9C4-6732-BD05-A5A5-F65BD3DD4FF2}"/>
              </a:ext>
            </a:extLst>
          </p:cNvPr>
          <p:cNvSpPr/>
          <p:nvPr/>
        </p:nvSpPr>
        <p:spPr>
          <a:xfrm>
            <a:off x="5948478" y="4455349"/>
            <a:ext cx="2379171" cy="914400"/>
          </a:xfrm>
          <a:prstGeom prst="roundRect">
            <a:avLst>
              <a:gd name="adj" fmla="val 8290"/>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accent1"/>
                </a:solidFill>
              </a:rPr>
              <a:t>ユーザーが分析アプリ</a:t>
            </a:r>
            <a:endParaRPr kumimoji="1" lang="en-US" altLang="ja-JP" sz="1400" dirty="0">
              <a:solidFill>
                <a:schemeClr val="accent1"/>
              </a:solidFill>
            </a:endParaRPr>
          </a:p>
          <a:p>
            <a:pPr algn="ctr"/>
            <a:r>
              <a:rPr kumimoji="1" lang="ja-JP" altLang="en-US" sz="1400" dirty="0">
                <a:solidFill>
                  <a:schemeClr val="accent1"/>
                </a:solidFill>
              </a:rPr>
              <a:t>を操作して結果を確認する</a:t>
            </a:r>
          </a:p>
        </p:txBody>
      </p:sp>
      <p:sp>
        <p:nvSpPr>
          <p:cNvPr id="43" name="四角形: 角を丸くする 42">
            <a:extLst>
              <a:ext uri="{FF2B5EF4-FFF2-40B4-BE49-F238E27FC236}">
                <a16:creationId xmlns:a16="http://schemas.microsoft.com/office/drawing/2014/main" id="{A20C2D4D-B888-EDD7-B7FE-DFDADA3A55F4}"/>
              </a:ext>
            </a:extLst>
          </p:cNvPr>
          <p:cNvSpPr/>
          <p:nvPr/>
        </p:nvSpPr>
        <p:spPr>
          <a:xfrm>
            <a:off x="9146518" y="4455349"/>
            <a:ext cx="2379171" cy="895750"/>
          </a:xfrm>
          <a:prstGeom prst="roundRect">
            <a:avLst>
              <a:gd name="adj" fmla="val 8290"/>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accent1"/>
                </a:solidFill>
              </a:rPr>
              <a:t>通知機能で結果を確認する</a:t>
            </a:r>
          </a:p>
        </p:txBody>
      </p:sp>
    </p:spTree>
    <p:extLst>
      <p:ext uri="{BB962C8B-B14F-4D97-AF65-F5344CB8AC3E}">
        <p14:creationId xmlns:p14="http://schemas.microsoft.com/office/powerpoint/2010/main" val="3352523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F9407D7-BF6B-F7B0-4048-69CF60FCA133}"/>
              </a:ext>
            </a:extLst>
          </p:cNvPr>
          <p:cNvSpPr>
            <a:spLocks noGrp="1"/>
          </p:cNvSpPr>
          <p:nvPr>
            <p:ph type="body" sz="quarter" idx="18"/>
          </p:nvPr>
        </p:nvSpPr>
        <p:spPr/>
        <p:txBody>
          <a:bodyPr/>
          <a:lstStyle/>
          <a:p>
            <a:r>
              <a:rPr kumimoji="1" lang="ja-JP" altLang="en-US" sz="1800" b="0" dirty="0"/>
              <a:t>３</a:t>
            </a:r>
            <a:r>
              <a:rPr lang="ja-JP" altLang="en-US" sz="1800" b="0" dirty="0"/>
              <a:t>の方向性で検討中</a:t>
            </a:r>
            <a:endParaRPr kumimoji="1" lang="ja-JP" altLang="en-US" sz="1800" b="0" dirty="0"/>
          </a:p>
        </p:txBody>
      </p:sp>
      <p:sp>
        <p:nvSpPr>
          <p:cNvPr id="3" name="テキスト プレースホルダー 2">
            <a:extLst>
              <a:ext uri="{FF2B5EF4-FFF2-40B4-BE49-F238E27FC236}">
                <a16:creationId xmlns:a16="http://schemas.microsoft.com/office/drawing/2014/main" id="{2DD8CC4F-52C6-5055-2C66-947173A3C870}"/>
              </a:ext>
            </a:extLst>
          </p:cNvPr>
          <p:cNvSpPr>
            <a:spLocks noGrp="1"/>
          </p:cNvSpPr>
          <p:nvPr>
            <p:ph type="body" sz="quarter" idx="20"/>
          </p:nvPr>
        </p:nvSpPr>
        <p:spPr/>
        <p:txBody>
          <a:bodyPr/>
          <a:lstStyle/>
          <a:p>
            <a:r>
              <a:rPr lang="ja-JP" altLang="en-US" dirty="0"/>
              <a:t>在庫適正化を実現する方法</a:t>
            </a:r>
            <a:endParaRPr kumimoji="1" lang="ja-JP" altLang="en-US" dirty="0"/>
          </a:p>
        </p:txBody>
      </p:sp>
      <p:sp>
        <p:nvSpPr>
          <p:cNvPr id="4" name="日付プレースホルダー 3">
            <a:extLst>
              <a:ext uri="{FF2B5EF4-FFF2-40B4-BE49-F238E27FC236}">
                <a16:creationId xmlns:a16="http://schemas.microsoft.com/office/drawing/2014/main" id="{C1A2F8FC-80D3-CFBF-5591-759E6C9ECD29}"/>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graphicFrame>
        <p:nvGraphicFramePr>
          <p:cNvPr id="5" name="表 4">
            <a:extLst>
              <a:ext uri="{FF2B5EF4-FFF2-40B4-BE49-F238E27FC236}">
                <a16:creationId xmlns:a16="http://schemas.microsoft.com/office/drawing/2014/main" id="{51AA0D9C-D604-A23C-DA52-969803630C3C}"/>
              </a:ext>
            </a:extLst>
          </p:cNvPr>
          <p:cNvGraphicFramePr>
            <a:graphicFrameLocks noGrp="1"/>
          </p:cNvGraphicFramePr>
          <p:nvPr>
            <p:extLst>
              <p:ext uri="{D42A27DB-BD31-4B8C-83A1-F6EECF244321}">
                <p14:modId xmlns:p14="http://schemas.microsoft.com/office/powerpoint/2010/main" val="796130212"/>
              </p:ext>
            </p:extLst>
          </p:nvPr>
        </p:nvGraphicFramePr>
        <p:xfrm>
          <a:off x="443078" y="1323356"/>
          <a:ext cx="11341554" cy="5122318"/>
        </p:xfrm>
        <a:graphic>
          <a:graphicData uri="http://schemas.openxmlformats.org/drawingml/2006/table">
            <a:tbl>
              <a:tblPr firstRow="1" bandRow="1">
                <a:tableStyleId>{5C22544A-7EE6-4342-B048-85BDC9FD1C3A}</a:tableStyleId>
              </a:tblPr>
              <a:tblGrid>
                <a:gridCol w="298602">
                  <a:extLst>
                    <a:ext uri="{9D8B030D-6E8A-4147-A177-3AD203B41FA5}">
                      <a16:colId xmlns:a16="http://schemas.microsoft.com/office/drawing/2014/main" val="3350950440"/>
                    </a:ext>
                  </a:extLst>
                </a:gridCol>
                <a:gridCol w="3246120">
                  <a:extLst>
                    <a:ext uri="{9D8B030D-6E8A-4147-A177-3AD203B41FA5}">
                      <a16:colId xmlns:a16="http://schemas.microsoft.com/office/drawing/2014/main" val="3089757899"/>
                    </a:ext>
                  </a:extLst>
                </a:gridCol>
                <a:gridCol w="4612640">
                  <a:extLst>
                    <a:ext uri="{9D8B030D-6E8A-4147-A177-3AD203B41FA5}">
                      <a16:colId xmlns:a16="http://schemas.microsoft.com/office/drawing/2014/main" val="1019211425"/>
                    </a:ext>
                  </a:extLst>
                </a:gridCol>
                <a:gridCol w="3184192">
                  <a:extLst>
                    <a:ext uri="{9D8B030D-6E8A-4147-A177-3AD203B41FA5}">
                      <a16:colId xmlns:a16="http://schemas.microsoft.com/office/drawing/2014/main" val="1828508788"/>
                    </a:ext>
                  </a:extLst>
                </a:gridCol>
              </a:tblGrid>
              <a:tr h="463902">
                <a:tc>
                  <a:txBody>
                    <a:bodyPr/>
                    <a:lstStyle/>
                    <a:p>
                      <a:pPr algn="ctr"/>
                      <a:r>
                        <a:rPr kumimoji="1" lang="en-US" altLang="ja-JP" dirty="0"/>
                        <a:t>#</a:t>
                      </a:r>
                      <a:endParaRPr kumimoji="1" lang="ja-JP" altLang="en-US" dirty="0"/>
                    </a:p>
                  </a:txBody>
                  <a:tcPr anchor="ctr"/>
                </a:tc>
                <a:tc>
                  <a:txBody>
                    <a:bodyPr/>
                    <a:lstStyle/>
                    <a:p>
                      <a:pPr algn="ctr"/>
                      <a:r>
                        <a:rPr kumimoji="1" lang="ja-JP" altLang="en-US" dirty="0"/>
                        <a:t>方法</a:t>
                      </a:r>
                    </a:p>
                  </a:txBody>
                  <a:tcPr anchor="ctr"/>
                </a:tc>
                <a:tc>
                  <a:txBody>
                    <a:bodyPr/>
                    <a:lstStyle/>
                    <a:p>
                      <a:pPr algn="ctr"/>
                      <a:r>
                        <a:rPr kumimoji="1" lang="ja-JP" altLang="en-US" dirty="0"/>
                        <a:t>理由</a:t>
                      </a:r>
                    </a:p>
                  </a:txBody>
                  <a:tcPr anchor="ctr"/>
                </a:tc>
                <a:tc>
                  <a:txBody>
                    <a:bodyPr/>
                    <a:lstStyle/>
                    <a:p>
                      <a:pPr algn="ctr"/>
                      <a:r>
                        <a:rPr kumimoji="1" lang="ja-JP" altLang="en-US" dirty="0"/>
                        <a:t>メモ</a:t>
                      </a:r>
                    </a:p>
                  </a:txBody>
                  <a:tcPr anchor="ctr"/>
                </a:tc>
                <a:extLst>
                  <a:ext uri="{0D108BD9-81ED-4DB2-BD59-A6C34878D82A}">
                    <a16:rowId xmlns:a16="http://schemas.microsoft.com/office/drawing/2014/main" val="58765279"/>
                  </a:ext>
                </a:extLst>
              </a:tr>
              <a:tr h="1286048">
                <a:tc>
                  <a:txBody>
                    <a:bodyPr/>
                    <a:lstStyle/>
                    <a:p>
                      <a:r>
                        <a:rPr kumimoji="1" lang="en-US" altLang="ja-JP" sz="1600" dirty="0"/>
                        <a:t>1</a:t>
                      </a:r>
                    </a:p>
                  </a:txBody>
                  <a:tcPr/>
                </a:tc>
                <a:tc>
                  <a:txBody>
                    <a:bodyPr/>
                    <a:lstStyle/>
                    <a:p>
                      <a:r>
                        <a:rPr kumimoji="1" lang="en-US" altLang="ja-JP" sz="1600" dirty="0"/>
                        <a:t>【</a:t>
                      </a:r>
                      <a:r>
                        <a:rPr kumimoji="1" lang="ja-JP" altLang="en-US" sz="1600" dirty="0"/>
                        <a:t>製造</a:t>
                      </a:r>
                      <a:r>
                        <a:rPr kumimoji="1" lang="en-US" altLang="ja-JP" sz="1600" dirty="0"/>
                        <a:t>】</a:t>
                      </a:r>
                    </a:p>
                    <a:p>
                      <a:r>
                        <a:rPr kumimoji="1" lang="ja-JP" altLang="en-US" sz="1600" dirty="0"/>
                        <a:t>在庫に合わせてモノを生産する</a:t>
                      </a:r>
                      <a:endParaRPr kumimoji="1" lang="en-US" altLang="ja-JP" sz="1600" dirty="0"/>
                    </a:p>
                  </a:txBody>
                  <a:tcPr/>
                </a:tc>
                <a:tc>
                  <a:txBody>
                    <a:bodyPr/>
                    <a:lstStyle/>
                    <a:p>
                      <a:r>
                        <a:rPr kumimoji="1" lang="ja-JP" altLang="en-US" sz="1600" dirty="0"/>
                        <a:t>現状、整備室がクッションになって、前後工程のトラブルやロスを吸収している</a:t>
                      </a:r>
                      <a:endParaRPr kumimoji="1" lang="en-US" altLang="ja-JP" sz="1600" dirty="0"/>
                    </a:p>
                    <a:p>
                      <a:r>
                        <a:rPr kumimoji="1" lang="ja-JP" altLang="en-US" sz="1600" dirty="0"/>
                        <a:t>そもそも製造が在庫に合わせて生産すれば</a:t>
                      </a:r>
                      <a:r>
                        <a:rPr kumimoji="1" lang="en-US" altLang="ja-JP" sz="1600" dirty="0"/>
                        <a:t>…</a:t>
                      </a:r>
                    </a:p>
                    <a:p>
                      <a:endParaRPr kumimoji="1" lang="en-US" altLang="ja-JP" sz="1600" dirty="0"/>
                    </a:p>
                    <a:p>
                      <a:endParaRPr kumimoji="1" lang="ja-JP" altLang="en-US" sz="1600" dirty="0"/>
                    </a:p>
                  </a:txBody>
                  <a:tcPr/>
                </a:tc>
                <a:tc>
                  <a:txBody>
                    <a:bodyPr/>
                    <a:lstStyle/>
                    <a:p>
                      <a:r>
                        <a:rPr kumimoji="1" lang="ja-JP" altLang="en-US" sz="1600" dirty="0">
                          <a:solidFill>
                            <a:schemeClr val="tx2"/>
                          </a:solidFill>
                        </a:rPr>
                        <a:t>・生産優先で在庫のことを気にしていない、課題感持っていない、意識改革から必要</a:t>
                      </a:r>
                    </a:p>
                    <a:p>
                      <a:endParaRPr kumimoji="1" lang="ja-JP" altLang="en-US" sz="1600" dirty="0"/>
                    </a:p>
                  </a:txBody>
                  <a:tcPr/>
                </a:tc>
                <a:extLst>
                  <a:ext uri="{0D108BD9-81ED-4DB2-BD59-A6C34878D82A}">
                    <a16:rowId xmlns:a16="http://schemas.microsoft.com/office/drawing/2014/main" val="3230371621"/>
                  </a:ext>
                </a:extLst>
              </a:tr>
              <a:tr h="1455473">
                <a:tc>
                  <a:txBody>
                    <a:bodyPr/>
                    <a:lstStyle/>
                    <a:p>
                      <a:r>
                        <a:rPr kumimoji="1" lang="en-US" altLang="ja-JP" sz="1600" dirty="0"/>
                        <a:t>2</a:t>
                      </a:r>
                      <a:endParaRPr kumimoji="1" lang="ja-JP" altLang="en-US" sz="1600" dirty="0"/>
                    </a:p>
                  </a:txBody>
                  <a:tcPr/>
                </a:tc>
                <a:tc>
                  <a:txBody>
                    <a:bodyPr/>
                    <a:lstStyle/>
                    <a:p>
                      <a:r>
                        <a:rPr kumimoji="1" lang="en-US" altLang="ja-JP" sz="1600" dirty="0"/>
                        <a:t>【</a:t>
                      </a:r>
                      <a:r>
                        <a:rPr kumimoji="1" lang="ja-JP" altLang="en-US" sz="1600" dirty="0"/>
                        <a:t>工務</a:t>
                      </a:r>
                      <a:r>
                        <a:rPr kumimoji="1" lang="en-US" altLang="ja-JP" sz="1600" dirty="0"/>
                        <a:t>】</a:t>
                      </a:r>
                    </a:p>
                    <a:p>
                      <a:r>
                        <a:rPr kumimoji="1" lang="ja-JP" altLang="en-US" sz="1600" dirty="0"/>
                        <a:t>かんばん枚数を適正化する</a:t>
                      </a:r>
                    </a:p>
                  </a:txBody>
                  <a:tcPr/>
                </a:tc>
                <a:tc>
                  <a:txBody>
                    <a:bodyPr/>
                    <a:lstStyle/>
                    <a:p>
                      <a:r>
                        <a:rPr kumimoji="1" lang="ja-JP" altLang="en-US" sz="1600" dirty="0"/>
                        <a:t>かんばん枚数は各工程のリードタイムなどの設計値から定義できる</a:t>
                      </a:r>
                      <a:endParaRPr kumimoji="1" lang="en-US" altLang="ja-JP" sz="1600" dirty="0"/>
                    </a:p>
                    <a:p>
                      <a:r>
                        <a:rPr kumimoji="1" lang="ja-JP" altLang="en-US" sz="1600" dirty="0"/>
                        <a:t>現状、</a:t>
                      </a:r>
                      <a:r>
                        <a:rPr kumimoji="1" lang="en-US" altLang="ja-JP" sz="1600" dirty="0"/>
                        <a:t>6</a:t>
                      </a:r>
                      <a:r>
                        <a:rPr kumimoji="1" lang="ja-JP" altLang="en-US" sz="1600" dirty="0"/>
                        <a:t>割以上の品番がかんばん枚数が多いと言われている。設計値を適正な値にすることで過多を解消できる</a:t>
                      </a:r>
                      <a:endParaRPr kumimoji="1" lang="en-US" altLang="ja-JP" sz="1600" dirty="0"/>
                    </a:p>
                    <a:p>
                      <a:endParaRPr kumimoji="1" lang="en-US" altLang="ja-JP"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2"/>
                          </a:solidFill>
                        </a:rPr>
                        <a:t>・かんばん設計の正解が分からない</a:t>
                      </a:r>
                      <a:endParaRPr kumimoji="1" lang="en-US" altLang="ja-JP" sz="1600" dirty="0">
                        <a:solidFill>
                          <a:schemeClr val="tx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2"/>
                          </a:solidFill>
                        </a:rPr>
                        <a:t>・</a:t>
                      </a:r>
                      <a:r>
                        <a:rPr lang="en-US" altLang="ja-JP" sz="1600" dirty="0">
                          <a:solidFill>
                            <a:schemeClr val="tx2"/>
                          </a:solidFill>
                        </a:rPr>
                        <a:t>TPS</a:t>
                      </a:r>
                      <a:r>
                        <a:rPr lang="ja-JP" altLang="en-US" sz="1600" dirty="0">
                          <a:solidFill>
                            <a:schemeClr val="tx2"/>
                          </a:solidFill>
                        </a:rPr>
                        <a:t>やかんばん設計など深い</a:t>
                      </a:r>
                      <a:r>
                        <a:rPr kumimoji="1" lang="ja-JP" altLang="en-US" sz="1600" dirty="0">
                          <a:solidFill>
                            <a:schemeClr val="tx2"/>
                          </a:solidFill>
                        </a:rPr>
                        <a:t>ドメイン知識が必要ではじめに取り組むのは難易度高めな印象</a:t>
                      </a:r>
                    </a:p>
                    <a:p>
                      <a:endParaRPr kumimoji="1" lang="ja-JP" altLang="en-US" sz="1600" dirty="0"/>
                    </a:p>
                  </a:txBody>
                  <a:tcPr/>
                </a:tc>
                <a:extLst>
                  <a:ext uri="{0D108BD9-81ED-4DB2-BD59-A6C34878D82A}">
                    <a16:rowId xmlns:a16="http://schemas.microsoft.com/office/drawing/2014/main" val="2639384173"/>
                  </a:ext>
                </a:extLst>
              </a:tr>
              <a:tr h="1793296">
                <a:tc>
                  <a:txBody>
                    <a:bodyPr/>
                    <a:lstStyle/>
                    <a:p>
                      <a:r>
                        <a:rPr kumimoji="1" lang="en-US" altLang="ja-JP" sz="1600" dirty="0"/>
                        <a:t>3</a:t>
                      </a:r>
                      <a:endParaRPr kumimoji="1" lang="ja-JP" altLang="en-US" sz="1600" dirty="0"/>
                    </a:p>
                  </a:txBody>
                  <a:tcPr/>
                </a:tc>
                <a:tc>
                  <a:txBody>
                    <a:bodyPr/>
                    <a:lstStyle/>
                    <a:p>
                      <a:r>
                        <a:rPr kumimoji="1" lang="en-US" altLang="ja-JP" sz="1600" dirty="0"/>
                        <a:t>【</a:t>
                      </a:r>
                      <a:r>
                        <a:rPr kumimoji="1" lang="ja-JP" altLang="en-US" sz="1600" dirty="0"/>
                        <a:t>整備室</a:t>
                      </a:r>
                      <a:r>
                        <a:rPr kumimoji="1" lang="en-US" altLang="ja-JP" sz="1600" dirty="0"/>
                        <a:t>】</a:t>
                      </a:r>
                    </a:p>
                    <a:p>
                      <a:r>
                        <a:rPr kumimoji="1" lang="ja-JP" altLang="en-US" sz="1600" dirty="0"/>
                        <a:t>前後工程の情報をもとに在庫予測＋未然防止</a:t>
                      </a:r>
                    </a:p>
                  </a:txBody>
                  <a:tcPr/>
                </a:tc>
                <a:tc>
                  <a:txBody>
                    <a:bodyPr/>
                    <a:lstStyle/>
                    <a:p>
                      <a:r>
                        <a:rPr kumimoji="1" lang="ja-JP" altLang="en-US" sz="1600" dirty="0"/>
                        <a:t>現状、整備室では、異常（実害）が起こってから対応している。</a:t>
                      </a:r>
                      <a:endParaRPr kumimoji="1" lang="en-US" altLang="ja-JP" sz="1600" dirty="0"/>
                    </a:p>
                    <a:p>
                      <a:r>
                        <a:rPr kumimoji="1" lang="ja-JP" altLang="en-US" sz="1600" dirty="0"/>
                        <a:t>前後工程の情報をもとに在庫予測することで</a:t>
                      </a:r>
                      <a:endParaRPr kumimoji="1" lang="en-US" altLang="ja-JP" sz="1600" dirty="0"/>
                    </a:p>
                    <a:p>
                      <a:r>
                        <a:rPr kumimoji="1" lang="ja-JP" altLang="en-US" sz="1600" dirty="0"/>
                        <a:t>適切な異常処置を迅速に行える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2"/>
                          </a:solidFill>
                        </a:rPr>
                        <a:t>・異常処置対応工数減らせる</a:t>
                      </a:r>
                      <a:endParaRPr kumimoji="1" lang="en-US" altLang="ja-JP" sz="1600" dirty="0">
                        <a:solidFill>
                          <a:schemeClr val="tx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2"/>
                          </a:solidFill>
                        </a:rPr>
                        <a:t>・</a:t>
                      </a:r>
                      <a:r>
                        <a:rPr lang="ja-JP" altLang="en-US" sz="1600" dirty="0">
                          <a:solidFill>
                            <a:schemeClr val="tx2"/>
                          </a:solidFill>
                        </a:rPr>
                        <a:t>もの革（主幹部署）の</a:t>
                      </a:r>
                      <a:r>
                        <a:rPr lang="en-US" altLang="ja-JP" sz="1600" dirty="0">
                          <a:solidFill>
                            <a:schemeClr val="tx2"/>
                          </a:solidFill>
                        </a:rPr>
                        <a:t>”</a:t>
                      </a:r>
                      <a:r>
                        <a:rPr lang="ja-JP" altLang="en-US" sz="1600" dirty="0">
                          <a:solidFill>
                            <a:schemeClr val="tx2"/>
                          </a:solidFill>
                        </a:rPr>
                        <a:t>集中管制室化</a:t>
                      </a:r>
                      <a:r>
                        <a:rPr lang="en-US" altLang="ja-JP" sz="1600" dirty="0">
                          <a:solidFill>
                            <a:schemeClr val="tx2"/>
                          </a:solidFill>
                        </a:rPr>
                        <a:t>”</a:t>
                      </a:r>
                      <a:r>
                        <a:rPr lang="ja-JP" altLang="en-US" sz="1600" dirty="0">
                          <a:solidFill>
                            <a:schemeClr val="tx2"/>
                          </a:solidFill>
                        </a:rPr>
                        <a:t>ビジョンとマッチ</a:t>
                      </a:r>
                      <a:endParaRPr kumimoji="1" lang="ja-JP" altLang="en-US" sz="1600" dirty="0">
                        <a:solidFill>
                          <a:schemeClr val="tx2"/>
                        </a:solidFill>
                      </a:endParaRPr>
                    </a:p>
                    <a:p>
                      <a:endParaRPr kumimoji="1" lang="ja-JP" altLang="en-US" sz="1600" dirty="0"/>
                    </a:p>
                  </a:txBody>
                  <a:tcPr/>
                </a:tc>
                <a:extLst>
                  <a:ext uri="{0D108BD9-81ED-4DB2-BD59-A6C34878D82A}">
                    <a16:rowId xmlns:a16="http://schemas.microsoft.com/office/drawing/2014/main" val="2578666643"/>
                  </a:ext>
                </a:extLst>
              </a:tr>
            </a:tbl>
          </a:graphicData>
        </a:graphic>
      </p:graphicFrame>
      <p:sp>
        <p:nvSpPr>
          <p:cNvPr id="11" name="正方形/長方形 10">
            <a:extLst>
              <a:ext uri="{FF2B5EF4-FFF2-40B4-BE49-F238E27FC236}">
                <a16:creationId xmlns:a16="http://schemas.microsoft.com/office/drawing/2014/main" id="{78AB5E3D-3A2B-D401-F38F-6AB1501B5C34}"/>
              </a:ext>
            </a:extLst>
          </p:cNvPr>
          <p:cNvSpPr/>
          <p:nvPr/>
        </p:nvSpPr>
        <p:spPr>
          <a:xfrm>
            <a:off x="443078" y="4643120"/>
            <a:ext cx="11341554" cy="1802554"/>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1821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正方形/長方形 124">
            <a:extLst>
              <a:ext uri="{FF2B5EF4-FFF2-40B4-BE49-F238E27FC236}">
                <a16:creationId xmlns:a16="http://schemas.microsoft.com/office/drawing/2014/main" id="{61FE148D-F472-951D-CE7B-70872C1400CF}"/>
              </a:ext>
            </a:extLst>
          </p:cNvPr>
          <p:cNvSpPr/>
          <p:nvPr/>
        </p:nvSpPr>
        <p:spPr>
          <a:xfrm>
            <a:off x="0" y="-659074"/>
            <a:ext cx="12192000" cy="349334"/>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a:extLst>
              <a:ext uri="{FF2B5EF4-FFF2-40B4-BE49-F238E27FC236}">
                <a16:creationId xmlns:a16="http://schemas.microsoft.com/office/drawing/2014/main" id="{28693A7C-EFBF-212B-FD82-D02B9C6F3921}"/>
              </a:ext>
            </a:extLst>
          </p:cNvPr>
          <p:cNvSpPr/>
          <p:nvPr/>
        </p:nvSpPr>
        <p:spPr>
          <a:xfrm>
            <a:off x="0" y="-2627487"/>
            <a:ext cx="12192000" cy="1715877"/>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ローチャート: 内部記憶 2">
            <a:extLst>
              <a:ext uri="{FF2B5EF4-FFF2-40B4-BE49-F238E27FC236}">
                <a16:creationId xmlns:a16="http://schemas.microsoft.com/office/drawing/2014/main" id="{B366E8BE-A2A6-5905-DC28-CDFC3079F88C}"/>
              </a:ext>
            </a:extLst>
          </p:cNvPr>
          <p:cNvSpPr/>
          <p:nvPr/>
        </p:nvSpPr>
        <p:spPr>
          <a:xfrm>
            <a:off x="2482771" y="661249"/>
            <a:ext cx="612648" cy="612648"/>
          </a:xfrm>
          <a:prstGeom prst="flowChartInternalStorag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CC5E1589-5173-BF0B-6B64-EA44C753117D}"/>
              </a:ext>
            </a:extLst>
          </p:cNvPr>
          <p:cNvSpPr txBox="1"/>
          <p:nvPr/>
        </p:nvSpPr>
        <p:spPr>
          <a:xfrm>
            <a:off x="1853875" y="1324428"/>
            <a:ext cx="1870440" cy="246221"/>
          </a:xfrm>
          <a:prstGeom prst="rect">
            <a:avLst/>
          </a:prstGeom>
          <a:noFill/>
        </p:spPr>
        <p:txBody>
          <a:bodyPr wrap="square">
            <a:spAutoFit/>
          </a:bodyPr>
          <a:lstStyle/>
          <a:p>
            <a:pPr algn="ctr"/>
            <a:r>
              <a:rPr lang="ja-JP" altLang="en-US" sz="1000" dirty="0">
                <a:solidFill>
                  <a:schemeClr val="tx1"/>
                </a:solidFill>
              </a:rPr>
              <a:t>納入予定かんばん数テーブル</a:t>
            </a:r>
            <a:endParaRPr kumimoji="1" lang="ja-JP" altLang="en-US" sz="1000" dirty="0">
              <a:solidFill>
                <a:schemeClr val="tx1"/>
              </a:solidFill>
            </a:endParaRPr>
          </a:p>
        </p:txBody>
      </p:sp>
      <p:sp>
        <p:nvSpPr>
          <p:cNvPr id="6" name="フローチャート: 内部記憶 5">
            <a:extLst>
              <a:ext uri="{FF2B5EF4-FFF2-40B4-BE49-F238E27FC236}">
                <a16:creationId xmlns:a16="http://schemas.microsoft.com/office/drawing/2014/main" id="{82B70B58-EFF4-3B18-366C-2DCE87A558F0}"/>
              </a:ext>
            </a:extLst>
          </p:cNvPr>
          <p:cNvSpPr/>
          <p:nvPr/>
        </p:nvSpPr>
        <p:spPr>
          <a:xfrm>
            <a:off x="2482771" y="1965330"/>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610BD77-AFE7-7683-51F5-CB4FBFD45C7F}"/>
              </a:ext>
            </a:extLst>
          </p:cNvPr>
          <p:cNvSpPr txBox="1"/>
          <p:nvPr/>
        </p:nvSpPr>
        <p:spPr>
          <a:xfrm>
            <a:off x="1853875" y="2596459"/>
            <a:ext cx="1870440" cy="246221"/>
          </a:xfrm>
          <a:prstGeom prst="rect">
            <a:avLst/>
          </a:prstGeom>
          <a:noFill/>
        </p:spPr>
        <p:txBody>
          <a:bodyPr wrap="square">
            <a:spAutoFit/>
          </a:bodyPr>
          <a:lstStyle/>
          <a:p>
            <a:pPr algn="ctr"/>
            <a:r>
              <a:rPr lang="ja-JP" altLang="en-US" sz="1000" dirty="0">
                <a:solidFill>
                  <a:schemeClr val="tx1"/>
                </a:solidFill>
              </a:rPr>
              <a:t>入庫予定かんばん数テーブル</a:t>
            </a:r>
            <a:endParaRPr kumimoji="1" lang="ja-JP" altLang="en-US" sz="1000" dirty="0">
              <a:solidFill>
                <a:schemeClr val="tx1"/>
              </a:solidFill>
            </a:endParaRPr>
          </a:p>
        </p:txBody>
      </p:sp>
      <p:cxnSp>
        <p:nvCxnSpPr>
          <p:cNvPr id="9" name="直線矢印コネクタ 8">
            <a:extLst>
              <a:ext uri="{FF2B5EF4-FFF2-40B4-BE49-F238E27FC236}">
                <a16:creationId xmlns:a16="http://schemas.microsoft.com/office/drawing/2014/main" id="{2DB6CC4B-9121-8CEE-F3FC-A5D75C25BC6C}"/>
              </a:ext>
            </a:extLst>
          </p:cNvPr>
          <p:cNvCxnSpPr>
            <a:stCxn id="5" idx="2"/>
            <a:endCxn id="6" idx="0"/>
          </p:cNvCxnSpPr>
          <p:nvPr/>
        </p:nvCxnSpPr>
        <p:spPr>
          <a:xfrm>
            <a:off x="2789095" y="1570649"/>
            <a:ext cx="0" cy="39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フローチャート: 内部記憶 9">
            <a:extLst>
              <a:ext uri="{FF2B5EF4-FFF2-40B4-BE49-F238E27FC236}">
                <a16:creationId xmlns:a16="http://schemas.microsoft.com/office/drawing/2014/main" id="{A1B47876-2A7F-D720-021A-6A67D6D02186}"/>
              </a:ext>
            </a:extLst>
          </p:cNvPr>
          <p:cNvSpPr/>
          <p:nvPr/>
        </p:nvSpPr>
        <p:spPr>
          <a:xfrm>
            <a:off x="4249840" y="660844"/>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838E6A7-243B-8F8C-2A42-F0E2CC01F12C}"/>
              </a:ext>
            </a:extLst>
          </p:cNvPr>
          <p:cNvSpPr txBox="1"/>
          <p:nvPr/>
        </p:nvSpPr>
        <p:spPr>
          <a:xfrm>
            <a:off x="3620944" y="1324428"/>
            <a:ext cx="1870440" cy="246221"/>
          </a:xfrm>
          <a:prstGeom prst="rect">
            <a:avLst/>
          </a:prstGeom>
          <a:noFill/>
        </p:spPr>
        <p:txBody>
          <a:bodyPr wrap="square">
            <a:spAutoFit/>
          </a:bodyPr>
          <a:lstStyle/>
          <a:p>
            <a:pPr algn="ctr"/>
            <a:r>
              <a:rPr lang="ja-JP" altLang="en-US" sz="1000" dirty="0">
                <a:solidFill>
                  <a:schemeClr val="tx1"/>
                </a:solidFill>
              </a:rPr>
              <a:t>入庫かんばん数テーブル</a:t>
            </a:r>
            <a:endParaRPr kumimoji="1" lang="ja-JP" altLang="en-US" sz="1000" dirty="0">
              <a:solidFill>
                <a:schemeClr val="tx1"/>
              </a:solidFill>
            </a:endParaRPr>
          </a:p>
        </p:txBody>
      </p:sp>
      <p:sp>
        <p:nvSpPr>
          <p:cNvPr id="17" name="フローチャート: 内部記憶 16">
            <a:extLst>
              <a:ext uri="{FF2B5EF4-FFF2-40B4-BE49-F238E27FC236}">
                <a16:creationId xmlns:a16="http://schemas.microsoft.com/office/drawing/2014/main" id="{EDAD5AE1-B985-E269-2B68-99ECC9D21E39}"/>
              </a:ext>
            </a:extLst>
          </p:cNvPr>
          <p:cNvSpPr/>
          <p:nvPr/>
        </p:nvSpPr>
        <p:spPr>
          <a:xfrm>
            <a:off x="6096000" y="656565"/>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5CC77B88-30D0-C5F5-E39D-61B20282E49B}"/>
              </a:ext>
            </a:extLst>
          </p:cNvPr>
          <p:cNvSpPr txBox="1"/>
          <p:nvPr/>
        </p:nvSpPr>
        <p:spPr>
          <a:xfrm>
            <a:off x="5579553" y="1330163"/>
            <a:ext cx="1487357" cy="246221"/>
          </a:xfrm>
          <a:prstGeom prst="rect">
            <a:avLst/>
          </a:prstGeom>
          <a:noFill/>
        </p:spPr>
        <p:txBody>
          <a:bodyPr wrap="square">
            <a:spAutoFit/>
          </a:bodyPr>
          <a:lstStyle/>
          <a:p>
            <a:pPr algn="ctr"/>
            <a:r>
              <a:rPr kumimoji="1" lang="ja-JP" altLang="en-US" sz="1000" dirty="0">
                <a:solidFill>
                  <a:schemeClr val="tx1"/>
                </a:solidFill>
              </a:rPr>
              <a:t>稼働フラグテーブル</a:t>
            </a:r>
          </a:p>
        </p:txBody>
      </p:sp>
      <p:sp>
        <p:nvSpPr>
          <p:cNvPr id="19" name="フローチャート: 内部記憶 18">
            <a:extLst>
              <a:ext uri="{FF2B5EF4-FFF2-40B4-BE49-F238E27FC236}">
                <a16:creationId xmlns:a16="http://schemas.microsoft.com/office/drawing/2014/main" id="{26B756E1-51F3-F09B-9BF3-194D69C4A69A}"/>
              </a:ext>
            </a:extLst>
          </p:cNvPr>
          <p:cNvSpPr/>
          <p:nvPr/>
        </p:nvSpPr>
        <p:spPr>
          <a:xfrm>
            <a:off x="5185061" y="4516570"/>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2" name="コネクタ: カギ線 21">
            <a:extLst>
              <a:ext uri="{FF2B5EF4-FFF2-40B4-BE49-F238E27FC236}">
                <a16:creationId xmlns:a16="http://schemas.microsoft.com/office/drawing/2014/main" id="{1FF9D922-69EE-C48B-27F1-E89ADA344F0E}"/>
              </a:ext>
            </a:extLst>
          </p:cNvPr>
          <p:cNvCxnSpPr>
            <a:cxnSpLocks/>
            <a:stCxn id="8" idx="3"/>
            <a:endCxn id="19" idx="1"/>
          </p:cNvCxnSpPr>
          <p:nvPr/>
        </p:nvCxnSpPr>
        <p:spPr>
          <a:xfrm>
            <a:off x="3737126" y="3966521"/>
            <a:ext cx="1447935" cy="8563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2FEA31FE-6458-8D44-F0DE-4274FBADC304}"/>
              </a:ext>
            </a:extLst>
          </p:cNvPr>
          <p:cNvCxnSpPr>
            <a:cxnSpLocks/>
            <a:stCxn id="18" idx="2"/>
          </p:cNvCxnSpPr>
          <p:nvPr/>
        </p:nvCxnSpPr>
        <p:spPr>
          <a:xfrm rot="5400000">
            <a:off x="4501850" y="2695188"/>
            <a:ext cx="2940187" cy="7025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25FDA789-7460-8CAA-5561-8112CBA634A0}"/>
              </a:ext>
            </a:extLst>
          </p:cNvPr>
          <p:cNvSpPr txBox="1"/>
          <p:nvPr/>
        </p:nvSpPr>
        <p:spPr>
          <a:xfrm>
            <a:off x="4531884" y="5197353"/>
            <a:ext cx="1870440" cy="246221"/>
          </a:xfrm>
          <a:prstGeom prst="rect">
            <a:avLst/>
          </a:prstGeom>
          <a:noFill/>
        </p:spPr>
        <p:txBody>
          <a:bodyPr wrap="square">
            <a:spAutoFit/>
          </a:bodyPr>
          <a:lstStyle/>
          <a:p>
            <a:pPr algn="ctr"/>
            <a:r>
              <a:rPr lang="ja-JP" altLang="en-US" sz="1000" dirty="0">
                <a:solidFill>
                  <a:schemeClr val="tx1"/>
                </a:solidFill>
              </a:rPr>
              <a:t>滞留かんばん発生数テーブル</a:t>
            </a:r>
            <a:endParaRPr kumimoji="1" lang="ja-JP" altLang="en-US" sz="1000" dirty="0">
              <a:solidFill>
                <a:schemeClr val="tx1"/>
              </a:solidFill>
            </a:endParaRPr>
          </a:p>
        </p:txBody>
      </p:sp>
      <p:sp>
        <p:nvSpPr>
          <p:cNvPr id="32" name="フローチャート: 内部記憶 31">
            <a:extLst>
              <a:ext uri="{FF2B5EF4-FFF2-40B4-BE49-F238E27FC236}">
                <a16:creationId xmlns:a16="http://schemas.microsoft.com/office/drawing/2014/main" id="{9C8189C8-C211-0E71-0FE6-8966FEDC1D80}"/>
              </a:ext>
            </a:extLst>
          </p:cNvPr>
          <p:cNvSpPr/>
          <p:nvPr/>
        </p:nvSpPr>
        <p:spPr>
          <a:xfrm>
            <a:off x="7879316" y="1975247"/>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フローチャート: 内部記憶 1">
            <a:extLst>
              <a:ext uri="{FF2B5EF4-FFF2-40B4-BE49-F238E27FC236}">
                <a16:creationId xmlns:a16="http://schemas.microsoft.com/office/drawing/2014/main" id="{4761A687-6EE0-6EEC-3CFB-94CDFFEEC941}"/>
              </a:ext>
            </a:extLst>
          </p:cNvPr>
          <p:cNvSpPr/>
          <p:nvPr/>
        </p:nvSpPr>
        <p:spPr>
          <a:xfrm>
            <a:off x="2482769" y="3188388"/>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25E8611-DA28-03C4-2F26-A18AD45697F5}"/>
              </a:ext>
            </a:extLst>
          </p:cNvPr>
          <p:cNvSpPr txBox="1"/>
          <p:nvPr/>
        </p:nvSpPr>
        <p:spPr>
          <a:xfrm>
            <a:off x="1418734" y="3843410"/>
            <a:ext cx="2318392" cy="246221"/>
          </a:xfrm>
          <a:prstGeom prst="rect">
            <a:avLst/>
          </a:prstGeom>
          <a:solidFill>
            <a:srgbClr val="99FFCC"/>
          </a:solidFill>
        </p:spPr>
        <p:txBody>
          <a:bodyPr wrap="square">
            <a:spAutoFit/>
          </a:bodyPr>
          <a:lstStyle/>
          <a:p>
            <a:pPr algn="ctr"/>
            <a:r>
              <a:rPr lang="ja-JP" altLang="en-US" sz="1000" dirty="0">
                <a:solidFill>
                  <a:schemeClr val="tx1"/>
                </a:solidFill>
              </a:rPr>
              <a:t>入庫予定かんばん数</a:t>
            </a:r>
            <a:r>
              <a:rPr lang="en-US" altLang="ja-JP" sz="1000" dirty="0"/>
              <a:t>_</a:t>
            </a:r>
            <a:r>
              <a:rPr lang="ja-JP" altLang="en-US" sz="1000" dirty="0"/>
              <a:t>補正</a:t>
            </a:r>
            <a:r>
              <a:rPr lang="ja-JP" altLang="en-US" sz="1000" dirty="0">
                <a:solidFill>
                  <a:schemeClr val="tx1"/>
                </a:solidFill>
              </a:rPr>
              <a:t>テーブル</a:t>
            </a:r>
            <a:endParaRPr kumimoji="1" lang="ja-JP" altLang="en-US" sz="1000" dirty="0">
              <a:solidFill>
                <a:schemeClr val="tx1"/>
              </a:solidFill>
            </a:endParaRPr>
          </a:p>
        </p:txBody>
      </p:sp>
      <p:cxnSp>
        <p:nvCxnSpPr>
          <p:cNvPr id="11" name="直線矢印コネクタ 10">
            <a:extLst>
              <a:ext uri="{FF2B5EF4-FFF2-40B4-BE49-F238E27FC236}">
                <a16:creationId xmlns:a16="http://schemas.microsoft.com/office/drawing/2014/main" id="{651545AB-3FFF-611E-F0E6-B821E790D900}"/>
              </a:ext>
            </a:extLst>
          </p:cNvPr>
          <p:cNvCxnSpPr>
            <a:cxnSpLocks/>
            <a:stCxn id="7" idx="2"/>
            <a:endCxn id="2" idx="0"/>
          </p:cNvCxnSpPr>
          <p:nvPr/>
        </p:nvCxnSpPr>
        <p:spPr>
          <a:xfrm flipH="1">
            <a:off x="2789093" y="2842680"/>
            <a:ext cx="2" cy="345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EA8AB03F-0A06-7D60-AF81-288B3D3E8705}"/>
              </a:ext>
            </a:extLst>
          </p:cNvPr>
          <p:cNvCxnSpPr>
            <a:cxnSpLocks/>
            <a:endCxn id="2" idx="3"/>
          </p:cNvCxnSpPr>
          <p:nvPr/>
        </p:nvCxnSpPr>
        <p:spPr>
          <a:xfrm rot="5400000">
            <a:off x="2739702" y="1926364"/>
            <a:ext cx="1924063" cy="12126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コネクタ: カギ線 34">
            <a:extLst>
              <a:ext uri="{FF2B5EF4-FFF2-40B4-BE49-F238E27FC236}">
                <a16:creationId xmlns:a16="http://schemas.microsoft.com/office/drawing/2014/main" id="{ACC37362-26AD-685C-02B1-ED6474E44BEB}"/>
              </a:ext>
            </a:extLst>
          </p:cNvPr>
          <p:cNvCxnSpPr>
            <a:cxnSpLocks/>
            <a:stCxn id="18" idx="2"/>
          </p:cNvCxnSpPr>
          <p:nvPr/>
        </p:nvCxnSpPr>
        <p:spPr>
          <a:xfrm rot="5400000">
            <a:off x="3814031" y="857775"/>
            <a:ext cx="1790592" cy="32278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8674D256-4F10-C090-5550-E85965551A50}"/>
              </a:ext>
            </a:extLst>
          </p:cNvPr>
          <p:cNvCxnSpPr>
            <a:cxnSpLocks/>
            <a:stCxn id="12" idx="2"/>
            <a:endCxn id="19" idx="0"/>
          </p:cNvCxnSpPr>
          <p:nvPr/>
        </p:nvCxnSpPr>
        <p:spPr>
          <a:xfrm rot="16200000" flipH="1">
            <a:off x="3550814" y="2575998"/>
            <a:ext cx="2945921" cy="93522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フローチャート: 内部記憶 46">
            <a:extLst>
              <a:ext uri="{FF2B5EF4-FFF2-40B4-BE49-F238E27FC236}">
                <a16:creationId xmlns:a16="http://schemas.microsoft.com/office/drawing/2014/main" id="{C743D6A7-D51E-9DD3-DF0A-2A1B4A0F88FC}"/>
              </a:ext>
            </a:extLst>
          </p:cNvPr>
          <p:cNvSpPr/>
          <p:nvPr/>
        </p:nvSpPr>
        <p:spPr>
          <a:xfrm>
            <a:off x="3572558" y="4516570"/>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CFC51E5A-8C79-9485-9B34-89687590C0C7}"/>
              </a:ext>
            </a:extLst>
          </p:cNvPr>
          <p:cNvSpPr txBox="1"/>
          <p:nvPr/>
        </p:nvSpPr>
        <p:spPr>
          <a:xfrm>
            <a:off x="2442962" y="5214928"/>
            <a:ext cx="2185600" cy="246221"/>
          </a:xfrm>
          <a:prstGeom prst="rect">
            <a:avLst/>
          </a:prstGeom>
          <a:solidFill>
            <a:srgbClr val="99FFCC"/>
          </a:solidFill>
        </p:spPr>
        <p:txBody>
          <a:bodyPr wrap="square">
            <a:spAutoFit/>
          </a:bodyPr>
          <a:lstStyle/>
          <a:p>
            <a:pPr algn="ctr"/>
            <a:r>
              <a:rPr kumimoji="1" lang="ja-JP" altLang="en-US" sz="1000" dirty="0">
                <a:solidFill>
                  <a:schemeClr val="tx1"/>
                </a:solidFill>
              </a:rPr>
              <a:t>予定外の入庫かんばん数テーブル</a:t>
            </a:r>
          </a:p>
        </p:txBody>
      </p:sp>
      <p:cxnSp>
        <p:nvCxnSpPr>
          <p:cNvPr id="58" name="コネクタ: カギ線 57">
            <a:extLst>
              <a:ext uri="{FF2B5EF4-FFF2-40B4-BE49-F238E27FC236}">
                <a16:creationId xmlns:a16="http://schemas.microsoft.com/office/drawing/2014/main" id="{84D1E4BC-111E-C632-A3B5-4B75FF45E0D1}"/>
              </a:ext>
            </a:extLst>
          </p:cNvPr>
          <p:cNvCxnSpPr>
            <a:cxnSpLocks/>
            <a:stCxn id="8" idx="2"/>
            <a:endCxn id="47" idx="1"/>
          </p:cNvCxnSpPr>
          <p:nvPr/>
        </p:nvCxnSpPr>
        <p:spPr>
          <a:xfrm rot="16200000" flipH="1">
            <a:off x="2708613" y="3958948"/>
            <a:ext cx="733263" cy="9946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コネクタ: カギ線 60">
            <a:extLst>
              <a:ext uri="{FF2B5EF4-FFF2-40B4-BE49-F238E27FC236}">
                <a16:creationId xmlns:a16="http://schemas.microsoft.com/office/drawing/2014/main" id="{5FD9E2E6-4438-278C-754B-DEFB9F5C13F7}"/>
              </a:ext>
            </a:extLst>
          </p:cNvPr>
          <p:cNvCxnSpPr>
            <a:cxnSpLocks/>
            <a:stCxn id="12" idx="2"/>
            <a:endCxn id="47" idx="0"/>
          </p:cNvCxnSpPr>
          <p:nvPr/>
        </p:nvCxnSpPr>
        <p:spPr>
          <a:xfrm rot="5400000">
            <a:off x="2744563" y="2704968"/>
            <a:ext cx="2945921" cy="6772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フローチャート: 内部記憶 63">
            <a:extLst>
              <a:ext uri="{FF2B5EF4-FFF2-40B4-BE49-F238E27FC236}">
                <a16:creationId xmlns:a16="http://schemas.microsoft.com/office/drawing/2014/main" id="{6AC8C90C-A780-2FEB-BA41-CBCCF080F1E6}"/>
              </a:ext>
            </a:extLst>
          </p:cNvPr>
          <p:cNvSpPr/>
          <p:nvPr/>
        </p:nvSpPr>
        <p:spPr>
          <a:xfrm>
            <a:off x="4531884" y="5734297"/>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テキスト ボックス 64">
            <a:extLst>
              <a:ext uri="{FF2B5EF4-FFF2-40B4-BE49-F238E27FC236}">
                <a16:creationId xmlns:a16="http://schemas.microsoft.com/office/drawing/2014/main" id="{3B6B2DA3-7C62-B349-19A3-76C601F88485}"/>
              </a:ext>
            </a:extLst>
          </p:cNvPr>
          <p:cNvSpPr txBox="1"/>
          <p:nvPr/>
        </p:nvSpPr>
        <p:spPr>
          <a:xfrm>
            <a:off x="3798673" y="6445760"/>
            <a:ext cx="2079069" cy="246221"/>
          </a:xfrm>
          <a:prstGeom prst="rect">
            <a:avLst/>
          </a:prstGeom>
          <a:solidFill>
            <a:srgbClr val="99FFCC"/>
          </a:solidFill>
        </p:spPr>
        <p:txBody>
          <a:bodyPr wrap="square">
            <a:spAutoFit/>
          </a:bodyPr>
          <a:lstStyle/>
          <a:p>
            <a:pPr algn="ctr"/>
            <a:r>
              <a:rPr lang="ja-JP" altLang="en-US" sz="1000" dirty="0">
                <a:solidFill>
                  <a:schemeClr val="tx1"/>
                </a:solidFill>
              </a:rPr>
              <a:t>滞留かんばん状態数テーブル</a:t>
            </a:r>
            <a:endParaRPr kumimoji="1" lang="ja-JP" altLang="en-US" sz="1000" dirty="0">
              <a:solidFill>
                <a:schemeClr val="tx1"/>
              </a:solidFill>
            </a:endParaRPr>
          </a:p>
        </p:txBody>
      </p:sp>
      <p:cxnSp>
        <p:nvCxnSpPr>
          <p:cNvPr id="66" name="コネクタ: カギ線 65">
            <a:extLst>
              <a:ext uri="{FF2B5EF4-FFF2-40B4-BE49-F238E27FC236}">
                <a16:creationId xmlns:a16="http://schemas.microsoft.com/office/drawing/2014/main" id="{94AB9A50-2EB2-6B0B-0014-7927B76E6A49}"/>
              </a:ext>
            </a:extLst>
          </p:cNvPr>
          <p:cNvCxnSpPr>
            <a:cxnSpLocks/>
            <a:stCxn id="57" idx="2"/>
            <a:endCxn id="64" idx="1"/>
          </p:cNvCxnSpPr>
          <p:nvPr/>
        </p:nvCxnSpPr>
        <p:spPr>
          <a:xfrm rot="16200000" flipH="1">
            <a:off x="3744087" y="5252824"/>
            <a:ext cx="579472" cy="9961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コネクタ: カギ線 70">
            <a:extLst>
              <a:ext uri="{FF2B5EF4-FFF2-40B4-BE49-F238E27FC236}">
                <a16:creationId xmlns:a16="http://schemas.microsoft.com/office/drawing/2014/main" id="{4A3C2F01-381D-899E-974B-9AAD3BB52FB2}"/>
              </a:ext>
            </a:extLst>
          </p:cNvPr>
          <p:cNvCxnSpPr>
            <a:cxnSpLocks/>
            <a:stCxn id="31" idx="2"/>
            <a:endCxn id="64" idx="3"/>
          </p:cNvCxnSpPr>
          <p:nvPr/>
        </p:nvCxnSpPr>
        <p:spPr>
          <a:xfrm rot="5400000">
            <a:off x="5007295" y="5580811"/>
            <a:ext cx="597047" cy="3225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フローチャート: 磁気ディスク 73">
            <a:extLst>
              <a:ext uri="{FF2B5EF4-FFF2-40B4-BE49-F238E27FC236}">
                <a16:creationId xmlns:a16="http://schemas.microsoft.com/office/drawing/2014/main" id="{B022CA63-AA7C-F527-779F-DE6E12B03E6D}"/>
              </a:ext>
            </a:extLst>
          </p:cNvPr>
          <p:cNvSpPr/>
          <p:nvPr/>
        </p:nvSpPr>
        <p:spPr>
          <a:xfrm>
            <a:off x="1807702" y="-2065131"/>
            <a:ext cx="914400" cy="612648"/>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フローチャート: 磁気ディスク 74">
            <a:extLst>
              <a:ext uri="{FF2B5EF4-FFF2-40B4-BE49-F238E27FC236}">
                <a16:creationId xmlns:a16="http://schemas.microsoft.com/office/drawing/2014/main" id="{80917BD4-B909-8CF2-3172-CA705E5B2FEF}"/>
              </a:ext>
            </a:extLst>
          </p:cNvPr>
          <p:cNvSpPr/>
          <p:nvPr/>
        </p:nvSpPr>
        <p:spPr>
          <a:xfrm>
            <a:off x="4502785" y="-2048935"/>
            <a:ext cx="914400" cy="612648"/>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コネクタ: カギ線 76">
            <a:extLst>
              <a:ext uri="{FF2B5EF4-FFF2-40B4-BE49-F238E27FC236}">
                <a16:creationId xmlns:a16="http://schemas.microsoft.com/office/drawing/2014/main" id="{3972EED2-95B2-2FB5-C099-C935B9E06244}"/>
              </a:ext>
            </a:extLst>
          </p:cNvPr>
          <p:cNvCxnSpPr>
            <a:cxnSpLocks/>
            <a:stCxn id="75" idx="3"/>
            <a:endCxn id="17" idx="0"/>
          </p:cNvCxnSpPr>
          <p:nvPr/>
        </p:nvCxnSpPr>
        <p:spPr>
          <a:xfrm rot="16200000" flipH="1">
            <a:off x="4634728" y="-1111031"/>
            <a:ext cx="2092852" cy="14423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フローチャート: 内部記憶 80">
            <a:extLst>
              <a:ext uri="{FF2B5EF4-FFF2-40B4-BE49-F238E27FC236}">
                <a16:creationId xmlns:a16="http://schemas.microsoft.com/office/drawing/2014/main" id="{C80FA2BC-7533-5F7B-3F08-5421BEAC9898}"/>
              </a:ext>
            </a:extLst>
          </p:cNvPr>
          <p:cNvSpPr/>
          <p:nvPr/>
        </p:nvSpPr>
        <p:spPr>
          <a:xfrm>
            <a:off x="7879317" y="711780"/>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BF156348-97F8-2EFC-007C-C61AB999BAF0}"/>
              </a:ext>
            </a:extLst>
          </p:cNvPr>
          <p:cNvSpPr txBox="1"/>
          <p:nvPr/>
        </p:nvSpPr>
        <p:spPr>
          <a:xfrm>
            <a:off x="7441962" y="1379643"/>
            <a:ext cx="1487357" cy="246221"/>
          </a:xfrm>
          <a:prstGeom prst="rect">
            <a:avLst/>
          </a:prstGeom>
          <a:noFill/>
        </p:spPr>
        <p:txBody>
          <a:bodyPr wrap="square">
            <a:spAutoFit/>
          </a:bodyPr>
          <a:lstStyle/>
          <a:p>
            <a:pPr algn="ctr"/>
            <a:r>
              <a:rPr kumimoji="1" lang="ja-JP" altLang="en-US" sz="1000" dirty="0">
                <a:solidFill>
                  <a:schemeClr val="tx1"/>
                </a:solidFill>
              </a:rPr>
              <a:t>間口別充足率テーブル</a:t>
            </a:r>
          </a:p>
        </p:txBody>
      </p:sp>
      <p:cxnSp>
        <p:nvCxnSpPr>
          <p:cNvPr id="83" name="直線矢印コネクタ 82">
            <a:extLst>
              <a:ext uri="{FF2B5EF4-FFF2-40B4-BE49-F238E27FC236}">
                <a16:creationId xmlns:a16="http://schemas.microsoft.com/office/drawing/2014/main" id="{1C98CE3B-F3B7-5F91-0F69-E83E701C1E1E}"/>
              </a:ext>
            </a:extLst>
          </p:cNvPr>
          <p:cNvCxnSpPr>
            <a:cxnSpLocks/>
            <a:stCxn id="82" idx="2"/>
            <a:endCxn id="32" idx="0"/>
          </p:cNvCxnSpPr>
          <p:nvPr/>
        </p:nvCxnSpPr>
        <p:spPr>
          <a:xfrm flipH="1">
            <a:off x="8185640" y="1625864"/>
            <a:ext cx="1" cy="349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0A2364CC-447C-2B58-EB41-84A5742AAF9E}"/>
              </a:ext>
            </a:extLst>
          </p:cNvPr>
          <p:cNvSpPr txBox="1"/>
          <p:nvPr/>
        </p:nvSpPr>
        <p:spPr>
          <a:xfrm>
            <a:off x="7462396" y="2676279"/>
            <a:ext cx="1487357" cy="246221"/>
          </a:xfrm>
          <a:prstGeom prst="rect">
            <a:avLst/>
          </a:prstGeom>
          <a:solidFill>
            <a:srgbClr val="99FFCC"/>
          </a:solidFill>
        </p:spPr>
        <p:txBody>
          <a:bodyPr wrap="square">
            <a:spAutoFit/>
          </a:bodyPr>
          <a:lstStyle/>
          <a:p>
            <a:pPr algn="ctr"/>
            <a:r>
              <a:rPr kumimoji="1" lang="ja-JP" altLang="en-US" sz="1000" dirty="0">
                <a:solidFill>
                  <a:schemeClr val="tx1"/>
                </a:solidFill>
              </a:rPr>
              <a:t>投入間口渋滞テーブル</a:t>
            </a:r>
          </a:p>
        </p:txBody>
      </p:sp>
      <p:sp>
        <p:nvSpPr>
          <p:cNvPr id="87" name="フローチャート: 内部記憶 86">
            <a:extLst>
              <a:ext uri="{FF2B5EF4-FFF2-40B4-BE49-F238E27FC236}">
                <a16:creationId xmlns:a16="http://schemas.microsoft.com/office/drawing/2014/main" id="{E9E357E6-9F21-BC8E-327F-7B9286902B91}"/>
              </a:ext>
            </a:extLst>
          </p:cNvPr>
          <p:cNvSpPr/>
          <p:nvPr/>
        </p:nvSpPr>
        <p:spPr>
          <a:xfrm>
            <a:off x="10409157" y="656565"/>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フローチャート: 磁気ディスク 87">
            <a:extLst>
              <a:ext uri="{FF2B5EF4-FFF2-40B4-BE49-F238E27FC236}">
                <a16:creationId xmlns:a16="http://schemas.microsoft.com/office/drawing/2014/main" id="{84451B68-F6A5-531A-C558-385340B8D3AF}"/>
              </a:ext>
            </a:extLst>
          </p:cNvPr>
          <p:cNvSpPr/>
          <p:nvPr/>
        </p:nvSpPr>
        <p:spPr>
          <a:xfrm>
            <a:off x="10258281" y="-1765806"/>
            <a:ext cx="914400" cy="612648"/>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F4A4239A-B00C-F00E-CE2B-4F8F9CD3D59F}"/>
              </a:ext>
            </a:extLst>
          </p:cNvPr>
          <p:cNvSpPr/>
          <p:nvPr/>
        </p:nvSpPr>
        <p:spPr>
          <a:xfrm>
            <a:off x="-7197781" y="8550614"/>
            <a:ext cx="3549099"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t>マイクロサービス化すること</a:t>
            </a:r>
            <a:endParaRPr kumimoji="1" lang="en-US" altLang="ja-JP" dirty="0"/>
          </a:p>
          <a:p>
            <a:r>
              <a:rPr lang="ja-JP" altLang="en-US" dirty="0"/>
              <a:t>疎結合</a:t>
            </a:r>
            <a:endParaRPr kumimoji="1" lang="ja-JP" altLang="en-US" dirty="0"/>
          </a:p>
        </p:txBody>
      </p:sp>
      <p:sp>
        <p:nvSpPr>
          <p:cNvPr id="90" name="テキスト ボックス 89">
            <a:extLst>
              <a:ext uri="{FF2B5EF4-FFF2-40B4-BE49-F238E27FC236}">
                <a16:creationId xmlns:a16="http://schemas.microsoft.com/office/drawing/2014/main" id="{807A4E44-C540-C0CD-DDAE-2F50C5D362CC}"/>
              </a:ext>
            </a:extLst>
          </p:cNvPr>
          <p:cNvSpPr txBox="1"/>
          <p:nvPr/>
        </p:nvSpPr>
        <p:spPr>
          <a:xfrm>
            <a:off x="9572176" y="1385836"/>
            <a:ext cx="2439100" cy="246221"/>
          </a:xfrm>
          <a:prstGeom prst="rect">
            <a:avLst/>
          </a:prstGeom>
          <a:noFill/>
        </p:spPr>
        <p:txBody>
          <a:bodyPr wrap="square">
            <a:spAutoFit/>
          </a:bodyPr>
          <a:lstStyle/>
          <a:p>
            <a:pPr algn="ctr"/>
            <a:r>
              <a:rPr kumimoji="1" lang="ja-JP" altLang="en-US" sz="1000" dirty="0">
                <a:solidFill>
                  <a:schemeClr val="tx1"/>
                </a:solidFill>
              </a:rPr>
              <a:t>手配必要数</a:t>
            </a:r>
            <a:r>
              <a:rPr kumimoji="1" lang="en-US" altLang="ja-JP" sz="1000" dirty="0">
                <a:solidFill>
                  <a:schemeClr val="tx1"/>
                </a:solidFill>
              </a:rPr>
              <a:t>and</a:t>
            </a:r>
            <a:r>
              <a:rPr kumimoji="1" lang="ja-JP" altLang="en-US" sz="1000" dirty="0">
                <a:solidFill>
                  <a:schemeClr val="tx1"/>
                </a:solidFill>
              </a:rPr>
              <a:t>手配運用情報テーブル</a:t>
            </a:r>
          </a:p>
        </p:txBody>
      </p:sp>
      <p:sp>
        <p:nvSpPr>
          <p:cNvPr id="91" name="フローチャート: 内部記憶 90">
            <a:extLst>
              <a:ext uri="{FF2B5EF4-FFF2-40B4-BE49-F238E27FC236}">
                <a16:creationId xmlns:a16="http://schemas.microsoft.com/office/drawing/2014/main" id="{464EA176-E27C-7720-91C8-482A50F51732}"/>
              </a:ext>
            </a:extLst>
          </p:cNvPr>
          <p:cNvSpPr/>
          <p:nvPr/>
        </p:nvSpPr>
        <p:spPr>
          <a:xfrm>
            <a:off x="10485402" y="1983811"/>
            <a:ext cx="612648" cy="612648"/>
          </a:xfrm>
          <a:prstGeom prst="flowChartInternalStorag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矢印コネクタ 91">
            <a:extLst>
              <a:ext uri="{FF2B5EF4-FFF2-40B4-BE49-F238E27FC236}">
                <a16:creationId xmlns:a16="http://schemas.microsoft.com/office/drawing/2014/main" id="{C4E4485B-8996-DCBA-B1D5-6F303C374A84}"/>
              </a:ext>
            </a:extLst>
          </p:cNvPr>
          <p:cNvCxnSpPr>
            <a:cxnSpLocks/>
            <a:stCxn id="90" idx="2"/>
            <a:endCxn id="91" idx="0"/>
          </p:cNvCxnSpPr>
          <p:nvPr/>
        </p:nvCxnSpPr>
        <p:spPr>
          <a:xfrm>
            <a:off x="10791726" y="1632057"/>
            <a:ext cx="0" cy="351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2ABB2E56-8825-90BB-DB29-6B23A29A9292}"/>
              </a:ext>
            </a:extLst>
          </p:cNvPr>
          <p:cNvSpPr txBox="1"/>
          <p:nvPr/>
        </p:nvSpPr>
        <p:spPr>
          <a:xfrm>
            <a:off x="9495931" y="2734194"/>
            <a:ext cx="2439100" cy="246221"/>
          </a:xfrm>
          <a:prstGeom prst="rect">
            <a:avLst/>
          </a:prstGeom>
          <a:noFill/>
        </p:spPr>
        <p:txBody>
          <a:bodyPr wrap="square">
            <a:spAutoFit/>
          </a:bodyPr>
          <a:lstStyle/>
          <a:p>
            <a:pPr algn="ctr"/>
            <a:r>
              <a:rPr kumimoji="1" lang="ja-JP" altLang="en-US" sz="1000" dirty="0">
                <a:solidFill>
                  <a:schemeClr val="tx1"/>
                </a:solidFill>
              </a:rPr>
              <a:t>手配必要数</a:t>
            </a:r>
            <a:r>
              <a:rPr kumimoji="1" lang="en-US" altLang="ja-JP" sz="1000" dirty="0">
                <a:solidFill>
                  <a:schemeClr val="tx1"/>
                </a:solidFill>
              </a:rPr>
              <a:t>and</a:t>
            </a:r>
            <a:r>
              <a:rPr kumimoji="1" lang="ja-JP" altLang="en-US" sz="1000" dirty="0">
                <a:solidFill>
                  <a:schemeClr val="tx1"/>
                </a:solidFill>
              </a:rPr>
              <a:t>手配運用情報テーブル</a:t>
            </a:r>
          </a:p>
        </p:txBody>
      </p:sp>
      <p:sp>
        <p:nvSpPr>
          <p:cNvPr id="98" name="正方形/長方形 97">
            <a:extLst>
              <a:ext uri="{FF2B5EF4-FFF2-40B4-BE49-F238E27FC236}">
                <a16:creationId xmlns:a16="http://schemas.microsoft.com/office/drawing/2014/main" id="{B08D19A3-D38C-3164-7596-47574D1AB906}"/>
              </a:ext>
            </a:extLst>
          </p:cNvPr>
          <p:cNvSpPr/>
          <p:nvPr/>
        </p:nvSpPr>
        <p:spPr>
          <a:xfrm>
            <a:off x="0" y="6959592"/>
            <a:ext cx="12192000" cy="47847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a:t>
            </a:r>
            <a:r>
              <a:rPr kumimoji="1" lang="en-US" altLang="ja-JP" dirty="0">
                <a:solidFill>
                  <a:schemeClr val="tx1"/>
                </a:solidFill>
              </a:rPr>
              <a:t>load_all_data</a:t>
            </a:r>
            <a:r>
              <a:rPr lang="en-US" altLang="ja-JP" dirty="0">
                <a:solidFill>
                  <a:schemeClr val="tx1"/>
                </a:solidFill>
              </a:rPr>
              <a:t>.py</a:t>
            </a:r>
            <a:r>
              <a:rPr lang="ja-JP" altLang="en-US" dirty="0">
                <a:solidFill>
                  <a:schemeClr val="tx1"/>
                </a:solidFill>
              </a:rPr>
              <a:t>（全品番対象期間データを読み込み、データフレームを準備する）</a:t>
            </a:r>
            <a:endParaRPr lang="en-US" altLang="ja-JP" dirty="0">
              <a:solidFill>
                <a:schemeClr val="tx1"/>
              </a:solidFill>
            </a:endParaRPr>
          </a:p>
          <a:p>
            <a:r>
              <a:rPr lang="ja-JP" altLang="en-US" dirty="0">
                <a:solidFill>
                  <a:schemeClr val="tx1"/>
                </a:solidFill>
              </a:rPr>
              <a:t>　</a:t>
            </a:r>
            <a:r>
              <a:rPr lang="en-US" altLang="ja-JP" dirty="0">
                <a:solidFill>
                  <a:schemeClr val="tx1"/>
                </a:solidFill>
              </a:rPr>
              <a:t>return</a:t>
            </a:r>
          </a:p>
          <a:p>
            <a:r>
              <a:rPr lang="en-US" altLang="ja-JP" dirty="0">
                <a:solidFill>
                  <a:schemeClr val="tx1"/>
                </a:solidFill>
              </a:rPr>
              <a:t>    </a:t>
            </a:r>
            <a:r>
              <a:rPr lang="ja-JP" altLang="en-US" dirty="0">
                <a:solidFill>
                  <a:schemeClr val="tx1"/>
                </a:solidFill>
              </a:rPr>
              <a:t>・</a:t>
            </a:r>
            <a:r>
              <a:rPr lang="en-US" altLang="ja-JP" dirty="0">
                <a:solidFill>
                  <a:schemeClr val="tx1"/>
                </a:solidFill>
              </a:rPr>
              <a:t>df_kanban_timestamp_data</a:t>
            </a:r>
          </a:p>
          <a:p>
            <a:r>
              <a:rPr lang="en-US" altLang="ja-JP" dirty="0">
                <a:solidFill>
                  <a:schemeClr val="tx1"/>
                </a:solidFill>
              </a:rPr>
              <a:t>    </a:t>
            </a:r>
            <a:r>
              <a:rPr lang="ja-JP" altLang="en-US" dirty="0">
                <a:solidFill>
                  <a:schemeClr val="tx1"/>
                </a:solidFill>
              </a:rPr>
              <a:t>・</a:t>
            </a:r>
            <a:r>
              <a:rPr lang="en-US" altLang="ja-JP" dirty="0">
                <a:solidFill>
                  <a:schemeClr val="tx1"/>
                </a:solidFill>
              </a:rPr>
              <a:t>df_lack_zaiko_data</a:t>
            </a:r>
          </a:p>
          <a:p>
            <a:r>
              <a:rPr lang="en-US" altLang="ja-JP" dirty="0">
                <a:solidFill>
                  <a:schemeClr val="tx1"/>
                </a:solidFill>
              </a:rPr>
              <a:t>    </a:t>
            </a:r>
            <a:r>
              <a:rPr lang="ja-JP" altLang="en-US" dirty="0">
                <a:solidFill>
                  <a:schemeClr val="tx1"/>
                </a:solidFill>
              </a:rPr>
              <a:t>・</a:t>
            </a:r>
            <a:r>
              <a:rPr lang="en-US" altLang="ja-JP" dirty="0">
                <a:solidFill>
                  <a:schemeClr val="tx1"/>
                </a:solidFill>
              </a:rPr>
              <a:t>df_tehai_data</a:t>
            </a:r>
          </a:p>
          <a:p>
            <a:r>
              <a:rPr lang="ja-JP" altLang="en-US" dirty="0">
                <a:solidFill>
                  <a:schemeClr val="tx1"/>
                </a:solidFill>
              </a:rPr>
              <a:t>　・生産物流</a:t>
            </a:r>
            <a:endParaRPr lang="en-US" altLang="ja-JP" dirty="0">
              <a:solidFill>
                <a:schemeClr val="tx1"/>
              </a:solidFill>
            </a:endParaRPr>
          </a:p>
          <a:p>
            <a:r>
              <a:rPr lang="ja-JP" altLang="en-US" dirty="0">
                <a:solidFill>
                  <a:schemeClr val="tx1"/>
                </a:solidFill>
              </a:rPr>
              <a:t>・</a:t>
            </a:r>
            <a:r>
              <a:rPr lang="en-US" altLang="ja-JP" dirty="0">
                <a:solidFill>
                  <a:schemeClr val="tx1"/>
                </a:solidFill>
              </a:rPr>
              <a:t>collect_data_by_hinban.py</a:t>
            </a:r>
            <a:r>
              <a:rPr lang="ja-JP" altLang="en-US" dirty="0">
                <a:solidFill>
                  <a:schemeClr val="tx1"/>
                </a:solidFill>
              </a:rPr>
              <a:t>（使いやすい形に整える）</a:t>
            </a:r>
            <a:endParaRPr lang="en-US" altLang="ja-JP" dirty="0">
              <a:solidFill>
                <a:schemeClr val="tx1"/>
              </a:solidFill>
            </a:endParaRPr>
          </a:p>
          <a:p>
            <a:r>
              <a:rPr lang="ja-JP" altLang="en-US" dirty="0">
                <a:solidFill>
                  <a:schemeClr val="tx1"/>
                </a:solidFill>
              </a:rPr>
              <a:t>　・</a:t>
            </a:r>
            <a:r>
              <a:rPr lang="en-US" altLang="ja-JP" dirty="0">
                <a:solidFill>
                  <a:schemeClr val="tx1"/>
                </a:solidFill>
              </a:rPr>
              <a:t>df_collected_data_by_hinban</a:t>
            </a:r>
          </a:p>
          <a:p>
            <a:r>
              <a:rPr lang="en-US" altLang="ja-JP" dirty="0">
                <a:solidFill>
                  <a:schemeClr val="tx1"/>
                </a:solidFill>
              </a:rPr>
              <a:t>    </a:t>
            </a:r>
            <a:r>
              <a:rPr lang="ja-JP" altLang="en-US" dirty="0">
                <a:solidFill>
                  <a:schemeClr val="tx1"/>
                </a:solidFill>
              </a:rPr>
              <a:t>⇒　</a:t>
            </a:r>
            <a:r>
              <a:rPr lang="en-US" altLang="ja-JP" dirty="0">
                <a:solidFill>
                  <a:schemeClr val="tx1"/>
                </a:solidFill>
              </a:rPr>
              <a:t>CSV</a:t>
            </a:r>
            <a:r>
              <a:rPr lang="ja-JP" altLang="en-US" dirty="0">
                <a:solidFill>
                  <a:schemeClr val="tx1"/>
                </a:solidFill>
              </a:rPr>
              <a:t>で保存する（品番名</a:t>
            </a:r>
            <a:r>
              <a:rPr lang="en-US" altLang="ja-JP" dirty="0">
                <a:solidFill>
                  <a:schemeClr val="tx1"/>
                </a:solidFill>
              </a:rPr>
              <a:t>_</a:t>
            </a:r>
            <a:r>
              <a:rPr lang="ja-JP" altLang="en-US" dirty="0">
                <a:solidFill>
                  <a:schemeClr val="tx1"/>
                </a:solidFill>
              </a:rPr>
              <a:t>時間</a:t>
            </a:r>
            <a:r>
              <a:rPr lang="en-US" altLang="ja-JP" dirty="0">
                <a:solidFill>
                  <a:schemeClr val="tx1"/>
                </a:solidFill>
              </a:rPr>
              <a:t>.csv</a:t>
            </a:r>
            <a:r>
              <a:rPr lang="ja-JP" altLang="en-US" dirty="0">
                <a:solidFill>
                  <a:schemeClr val="tx1"/>
                </a:solidFill>
              </a:rPr>
              <a:t>）</a:t>
            </a:r>
            <a:endParaRPr lang="en-US" altLang="ja-JP" dirty="0">
              <a:solidFill>
                <a:schemeClr val="tx1"/>
              </a:solidFill>
            </a:endParaRPr>
          </a:p>
          <a:p>
            <a:r>
              <a:rPr lang="ja-JP" altLang="en-US" dirty="0">
                <a:solidFill>
                  <a:schemeClr val="tx1"/>
                </a:solidFill>
              </a:rPr>
              <a:t>ーーーーーーーーーーーーーーーーーーーーーーーーーーーーーーーーーーーーー以下固定</a:t>
            </a:r>
            <a:endParaRPr lang="en-US" altLang="ja-JP" dirty="0">
              <a:solidFill>
                <a:schemeClr val="tx1"/>
              </a:solidFill>
            </a:endParaRPr>
          </a:p>
          <a:p>
            <a:r>
              <a:rPr lang="ja-JP" altLang="en-US" dirty="0">
                <a:solidFill>
                  <a:schemeClr val="tx1"/>
                </a:solidFill>
              </a:rPr>
              <a:t>・</a:t>
            </a:r>
            <a:r>
              <a:rPr lang="en-US" altLang="ja-JP" dirty="0">
                <a:solidFill>
                  <a:schemeClr val="tx1"/>
                </a:solidFill>
              </a:rPr>
              <a:t>create_feature_data.py</a:t>
            </a:r>
          </a:p>
          <a:p>
            <a:r>
              <a:rPr lang="ja-JP" altLang="en-US" dirty="0">
                <a:solidFill>
                  <a:schemeClr val="tx1"/>
                </a:solidFill>
              </a:rPr>
              <a:t>　・</a:t>
            </a:r>
            <a:r>
              <a:rPr lang="en-US" altLang="ja-JP" dirty="0" err="1">
                <a:solidFill>
                  <a:schemeClr val="tx1"/>
                </a:solidFill>
              </a:rPr>
              <a:t>df</a:t>
            </a:r>
            <a:r>
              <a:rPr lang="en-US" altLang="ja-JP" dirty="0">
                <a:solidFill>
                  <a:schemeClr val="tx1"/>
                </a:solidFill>
              </a:rPr>
              <a:t>_ </a:t>
            </a:r>
            <a:r>
              <a:rPr lang="en-US" altLang="ja-JP" dirty="0" err="1">
                <a:solidFill>
                  <a:schemeClr val="tx1"/>
                </a:solidFill>
              </a:rPr>
              <a:t>feature_data_by_hinban</a:t>
            </a:r>
            <a:endParaRPr lang="en-US" altLang="ja-JP" dirty="0">
              <a:solidFill>
                <a:schemeClr val="tx1"/>
              </a:solidFill>
            </a:endParaRPr>
          </a:p>
          <a:p>
            <a:r>
              <a:rPr lang="en-US" altLang="ja-JP" dirty="0">
                <a:solidFill>
                  <a:schemeClr val="tx1"/>
                </a:solidFill>
              </a:rPr>
              <a:t>    </a:t>
            </a:r>
            <a:r>
              <a:rPr lang="ja-JP" altLang="en-US" dirty="0">
                <a:solidFill>
                  <a:schemeClr val="tx1"/>
                </a:solidFill>
              </a:rPr>
              <a:t>⇒    </a:t>
            </a:r>
            <a:r>
              <a:rPr lang="en-US" altLang="ja-JP" dirty="0">
                <a:solidFill>
                  <a:schemeClr val="tx1"/>
                </a:solidFill>
              </a:rPr>
              <a:t>CSV</a:t>
            </a:r>
            <a:r>
              <a:rPr lang="ja-JP" altLang="en-US" dirty="0">
                <a:solidFill>
                  <a:schemeClr val="tx1"/>
                </a:solidFill>
              </a:rPr>
              <a:t>で保存する（品番名</a:t>
            </a:r>
            <a:r>
              <a:rPr lang="en-US" altLang="ja-JP" dirty="0">
                <a:solidFill>
                  <a:schemeClr val="tx1"/>
                </a:solidFill>
              </a:rPr>
              <a:t>_</a:t>
            </a:r>
            <a:r>
              <a:rPr lang="ja-JP" altLang="en-US" dirty="0">
                <a:solidFill>
                  <a:schemeClr val="tx1"/>
                </a:solidFill>
              </a:rPr>
              <a:t>時間</a:t>
            </a:r>
            <a:r>
              <a:rPr lang="en-US" altLang="ja-JP" dirty="0">
                <a:solidFill>
                  <a:schemeClr val="tx1"/>
                </a:solidFill>
              </a:rPr>
              <a:t>.csv</a:t>
            </a:r>
            <a:r>
              <a:rPr lang="ja-JP" altLang="en-US" dirty="0">
                <a:solidFill>
                  <a:schemeClr val="tx1"/>
                </a:solidFill>
              </a:rPr>
              <a:t>）</a:t>
            </a:r>
            <a:endParaRPr lang="en-US" altLang="ja-JP" dirty="0">
              <a:solidFill>
                <a:schemeClr val="tx1"/>
              </a:solidFill>
            </a:endParaRPr>
          </a:p>
          <a:p>
            <a:r>
              <a:rPr lang="ja-JP" altLang="en-US" dirty="0">
                <a:solidFill>
                  <a:schemeClr val="tx1"/>
                </a:solidFill>
              </a:rPr>
              <a:t>・</a:t>
            </a:r>
            <a:r>
              <a:rPr lang="en-US" altLang="ja-JP" dirty="0">
                <a:solidFill>
                  <a:schemeClr val="tx1"/>
                </a:solidFill>
              </a:rPr>
              <a:t>train.py</a:t>
            </a:r>
          </a:p>
          <a:p>
            <a:r>
              <a:rPr lang="en-US" altLang="ja-JP" dirty="0">
                <a:solidFill>
                  <a:schemeClr val="tx1"/>
                </a:solidFill>
              </a:rPr>
              <a:t>    </a:t>
            </a:r>
            <a:r>
              <a:rPr lang="ja-JP" altLang="en-US" dirty="0">
                <a:solidFill>
                  <a:schemeClr val="tx1"/>
                </a:solidFill>
              </a:rPr>
              <a:t>⇒　学習済みモデルの保存</a:t>
            </a:r>
            <a:endParaRPr lang="en-US" altLang="ja-JP" dirty="0">
              <a:solidFill>
                <a:schemeClr val="tx1"/>
              </a:solidFill>
            </a:endParaRPr>
          </a:p>
          <a:p>
            <a:r>
              <a:rPr lang="ja-JP" altLang="en-US" dirty="0">
                <a:solidFill>
                  <a:schemeClr val="tx1"/>
                </a:solidFill>
              </a:rPr>
              <a:t>・</a:t>
            </a:r>
            <a:r>
              <a:rPr lang="en-US" altLang="ja-JP" dirty="0" err="1">
                <a:solidFill>
                  <a:schemeClr val="tx1"/>
                </a:solidFill>
              </a:rPr>
              <a:t>calculate_shap_value</a:t>
            </a:r>
            <a:endParaRPr lang="en-US" altLang="ja-JP" dirty="0">
              <a:solidFill>
                <a:schemeClr val="tx1"/>
              </a:solidFill>
            </a:endParaRPr>
          </a:p>
          <a:p>
            <a:r>
              <a:rPr lang="ja-JP" altLang="en-US" dirty="0">
                <a:solidFill>
                  <a:schemeClr val="tx1"/>
                </a:solidFill>
              </a:rPr>
              <a:t>・</a:t>
            </a:r>
            <a:r>
              <a:rPr lang="en-US" altLang="ja-JP" dirty="0">
                <a:solidFill>
                  <a:schemeClr val="tx1"/>
                </a:solidFill>
              </a:rPr>
              <a:t>config/</a:t>
            </a:r>
            <a:r>
              <a:rPr kumimoji="1" lang="en-US" altLang="ja-JP" dirty="0"/>
              <a:t> </a:t>
            </a:r>
            <a:endParaRPr kumimoji="1" lang="ja-JP" altLang="en-US" dirty="0"/>
          </a:p>
        </p:txBody>
      </p:sp>
      <p:cxnSp>
        <p:nvCxnSpPr>
          <p:cNvPr id="99" name="コネクタ: カギ線 98">
            <a:extLst>
              <a:ext uri="{FF2B5EF4-FFF2-40B4-BE49-F238E27FC236}">
                <a16:creationId xmlns:a16="http://schemas.microsoft.com/office/drawing/2014/main" id="{4394A441-42C4-E7DE-5779-C8367EE50DF6}"/>
              </a:ext>
            </a:extLst>
          </p:cNvPr>
          <p:cNvCxnSpPr>
            <a:cxnSpLocks/>
            <a:stCxn id="74" idx="3"/>
            <a:endCxn id="3" idx="0"/>
          </p:cNvCxnSpPr>
          <p:nvPr/>
        </p:nvCxnSpPr>
        <p:spPr>
          <a:xfrm rot="16200000" flipH="1">
            <a:off x="1470132" y="-657714"/>
            <a:ext cx="2113732" cy="5241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コネクタ: カギ線 101">
            <a:extLst>
              <a:ext uri="{FF2B5EF4-FFF2-40B4-BE49-F238E27FC236}">
                <a16:creationId xmlns:a16="http://schemas.microsoft.com/office/drawing/2014/main" id="{7B367BD6-A0B1-443E-BF14-E6685DBF86FD}"/>
              </a:ext>
            </a:extLst>
          </p:cNvPr>
          <p:cNvCxnSpPr>
            <a:cxnSpLocks/>
            <a:stCxn id="75" idx="3"/>
            <a:endCxn id="10" idx="0"/>
          </p:cNvCxnSpPr>
          <p:nvPr/>
        </p:nvCxnSpPr>
        <p:spPr>
          <a:xfrm rot="5400000">
            <a:off x="3709510" y="-589632"/>
            <a:ext cx="2097131" cy="40382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正方形/長方形 105">
            <a:extLst>
              <a:ext uri="{FF2B5EF4-FFF2-40B4-BE49-F238E27FC236}">
                <a16:creationId xmlns:a16="http://schemas.microsoft.com/office/drawing/2014/main" id="{486DB4DB-323B-3591-13D8-5A2FD26B47F7}"/>
              </a:ext>
            </a:extLst>
          </p:cNvPr>
          <p:cNvSpPr/>
          <p:nvPr/>
        </p:nvSpPr>
        <p:spPr>
          <a:xfrm>
            <a:off x="-4161945" y="-2199811"/>
            <a:ext cx="3549099"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t>形式が変化する可能性がある</a:t>
            </a:r>
          </a:p>
        </p:txBody>
      </p:sp>
      <p:sp>
        <p:nvSpPr>
          <p:cNvPr id="107" name="正方形/長方形 106">
            <a:extLst>
              <a:ext uri="{FF2B5EF4-FFF2-40B4-BE49-F238E27FC236}">
                <a16:creationId xmlns:a16="http://schemas.microsoft.com/office/drawing/2014/main" id="{7527EE71-C2B3-4B34-0DFD-043E0A820DB1}"/>
              </a:ext>
            </a:extLst>
          </p:cNvPr>
          <p:cNvSpPr/>
          <p:nvPr/>
        </p:nvSpPr>
        <p:spPr>
          <a:xfrm>
            <a:off x="-6209267" y="3480306"/>
            <a:ext cx="5925980" cy="47847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a:t>
            </a:r>
            <a:r>
              <a:rPr kumimoji="1" lang="ja-JP" altLang="en-US" dirty="0">
                <a:solidFill>
                  <a:schemeClr val="tx1"/>
                </a:solidFill>
              </a:rPr>
              <a:t>データ読み込み</a:t>
            </a:r>
            <a:endParaRPr kumimoji="1" lang="en-US" altLang="ja-JP" dirty="0">
              <a:solidFill>
                <a:schemeClr val="tx1"/>
              </a:solidFill>
            </a:endParaRPr>
          </a:p>
          <a:p>
            <a:endParaRPr lang="en-US" altLang="ja-JP" dirty="0">
              <a:solidFill>
                <a:schemeClr val="tx1"/>
              </a:solidFill>
            </a:endParaRPr>
          </a:p>
          <a:p>
            <a:r>
              <a:rPr kumimoji="1" lang="en-US" altLang="ja-JP" dirty="0">
                <a:solidFill>
                  <a:schemeClr val="tx1"/>
                </a:solidFill>
              </a:rPr>
              <a:t>#</a:t>
            </a:r>
            <a:r>
              <a:rPr kumimoji="1" lang="ja-JP" altLang="en-US" dirty="0">
                <a:solidFill>
                  <a:schemeClr val="tx1"/>
                </a:solidFill>
              </a:rPr>
              <a:t>データ整形</a:t>
            </a:r>
            <a:endParaRPr lang="en-US" altLang="ja-JP" dirty="0">
              <a:solidFill>
                <a:schemeClr val="tx1"/>
              </a:solidFill>
            </a:endParaRPr>
          </a:p>
          <a:p>
            <a:r>
              <a:rPr kumimoji="1" lang="ja-JP" altLang="en-US" dirty="0">
                <a:solidFill>
                  <a:schemeClr val="tx1"/>
                </a:solidFill>
              </a:rPr>
              <a:t>無し（</a:t>
            </a:r>
            <a:r>
              <a:rPr lang="ja-JP" altLang="en-US" dirty="0">
                <a:solidFill>
                  <a:schemeClr val="tx1"/>
                </a:solidFill>
              </a:rPr>
              <a:t>読み込む</a:t>
            </a:r>
            <a:r>
              <a:rPr kumimoji="1" lang="ja-JP" altLang="en-US" dirty="0">
                <a:solidFill>
                  <a:schemeClr val="tx1"/>
                </a:solidFill>
              </a:rPr>
              <a:t>データの形式が変わる可能性もあるからここに処理をいれる）</a:t>
            </a:r>
            <a:endParaRPr kumimoji="1" lang="en-US" altLang="ja-JP" dirty="0">
              <a:solidFill>
                <a:schemeClr val="tx1"/>
              </a:solidFill>
            </a:endParaRPr>
          </a:p>
          <a:p>
            <a:endParaRPr lang="en-US" altLang="ja-JP" dirty="0">
              <a:solidFill>
                <a:schemeClr val="tx1"/>
              </a:solidFill>
            </a:endParaRPr>
          </a:p>
          <a:p>
            <a:r>
              <a:rPr lang="en-US" altLang="ja-JP" dirty="0">
                <a:solidFill>
                  <a:schemeClr val="tx1"/>
                </a:solidFill>
              </a:rPr>
              <a:t>#</a:t>
            </a:r>
            <a:r>
              <a:rPr lang="ja-JP" altLang="en-US" dirty="0">
                <a:solidFill>
                  <a:schemeClr val="tx1"/>
                </a:solidFill>
              </a:rPr>
              <a:t>データ前処理（ここからは変えない）</a:t>
            </a:r>
            <a:endParaRPr lang="en-US" altLang="ja-JP" dirty="0">
              <a:solidFill>
                <a:schemeClr val="tx1"/>
              </a:solidFill>
            </a:endParaRPr>
          </a:p>
          <a:p>
            <a:endParaRPr lang="en-US" altLang="ja-JP" dirty="0">
              <a:solidFill>
                <a:schemeClr val="tx1"/>
              </a:solidFill>
            </a:endParaRPr>
          </a:p>
          <a:p>
            <a:r>
              <a:rPr lang="en-US" altLang="ja-JP" dirty="0">
                <a:solidFill>
                  <a:schemeClr val="tx1"/>
                </a:solidFill>
              </a:rPr>
              <a:t>----</a:t>
            </a:r>
            <a:r>
              <a:rPr lang="ja-JP" altLang="en-US" dirty="0">
                <a:solidFill>
                  <a:schemeClr val="tx1"/>
                </a:solidFill>
              </a:rPr>
              <a:t>分析用</a:t>
            </a:r>
            <a:r>
              <a:rPr lang="en-US" altLang="ja-JP" dirty="0">
                <a:solidFill>
                  <a:schemeClr val="tx1"/>
                </a:solidFill>
              </a:rPr>
              <a:t>----</a:t>
            </a:r>
          </a:p>
          <a:p>
            <a:endParaRPr lang="en-US" altLang="ja-JP" dirty="0">
              <a:solidFill>
                <a:schemeClr val="tx1"/>
              </a:solidFill>
            </a:endParaRPr>
          </a:p>
          <a:p>
            <a:r>
              <a:rPr lang="en-US" altLang="ja-JP" dirty="0">
                <a:solidFill>
                  <a:schemeClr val="tx1"/>
                </a:solidFill>
              </a:rPr>
              <a:t>#</a:t>
            </a:r>
            <a:r>
              <a:rPr lang="ja-JP" altLang="en-US" dirty="0">
                <a:solidFill>
                  <a:schemeClr val="tx1"/>
                </a:solidFill>
              </a:rPr>
              <a:t>特徴量エンジニアリング</a:t>
            </a:r>
            <a:endParaRPr lang="en-US" altLang="ja-JP" dirty="0">
              <a:solidFill>
                <a:schemeClr val="tx1"/>
              </a:solidFill>
            </a:endParaRPr>
          </a:p>
        </p:txBody>
      </p:sp>
      <p:sp>
        <p:nvSpPr>
          <p:cNvPr id="108" name="正方形/長方形 107">
            <a:extLst>
              <a:ext uri="{FF2B5EF4-FFF2-40B4-BE49-F238E27FC236}">
                <a16:creationId xmlns:a16="http://schemas.microsoft.com/office/drawing/2014/main" id="{E01C334D-F9A3-F4BB-C126-E2FA1981B416}"/>
              </a:ext>
            </a:extLst>
          </p:cNvPr>
          <p:cNvSpPr/>
          <p:nvPr/>
        </p:nvSpPr>
        <p:spPr>
          <a:xfrm>
            <a:off x="1618412" y="118380"/>
            <a:ext cx="2207380" cy="3298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kanban_timestamp_data</a:t>
            </a:r>
          </a:p>
        </p:txBody>
      </p:sp>
      <p:sp>
        <p:nvSpPr>
          <p:cNvPr id="109" name="フローチャート: 磁気ディスク 108">
            <a:extLst>
              <a:ext uri="{FF2B5EF4-FFF2-40B4-BE49-F238E27FC236}">
                <a16:creationId xmlns:a16="http://schemas.microsoft.com/office/drawing/2014/main" id="{B6186247-1272-F406-DEC1-AAFAAB1C439D}"/>
              </a:ext>
            </a:extLst>
          </p:cNvPr>
          <p:cNvSpPr/>
          <p:nvPr/>
        </p:nvSpPr>
        <p:spPr>
          <a:xfrm>
            <a:off x="416821" y="-2074610"/>
            <a:ext cx="914400" cy="612648"/>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コネクタ: カギ線 112">
            <a:extLst>
              <a:ext uri="{FF2B5EF4-FFF2-40B4-BE49-F238E27FC236}">
                <a16:creationId xmlns:a16="http://schemas.microsoft.com/office/drawing/2014/main" id="{3AD5A5D8-00B8-0AF7-3348-804CABC3C745}"/>
              </a:ext>
            </a:extLst>
          </p:cNvPr>
          <p:cNvCxnSpPr>
            <a:cxnSpLocks/>
            <a:stCxn id="109" idx="3"/>
            <a:endCxn id="108" idx="0"/>
          </p:cNvCxnSpPr>
          <p:nvPr/>
        </p:nvCxnSpPr>
        <p:spPr>
          <a:xfrm rot="16200000" flipH="1">
            <a:off x="1007890" y="-1595832"/>
            <a:ext cx="1580342" cy="18480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正方形/長方形 116">
            <a:extLst>
              <a:ext uri="{FF2B5EF4-FFF2-40B4-BE49-F238E27FC236}">
                <a16:creationId xmlns:a16="http://schemas.microsoft.com/office/drawing/2014/main" id="{3E8B54B3-339B-9C50-26ED-BE7AD2EAC0A4}"/>
              </a:ext>
            </a:extLst>
          </p:cNvPr>
          <p:cNvSpPr/>
          <p:nvPr/>
        </p:nvSpPr>
        <p:spPr>
          <a:xfrm>
            <a:off x="-4134830" y="48489"/>
            <a:ext cx="3192647"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品番毎</a:t>
            </a:r>
            <a:endParaRPr kumimoji="1" lang="ja-JP" altLang="en-US" dirty="0"/>
          </a:p>
        </p:txBody>
      </p:sp>
      <p:sp>
        <p:nvSpPr>
          <p:cNvPr id="118" name="正方形/長方形 117">
            <a:extLst>
              <a:ext uri="{FF2B5EF4-FFF2-40B4-BE49-F238E27FC236}">
                <a16:creationId xmlns:a16="http://schemas.microsoft.com/office/drawing/2014/main" id="{E86874FE-C322-2343-85FF-07B5C7CD4C9D}"/>
              </a:ext>
            </a:extLst>
          </p:cNvPr>
          <p:cNvSpPr/>
          <p:nvPr/>
        </p:nvSpPr>
        <p:spPr>
          <a:xfrm>
            <a:off x="12362746" y="-2199811"/>
            <a:ext cx="3192647"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全品番</a:t>
            </a:r>
          </a:p>
        </p:txBody>
      </p:sp>
      <p:sp>
        <p:nvSpPr>
          <p:cNvPr id="126" name="吹き出し: 四角形 125">
            <a:extLst>
              <a:ext uri="{FF2B5EF4-FFF2-40B4-BE49-F238E27FC236}">
                <a16:creationId xmlns:a16="http://schemas.microsoft.com/office/drawing/2014/main" id="{93CA29DE-E699-7184-0846-C6A5712F353F}"/>
              </a:ext>
            </a:extLst>
          </p:cNvPr>
          <p:cNvSpPr/>
          <p:nvPr/>
        </p:nvSpPr>
        <p:spPr>
          <a:xfrm>
            <a:off x="12362746" y="-983235"/>
            <a:ext cx="3508109" cy="819444"/>
          </a:xfrm>
          <a:prstGeom prst="wedgeRectCallout">
            <a:avLst>
              <a:gd name="adj1" fmla="val -60983"/>
              <a:gd name="adj2" fmla="val 415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AWS</a:t>
            </a:r>
            <a:r>
              <a:rPr kumimoji="1" lang="ja-JP" altLang="en-US" dirty="0">
                <a:solidFill>
                  <a:schemeClr val="tx1"/>
                </a:solidFill>
              </a:rPr>
              <a:t>の</a:t>
            </a:r>
            <a:r>
              <a:rPr kumimoji="1" lang="en-US" altLang="ja-JP" dirty="0">
                <a:solidFill>
                  <a:schemeClr val="tx1"/>
                </a:solidFill>
              </a:rPr>
              <a:t>RDS</a:t>
            </a:r>
            <a:r>
              <a:rPr kumimoji="1" lang="ja-JP" altLang="en-US" dirty="0">
                <a:solidFill>
                  <a:schemeClr val="tx1"/>
                </a:solidFill>
              </a:rPr>
              <a:t>に保存しても</a:t>
            </a:r>
            <a:r>
              <a:rPr lang="ja-JP" altLang="en-US" dirty="0">
                <a:solidFill>
                  <a:schemeClr val="tx1"/>
                </a:solidFill>
              </a:rPr>
              <a:t>クエリで取り出すことは変わらない</a:t>
            </a:r>
            <a:endParaRPr kumimoji="1" lang="ja-JP" altLang="en-US" dirty="0">
              <a:solidFill>
                <a:schemeClr val="tx1"/>
              </a:solidFill>
            </a:endParaRPr>
          </a:p>
        </p:txBody>
      </p:sp>
      <p:sp>
        <p:nvSpPr>
          <p:cNvPr id="129" name="正方形/長方形 128">
            <a:extLst>
              <a:ext uri="{FF2B5EF4-FFF2-40B4-BE49-F238E27FC236}">
                <a16:creationId xmlns:a16="http://schemas.microsoft.com/office/drawing/2014/main" id="{48D3F3A2-FC36-DABC-9AC6-AEB3151ECD56}"/>
              </a:ext>
            </a:extLst>
          </p:cNvPr>
          <p:cNvSpPr/>
          <p:nvPr/>
        </p:nvSpPr>
        <p:spPr>
          <a:xfrm>
            <a:off x="3997057" y="117199"/>
            <a:ext cx="1073353" cy="33411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zaiko_data</a:t>
            </a:r>
          </a:p>
        </p:txBody>
      </p:sp>
      <p:sp>
        <p:nvSpPr>
          <p:cNvPr id="130" name="正方形/長方形 129">
            <a:extLst>
              <a:ext uri="{FF2B5EF4-FFF2-40B4-BE49-F238E27FC236}">
                <a16:creationId xmlns:a16="http://schemas.microsoft.com/office/drawing/2014/main" id="{27E2B110-89DD-461D-0F60-C09EA53E6D2F}"/>
              </a:ext>
            </a:extLst>
          </p:cNvPr>
          <p:cNvSpPr/>
          <p:nvPr/>
        </p:nvSpPr>
        <p:spPr>
          <a:xfrm>
            <a:off x="-4134830" y="1069411"/>
            <a:ext cx="3549099"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dirty="0"/>
              <a:t>共通</a:t>
            </a:r>
            <a:endParaRPr kumimoji="1" lang="ja-JP" altLang="en-US" dirty="0"/>
          </a:p>
        </p:txBody>
      </p:sp>
      <p:sp>
        <p:nvSpPr>
          <p:cNvPr id="131" name="正方形/長方形 130">
            <a:extLst>
              <a:ext uri="{FF2B5EF4-FFF2-40B4-BE49-F238E27FC236}">
                <a16:creationId xmlns:a16="http://schemas.microsoft.com/office/drawing/2014/main" id="{D3EF6F41-9683-5758-CC98-C54453B4EB28}"/>
              </a:ext>
            </a:extLst>
          </p:cNvPr>
          <p:cNvSpPr/>
          <p:nvPr/>
        </p:nvSpPr>
        <p:spPr>
          <a:xfrm>
            <a:off x="1618411" y="546500"/>
            <a:ext cx="7331339" cy="11045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9B630467-4114-7F96-0435-2D3D0F4FD5AD}"/>
              </a:ext>
            </a:extLst>
          </p:cNvPr>
          <p:cNvSpPr/>
          <p:nvPr/>
        </p:nvSpPr>
        <p:spPr>
          <a:xfrm>
            <a:off x="8964188" y="1651086"/>
            <a:ext cx="3227812" cy="134427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33" name="表 132">
            <a:extLst>
              <a:ext uri="{FF2B5EF4-FFF2-40B4-BE49-F238E27FC236}">
                <a16:creationId xmlns:a16="http://schemas.microsoft.com/office/drawing/2014/main" id="{B8BC8F16-216C-3C9F-E55F-ACDAB806E7C8}"/>
              </a:ext>
            </a:extLst>
          </p:cNvPr>
          <p:cNvGraphicFramePr>
            <a:graphicFrameLocks noGrp="1"/>
          </p:cNvGraphicFramePr>
          <p:nvPr>
            <p:extLst>
              <p:ext uri="{D42A27DB-BD31-4B8C-83A1-F6EECF244321}">
                <p14:modId xmlns:p14="http://schemas.microsoft.com/office/powerpoint/2010/main" val="2332098056"/>
              </p:ext>
            </p:extLst>
          </p:nvPr>
        </p:nvGraphicFramePr>
        <p:xfrm>
          <a:off x="6503182" y="3654492"/>
          <a:ext cx="11349099" cy="2489200"/>
        </p:xfrm>
        <a:graphic>
          <a:graphicData uri="http://schemas.openxmlformats.org/drawingml/2006/table">
            <a:tbl>
              <a:tblPr firstRow="1" bandRow="1">
                <a:tableStyleId>{5C22544A-7EE6-4342-B048-85BDC9FD1C3A}</a:tableStyleId>
              </a:tblPr>
              <a:tblGrid>
                <a:gridCol w="597321">
                  <a:extLst>
                    <a:ext uri="{9D8B030D-6E8A-4147-A177-3AD203B41FA5}">
                      <a16:colId xmlns:a16="http://schemas.microsoft.com/office/drawing/2014/main" val="991097659"/>
                    </a:ext>
                  </a:extLst>
                </a:gridCol>
                <a:gridCol w="597321">
                  <a:extLst>
                    <a:ext uri="{9D8B030D-6E8A-4147-A177-3AD203B41FA5}">
                      <a16:colId xmlns:a16="http://schemas.microsoft.com/office/drawing/2014/main" val="541372526"/>
                    </a:ext>
                  </a:extLst>
                </a:gridCol>
                <a:gridCol w="597321">
                  <a:extLst>
                    <a:ext uri="{9D8B030D-6E8A-4147-A177-3AD203B41FA5}">
                      <a16:colId xmlns:a16="http://schemas.microsoft.com/office/drawing/2014/main" val="1706535144"/>
                    </a:ext>
                  </a:extLst>
                </a:gridCol>
                <a:gridCol w="597321">
                  <a:extLst>
                    <a:ext uri="{9D8B030D-6E8A-4147-A177-3AD203B41FA5}">
                      <a16:colId xmlns:a16="http://schemas.microsoft.com/office/drawing/2014/main" val="3546899986"/>
                    </a:ext>
                  </a:extLst>
                </a:gridCol>
                <a:gridCol w="597321">
                  <a:extLst>
                    <a:ext uri="{9D8B030D-6E8A-4147-A177-3AD203B41FA5}">
                      <a16:colId xmlns:a16="http://schemas.microsoft.com/office/drawing/2014/main" val="2996331631"/>
                    </a:ext>
                  </a:extLst>
                </a:gridCol>
                <a:gridCol w="597321">
                  <a:extLst>
                    <a:ext uri="{9D8B030D-6E8A-4147-A177-3AD203B41FA5}">
                      <a16:colId xmlns:a16="http://schemas.microsoft.com/office/drawing/2014/main" val="2580995452"/>
                    </a:ext>
                  </a:extLst>
                </a:gridCol>
                <a:gridCol w="597321">
                  <a:extLst>
                    <a:ext uri="{9D8B030D-6E8A-4147-A177-3AD203B41FA5}">
                      <a16:colId xmlns:a16="http://schemas.microsoft.com/office/drawing/2014/main" val="1851844874"/>
                    </a:ext>
                  </a:extLst>
                </a:gridCol>
                <a:gridCol w="597321">
                  <a:extLst>
                    <a:ext uri="{9D8B030D-6E8A-4147-A177-3AD203B41FA5}">
                      <a16:colId xmlns:a16="http://schemas.microsoft.com/office/drawing/2014/main" val="2554819053"/>
                    </a:ext>
                  </a:extLst>
                </a:gridCol>
                <a:gridCol w="597321">
                  <a:extLst>
                    <a:ext uri="{9D8B030D-6E8A-4147-A177-3AD203B41FA5}">
                      <a16:colId xmlns:a16="http://schemas.microsoft.com/office/drawing/2014/main" val="3590494245"/>
                    </a:ext>
                  </a:extLst>
                </a:gridCol>
                <a:gridCol w="597321">
                  <a:extLst>
                    <a:ext uri="{9D8B030D-6E8A-4147-A177-3AD203B41FA5}">
                      <a16:colId xmlns:a16="http://schemas.microsoft.com/office/drawing/2014/main" val="3006343397"/>
                    </a:ext>
                  </a:extLst>
                </a:gridCol>
                <a:gridCol w="597321">
                  <a:extLst>
                    <a:ext uri="{9D8B030D-6E8A-4147-A177-3AD203B41FA5}">
                      <a16:colId xmlns:a16="http://schemas.microsoft.com/office/drawing/2014/main" val="966015389"/>
                    </a:ext>
                  </a:extLst>
                </a:gridCol>
                <a:gridCol w="597321">
                  <a:extLst>
                    <a:ext uri="{9D8B030D-6E8A-4147-A177-3AD203B41FA5}">
                      <a16:colId xmlns:a16="http://schemas.microsoft.com/office/drawing/2014/main" val="2711491143"/>
                    </a:ext>
                  </a:extLst>
                </a:gridCol>
                <a:gridCol w="597321">
                  <a:extLst>
                    <a:ext uri="{9D8B030D-6E8A-4147-A177-3AD203B41FA5}">
                      <a16:colId xmlns:a16="http://schemas.microsoft.com/office/drawing/2014/main" val="1122136486"/>
                    </a:ext>
                  </a:extLst>
                </a:gridCol>
                <a:gridCol w="597321">
                  <a:extLst>
                    <a:ext uri="{9D8B030D-6E8A-4147-A177-3AD203B41FA5}">
                      <a16:colId xmlns:a16="http://schemas.microsoft.com/office/drawing/2014/main" val="55826493"/>
                    </a:ext>
                  </a:extLst>
                </a:gridCol>
                <a:gridCol w="597321">
                  <a:extLst>
                    <a:ext uri="{9D8B030D-6E8A-4147-A177-3AD203B41FA5}">
                      <a16:colId xmlns:a16="http://schemas.microsoft.com/office/drawing/2014/main" val="1842344949"/>
                    </a:ext>
                  </a:extLst>
                </a:gridCol>
                <a:gridCol w="597321">
                  <a:extLst>
                    <a:ext uri="{9D8B030D-6E8A-4147-A177-3AD203B41FA5}">
                      <a16:colId xmlns:a16="http://schemas.microsoft.com/office/drawing/2014/main" val="3111243314"/>
                    </a:ext>
                  </a:extLst>
                </a:gridCol>
                <a:gridCol w="597321">
                  <a:extLst>
                    <a:ext uri="{9D8B030D-6E8A-4147-A177-3AD203B41FA5}">
                      <a16:colId xmlns:a16="http://schemas.microsoft.com/office/drawing/2014/main" val="3192322623"/>
                    </a:ext>
                  </a:extLst>
                </a:gridCol>
                <a:gridCol w="597321">
                  <a:extLst>
                    <a:ext uri="{9D8B030D-6E8A-4147-A177-3AD203B41FA5}">
                      <a16:colId xmlns:a16="http://schemas.microsoft.com/office/drawing/2014/main" val="1386345803"/>
                    </a:ext>
                  </a:extLst>
                </a:gridCol>
                <a:gridCol w="597321">
                  <a:extLst>
                    <a:ext uri="{9D8B030D-6E8A-4147-A177-3AD203B41FA5}">
                      <a16:colId xmlns:a16="http://schemas.microsoft.com/office/drawing/2014/main" val="2482154751"/>
                    </a:ext>
                  </a:extLst>
                </a:gridCol>
              </a:tblGrid>
              <a:tr h="370840">
                <a:tc>
                  <a:txBody>
                    <a:bodyPr/>
                    <a:lstStyle/>
                    <a:p>
                      <a:r>
                        <a:rPr kumimoji="1" lang="ja-JP" altLang="en-US" sz="1200" dirty="0"/>
                        <a:t>日時</a:t>
                      </a:r>
                    </a:p>
                  </a:txBody>
                  <a:tcPr/>
                </a:tc>
                <a:tc>
                  <a:txBody>
                    <a:bodyPr/>
                    <a:lstStyle/>
                    <a:p>
                      <a:r>
                        <a:rPr kumimoji="1" lang="ja-JP" altLang="en-US" sz="1200" dirty="0"/>
                        <a:t>稼働フラグ</a:t>
                      </a:r>
                    </a:p>
                  </a:txBody>
                  <a:tcPr/>
                </a:tc>
                <a:tc>
                  <a:txBody>
                    <a:bodyPr/>
                    <a:lstStyle/>
                    <a:p>
                      <a:r>
                        <a:rPr kumimoji="1" lang="ja-JP" altLang="en-US" sz="1200" dirty="0"/>
                        <a:t>品番</a:t>
                      </a:r>
                    </a:p>
                  </a:txBody>
                  <a:tcPr/>
                </a:tc>
                <a:tc>
                  <a:txBody>
                    <a:bodyPr/>
                    <a:lstStyle/>
                    <a:p>
                      <a:r>
                        <a:rPr kumimoji="1" lang="ja-JP" altLang="en-US" sz="1200" dirty="0"/>
                        <a:t>品名</a:t>
                      </a:r>
                    </a:p>
                  </a:txBody>
                  <a:tcPr/>
                </a:tc>
                <a:tc>
                  <a:txBody>
                    <a:bodyPr/>
                    <a:lstStyle/>
                    <a:p>
                      <a:r>
                        <a:rPr kumimoji="1" lang="ja-JP" altLang="en-US" sz="1200" dirty="0"/>
                        <a:t>納入</a:t>
                      </a:r>
                      <a:endParaRPr kumimoji="1" lang="en-US" altLang="ja-JP" sz="1200" dirty="0"/>
                    </a:p>
                    <a:p>
                      <a:r>
                        <a:rPr kumimoji="1" lang="ja-JP" altLang="en-US" sz="1200" dirty="0"/>
                        <a:t>タイプ</a:t>
                      </a:r>
                    </a:p>
                  </a:txBody>
                  <a:tcPr/>
                </a:tc>
                <a:tc>
                  <a:txBody>
                    <a:bodyPr/>
                    <a:lstStyle/>
                    <a:p>
                      <a:r>
                        <a:rPr kumimoji="1" lang="ja-JP" altLang="en-US" sz="1200" dirty="0"/>
                        <a:t>受入整備室</a:t>
                      </a:r>
                    </a:p>
                  </a:txBody>
                  <a:tcPr/>
                </a:tc>
                <a:tc>
                  <a:txBody>
                    <a:bodyPr/>
                    <a:lstStyle/>
                    <a:p>
                      <a:r>
                        <a:rPr kumimoji="1" lang="ja-JP" altLang="en-US" sz="1200" dirty="0"/>
                        <a:t>仕入先名</a:t>
                      </a:r>
                    </a:p>
                  </a:txBody>
                  <a:tcPr/>
                </a:tc>
                <a:tc>
                  <a:txBody>
                    <a:bodyPr/>
                    <a:lstStyle/>
                    <a:p>
                      <a:r>
                        <a:rPr kumimoji="1" lang="ja-JP" altLang="en-US" sz="1200" dirty="0"/>
                        <a:t>仕入先工場名</a:t>
                      </a:r>
                    </a:p>
                  </a:txBody>
                  <a:tcPr/>
                </a:tc>
                <a:tc>
                  <a:txBody>
                    <a:bodyPr/>
                    <a:lstStyle/>
                    <a:p>
                      <a:r>
                        <a:rPr kumimoji="1" lang="ja-JP" altLang="en-US" sz="1200" dirty="0"/>
                        <a:t>収容数</a:t>
                      </a:r>
                    </a:p>
                  </a:txBody>
                  <a:tcPr/>
                </a:tc>
                <a:tc>
                  <a:txBody>
                    <a:bodyPr/>
                    <a:lstStyle/>
                    <a:p>
                      <a:r>
                        <a:rPr kumimoji="1" lang="en-US" altLang="ja-JP" sz="1200" dirty="0"/>
                        <a:t>A</a:t>
                      </a:r>
                      <a:endParaRPr kumimoji="1" lang="ja-JP" altLang="en-US" sz="1200" dirty="0"/>
                    </a:p>
                  </a:txBody>
                  <a:tcPr/>
                </a:tc>
                <a:tc>
                  <a:txBody>
                    <a:bodyPr/>
                    <a:lstStyle/>
                    <a:p>
                      <a:r>
                        <a:rPr kumimoji="1" lang="en-US" altLang="ja-JP" sz="1200" dirty="0"/>
                        <a:t>B</a:t>
                      </a:r>
                      <a:endParaRPr kumimoji="1" lang="ja-JP" altLang="en-US" sz="1200" dirty="0"/>
                    </a:p>
                  </a:txBody>
                  <a:tcPr/>
                </a:tc>
                <a:tc>
                  <a:txBody>
                    <a:bodyPr/>
                    <a:lstStyle/>
                    <a:p>
                      <a:r>
                        <a:rPr kumimoji="1" lang="en-US" altLang="ja-JP" sz="1200" dirty="0"/>
                        <a:t>C</a:t>
                      </a:r>
                      <a:endParaRPr kumimoji="1" lang="ja-JP" altLang="en-US" sz="1200" dirty="0"/>
                    </a:p>
                  </a:txBody>
                  <a:tcPr/>
                </a:tc>
                <a:tc>
                  <a:txBody>
                    <a:bodyPr/>
                    <a:lstStyle/>
                    <a:p>
                      <a:r>
                        <a:rPr kumimoji="1" lang="ja-JP" altLang="en-US" sz="1200" dirty="0"/>
                        <a:t>日量</a:t>
                      </a:r>
                    </a:p>
                  </a:txBody>
                  <a:tcPr/>
                </a:tc>
                <a:tc>
                  <a:txBody>
                    <a:bodyPr/>
                    <a:lstStyle/>
                    <a:p>
                      <a:r>
                        <a:rPr kumimoji="1" lang="ja-JP" altLang="en-US" sz="1200" dirty="0"/>
                        <a:t>納入予定</a:t>
                      </a:r>
                      <a:endParaRPr kumimoji="1" lang="en-US" altLang="ja-JP" sz="1200" dirty="0"/>
                    </a:p>
                    <a:p>
                      <a:r>
                        <a:rPr kumimoji="1" lang="ja-JP" altLang="en-US" sz="1200" dirty="0"/>
                        <a:t>かんばん数</a:t>
                      </a:r>
                    </a:p>
                  </a:txBody>
                  <a:tcPr/>
                </a:tc>
                <a:tc>
                  <a:txBody>
                    <a:bodyPr/>
                    <a:lstStyle/>
                    <a:p>
                      <a:r>
                        <a:rPr kumimoji="1" lang="ja-JP" altLang="en-US" sz="1200" dirty="0"/>
                        <a:t>在庫数</a:t>
                      </a:r>
                    </a:p>
                  </a:txBody>
                  <a:tcPr/>
                </a:tc>
                <a:tc>
                  <a:txBody>
                    <a:bodyPr/>
                    <a:lstStyle/>
                    <a:p>
                      <a:r>
                        <a:rPr kumimoji="1" lang="ja-JP" altLang="en-US" sz="1200" dirty="0"/>
                        <a:t>入庫かんばん数</a:t>
                      </a:r>
                    </a:p>
                  </a:txBody>
                  <a:tcPr/>
                </a:tc>
                <a:tc>
                  <a:txBody>
                    <a:bodyPr/>
                    <a:lstStyle/>
                    <a:p>
                      <a:r>
                        <a:rPr kumimoji="1" lang="ja-JP" altLang="en-US" sz="1200" dirty="0"/>
                        <a:t>出庫かんばん数</a:t>
                      </a:r>
                    </a:p>
                  </a:txBody>
                  <a:tcPr/>
                </a:tc>
                <a:tc>
                  <a:txBody>
                    <a:bodyPr/>
                    <a:lstStyle/>
                    <a:p>
                      <a:r>
                        <a:rPr kumimoji="1" lang="ja-JP" altLang="en-US" sz="1200" dirty="0"/>
                        <a:t>回収かんばん数</a:t>
                      </a:r>
                    </a:p>
                  </a:txBody>
                  <a:tcPr/>
                </a:tc>
                <a:tc>
                  <a:txBody>
                    <a:bodyPr/>
                    <a:lstStyle/>
                    <a:p>
                      <a:r>
                        <a:rPr kumimoji="1" lang="ja-JP" altLang="en-US" sz="1200" dirty="0"/>
                        <a:t>生産データ</a:t>
                      </a:r>
                    </a:p>
                  </a:txBody>
                  <a:tcPr/>
                </a:tc>
                <a:extLst>
                  <a:ext uri="{0D108BD9-81ED-4DB2-BD59-A6C34878D82A}">
                    <a16:rowId xmlns:a16="http://schemas.microsoft.com/office/drawing/2014/main" val="227496174"/>
                  </a:ext>
                </a:extLst>
              </a:tr>
              <a:tr h="37084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3088845979"/>
                  </a:ext>
                </a:extLst>
              </a:tr>
              <a:tr h="370840">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1535254300"/>
                  </a:ext>
                </a:extLst>
              </a:tr>
              <a:tr h="37084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646215689"/>
                  </a:ext>
                </a:extLst>
              </a:tr>
              <a:tr h="37084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3402602117"/>
                  </a:ext>
                </a:extLst>
              </a:tr>
            </a:tbl>
          </a:graphicData>
        </a:graphic>
      </p:graphicFrame>
      <p:sp>
        <p:nvSpPr>
          <p:cNvPr id="134" name="吹き出し: 四角形 133">
            <a:extLst>
              <a:ext uri="{FF2B5EF4-FFF2-40B4-BE49-F238E27FC236}">
                <a16:creationId xmlns:a16="http://schemas.microsoft.com/office/drawing/2014/main" id="{CAFC777C-59A8-ECFB-EAF4-81FFBCC5B8B4}"/>
              </a:ext>
            </a:extLst>
          </p:cNvPr>
          <p:cNvSpPr/>
          <p:nvPr/>
        </p:nvSpPr>
        <p:spPr>
          <a:xfrm>
            <a:off x="12970547" y="2209050"/>
            <a:ext cx="4036865" cy="819444"/>
          </a:xfrm>
          <a:prstGeom prst="wedgeRectCallout">
            <a:avLst>
              <a:gd name="adj1" fmla="val -7856"/>
              <a:gd name="adj2" fmla="val 10661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納入予定かんばん数一覧も必要？</a:t>
            </a:r>
          </a:p>
        </p:txBody>
      </p:sp>
      <p:pic>
        <p:nvPicPr>
          <p:cNvPr id="137" name="図 136">
            <a:extLst>
              <a:ext uri="{FF2B5EF4-FFF2-40B4-BE49-F238E27FC236}">
                <a16:creationId xmlns:a16="http://schemas.microsoft.com/office/drawing/2014/main" id="{7B4762C0-997F-7827-5941-B0C6E459A23C}"/>
              </a:ext>
            </a:extLst>
          </p:cNvPr>
          <p:cNvPicPr>
            <a:picLocks noChangeAspect="1"/>
          </p:cNvPicPr>
          <p:nvPr/>
        </p:nvPicPr>
        <p:blipFill>
          <a:blip r:embed="rId3"/>
          <a:stretch>
            <a:fillRect/>
          </a:stretch>
        </p:blipFill>
        <p:spPr>
          <a:xfrm>
            <a:off x="13436381" y="6488248"/>
            <a:ext cx="4415900" cy="3619676"/>
          </a:xfrm>
          <a:prstGeom prst="rect">
            <a:avLst/>
          </a:prstGeom>
        </p:spPr>
      </p:pic>
      <p:sp>
        <p:nvSpPr>
          <p:cNvPr id="139" name="テキスト ボックス 138">
            <a:extLst>
              <a:ext uri="{FF2B5EF4-FFF2-40B4-BE49-F238E27FC236}">
                <a16:creationId xmlns:a16="http://schemas.microsoft.com/office/drawing/2014/main" id="{B951D137-A9A3-0E53-D397-BADD0F9614D5}"/>
              </a:ext>
            </a:extLst>
          </p:cNvPr>
          <p:cNvSpPr txBox="1"/>
          <p:nvPr/>
        </p:nvSpPr>
        <p:spPr>
          <a:xfrm>
            <a:off x="9719799" y="3247692"/>
            <a:ext cx="3508109" cy="369332"/>
          </a:xfrm>
          <a:prstGeom prst="rect">
            <a:avLst/>
          </a:prstGeom>
          <a:noFill/>
        </p:spPr>
        <p:txBody>
          <a:bodyPr wrap="square">
            <a:spAutoFit/>
          </a:bodyPr>
          <a:lstStyle/>
          <a:p>
            <a:r>
              <a:rPr lang="en-US" altLang="ja-JP" dirty="0"/>
              <a:t>df_collected_data_by_hinban</a:t>
            </a:r>
            <a:endParaRPr lang="ja-JP" altLang="en-US" dirty="0"/>
          </a:p>
        </p:txBody>
      </p:sp>
    </p:spTree>
    <p:extLst>
      <p:ext uri="{BB962C8B-B14F-4D97-AF65-F5344CB8AC3E}">
        <p14:creationId xmlns:p14="http://schemas.microsoft.com/office/powerpoint/2010/main" val="949509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9CB8875-3139-80E5-7719-6A218EF0D08F}"/>
              </a:ext>
            </a:extLst>
          </p:cNvPr>
          <p:cNvSpPr>
            <a:spLocks noGrp="1"/>
          </p:cNvSpPr>
          <p:nvPr>
            <p:ph type="body" sz="quarter" idx="18"/>
          </p:nvPr>
        </p:nvSpPr>
        <p:spPr/>
        <p:txBody>
          <a:bodyPr/>
          <a:lstStyle/>
          <a:p>
            <a:r>
              <a:rPr lang="en-US" altLang="ja-JP" dirty="0"/>
              <a:t>back/</a:t>
            </a:r>
          </a:p>
          <a:p>
            <a:r>
              <a:rPr kumimoji="1" lang="en-US" altLang="ja-JP" dirty="0"/>
              <a:t>get_data</a:t>
            </a:r>
            <a:r>
              <a:rPr lang="en-US" altLang="ja-JP" dirty="0"/>
              <a:t>.py</a:t>
            </a:r>
          </a:p>
          <a:p>
            <a:r>
              <a:rPr kumimoji="1" lang="en-US" altLang="ja-JP" dirty="0"/>
              <a:t>preprocess_data.py</a:t>
            </a:r>
          </a:p>
          <a:p>
            <a:r>
              <a:rPr lang="en-US" altLang="ja-JP" dirty="0"/>
              <a:t>apply_model.py</a:t>
            </a:r>
          </a:p>
          <a:p>
            <a:r>
              <a:rPr kumimoji="1" lang="en-US" altLang="ja-JP" dirty="0"/>
              <a:t>forecast_data.py</a:t>
            </a:r>
          </a:p>
          <a:p>
            <a:endParaRPr lang="en-US" altLang="ja-JP" dirty="0"/>
          </a:p>
          <a:p>
            <a:r>
              <a:rPr lang="en-US" altLang="ja-JP" dirty="0"/>
              <a:t>f</a:t>
            </a:r>
            <a:r>
              <a:rPr kumimoji="1" lang="en-US" altLang="ja-JP" dirty="0"/>
              <a:t>ront/</a:t>
            </a:r>
          </a:p>
          <a:p>
            <a:r>
              <a:rPr lang="en-US" altLang="ja-JP" dirty="0"/>
              <a:t>utils/</a:t>
            </a:r>
            <a:endParaRPr kumimoji="1" lang="en-US" altLang="ja-JP" dirty="0"/>
          </a:p>
          <a:p>
            <a:r>
              <a:rPr lang="en-US" altLang="ja-JP" dirty="0"/>
              <a:t>a</a:t>
            </a:r>
            <a:r>
              <a:rPr kumimoji="1" lang="en-US" altLang="ja-JP" dirty="0"/>
              <a:t>pp.py</a:t>
            </a:r>
          </a:p>
        </p:txBody>
      </p:sp>
      <p:sp>
        <p:nvSpPr>
          <p:cNvPr id="3" name="テキスト プレースホルダー 2">
            <a:extLst>
              <a:ext uri="{FF2B5EF4-FFF2-40B4-BE49-F238E27FC236}">
                <a16:creationId xmlns:a16="http://schemas.microsoft.com/office/drawing/2014/main" id="{93ABDE1C-201A-5552-E609-CAFC8C4794E6}"/>
              </a:ext>
            </a:extLst>
          </p:cNvPr>
          <p:cNvSpPr>
            <a:spLocks noGrp="1"/>
          </p:cNvSpPr>
          <p:nvPr>
            <p:ph type="body" sz="quarter" idx="20"/>
          </p:nvPr>
        </p:nvSpPr>
        <p:spPr/>
        <p:txBody>
          <a:bodyPr/>
          <a:lstStyle/>
          <a:p>
            <a:r>
              <a:rPr kumimoji="1" lang="ja-JP" altLang="en-US" dirty="0"/>
              <a:t>ファイル名検討</a:t>
            </a:r>
          </a:p>
        </p:txBody>
      </p:sp>
      <p:sp>
        <p:nvSpPr>
          <p:cNvPr id="4" name="日付プレースホルダー 3">
            <a:extLst>
              <a:ext uri="{FF2B5EF4-FFF2-40B4-BE49-F238E27FC236}">
                <a16:creationId xmlns:a16="http://schemas.microsoft.com/office/drawing/2014/main" id="{60138E84-6928-BA62-6995-ADD1C5EDF2C2}"/>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spTree>
    <p:extLst>
      <p:ext uri="{BB962C8B-B14F-4D97-AF65-F5344CB8AC3E}">
        <p14:creationId xmlns:p14="http://schemas.microsoft.com/office/powerpoint/2010/main" val="619920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032652-E0AD-47A2-9F63-B01157268D21}"/>
              </a:ext>
            </a:extLst>
          </p:cNvPr>
          <p:cNvSpPr>
            <a:spLocks noGrp="1"/>
          </p:cNvSpPr>
          <p:nvPr>
            <p:ph type="body" sz="quarter" idx="18"/>
          </p:nvPr>
        </p:nvSpPr>
        <p:spPr/>
        <p:txBody>
          <a:bodyPr/>
          <a:lstStyle/>
          <a:p>
            <a:pPr>
              <a:lnSpc>
                <a:spcPts val="3000"/>
              </a:lnSpc>
            </a:pPr>
            <a:r>
              <a:rPr lang="ja-JP" altLang="en-US" sz="2000" b="0" dirty="0"/>
              <a:t>■実現したいこと</a:t>
            </a:r>
            <a:endParaRPr lang="en-US" altLang="ja-JP" sz="2000" b="0" dirty="0"/>
          </a:p>
          <a:p>
            <a:pPr>
              <a:lnSpc>
                <a:spcPts val="3000"/>
              </a:lnSpc>
            </a:pPr>
            <a:r>
              <a:rPr lang="ja-JP" altLang="en-US" sz="2000" b="0" dirty="0"/>
              <a:t>・工務（ヒト）が手動でやっているかんばん枚数の設定を自動化したい</a:t>
            </a:r>
            <a:endParaRPr lang="en-US" altLang="ja-JP" sz="2000" b="0" dirty="0"/>
          </a:p>
          <a:p>
            <a:pPr>
              <a:lnSpc>
                <a:spcPts val="3000"/>
              </a:lnSpc>
            </a:pPr>
            <a:r>
              <a:rPr lang="ja-JP" altLang="en-US" sz="2000" b="0" dirty="0"/>
              <a:t>・現状、工務はデータもとにかんばんメンテできていない</a:t>
            </a:r>
            <a:endParaRPr lang="en-US" altLang="ja-JP" sz="2000" b="0" dirty="0"/>
          </a:p>
          <a:p>
            <a:pPr>
              <a:lnSpc>
                <a:spcPts val="3000"/>
              </a:lnSpc>
            </a:pPr>
            <a:r>
              <a:rPr lang="ja-JP" altLang="en-US" sz="2000" b="0" dirty="0"/>
              <a:t>　</a:t>
            </a:r>
            <a:r>
              <a:rPr lang="en-US" altLang="ja-JP" sz="2000" b="0" dirty="0"/>
              <a:t>23</a:t>
            </a:r>
            <a:r>
              <a:rPr lang="ja-JP" altLang="en-US" sz="2000" b="0" dirty="0"/>
              <a:t>年にもの革が工務の業革支援を実施したところ○○</a:t>
            </a:r>
            <a:r>
              <a:rPr lang="en-US" altLang="ja-JP" sz="2000" b="0" dirty="0"/>
              <a:t>%</a:t>
            </a:r>
            <a:r>
              <a:rPr lang="ja-JP" altLang="en-US" sz="2000" b="0" dirty="0"/>
              <a:t>かんばん削減につながった</a:t>
            </a:r>
            <a:endParaRPr lang="en-US" altLang="ja-JP" sz="2000" b="0" dirty="0"/>
          </a:p>
          <a:p>
            <a:pPr>
              <a:lnSpc>
                <a:spcPts val="3000"/>
              </a:lnSpc>
            </a:pPr>
            <a:r>
              <a:rPr lang="ja-JP" altLang="en-US" sz="2000" b="0" dirty="0"/>
              <a:t>　これを生成</a:t>
            </a:r>
            <a:r>
              <a:rPr lang="en-US" altLang="ja-JP" sz="2000" b="0" dirty="0"/>
              <a:t>AI</a:t>
            </a:r>
            <a:r>
              <a:rPr lang="ja-JP" altLang="en-US" sz="2000" b="0" dirty="0"/>
              <a:t>等活用して自動化したい。全社に展開して在庫を適正化したい</a:t>
            </a:r>
            <a:endParaRPr lang="en-US" altLang="ja-JP" dirty="0"/>
          </a:p>
        </p:txBody>
      </p:sp>
      <p:sp>
        <p:nvSpPr>
          <p:cNvPr id="3" name="テキスト プレースホルダー 2">
            <a:extLst>
              <a:ext uri="{FF2B5EF4-FFF2-40B4-BE49-F238E27FC236}">
                <a16:creationId xmlns:a16="http://schemas.microsoft.com/office/drawing/2014/main" id="{DDF08D77-B932-23F5-F339-C0083D6CCB87}"/>
              </a:ext>
            </a:extLst>
          </p:cNvPr>
          <p:cNvSpPr>
            <a:spLocks noGrp="1"/>
          </p:cNvSpPr>
          <p:nvPr>
            <p:ph type="body" sz="quarter" idx="20"/>
          </p:nvPr>
        </p:nvSpPr>
        <p:spPr/>
        <p:txBody>
          <a:bodyPr/>
          <a:lstStyle/>
          <a:p>
            <a:r>
              <a:rPr kumimoji="1" lang="en-US" altLang="ja-JP" dirty="0"/>
              <a:t>【</a:t>
            </a:r>
            <a:r>
              <a:rPr kumimoji="1" lang="ja-JP" altLang="en-US" dirty="0"/>
              <a:t>来期テーマ</a:t>
            </a:r>
            <a:r>
              <a:rPr kumimoji="1" lang="en-US" altLang="ja-JP" dirty="0"/>
              <a:t>】</a:t>
            </a:r>
            <a:r>
              <a:rPr kumimoji="1" lang="ja-JP" altLang="en-US" dirty="0"/>
              <a:t>かんばん設計エージェント</a:t>
            </a:r>
            <a:r>
              <a:rPr kumimoji="1" lang="en-US" altLang="ja-JP" dirty="0"/>
              <a:t>PoC</a:t>
            </a:r>
            <a:endParaRPr kumimoji="1" lang="ja-JP" altLang="en-US" dirty="0"/>
          </a:p>
        </p:txBody>
      </p:sp>
      <p:sp>
        <p:nvSpPr>
          <p:cNvPr id="4" name="日付プレースホルダー 3">
            <a:extLst>
              <a:ext uri="{FF2B5EF4-FFF2-40B4-BE49-F238E27FC236}">
                <a16:creationId xmlns:a16="http://schemas.microsoft.com/office/drawing/2014/main" id="{05985B10-2A69-A646-745F-D2AAC85BACBF}"/>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sp>
        <p:nvSpPr>
          <p:cNvPr id="5" name="フローチャート: 磁気ディスク 4">
            <a:extLst>
              <a:ext uri="{FF2B5EF4-FFF2-40B4-BE49-F238E27FC236}">
                <a16:creationId xmlns:a16="http://schemas.microsoft.com/office/drawing/2014/main" id="{E003CE1B-3662-C984-C264-F1B180840E5E}"/>
              </a:ext>
            </a:extLst>
          </p:cNvPr>
          <p:cNvSpPr/>
          <p:nvPr/>
        </p:nvSpPr>
        <p:spPr>
          <a:xfrm>
            <a:off x="1459159" y="3253154"/>
            <a:ext cx="996463" cy="774790"/>
          </a:xfrm>
          <a:prstGeom prst="flowChartMagneticDisk">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8A10F0F-EC93-1208-87A5-BA933DFFA372}"/>
              </a:ext>
            </a:extLst>
          </p:cNvPr>
          <p:cNvSpPr txBox="1"/>
          <p:nvPr/>
        </p:nvSpPr>
        <p:spPr>
          <a:xfrm>
            <a:off x="1586134" y="4027944"/>
            <a:ext cx="742511" cy="369332"/>
          </a:xfrm>
          <a:prstGeom prst="rect">
            <a:avLst/>
          </a:prstGeom>
          <a:noFill/>
        </p:spPr>
        <p:txBody>
          <a:bodyPr wrap="none" rtlCol="0">
            <a:spAutoFit/>
          </a:bodyPr>
          <a:lstStyle/>
          <a:p>
            <a:r>
              <a:rPr kumimoji="1" lang="en-US" altLang="ja-JP" dirty="0"/>
              <a:t>IoTPF</a:t>
            </a:r>
            <a:endParaRPr kumimoji="1" lang="ja-JP" altLang="en-US" dirty="0"/>
          </a:p>
        </p:txBody>
      </p:sp>
      <p:sp>
        <p:nvSpPr>
          <p:cNvPr id="7" name="フローチャート: 複数書類 6">
            <a:extLst>
              <a:ext uri="{FF2B5EF4-FFF2-40B4-BE49-F238E27FC236}">
                <a16:creationId xmlns:a16="http://schemas.microsoft.com/office/drawing/2014/main" id="{88257114-522E-1852-3455-DC47F33DB499}"/>
              </a:ext>
            </a:extLst>
          </p:cNvPr>
          <p:cNvSpPr/>
          <p:nvPr/>
        </p:nvSpPr>
        <p:spPr>
          <a:xfrm>
            <a:off x="1394918" y="4874353"/>
            <a:ext cx="1060704" cy="758952"/>
          </a:xfrm>
          <a:prstGeom prst="flowChartMultidocumen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6B61294-3DBF-C0F1-E0C3-5F0A1C1E9278}"/>
              </a:ext>
            </a:extLst>
          </p:cNvPr>
          <p:cNvSpPr txBox="1"/>
          <p:nvPr/>
        </p:nvSpPr>
        <p:spPr>
          <a:xfrm>
            <a:off x="595477" y="5805521"/>
            <a:ext cx="2723823" cy="369332"/>
          </a:xfrm>
          <a:prstGeom prst="rect">
            <a:avLst/>
          </a:prstGeom>
          <a:noFill/>
        </p:spPr>
        <p:txBody>
          <a:bodyPr wrap="none" rtlCol="0">
            <a:spAutoFit/>
          </a:bodyPr>
          <a:lstStyle/>
          <a:p>
            <a:r>
              <a:rPr kumimoji="1" lang="ja-JP" altLang="en-US" dirty="0"/>
              <a:t>かんばん設計マニュアル</a:t>
            </a:r>
            <a:endParaRPr kumimoji="1" lang="en-US" altLang="ja-JP" dirty="0"/>
          </a:p>
        </p:txBody>
      </p:sp>
      <p:pic>
        <p:nvPicPr>
          <p:cNvPr id="1026" name="Picture 2" descr="Claude AI 2025 Reviews &amp; Information | Gold Penguin">
            <a:extLst>
              <a:ext uri="{FF2B5EF4-FFF2-40B4-BE49-F238E27FC236}">
                <a16:creationId xmlns:a16="http://schemas.microsoft.com/office/drawing/2014/main" id="{88ADB4FF-0BD7-7719-7281-3F008AFA885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96689" y="4027944"/>
            <a:ext cx="1014973" cy="101497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CD5091BD-5231-629C-3794-51C7F5648BA2}"/>
              </a:ext>
            </a:extLst>
          </p:cNvPr>
          <p:cNvCxnSpPr>
            <a:cxnSpLocks/>
            <a:stCxn id="5" idx="4"/>
            <a:endCxn id="1026" idx="1"/>
          </p:cNvCxnSpPr>
          <p:nvPr/>
        </p:nvCxnSpPr>
        <p:spPr>
          <a:xfrm>
            <a:off x="2455622" y="3640549"/>
            <a:ext cx="1441067" cy="8948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C42DAFD7-1266-1AA0-7ED1-31E4A47FED27}"/>
              </a:ext>
            </a:extLst>
          </p:cNvPr>
          <p:cNvCxnSpPr>
            <a:cxnSpLocks/>
            <a:stCxn id="7" idx="3"/>
            <a:endCxn id="1026" idx="1"/>
          </p:cNvCxnSpPr>
          <p:nvPr/>
        </p:nvCxnSpPr>
        <p:spPr>
          <a:xfrm flipV="1">
            <a:off x="2455622" y="4535431"/>
            <a:ext cx="1441067" cy="7183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テキスト プレースホルダー 1">
            <a:extLst>
              <a:ext uri="{FF2B5EF4-FFF2-40B4-BE49-F238E27FC236}">
                <a16:creationId xmlns:a16="http://schemas.microsoft.com/office/drawing/2014/main" id="{3FD64118-BC8A-6BB2-80CD-8D62DE8CBB58}"/>
              </a:ext>
            </a:extLst>
          </p:cNvPr>
          <p:cNvSpPr txBox="1">
            <a:spLocks/>
          </p:cNvSpPr>
          <p:nvPr/>
        </p:nvSpPr>
        <p:spPr>
          <a:xfrm>
            <a:off x="595477" y="919796"/>
            <a:ext cx="11341555" cy="56376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kumimoji="1" sz="2100" b="1"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marR="0" indent="0" algn="l" defTabSz="914400" rtl="0" eaLnBrk="1" fontAlgn="auto" latinLnBrk="0" hangingPunct="1">
              <a:lnSpc>
                <a:spcPct val="100000"/>
              </a:lnSpc>
              <a:spcBef>
                <a:spcPts val="5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marR="0" indent="0" algn="l" defTabSz="914400" rtl="0" eaLnBrk="1" fontAlgn="auto" latinLnBrk="0" hangingPunct="1">
              <a:lnSpc>
                <a:spcPct val="100000"/>
              </a:lnSpc>
              <a:spcBef>
                <a:spcPts val="500"/>
              </a:spcBef>
              <a:spcAft>
                <a:spcPts val="0"/>
              </a:spcAft>
              <a:buClrTx/>
              <a:buSzTx/>
              <a:buFont typeface="Arial" panose="020B0604020202020204" pitchFamily="34" charset="0"/>
              <a:buNone/>
              <a:tabLst/>
              <a:defRPr kumimoji="1" sz="1200" b="1"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3pPr>
            <a:lvl4pPr marL="1371600" marR="0" indent="0" algn="l" defTabSz="914400" rtl="0" eaLnBrk="1" fontAlgn="auto" latinLnBrk="0" hangingPunct="1">
              <a:lnSpc>
                <a:spcPct val="100000"/>
              </a:lnSpc>
              <a:spcBef>
                <a:spcPts val="500"/>
              </a:spcBef>
              <a:spcAft>
                <a:spcPts val="0"/>
              </a:spcAft>
              <a:buClrTx/>
              <a:buSzTx/>
              <a:buFont typeface="Arial" panose="020B0604020202020204" pitchFamily="34" charset="0"/>
              <a:buNone/>
              <a:tabLst/>
              <a:defRPr kumimoji="1" sz="1050" b="1"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4pPr>
            <a:lvl5pPr marL="1828800" marR="0" indent="0" algn="l" defTabSz="914400" rtl="0" eaLnBrk="1" fontAlgn="auto" latinLnBrk="0" hangingPunct="1">
              <a:lnSpc>
                <a:spcPct val="100000"/>
              </a:lnSpc>
              <a:spcBef>
                <a:spcPts val="5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endParaRPr lang="en-US" altLang="ja-JP" dirty="0"/>
          </a:p>
        </p:txBody>
      </p:sp>
      <p:cxnSp>
        <p:nvCxnSpPr>
          <p:cNvPr id="23" name="直線矢印コネクタ 22">
            <a:extLst>
              <a:ext uri="{FF2B5EF4-FFF2-40B4-BE49-F238E27FC236}">
                <a16:creationId xmlns:a16="http://schemas.microsoft.com/office/drawing/2014/main" id="{A237F371-D4D4-B08C-CA91-252007A3455A}"/>
              </a:ext>
            </a:extLst>
          </p:cNvPr>
          <p:cNvCxnSpPr>
            <a:cxnSpLocks/>
            <a:stCxn id="1026" idx="3"/>
            <a:endCxn id="24" idx="1"/>
          </p:cNvCxnSpPr>
          <p:nvPr/>
        </p:nvCxnSpPr>
        <p:spPr>
          <a:xfrm flipV="1">
            <a:off x="4911662" y="4535430"/>
            <a:ext cx="72869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127C7CC-D7E7-CF73-C675-B85DD966EEA7}"/>
              </a:ext>
            </a:extLst>
          </p:cNvPr>
          <p:cNvSpPr txBox="1"/>
          <p:nvPr/>
        </p:nvSpPr>
        <p:spPr>
          <a:xfrm>
            <a:off x="5640359" y="4350764"/>
            <a:ext cx="2262158" cy="369332"/>
          </a:xfrm>
          <a:prstGeom prst="rect">
            <a:avLst/>
          </a:prstGeom>
          <a:noFill/>
        </p:spPr>
        <p:txBody>
          <a:bodyPr wrap="none" rtlCol="0">
            <a:spAutoFit/>
          </a:bodyPr>
          <a:lstStyle/>
          <a:p>
            <a:r>
              <a:rPr kumimoji="1" lang="ja-JP" altLang="en-US" dirty="0"/>
              <a:t>適正なかんばん設計</a:t>
            </a:r>
          </a:p>
        </p:txBody>
      </p:sp>
      <p:sp>
        <p:nvSpPr>
          <p:cNvPr id="27" name="テキスト ボックス 26">
            <a:extLst>
              <a:ext uri="{FF2B5EF4-FFF2-40B4-BE49-F238E27FC236}">
                <a16:creationId xmlns:a16="http://schemas.microsoft.com/office/drawing/2014/main" id="{9F229C51-48CC-B5AA-82B4-AE5DFC61CA1F}"/>
              </a:ext>
            </a:extLst>
          </p:cNvPr>
          <p:cNvSpPr txBox="1"/>
          <p:nvPr/>
        </p:nvSpPr>
        <p:spPr>
          <a:xfrm>
            <a:off x="3976012" y="5074181"/>
            <a:ext cx="856325" cy="369332"/>
          </a:xfrm>
          <a:prstGeom prst="rect">
            <a:avLst/>
          </a:prstGeom>
          <a:noFill/>
        </p:spPr>
        <p:txBody>
          <a:bodyPr wrap="none" rtlCol="0">
            <a:spAutoFit/>
          </a:bodyPr>
          <a:lstStyle/>
          <a:p>
            <a:r>
              <a:rPr kumimoji="1" lang="ja-JP" altLang="en-US" dirty="0"/>
              <a:t>生成</a:t>
            </a:r>
            <a:r>
              <a:rPr kumimoji="1" lang="en-US" altLang="ja-JP" dirty="0"/>
              <a:t>AI</a:t>
            </a:r>
            <a:endParaRPr kumimoji="1" lang="ja-JP" altLang="en-US" dirty="0"/>
          </a:p>
        </p:txBody>
      </p:sp>
      <p:sp>
        <p:nvSpPr>
          <p:cNvPr id="30" name="テキスト ボックス 29">
            <a:extLst>
              <a:ext uri="{FF2B5EF4-FFF2-40B4-BE49-F238E27FC236}">
                <a16:creationId xmlns:a16="http://schemas.microsoft.com/office/drawing/2014/main" id="{E2DBB821-4E8F-4CF1-06C9-F6E41E8EC108}"/>
              </a:ext>
            </a:extLst>
          </p:cNvPr>
          <p:cNvSpPr txBox="1"/>
          <p:nvPr/>
        </p:nvSpPr>
        <p:spPr>
          <a:xfrm>
            <a:off x="8295312" y="3020452"/>
            <a:ext cx="3185487" cy="369332"/>
          </a:xfrm>
          <a:prstGeom prst="rect">
            <a:avLst/>
          </a:prstGeom>
          <a:solidFill>
            <a:schemeClr val="accent3">
              <a:lumMod val="20000"/>
              <a:lumOff val="80000"/>
            </a:schemeClr>
          </a:solidFill>
        </p:spPr>
        <p:txBody>
          <a:bodyPr wrap="none" rtlCol="0">
            <a:spAutoFit/>
          </a:bodyPr>
          <a:lstStyle/>
          <a:p>
            <a:r>
              <a:rPr lang="ja-JP" altLang="en-US" dirty="0"/>
              <a:t>期待効果①：かんばん数低減</a:t>
            </a:r>
            <a:endParaRPr kumimoji="1" lang="ja-JP" altLang="en-US" dirty="0"/>
          </a:p>
        </p:txBody>
      </p:sp>
      <p:sp>
        <p:nvSpPr>
          <p:cNvPr id="32" name="吹き出し: 四角形 31">
            <a:extLst>
              <a:ext uri="{FF2B5EF4-FFF2-40B4-BE49-F238E27FC236}">
                <a16:creationId xmlns:a16="http://schemas.microsoft.com/office/drawing/2014/main" id="{BAD2ED24-5D3C-0C16-7521-0F90F58FA655}"/>
              </a:ext>
            </a:extLst>
          </p:cNvPr>
          <p:cNvSpPr/>
          <p:nvPr/>
        </p:nvSpPr>
        <p:spPr>
          <a:xfrm>
            <a:off x="7408985" y="132009"/>
            <a:ext cx="4528047" cy="732227"/>
          </a:xfrm>
          <a:prstGeom prst="wedgeRectCallout">
            <a:avLst>
              <a:gd name="adj1" fmla="val -37772"/>
              <a:gd name="adj2" fmla="val 9018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かんばん総発行枚数 ≒ </a:t>
            </a:r>
            <a:r>
              <a:rPr lang="ja-JP" altLang="en-US" dirty="0">
                <a:solidFill>
                  <a:schemeClr val="tx1"/>
                </a:solidFill>
              </a:rPr>
              <a:t>工程スルーの在庫</a:t>
            </a:r>
            <a:endParaRPr lang="en-US" altLang="ja-JP" dirty="0">
              <a:solidFill>
                <a:schemeClr val="tx1"/>
              </a:solidFill>
            </a:endParaRPr>
          </a:p>
          <a:p>
            <a:r>
              <a:rPr lang="ja-JP" altLang="en-US" dirty="0">
                <a:solidFill>
                  <a:schemeClr val="tx1"/>
                </a:solidFill>
              </a:rPr>
              <a:t>設定には深いドメイン知識が必要</a:t>
            </a:r>
            <a:endParaRPr kumimoji="1" lang="ja-JP" altLang="en-US" dirty="0"/>
          </a:p>
        </p:txBody>
      </p:sp>
      <p:sp>
        <p:nvSpPr>
          <p:cNvPr id="34" name="テキスト ボックス 33">
            <a:extLst>
              <a:ext uri="{FF2B5EF4-FFF2-40B4-BE49-F238E27FC236}">
                <a16:creationId xmlns:a16="http://schemas.microsoft.com/office/drawing/2014/main" id="{2F65AA84-8FD6-95AA-CCC3-08AE25BF7350}"/>
              </a:ext>
            </a:extLst>
          </p:cNvPr>
          <p:cNvSpPr txBox="1"/>
          <p:nvPr/>
        </p:nvSpPr>
        <p:spPr>
          <a:xfrm>
            <a:off x="8295312" y="4940830"/>
            <a:ext cx="2262158" cy="369332"/>
          </a:xfrm>
          <a:prstGeom prst="rect">
            <a:avLst/>
          </a:prstGeom>
          <a:solidFill>
            <a:schemeClr val="accent3">
              <a:lumMod val="20000"/>
              <a:lumOff val="80000"/>
            </a:schemeClr>
          </a:solidFill>
        </p:spPr>
        <p:txBody>
          <a:bodyPr wrap="none" rtlCol="0">
            <a:spAutoFit/>
          </a:bodyPr>
          <a:lstStyle/>
          <a:p>
            <a:r>
              <a:rPr kumimoji="1" lang="ja-JP" altLang="en-US" dirty="0"/>
              <a:t>期待効果②：少人化</a:t>
            </a:r>
            <a:endParaRPr kumimoji="1" lang="en-US" altLang="ja-JP" dirty="0"/>
          </a:p>
        </p:txBody>
      </p:sp>
      <p:sp>
        <p:nvSpPr>
          <p:cNvPr id="36" name="テキスト ボックス 35">
            <a:extLst>
              <a:ext uri="{FF2B5EF4-FFF2-40B4-BE49-F238E27FC236}">
                <a16:creationId xmlns:a16="http://schemas.microsoft.com/office/drawing/2014/main" id="{291200F8-9E3A-A5E7-76E1-766D5FBC94E9}"/>
              </a:ext>
            </a:extLst>
          </p:cNvPr>
          <p:cNvSpPr txBox="1"/>
          <p:nvPr/>
        </p:nvSpPr>
        <p:spPr>
          <a:xfrm>
            <a:off x="8295313" y="3556237"/>
            <a:ext cx="2723823" cy="1200329"/>
          </a:xfrm>
          <a:prstGeom prst="rect">
            <a:avLst/>
          </a:prstGeom>
          <a:noFill/>
        </p:spPr>
        <p:txBody>
          <a:bodyPr wrap="none" rtlCol="0">
            <a:spAutoFit/>
          </a:bodyPr>
          <a:lstStyle/>
          <a:p>
            <a:r>
              <a:rPr kumimoji="1" lang="ja-JP" altLang="en-US" dirty="0"/>
              <a:t>○○枚削減（</a:t>
            </a:r>
            <a:r>
              <a:rPr kumimoji="1" lang="en-US" altLang="ja-JP" dirty="0"/>
              <a:t>T403</a:t>
            </a:r>
            <a:r>
              <a:rPr kumimoji="1" lang="ja-JP" altLang="en-US" dirty="0"/>
              <a:t>）</a:t>
            </a:r>
            <a:endParaRPr kumimoji="1" lang="en-US" altLang="ja-JP" dirty="0"/>
          </a:p>
          <a:p>
            <a:endParaRPr lang="en-US" altLang="ja-JP" dirty="0"/>
          </a:p>
          <a:p>
            <a:r>
              <a:rPr lang="ja-JP" altLang="en-US" dirty="0"/>
              <a:t>全社に展開できれば、、</a:t>
            </a:r>
            <a:endParaRPr lang="en-US" altLang="ja-JP" dirty="0"/>
          </a:p>
          <a:p>
            <a:r>
              <a:rPr lang="ja-JP" altLang="en-US" dirty="0"/>
              <a:t>数十億円？？</a:t>
            </a:r>
            <a:endParaRPr lang="en-US" altLang="ja-JP" dirty="0"/>
          </a:p>
        </p:txBody>
      </p:sp>
      <p:sp>
        <p:nvSpPr>
          <p:cNvPr id="38" name="テキスト ボックス 37">
            <a:extLst>
              <a:ext uri="{FF2B5EF4-FFF2-40B4-BE49-F238E27FC236}">
                <a16:creationId xmlns:a16="http://schemas.microsoft.com/office/drawing/2014/main" id="{9E84FAA1-7080-0848-77BD-580BA2633BC3}"/>
              </a:ext>
            </a:extLst>
          </p:cNvPr>
          <p:cNvSpPr txBox="1"/>
          <p:nvPr/>
        </p:nvSpPr>
        <p:spPr>
          <a:xfrm>
            <a:off x="8272230" y="5527632"/>
            <a:ext cx="5493812" cy="646331"/>
          </a:xfrm>
          <a:prstGeom prst="rect">
            <a:avLst/>
          </a:prstGeom>
          <a:solidFill>
            <a:schemeClr val="bg1"/>
          </a:solidFill>
        </p:spPr>
        <p:txBody>
          <a:bodyPr wrap="none" rtlCol="0">
            <a:spAutoFit/>
          </a:bodyPr>
          <a:lstStyle/>
          <a:p>
            <a:r>
              <a:rPr lang="ja-JP" altLang="en-US" dirty="0"/>
              <a:t>エージェント型なら工務の代わりになる</a:t>
            </a:r>
            <a:endParaRPr lang="en-US" altLang="ja-JP" dirty="0"/>
          </a:p>
          <a:p>
            <a:r>
              <a:rPr lang="ja-JP" altLang="en-US" dirty="0"/>
              <a:t>調達や整備課などの問い合わせ対応もできれば、、</a:t>
            </a:r>
            <a:endParaRPr lang="en-US" altLang="ja-JP" dirty="0"/>
          </a:p>
        </p:txBody>
      </p:sp>
    </p:spTree>
    <p:extLst>
      <p:ext uri="{BB962C8B-B14F-4D97-AF65-F5344CB8AC3E}">
        <p14:creationId xmlns:p14="http://schemas.microsoft.com/office/powerpoint/2010/main" val="423791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a:extLst>
              <a:ext uri="{FF2B5EF4-FFF2-40B4-BE49-F238E27FC236}">
                <a16:creationId xmlns:a16="http://schemas.microsoft.com/office/drawing/2014/main" id="{B864D7E2-417F-63D5-D40C-DCC8835D03B9}"/>
              </a:ext>
            </a:extLst>
          </p:cNvPr>
          <p:cNvSpPr/>
          <p:nvPr/>
        </p:nvSpPr>
        <p:spPr>
          <a:xfrm>
            <a:off x="7209875" y="1596629"/>
            <a:ext cx="4539047" cy="294373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7" name="グラフ 6">
            <a:extLst>
              <a:ext uri="{FF2B5EF4-FFF2-40B4-BE49-F238E27FC236}">
                <a16:creationId xmlns:a16="http://schemas.microsoft.com/office/drawing/2014/main" id="{B665391B-B058-9861-C89E-A26B1C544029}"/>
              </a:ext>
            </a:extLst>
          </p:cNvPr>
          <p:cNvGraphicFramePr/>
          <p:nvPr>
            <p:extLst>
              <p:ext uri="{D42A27DB-BD31-4B8C-83A1-F6EECF244321}">
                <p14:modId xmlns:p14="http://schemas.microsoft.com/office/powerpoint/2010/main" val="167032831"/>
              </p:ext>
            </p:extLst>
          </p:nvPr>
        </p:nvGraphicFramePr>
        <p:xfrm>
          <a:off x="443077" y="1596629"/>
          <a:ext cx="5924269" cy="4634005"/>
        </p:xfrm>
        <a:graphic>
          <a:graphicData uri="http://schemas.openxmlformats.org/drawingml/2006/chart">
            <c:chart xmlns:c="http://schemas.openxmlformats.org/drawingml/2006/chart" xmlns:r="http://schemas.openxmlformats.org/officeDocument/2006/relationships" r:id="rId2"/>
          </a:graphicData>
        </a:graphic>
      </p:graphicFrame>
      <p:sp>
        <p:nvSpPr>
          <p:cNvPr id="24" name="フリーフォーム: 図形 23">
            <a:extLst>
              <a:ext uri="{FF2B5EF4-FFF2-40B4-BE49-F238E27FC236}">
                <a16:creationId xmlns:a16="http://schemas.microsoft.com/office/drawing/2014/main" id="{A5355C30-672E-4CAF-CCB6-ECE4744C297D}"/>
              </a:ext>
            </a:extLst>
          </p:cNvPr>
          <p:cNvSpPr/>
          <p:nvPr/>
        </p:nvSpPr>
        <p:spPr>
          <a:xfrm>
            <a:off x="779099" y="2207941"/>
            <a:ext cx="5588247" cy="3245005"/>
          </a:xfrm>
          <a:custGeom>
            <a:avLst/>
            <a:gdLst>
              <a:gd name="connsiteX0" fmla="*/ 4189865 w 5588247"/>
              <a:gd name="connsiteY0" fmla="*/ 2213180 h 3245005"/>
              <a:gd name="connsiteX1" fmla="*/ 3937865 w 5588247"/>
              <a:gd name="connsiteY1" fmla="*/ 2465180 h 3245005"/>
              <a:gd name="connsiteX2" fmla="*/ 4189865 w 5588247"/>
              <a:gd name="connsiteY2" fmla="*/ 2717180 h 3245005"/>
              <a:gd name="connsiteX3" fmla="*/ 4441865 w 5588247"/>
              <a:gd name="connsiteY3" fmla="*/ 2465180 h 3245005"/>
              <a:gd name="connsiteX4" fmla="*/ 4189865 w 5588247"/>
              <a:gd name="connsiteY4" fmla="*/ 2213180 h 3245005"/>
              <a:gd name="connsiteX5" fmla="*/ 0 w 5588247"/>
              <a:gd name="connsiteY5" fmla="*/ 0 h 3245005"/>
              <a:gd name="connsiteX6" fmla="*/ 5588247 w 5588247"/>
              <a:gd name="connsiteY6" fmla="*/ 0 h 3245005"/>
              <a:gd name="connsiteX7" fmla="*/ 5588247 w 5588247"/>
              <a:gd name="connsiteY7" fmla="*/ 3245005 h 3245005"/>
              <a:gd name="connsiteX8" fmla="*/ 0 w 5588247"/>
              <a:gd name="connsiteY8" fmla="*/ 3245005 h 324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247" h="3245005">
                <a:moveTo>
                  <a:pt x="4189865" y="2213180"/>
                </a:moveTo>
                <a:cubicBezTo>
                  <a:pt x="4050689" y="2213180"/>
                  <a:pt x="3937865" y="2326004"/>
                  <a:pt x="3937865" y="2465180"/>
                </a:cubicBezTo>
                <a:cubicBezTo>
                  <a:pt x="3937865" y="2604356"/>
                  <a:pt x="4050689" y="2717180"/>
                  <a:pt x="4189865" y="2717180"/>
                </a:cubicBezTo>
                <a:cubicBezTo>
                  <a:pt x="4329041" y="2717180"/>
                  <a:pt x="4441865" y="2604356"/>
                  <a:pt x="4441865" y="2465180"/>
                </a:cubicBezTo>
                <a:cubicBezTo>
                  <a:pt x="4441865" y="2326004"/>
                  <a:pt x="4329041" y="2213180"/>
                  <a:pt x="4189865" y="2213180"/>
                </a:cubicBezTo>
                <a:close/>
                <a:moveTo>
                  <a:pt x="0" y="0"/>
                </a:moveTo>
                <a:lnTo>
                  <a:pt x="5588247" y="0"/>
                </a:lnTo>
                <a:lnTo>
                  <a:pt x="5588247" y="3245005"/>
                </a:lnTo>
                <a:lnTo>
                  <a:pt x="0" y="3245005"/>
                </a:lnTo>
                <a:close/>
              </a:path>
            </a:pathLst>
          </a:custGeom>
          <a:solidFill>
            <a:schemeClr val="bg2">
              <a:lumMod val="2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テキスト プレースホルダー 2">
            <a:extLst>
              <a:ext uri="{FF2B5EF4-FFF2-40B4-BE49-F238E27FC236}">
                <a16:creationId xmlns:a16="http://schemas.microsoft.com/office/drawing/2014/main" id="{57DB7E08-EB55-9C8F-4E77-272EC4FDEEA6}"/>
              </a:ext>
            </a:extLst>
          </p:cNvPr>
          <p:cNvSpPr>
            <a:spLocks noGrp="1"/>
          </p:cNvSpPr>
          <p:nvPr>
            <p:ph type="body" sz="quarter" idx="20"/>
          </p:nvPr>
        </p:nvSpPr>
        <p:spPr/>
        <p:txBody>
          <a:bodyPr/>
          <a:lstStyle/>
          <a:p>
            <a:r>
              <a:rPr kumimoji="1" lang="ja-JP" altLang="en-US" dirty="0"/>
              <a:t>分析</a:t>
            </a:r>
          </a:p>
        </p:txBody>
      </p:sp>
      <p:sp>
        <p:nvSpPr>
          <p:cNvPr id="4" name="日付プレースホルダー 3">
            <a:extLst>
              <a:ext uri="{FF2B5EF4-FFF2-40B4-BE49-F238E27FC236}">
                <a16:creationId xmlns:a16="http://schemas.microsoft.com/office/drawing/2014/main" id="{4CA8C22F-8922-24A7-3F66-D2C089BDFD0E}"/>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cxnSp>
        <p:nvCxnSpPr>
          <p:cNvPr id="9" name="直線コネクタ 8">
            <a:extLst>
              <a:ext uri="{FF2B5EF4-FFF2-40B4-BE49-F238E27FC236}">
                <a16:creationId xmlns:a16="http://schemas.microsoft.com/office/drawing/2014/main" id="{DD1DADD5-7927-711B-DCAC-77E744A8A567}"/>
              </a:ext>
            </a:extLst>
          </p:cNvPr>
          <p:cNvCxnSpPr>
            <a:cxnSpLocks/>
          </p:cNvCxnSpPr>
          <p:nvPr/>
        </p:nvCxnSpPr>
        <p:spPr>
          <a:xfrm>
            <a:off x="779099" y="4354900"/>
            <a:ext cx="5588247" cy="42152"/>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B93D7E8-10E1-3848-EF4E-61CB3A2C1E0D}"/>
              </a:ext>
            </a:extLst>
          </p:cNvPr>
          <p:cNvCxnSpPr>
            <a:cxnSpLocks/>
          </p:cNvCxnSpPr>
          <p:nvPr/>
        </p:nvCxnSpPr>
        <p:spPr>
          <a:xfrm>
            <a:off x="779099" y="2328096"/>
            <a:ext cx="5588247" cy="0"/>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927103B-8973-4B71-328B-D69414E6BE5A}"/>
              </a:ext>
            </a:extLst>
          </p:cNvPr>
          <p:cNvSpPr txBox="1"/>
          <p:nvPr/>
        </p:nvSpPr>
        <p:spPr>
          <a:xfrm>
            <a:off x="226340" y="932800"/>
            <a:ext cx="11775027" cy="461665"/>
          </a:xfrm>
          <a:prstGeom prst="rect">
            <a:avLst/>
          </a:prstGeom>
          <a:gradFill flip="none" rotWithShape="1">
            <a:gsLst>
              <a:gs pos="0">
                <a:schemeClr val="bg1"/>
              </a:gs>
              <a:gs pos="100000">
                <a:schemeClr val="accent5">
                  <a:lumMod val="60000"/>
                  <a:lumOff val="40000"/>
                </a:schemeClr>
              </a:gs>
            </a:gsLst>
            <a:lin ang="5400000" scaled="1"/>
            <a:tileRect/>
          </a:gradFill>
        </p:spPr>
        <p:txBody>
          <a:bodyPr wrap="square" rtlCol="0">
            <a:spAutoFit/>
          </a:bodyPr>
          <a:lstStyle/>
          <a:p>
            <a:pPr algn="ctr"/>
            <a:r>
              <a:rPr lang="ja-JP" altLang="en-US" sz="2400" b="1" dirty="0">
                <a:solidFill>
                  <a:schemeClr val="accent1"/>
                </a:solidFill>
              </a:rPr>
              <a:t>在庫の上限超え </a:t>
            </a:r>
            <a:r>
              <a:rPr lang="en-US" altLang="ja-JP" sz="2400" b="1" dirty="0">
                <a:solidFill>
                  <a:schemeClr val="accent1"/>
                </a:solidFill>
              </a:rPr>
              <a:t>or </a:t>
            </a:r>
            <a:r>
              <a:rPr lang="ja-JP" altLang="en-US" sz="2400" b="1" dirty="0">
                <a:solidFill>
                  <a:schemeClr val="accent1"/>
                </a:solidFill>
              </a:rPr>
              <a:t>下限割れ（実績が設計値と乖離がある）の原因分析を行うツール</a:t>
            </a:r>
            <a:endParaRPr kumimoji="1" lang="ja-JP" altLang="en-US" sz="2400" b="1" dirty="0">
              <a:solidFill>
                <a:schemeClr val="accent1"/>
              </a:solidFill>
            </a:endParaRPr>
          </a:p>
        </p:txBody>
      </p:sp>
      <p:sp>
        <p:nvSpPr>
          <p:cNvPr id="25" name="テキスト ボックス 24">
            <a:extLst>
              <a:ext uri="{FF2B5EF4-FFF2-40B4-BE49-F238E27FC236}">
                <a16:creationId xmlns:a16="http://schemas.microsoft.com/office/drawing/2014/main" id="{241CE4C8-7BEB-C40E-5B45-4B0DC249C231}"/>
              </a:ext>
            </a:extLst>
          </p:cNvPr>
          <p:cNvSpPr txBox="1"/>
          <p:nvPr/>
        </p:nvSpPr>
        <p:spPr>
          <a:xfrm>
            <a:off x="6316069" y="2207941"/>
            <a:ext cx="646331" cy="369332"/>
          </a:xfrm>
          <a:prstGeom prst="rect">
            <a:avLst/>
          </a:prstGeom>
          <a:noFill/>
        </p:spPr>
        <p:txBody>
          <a:bodyPr wrap="none" rtlCol="0">
            <a:spAutoFit/>
          </a:bodyPr>
          <a:lstStyle/>
          <a:p>
            <a:r>
              <a:rPr kumimoji="1" lang="ja-JP" altLang="en-US" b="1" dirty="0">
                <a:solidFill>
                  <a:srgbClr val="FFC000"/>
                </a:solidFill>
              </a:rPr>
              <a:t>上限</a:t>
            </a:r>
          </a:p>
        </p:txBody>
      </p:sp>
      <p:sp>
        <p:nvSpPr>
          <p:cNvPr id="26" name="テキスト ボックス 25">
            <a:extLst>
              <a:ext uri="{FF2B5EF4-FFF2-40B4-BE49-F238E27FC236}">
                <a16:creationId xmlns:a16="http://schemas.microsoft.com/office/drawing/2014/main" id="{BC8A6794-DD4E-72C5-CEEF-F29826E3AE5E}"/>
              </a:ext>
            </a:extLst>
          </p:cNvPr>
          <p:cNvSpPr txBox="1"/>
          <p:nvPr/>
        </p:nvSpPr>
        <p:spPr>
          <a:xfrm>
            <a:off x="6341708" y="4253562"/>
            <a:ext cx="646331" cy="369332"/>
          </a:xfrm>
          <a:prstGeom prst="rect">
            <a:avLst/>
          </a:prstGeom>
          <a:noFill/>
        </p:spPr>
        <p:txBody>
          <a:bodyPr wrap="none" rtlCol="0">
            <a:spAutoFit/>
          </a:bodyPr>
          <a:lstStyle/>
          <a:p>
            <a:r>
              <a:rPr lang="ja-JP" altLang="en-US" b="1" dirty="0">
                <a:solidFill>
                  <a:srgbClr val="FFC000"/>
                </a:solidFill>
              </a:rPr>
              <a:t>下</a:t>
            </a:r>
            <a:r>
              <a:rPr kumimoji="1" lang="ja-JP" altLang="en-US" b="1" dirty="0">
                <a:solidFill>
                  <a:srgbClr val="FFC000"/>
                </a:solidFill>
              </a:rPr>
              <a:t>限</a:t>
            </a:r>
          </a:p>
        </p:txBody>
      </p:sp>
      <p:sp>
        <p:nvSpPr>
          <p:cNvPr id="28" name="矢印: 上カーブ 27">
            <a:extLst>
              <a:ext uri="{FF2B5EF4-FFF2-40B4-BE49-F238E27FC236}">
                <a16:creationId xmlns:a16="http://schemas.microsoft.com/office/drawing/2014/main" id="{366A9036-F0AC-7C01-B7D1-06F5B60C1DC5}"/>
              </a:ext>
            </a:extLst>
          </p:cNvPr>
          <p:cNvSpPr/>
          <p:nvPr/>
        </p:nvSpPr>
        <p:spPr>
          <a:xfrm rot="441918">
            <a:off x="4826780" y="5129707"/>
            <a:ext cx="3512886" cy="780006"/>
          </a:xfrm>
          <a:prstGeom prst="curvedUpArrow">
            <a:avLst/>
          </a:prstGeom>
          <a:gradFill flip="none" rotWithShape="1">
            <a:gsLst>
              <a:gs pos="25000">
                <a:schemeClr val="accent5">
                  <a:lumMod val="20000"/>
                  <a:lumOff val="80000"/>
                </a:schemeClr>
              </a:gs>
              <a:gs pos="0">
                <a:schemeClr val="bg1"/>
              </a:gs>
              <a:gs pos="100000">
                <a:schemeClr val="accent5">
                  <a:lumMod val="60000"/>
                  <a:lumOff val="4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テキスト ボックス 29">
            <a:extLst>
              <a:ext uri="{FF2B5EF4-FFF2-40B4-BE49-F238E27FC236}">
                <a16:creationId xmlns:a16="http://schemas.microsoft.com/office/drawing/2014/main" id="{26F59C7B-235C-38D6-A0CE-0FD4D1320C7A}"/>
              </a:ext>
            </a:extLst>
          </p:cNvPr>
          <p:cNvSpPr txBox="1"/>
          <p:nvPr/>
        </p:nvSpPr>
        <p:spPr>
          <a:xfrm>
            <a:off x="5125746" y="5975840"/>
            <a:ext cx="3512885" cy="523220"/>
          </a:xfrm>
          <a:prstGeom prst="rect">
            <a:avLst/>
          </a:prstGeom>
          <a:noFill/>
        </p:spPr>
        <p:txBody>
          <a:bodyPr wrap="none" rtlCol="0">
            <a:spAutoFit/>
          </a:bodyPr>
          <a:lstStyle/>
          <a:p>
            <a:r>
              <a:rPr kumimoji="1" lang="en-US" altLang="ja-JP" sz="2800" b="1" dirty="0">
                <a:solidFill>
                  <a:schemeClr val="accent1"/>
                </a:solidFill>
              </a:rPr>
              <a:t>Q. </a:t>
            </a:r>
            <a:r>
              <a:rPr kumimoji="1" lang="ja-JP" altLang="en-US" sz="2800" b="1" dirty="0">
                <a:solidFill>
                  <a:schemeClr val="accent1"/>
                </a:solidFill>
              </a:rPr>
              <a:t>なぜ下限割った？</a:t>
            </a:r>
          </a:p>
        </p:txBody>
      </p:sp>
      <p:sp>
        <p:nvSpPr>
          <p:cNvPr id="31" name="テキスト ボックス 30">
            <a:extLst>
              <a:ext uri="{FF2B5EF4-FFF2-40B4-BE49-F238E27FC236}">
                <a16:creationId xmlns:a16="http://schemas.microsoft.com/office/drawing/2014/main" id="{D9348F89-7B70-1289-8FFA-4F985CC8E5F1}"/>
              </a:ext>
            </a:extLst>
          </p:cNvPr>
          <p:cNvSpPr txBox="1"/>
          <p:nvPr/>
        </p:nvSpPr>
        <p:spPr>
          <a:xfrm>
            <a:off x="7057385" y="4773358"/>
            <a:ext cx="4943982" cy="523220"/>
          </a:xfrm>
          <a:prstGeom prst="rect">
            <a:avLst/>
          </a:prstGeom>
          <a:noFill/>
        </p:spPr>
        <p:txBody>
          <a:bodyPr wrap="none" rtlCol="0">
            <a:spAutoFit/>
          </a:bodyPr>
          <a:lstStyle/>
          <a:p>
            <a:r>
              <a:rPr lang="en-US" altLang="ja-JP" sz="2800" b="1" dirty="0">
                <a:solidFill>
                  <a:schemeClr val="accent1"/>
                </a:solidFill>
              </a:rPr>
              <a:t>A. </a:t>
            </a:r>
            <a:r>
              <a:rPr lang="ja-JP" altLang="en-US" sz="2800" b="1" dirty="0">
                <a:solidFill>
                  <a:schemeClr val="accent1"/>
                </a:solidFill>
              </a:rPr>
              <a:t>部品置き場で滞留していた</a:t>
            </a:r>
            <a:endParaRPr kumimoji="1" lang="ja-JP" altLang="en-US" sz="2800" b="1" dirty="0">
              <a:solidFill>
                <a:schemeClr val="accent1"/>
              </a:solidFill>
            </a:endParaRPr>
          </a:p>
        </p:txBody>
      </p:sp>
      <p:pic>
        <p:nvPicPr>
          <p:cNvPr id="1026" name="Picture 2" descr="無料イラスト かわいいフリー素材集: 検索する人工知能のイラスト">
            <a:extLst>
              <a:ext uri="{FF2B5EF4-FFF2-40B4-BE49-F238E27FC236}">
                <a16:creationId xmlns:a16="http://schemas.microsoft.com/office/drawing/2014/main" id="{21CCD7D8-D9E1-F67D-E937-AB0BE205C2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5141" y="2075806"/>
            <a:ext cx="1956277" cy="1956277"/>
          </a:xfrm>
          <a:prstGeom prst="rect">
            <a:avLst/>
          </a:prstGeom>
          <a:noFill/>
          <a:extLst>
            <a:ext uri="{909E8E84-426E-40DD-AFC4-6F175D3DCCD1}">
              <a14:hiddenFill xmlns:a14="http://schemas.microsoft.com/office/drawing/2010/main">
                <a:solidFill>
                  <a:srgbClr val="FFFFFF"/>
                </a:solidFill>
              </a14:hiddenFill>
            </a:ext>
          </a:extLst>
        </p:spPr>
      </p:pic>
      <p:sp>
        <p:nvSpPr>
          <p:cNvPr id="32" name="テキスト ボックス 31">
            <a:extLst>
              <a:ext uri="{FF2B5EF4-FFF2-40B4-BE49-F238E27FC236}">
                <a16:creationId xmlns:a16="http://schemas.microsoft.com/office/drawing/2014/main" id="{118C467E-DB53-F247-3326-5D7B1956B5D7}"/>
              </a:ext>
            </a:extLst>
          </p:cNvPr>
          <p:cNvSpPr txBox="1"/>
          <p:nvPr/>
        </p:nvSpPr>
        <p:spPr>
          <a:xfrm>
            <a:off x="7795208" y="3805520"/>
            <a:ext cx="1269899" cy="523220"/>
          </a:xfrm>
          <a:prstGeom prst="rect">
            <a:avLst/>
          </a:prstGeom>
          <a:noFill/>
        </p:spPr>
        <p:txBody>
          <a:bodyPr wrap="none" rtlCol="0">
            <a:spAutoFit/>
          </a:bodyPr>
          <a:lstStyle/>
          <a:p>
            <a:r>
              <a:rPr lang="ja-JP" altLang="en-US" sz="2800" b="1" dirty="0">
                <a:solidFill>
                  <a:schemeClr val="accent1"/>
                </a:solidFill>
              </a:rPr>
              <a:t>分析</a:t>
            </a:r>
            <a:r>
              <a:rPr lang="en-US" altLang="ja-JP" sz="2800" b="1" dirty="0">
                <a:solidFill>
                  <a:schemeClr val="accent1"/>
                </a:solidFill>
              </a:rPr>
              <a:t>AI</a:t>
            </a:r>
            <a:endParaRPr kumimoji="1" lang="ja-JP" altLang="en-US" sz="2800" b="1" dirty="0">
              <a:solidFill>
                <a:schemeClr val="accent1"/>
              </a:solidFill>
            </a:endParaRPr>
          </a:p>
        </p:txBody>
      </p:sp>
      <p:pic>
        <p:nvPicPr>
          <p:cNvPr id="1028" name="Picture 4" descr="いろいろな表情のパソコンを使う人のイラスト（男性） | かわいいフリー素材集 いらすとや">
            <a:extLst>
              <a:ext uri="{FF2B5EF4-FFF2-40B4-BE49-F238E27FC236}">
                <a16:creationId xmlns:a16="http://schemas.microsoft.com/office/drawing/2014/main" id="{B9E07931-5DEE-E429-EA5C-4D99DD09B59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40369" y="2220369"/>
            <a:ext cx="1143830" cy="1663753"/>
          </a:xfrm>
          <a:prstGeom prst="rect">
            <a:avLst/>
          </a:prstGeom>
          <a:noFill/>
          <a:extLst>
            <a:ext uri="{909E8E84-426E-40DD-AFC4-6F175D3DCCD1}">
              <a14:hiddenFill xmlns:a14="http://schemas.microsoft.com/office/drawing/2010/main">
                <a:solidFill>
                  <a:srgbClr val="FFFFFF"/>
                </a:solidFill>
              </a14:hiddenFill>
            </a:ext>
          </a:extLst>
        </p:spPr>
      </p:pic>
      <p:sp>
        <p:nvSpPr>
          <p:cNvPr id="33" name="矢印: 左右 32">
            <a:extLst>
              <a:ext uri="{FF2B5EF4-FFF2-40B4-BE49-F238E27FC236}">
                <a16:creationId xmlns:a16="http://schemas.microsoft.com/office/drawing/2014/main" id="{02979B51-A379-8FC8-64CE-1AFF9E1CDF8D}"/>
              </a:ext>
            </a:extLst>
          </p:cNvPr>
          <p:cNvSpPr/>
          <p:nvPr/>
        </p:nvSpPr>
        <p:spPr>
          <a:xfrm>
            <a:off x="9226520" y="3202630"/>
            <a:ext cx="851955" cy="320040"/>
          </a:xfrm>
          <a:prstGeom prst="lef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197334D-8298-3EB2-362A-8CC3E4A940B3}"/>
              </a:ext>
            </a:extLst>
          </p:cNvPr>
          <p:cNvSpPr txBox="1"/>
          <p:nvPr/>
        </p:nvSpPr>
        <p:spPr>
          <a:xfrm>
            <a:off x="10222767" y="3825110"/>
            <a:ext cx="902811" cy="523220"/>
          </a:xfrm>
          <a:prstGeom prst="rect">
            <a:avLst/>
          </a:prstGeom>
          <a:noFill/>
        </p:spPr>
        <p:txBody>
          <a:bodyPr wrap="none" rtlCol="0">
            <a:spAutoFit/>
          </a:bodyPr>
          <a:lstStyle/>
          <a:p>
            <a:r>
              <a:rPr kumimoji="1" lang="ja-JP" altLang="en-US" sz="2800" b="1" dirty="0">
                <a:solidFill>
                  <a:schemeClr val="accent1"/>
                </a:solidFill>
              </a:rPr>
              <a:t>人間</a:t>
            </a:r>
          </a:p>
        </p:txBody>
      </p:sp>
      <p:pic>
        <p:nvPicPr>
          <p:cNvPr id="35" name="Picture 2" descr="無料イラスト かわいいフリー素材集: 検索する人工知能のイラスト">
            <a:extLst>
              <a:ext uri="{FF2B5EF4-FFF2-40B4-BE49-F238E27FC236}">
                <a16:creationId xmlns:a16="http://schemas.microsoft.com/office/drawing/2014/main" id="{2038E08C-3058-008E-E80B-97A0162525C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77529" y="1747001"/>
            <a:ext cx="753771" cy="753771"/>
          </a:xfrm>
          <a:prstGeom prst="rect">
            <a:avLst/>
          </a:prstGeom>
          <a:noFill/>
          <a:extLst>
            <a:ext uri="{909E8E84-426E-40DD-AFC4-6F175D3DCCD1}">
              <a14:hiddenFill xmlns:a14="http://schemas.microsoft.com/office/drawing/2010/main">
                <a:solidFill>
                  <a:srgbClr val="FFFFFF"/>
                </a:solidFill>
              </a14:hiddenFill>
            </a:ext>
          </a:extLst>
        </p:spPr>
      </p:pic>
      <p:sp>
        <p:nvSpPr>
          <p:cNvPr id="36" name="矢印: 左右 35">
            <a:extLst>
              <a:ext uri="{FF2B5EF4-FFF2-40B4-BE49-F238E27FC236}">
                <a16:creationId xmlns:a16="http://schemas.microsoft.com/office/drawing/2014/main" id="{8CC39DA2-6071-2C50-7012-8AADDE139B87}"/>
              </a:ext>
            </a:extLst>
          </p:cNvPr>
          <p:cNvSpPr/>
          <p:nvPr/>
        </p:nvSpPr>
        <p:spPr>
          <a:xfrm rot="1753183">
            <a:off x="9858741" y="2252318"/>
            <a:ext cx="454610" cy="173787"/>
          </a:xfrm>
          <a:prstGeom prst="leftRightArrow">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B3766686-05AE-2FA9-0A12-93CBF0E0212F}"/>
              </a:ext>
            </a:extLst>
          </p:cNvPr>
          <p:cNvSpPr txBox="1"/>
          <p:nvPr/>
        </p:nvSpPr>
        <p:spPr>
          <a:xfrm>
            <a:off x="9177346" y="2494988"/>
            <a:ext cx="881973" cy="369332"/>
          </a:xfrm>
          <a:prstGeom prst="rect">
            <a:avLst/>
          </a:prstGeom>
          <a:noFill/>
        </p:spPr>
        <p:txBody>
          <a:bodyPr wrap="none" rtlCol="0">
            <a:spAutoFit/>
          </a:bodyPr>
          <a:lstStyle/>
          <a:p>
            <a:r>
              <a:rPr lang="ja-JP" altLang="en-US" b="1" dirty="0">
                <a:solidFill>
                  <a:schemeClr val="accent1"/>
                </a:solidFill>
              </a:rPr>
              <a:t>○○</a:t>
            </a:r>
            <a:r>
              <a:rPr lang="en-US" altLang="ja-JP" b="1" dirty="0">
                <a:solidFill>
                  <a:schemeClr val="accent1"/>
                </a:solidFill>
              </a:rPr>
              <a:t>AI</a:t>
            </a:r>
            <a:endParaRPr kumimoji="1" lang="ja-JP" altLang="en-US" b="1" dirty="0">
              <a:solidFill>
                <a:schemeClr val="accent1"/>
              </a:solidFill>
            </a:endParaRPr>
          </a:p>
        </p:txBody>
      </p:sp>
      <p:sp>
        <p:nvSpPr>
          <p:cNvPr id="38" name="正方形/長方形 37">
            <a:extLst>
              <a:ext uri="{FF2B5EF4-FFF2-40B4-BE49-F238E27FC236}">
                <a16:creationId xmlns:a16="http://schemas.microsoft.com/office/drawing/2014/main" id="{FD3ABF57-CBC9-1F0C-46E8-A6343CC2ACB6}"/>
              </a:ext>
            </a:extLst>
          </p:cNvPr>
          <p:cNvSpPr/>
          <p:nvPr/>
        </p:nvSpPr>
        <p:spPr>
          <a:xfrm>
            <a:off x="7572994" y="2140317"/>
            <a:ext cx="1604352" cy="2131830"/>
          </a:xfrm>
          <a:prstGeom prst="rect">
            <a:avLst/>
          </a:prstGeom>
          <a:noFill/>
          <a:ln>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39" name="テキスト ボックス 38">
            <a:extLst>
              <a:ext uri="{FF2B5EF4-FFF2-40B4-BE49-F238E27FC236}">
                <a16:creationId xmlns:a16="http://schemas.microsoft.com/office/drawing/2014/main" id="{62BF8525-2404-4CF5-DC19-97FE070B3C40}"/>
              </a:ext>
            </a:extLst>
          </p:cNvPr>
          <p:cNvSpPr txBox="1"/>
          <p:nvPr/>
        </p:nvSpPr>
        <p:spPr>
          <a:xfrm>
            <a:off x="7821172" y="1786391"/>
            <a:ext cx="1107996" cy="369332"/>
          </a:xfrm>
          <a:prstGeom prst="rect">
            <a:avLst/>
          </a:prstGeom>
          <a:noFill/>
        </p:spPr>
        <p:txBody>
          <a:bodyPr wrap="none" rtlCol="0">
            <a:spAutoFit/>
          </a:bodyPr>
          <a:lstStyle/>
          <a:p>
            <a:r>
              <a:rPr kumimoji="1" lang="ja-JP" altLang="en-US" dirty="0">
                <a:solidFill>
                  <a:schemeClr val="accent6"/>
                </a:solidFill>
              </a:rPr>
              <a:t>開発する</a:t>
            </a:r>
          </a:p>
        </p:txBody>
      </p:sp>
      <p:sp>
        <p:nvSpPr>
          <p:cNvPr id="40" name="矢印: 右 39">
            <a:extLst>
              <a:ext uri="{FF2B5EF4-FFF2-40B4-BE49-F238E27FC236}">
                <a16:creationId xmlns:a16="http://schemas.microsoft.com/office/drawing/2014/main" id="{2C1BA844-26DD-E89C-EB75-36E48BFA8BBB}"/>
              </a:ext>
            </a:extLst>
          </p:cNvPr>
          <p:cNvSpPr/>
          <p:nvPr/>
        </p:nvSpPr>
        <p:spPr>
          <a:xfrm rot="5400000">
            <a:off x="10216839" y="5356702"/>
            <a:ext cx="506257" cy="484632"/>
          </a:xfrm>
          <a:prstGeom prst="rightArrow">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BF6A246D-F16D-DED0-492A-081E0FE798C0}"/>
              </a:ext>
            </a:extLst>
          </p:cNvPr>
          <p:cNvSpPr txBox="1"/>
          <p:nvPr/>
        </p:nvSpPr>
        <p:spPr>
          <a:xfrm>
            <a:off x="8678357" y="5975840"/>
            <a:ext cx="5211683" cy="523220"/>
          </a:xfrm>
          <a:prstGeom prst="rect">
            <a:avLst/>
          </a:prstGeom>
          <a:noFill/>
        </p:spPr>
        <p:txBody>
          <a:bodyPr wrap="none" rtlCol="0">
            <a:spAutoFit/>
          </a:bodyPr>
          <a:lstStyle/>
          <a:p>
            <a:r>
              <a:rPr lang="ja-JP" altLang="en-US" sz="2800" b="1" dirty="0">
                <a:solidFill>
                  <a:schemeClr val="accent1"/>
                </a:solidFill>
              </a:rPr>
              <a:t>（集欠しないように）入庫する</a:t>
            </a:r>
            <a:endParaRPr kumimoji="1" lang="ja-JP" altLang="en-US" sz="2800" b="1" dirty="0">
              <a:solidFill>
                <a:schemeClr val="accent1"/>
              </a:solidFill>
            </a:endParaRPr>
          </a:p>
        </p:txBody>
      </p:sp>
    </p:spTree>
    <p:extLst>
      <p:ext uri="{BB962C8B-B14F-4D97-AF65-F5344CB8AC3E}">
        <p14:creationId xmlns:p14="http://schemas.microsoft.com/office/powerpoint/2010/main" val="1682866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2E13034-F80C-E189-4AD2-BEE702F49A28}"/>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7460D9F9-BFFD-4E7B-B25B-18C30242A90A}"/>
              </a:ext>
            </a:extLst>
          </p:cNvPr>
          <p:cNvSpPr>
            <a:spLocks noGrp="1"/>
          </p:cNvSpPr>
          <p:nvPr>
            <p:ph type="body" sz="quarter" idx="20"/>
          </p:nvPr>
        </p:nvSpPr>
        <p:spPr/>
        <p:txBody>
          <a:bodyPr/>
          <a:lstStyle/>
          <a:p>
            <a:r>
              <a:rPr kumimoji="1" lang="ja-JP" altLang="en-US" dirty="0"/>
              <a:t>環境切り替え時の注意</a:t>
            </a:r>
          </a:p>
        </p:txBody>
      </p:sp>
      <p:sp>
        <p:nvSpPr>
          <p:cNvPr id="4" name="日付プレースホルダー 3">
            <a:extLst>
              <a:ext uri="{FF2B5EF4-FFF2-40B4-BE49-F238E27FC236}">
                <a16:creationId xmlns:a16="http://schemas.microsoft.com/office/drawing/2014/main" id="{56F15922-7BED-42FC-617E-F6F5BCF5D2A7}"/>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graphicFrame>
        <p:nvGraphicFramePr>
          <p:cNvPr id="5" name="表 4">
            <a:extLst>
              <a:ext uri="{FF2B5EF4-FFF2-40B4-BE49-F238E27FC236}">
                <a16:creationId xmlns:a16="http://schemas.microsoft.com/office/drawing/2014/main" id="{ACD9BD76-40DE-A0E8-896C-5D95203636A8}"/>
              </a:ext>
            </a:extLst>
          </p:cNvPr>
          <p:cNvGraphicFramePr>
            <a:graphicFrameLocks noGrp="1"/>
          </p:cNvGraphicFramePr>
          <p:nvPr>
            <p:extLst>
              <p:ext uri="{D42A27DB-BD31-4B8C-83A1-F6EECF244321}">
                <p14:modId xmlns:p14="http://schemas.microsoft.com/office/powerpoint/2010/main" val="956110397"/>
              </p:ext>
            </p:extLst>
          </p:nvPr>
        </p:nvGraphicFramePr>
        <p:xfrm>
          <a:off x="443076" y="767396"/>
          <a:ext cx="11467273" cy="6426200"/>
        </p:xfrm>
        <a:graphic>
          <a:graphicData uri="http://schemas.openxmlformats.org/drawingml/2006/table">
            <a:tbl>
              <a:tblPr firstRow="1" bandRow="1">
                <a:tableStyleId>{5C22544A-7EE6-4342-B048-85BDC9FD1C3A}</a:tableStyleId>
              </a:tblPr>
              <a:tblGrid>
                <a:gridCol w="3796608">
                  <a:extLst>
                    <a:ext uri="{9D8B030D-6E8A-4147-A177-3AD203B41FA5}">
                      <a16:colId xmlns:a16="http://schemas.microsoft.com/office/drawing/2014/main" val="3791164568"/>
                    </a:ext>
                  </a:extLst>
                </a:gridCol>
                <a:gridCol w="7670665">
                  <a:extLst>
                    <a:ext uri="{9D8B030D-6E8A-4147-A177-3AD203B41FA5}">
                      <a16:colId xmlns:a16="http://schemas.microsoft.com/office/drawing/2014/main" val="260190001"/>
                    </a:ext>
                  </a:extLst>
                </a:gridCol>
              </a:tblGrid>
              <a:tr h="370840">
                <a:tc>
                  <a:txBody>
                    <a:bodyPr/>
                    <a:lstStyle/>
                    <a:p>
                      <a:r>
                        <a:rPr kumimoji="1" lang="ja-JP" altLang="en-US" sz="1200" dirty="0"/>
                        <a:t>コード名</a:t>
                      </a:r>
                    </a:p>
                  </a:txBody>
                  <a:tcPr/>
                </a:tc>
                <a:tc>
                  <a:txBody>
                    <a:bodyPr/>
                    <a:lstStyle/>
                    <a:p>
                      <a:r>
                        <a:rPr kumimoji="1" lang="en-US" altLang="ja-JP" sz="1200" dirty="0"/>
                        <a:t>Private</a:t>
                      </a:r>
                      <a:r>
                        <a:rPr kumimoji="1" lang="ja-JP" altLang="en-US" sz="1200" dirty="0"/>
                        <a:t>⇒</a:t>
                      </a:r>
                      <a:r>
                        <a:rPr kumimoji="1" lang="en-US" altLang="ja-JP" sz="1200" dirty="0"/>
                        <a:t>public</a:t>
                      </a:r>
                      <a:r>
                        <a:rPr kumimoji="1" lang="ja-JP" altLang="en-US" sz="1200" dirty="0"/>
                        <a:t>（</a:t>
                      </a:r>
                      <a:r>
                        <a:rPr kumimoji="1" lang="en-US" altLang="ja-JP" sz="1200" dirty="0"/>
                        <a:t>Aisin</a:t>
                      </a:r>
                      <a:r>
                        <a:rPr kumimoji="1" lang="ja-JP" altLang="en-US" sz="1200" dirty="0"/>
                        <a:t>）</a:t>
                      </a:r>
                    </a:p>
                  </a:txBody>
                  <a:tcPr/>
                </a:tc>
                <a:extLst>
                  <a:ext uri="{0D108BD9-81ED-4DB2-BD59-A6C34878D82A}">
                    <a16:rowId xmlns:a16="http://schemas.microsoft.com/office/drawing/2014/main" val="2024765277"/>
                  </a:ext>
                </a:extLst>
              </a:tr>
              <a:tr h="370840">
                <a:tc>
                  <a:txBody>
                    <a:bodyPr/>
                    <a:lstStyle/>
                    <a:p>
                      <a:r>
                        <a:rPr lang="en-US" altLang="ja-JP" sz="1200" dirty="0"/>
                        <a:t>run_main.py</a:t>
                      </a:r>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1824853385"/>
                  </a:ext>
                </a:extLst>
              </a:tr>
              <a:tr h="370840">
                <a:tc>
                  <a:txBody>
                    <a:bodyPr/>
                    <a:lstStyle/>
                    <a:p>
                      <a:r>
                        <a:rPr kumimoji="1" lang="en-US" altLang="ja-JP" sz="1200" dirty="0"/>
                        <a:t>main_v3.py</a:t>
                      </a:r>
                      <a:endParaRPr kumimoji="1" lang="ja-JP" altLang="en-US" sz="1200" dirty="0"/>
                    </a:p>
                  </a:txBody>
                  <a:tcPr/>
                </a:tc>
                <a:tc>
                  <a:txBody>
                    <a:bodyPr/>
                    <a:lstStyle/>
                    <a:p>
                      <a:r>
                        <a:rPr kumimoji="1" lang="ja-JP" altLang="en-US" sz="1200" dirty="0"/>
                        <a:t>変更中</a:t>
                      </a:r>
                      <a:endParaRPr kumimoji="1" lang="en-US" altLang="ja-JP" sz="1200" dirty="0"/>
                    </a:p>
                    <a:p>
                      <a:r>
                        <a:rPr kumimoji="1" lang="ja-JP" altLang="en-US" sz="1200" dirty="0"/>
                        <a:t>・ステップ</a:t>
                      </a:r>
                      <a:r>
                        <a:rPr kumimoji="1" lang="en-US" altLang="ja-JP" sz="1200" dirty="0"/>
                        <a:t>0</a:t>
                      </a:r>
                      <a:r>
                        <a:rPr kumimoji="1" lang="ja-JP" altLang="en-US" sz="1200" dirty="0"/>
                        <a:t>追加</a:t>
                      </a:r>
                      <a:endParaRPr kumimoji="1" lang="en-US" altLang="ja-JP" sz="1200" dirty="0"/>
                    </a:p>
                    <a:p>
                      <a:r>
                        <a:rPr kumimoji="1" lang="ja-JP" altLang="en-US" sz="1200" dirty="0"/>
                        <a:t>・アニメーション追加</a:t>
                      </a:r>
                      <a:endParaRPr kumimoji="1" lang="en-US" altLang="ja-JP" sz="1200" dirty="0"/>
                    </a:p>
                    <a:p>
                      <a:r>
                        <a:rPr kumimoji="1" lang="ja-JP" altLang="en-US" sz="1200" dirty="0"/>
                        <a:t>・可視化（上下限外れの確認）追加</a:t>
                      </a:r>
                      <a:endParaRPr kumimoji="1" lang="en-US" altLang="ja-JP" sz="1200" dirty="0"/>
                    </a:p>
                    <a:p>
                      <a:r>
                        <a:rPr kumimoji="1" lang="en-US" altLang="ja-JP" sz="1200" dirty="0"/>
                        <a:t>Public</a:t>
                      </a:r>
                      <a:r>
                        <a:rPr kumimoji="1" lang="ja-JP" altLang="en-US" sz="1200" dirty="0"/>
                        <a:t>移行時</a:t>
                      </a:r>
                      <a:endParaRPr kumimoji="1" lang="en-US" altLang="ja-JP" sz="1200" dirty="0"/>
                    </a:p>
                    <a:p>
                      <a:r>
                        <a:rPr kumimoji="1" lang="ja-JP" altLang="en-US" sz="1200" dirty="0"/>
                        <a:t>・そのまま差し変え</a:t>
                      </a:r>
                      <a:endParaRPr kumimoji="1" lang="en-US" altLang="ja-JP" sz="1200" dirty="0"/>
                    </a:p>
                  </a:txBody>
                  <a:tcPr/>
                </a:tc>
                <a:extLst>
                  <a:ext uri="{0D108BD9-81ED-4DB2-BD59-A6C34878D82A}">
                    <a16:rowId xmlns:a16="http://schemas.microsoft.com/office/drawing/2014/main" val="1573586154"/>
                  </a:ext>
                </a:extLst>
              </a:tr>
              <a:tr h="370840">
                <a:tc>
                  <a:txBody>
                    <a:bodyPr/>
                    <a:lstStyle/>
                    <a:p>
                      <a:r>
                        <a:rPr lang="en-US" altLang="ja-JP" sz="1200" dirty="0"/>
                        <a:t>analysis_v3.py</a:t>
                      </a:r>
                      <a:endParaRPr kumimoji="1" lang="ja-JP" altLang="en-US" sz="1200" dirty="0"/>
                    </a:p>
                  </a:txBody>
                  <a:tcPr/>
                </a:tc>
                <a:tc>
                  <a:txBody>
                    <a:bodyPr/>
                    <a:lstStyle/>
                    <a:p>
                      <a:r>
                        <a:rPr kumimoji="1" lang="ja-JP" altLang="en-US" sz="1200" dirty="0"/>
                        <a:t>変更中</a:t>
                      </a:r>
                      <a:endParaRPr kumimoji="1" lang="en-US" altLang="ja-JP" sz="1200" dirty="0"/>
                    </a:p>
                    <a:p>
                      <a:r>
                        <a:rPr kumimoji="1" lang="ja-JP" altLang="en-US" sz="1200" dirty="0"/>
                        <a:t>・色々</a:t>
                      </a:r>
                      <a:endParaRPr kumimoji="1" lang="en-US" altLang="ja-JP" sz="1200" dirty="0"/>
                    </a:p>
                    <a:p>
                      <a:r>
                        <a:rPr kumimoji="1" lang="en-US" altLang="ja-JP" sz="1200" b="1" dirty="0">
                          <a:solidFill>
                            <a:schemeClr val="accent6"/>
                          </a:solidFill>
                        </a:rPr>
                        <a:t>public</a:t>
                      </a:r>
                      <a:r>
                        <a:rPr kumimoji="1" lang="ja-JP" altLang="en-US" sz="1200" b="1" dirty="0">
                          <a:solidFill>
                            <a:schemeClr val="accent6"/>
                          </a:solidFill>
                        </a:rPr>
                        <a:t>移行時</a:t>
                      </a:r>
                      <a:endParaRPr kumimoji="1" lang="en-US" altLang="ja-JP" sz="1200" b="1" dirty="0">
                        <a:solidFill>
                          <a:schemeClr val="accent6"/>
                        </a:solidFill>
                      </a:endParaRPr>
                    </a:p>
                    <a:p>
                      <a:r>
                        <a:rPr kumimoji="1" lang="ja-JP" altLang="en-US" sz="1200" b="1" dirty="0">
                          <a:solidFill>
                            <a:schemeClr val="accent6"/>
                          </a:solidFill>
                        </a:rPr>
                        <a:t>・日付変更（年月は</a:t>
                      </a:r>
                      <a:r>
                        <a:rPr kumimoji="1" lang="en-US" altLang="ja-JP" sz="1200" b="1" dirty="0">
                          <a:solidFill>
                            <a:schemeClr val="accent6"/>
                          </a:solidFill>
                        </a:rPr>
                        <a:t>MM</a:t>
                      </a:r>
                      <a:r>
                        <a:rPr kumimoji="1" lang="ja-JP" altLang="en-US" sz="1200" b="1" dirty="0">
                          <a:solidFill>
                            <a:schemeClr val="accent6"/>
                          </a:solidFill>
                        </a:rPr>
                        <a:t>表記で</a:t>
                      </a:r>
                      <a:r>
                        <a:rPr kumimoji="1" lang="en-US" altLang="ja-JP" sz="1200" b="1" dirty="0">
                          <a:solidFill>
                            <a:schemeClr val="accent6"/>
                          </a:solidFill>
                        </a:rPr>
                        <a:t>5</a:t>
                      </a:r>
                      <a:r>
                        <a:rPr kumimoji="1" lang="ja-JP" altLang="en-US" sz="1200" b="1" dirty="0">
                          <a:solidFill>
                            <a:schemeClr val="accent6"/>
                          </a:solidFill>
                        </a:rPr>
                        <a:t>月なら</a:t>
                      </a:r>
                      <a:r>
                        <a:rPr kumimoji="1" lang="en-US" altLang="ja-JP" sz="1200" b="1" dirty="0">
                          <a:solidFill>
                            <a:schemeClr val="accent6"/>
                          </a:solidFill>
                        </a:rPr>
                        <a:t>05</a:t>
                      </a:r>
                      <a:r>
                        <a:rPr kumimoji="1" lang="ja-JP" altLang="en-US" sz="1200" b="1" dirty="0">
                          <a:solidFill>
                            <a:schemeClr val="accent6"/>
                          </a:solidFill>
                        </a:rPr>
                        <a:t>にする＆開始日付＜終了日付になるようにする）</a:t>
                      </a:r>
                    </a:p>
                  </a:txBody>
                  <a:tcPr/>
                </a:tc>
                <a:extLst>
                  <a:ext uri="{0D108BD9-81ED-4DB2-BD59-A6C34878D82A}">
                    <a16:rowId xmlns:a16="http://schemas.microsoft.com/office/drawing/2014/main" val="3765560751"/>
                  </a:ext>
                </a:extLst>
              </a:tr>
              <a:tr h="370840">
                <a:tc>
                  <a:txBody>
                    <a:bodyPr/>
                    <a:lstStyle/>
                    <a:p>
                      <a:r>
                        <a:rPr kumimoji="1" lang="en-US" altLang="ja-JP" sz="1200" dirty="0"/>
                        <a:t>forecast_v3.py</a:t>
                      </a:r>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1635718395"/>
                  </a:ext>
                </a:extLst>
              </a:tr>
              <a:tr h="370840">
                <a:tc>
                  <a:txBody>
                    <a:bodyPr/>
                    <a:lstStyle/>
                    <a:p>
                      <a:r>
                        <a:rPr lang="en-US" altLang="ja-JP" sz="1200" dirty="0"/>
                        <a:t>functions_v3.py</a:t>
                      </a:r>
                      <a:endParaRPr kumimoji="1" lang="ja-JP" altLang="en-US" sz="1200" dirty="0"/>
                    </a:p>
                  </a:txBody>
                  <a:tcPr/>
                </a:tc>
                <a:tc>
                  <a:txBody>
                    <a:bodyPr/>
                    <a:lstStyle/>
                    <a:p>
                      <a:r>
                        <a:rPr kumimoji="1" lang="ja-JP" altLang="en-US" sz="1200" dirty="0"/>
                        <a:t>変更中</a:t>
                      </a:r>
                      <a:endParaRPr kumimoji="1" lang="en-US" altLang="ja-JP" sz="1200" dirty="0"/>
                    </a:p>
                    <a:p>
                      <a:r>
                        <a:rPr kumimoji="1" lang="ja-JP" altLang="en-US" sz="1200" dirty="0"/>
                        <a:t>・要因の可視化のところ色々</a:t>
                      </a:r>
                      <a:endParaRPr kumimoji="1" lang="en-US" altLang="ja-JP" sz="1200" dirty="0"/>
                    </a:p>
                    <a:p>
                      <a:r>
                        <a:rPr kumimoji="1" lang="en-US" altLang="ja-JP" sz="1200" dirty="0"/>
                        <a:t>public</a:t>
                      </a:r>
                      <a:r>
                        <a:rPr kumimoji="1" lang="ja-JP" altLang="en-US" sz="1200" dirty="0"/>
                        <a:t>移行時</a:t>
                      </a:r>
                      <a:endParaRPr kumimoji="1" lang="en-US" altLang="ja-JP" sz="1200" dirty="0"/>
                    </a:p>
                    <a:p>
                      <a:r>
                        <a:rPr kumimoji="1" lang="ja-JP" altLang="en-US" sz="1200" dirty="0"/>
                        <a:t>・変更無しそのまま差し替える</a:t>
                      </a:r>
                      <a:endParaRPr kumimoji="1" lang="en-US" altLang="ja-JP" sz="1200" dirty="0"/>
                    </a:p>
                  </a:txBody>
                  <a:tcPr/>
                </a:tc>
                <a:extLst>
                  <a:ext uri="{0D108BD9-81ED-4DB2-BD59-A6C34878D82A}">
                    <a16:rowId xmlns:a16="http://schemas.microsoft.com/office/drawing/2014/main" val="3215573236"/>
                  </a:ext>
                </a:extLst>
              </a:tr>
              <a:tr h="370840">
                <a:tc>
                  <a:txBody>
                    <a:bodyPr/>
                    <a:lstStyle/>
                    <a:p>
                      <a:r>
                        <a:rPr kumimoji="1" lang="en-US" altLang="ja-JP" sz="1200" dirty="0"/>
                        <a:t>read_v3.py</a:t>
                      </a:r>
                      <a:endParaRPr kumimoji="1" lang="ja-JP" altLang="en-US" sz="1200" dirty="0"/>
                    </a:p>
                  </a:txBody>
                  <a:tcPr/>
                </a:tc>
                <a:tc>
                  <a:txBody>
                    <a:bodyPr/>
                    <a:lstStyle/>
                    <a:p>
                      <a:r>
                        <a:rPr kumimoji="1" lang="ja-JP" altLang="en-US" sz="1200" dirty="0"/>
                        <a:t>変更中</a:t>
                      </a:r>
                      <a:endParaRPr kumimoji="1" lang="en-US" altLang="ja-JP" sz="1200" dirty="0"/>
                    </a:p>
                    <a:p>
                      <a:r>
                        <a:rPr kumimoji="1" lang="ja-JP" altLang="en-US" sz="1200" dirty="0"/>
                        <a:t>・メイン部分</a:t>
                      </a:r>
                      <a:endParaRPr kumimoji="1" lang="en-US" altLang="ja-JP" sz="1200" dirty="0"/>
                    </a:p>
                    <a:p>
                      <a:r>
                        <a:rPr kumimoji="1" lang="ja-JP" altLang="en-US" sz="1200" dirty="0"/>
                        <a:t>　・メッセージ表示</a:t>
                      </a:r>
                      <a:endParaRPr kumimoji="1" lang="en-US" altLang="ja-JP" sz="1200" dirty="0"/>
                    </a:p>
                    <a:p>
                      <a:r>
                        <a:rPr kumimoji="1" lang="ja-JP" altLang="en-US" sz="1200" dirty="0"/>
                        <a:t>　・マスター品番仕入先</a:t>
                      </a:r>
                      <a:r>
                        <a:rPr kumimoji="1" lang="en-US" altLang="ja-JP" sz="1200" dirty="0"/>
                        <a:t>.csv</a:t>
                      </a:r>
                      <a:r>
                        <a:rPr kumimoji="1" lang="ja-JP" altLang="en-US" sz="1200" dirty="0"/>
                        <a:t>作成方法変更（拠点所番地も追加した）</a:t>
                      </a:r>
                      <a:endParaRPr kumimoji="1" lang="en-US" altLang="ja-JP" sz="1200" dirty="0"/>
                    </a:p>
                    <a:p>
                      <a:r>
                        <a:rPr kumimoji="1" lang="ja-JP" altLang="en-US" sz="1200" dirty="0"/>
                        <a:t>　・</a:t>
                      </a:r>
                      <a:r>
                        <a:rPr kumimoji="1" lang="en-US" altLang="ja-JP" sz="1200" dirty="0" err="1"/>
                        <a:t>kumitae_df</a:t>
                      </a:r>
                      <a:r>
                        <a:rPr kumimoji="1" lang="ja-JP" altLang="en-US" sz="1200" dirty="0"/>
                        <a:t>の処理コメントアウト、</a:t>
                      </a:r>
                      <a:r>
                        <a:rPr kumimoji="1" lang="en-US" altLang="ja-JP" sz="1200" dirty="0"/>
                        <a:t>return</a:t>
                      </a:r>
                      <a:r>
                        <a:rPr kumimoji="1" lang="ja-JP" altLang="en-US" sz="1200" dirty="0"/>
                        <a:t>からも外す</a:t>
                      </a:r>
                      <a:endParaRPr kumimoji="1" lang="en-US" altLang="ja-JP" sz="1200" dirty="0"/>
                    </a:p>
                    <a:p>
                      <a:r>
                        <a:rPr kumimoji="1" lang="en-US" altLang="ja-JP" sz="1200" b="1" dirty="0">
                          <a:solidFill>
                            <a:schemeClr val="accent6"/>
                          </a:solidFill>
                        </a:rPr>
                        <a:t>public</a:t>
                      </a:r>
                      <a:r>
                        <a:rPr kumimoji="1" lang="ja-JP" altLang="en-US" sz="1200" b="1" dirty="0">
                          <a:solidFill>
                            <a:schemeClr val="accent6"/>
                          </a:solidFill>
                        </a:rPr>
                        <a:t>移行時</a:t>
                      </a:r>
                      <a:endParaRPr kumimoji="1" lang="en-US" altLang="ja-JP" sz="1200" b="1" dirty="0">
                        <a:solidFill>
                          <a:schemeClr val="accent6"/>
                        </a:solidFill>
                      </a:endParaRPr>
                    </a:p>
                    <a:p>
                      <a:r>
                        <a:rPr kumimoji="1" lang="ja-JP" altLang="en-US" sz="1200" b="1" dirty="0">
                          <a:solidFill>
                            <a:schemeClr val="accent6"/>
                          </a:solidFill>
                        </a:rPr>
                        <a:t>・</a:t>
                      </a:r>
                      <a:r>
                        <a:rPr kumimoji="1" lang="en-US" altLang="ja-JP" sz="1200" b="1" dirty="0">
                          <a:solidFill>
                            <a:schemeClr val="accent6"/>
                          </a:solidFill>
                        </a:rPr>
                        <a:t>import</a:t>
                      </a:r>
                      <a:r>
                        <a:rPr kumimoji="1" lang="ja-JP" altLang="en-US" sz="1200" b="1" dirty="0">
                          <a:solidFill>
                            <a:schemeClr val="accent6"/>
                          </a:solidFill>
                        </a:rPr>
                        <a:t>内容を変更する（コメントオフに）</a:t>
                      </a:r>
                      <a:endParaRPr kumimoji="1" lang="en-US" altLang="ja-JP" sz="1200" b="1" dirty="0">
                        <a:solidFill>
                          <a:schemeClr val="accent6"/>
                        </a:solidFill>
                      </a:endParaRPr>
                    </a:p>
                    <a:p>
                      <a:r>
                        <a:rPr kumimoji="1" lang="ja-JP" altLang="en-US" sz="1200" b="1" dirty="0">
                          <a:solidFill>
                            <a:schemeClr val="accent6"/>
                          </a:solidFill>
                        </a:rPr>
                        <a:t>・</a:t>
                      </a:r>
                      <a:r>
                        <a:rPr kumimoji="1" lang="en-US" altLang="ja-JP" sz="1200" b="1" dirty="0">
                          <a:solidFill>
                            <a:schemeClr val="accent6"/>
                          </a:solidFill>
                        </a:rPr>
                        <a:t>DB</a:t>
                      </a:r>
                      <a:r>
                        <a:rPr kumimoji="1" lang="ja-JP" altLang="en-US" sz="1200" b="1" dirty="0">
                          <a:solidFill>
                            <a:schemeClr val="accent6"/>
                          </a:solidFill>
                        </a:rPr>
                        <a:t>フラグをオンに</a:t>
                      </a:r>
                      <a:endParaRPr kumimoji="1" lang="en-US" altLang="ja-JP" sz="1200" b="1" dirty="0">
                        <a:solidFill>
                          <a:schemeClr val="accent6"/>
                        </a:solidFill>
                      </a:endParaRPr>
                    </a:p>
                    <a:p>
                      <a:r>
                        <a:rPr kumimoji="1" lang="ja-JP" altLang="en-US" sz="1200" b="1" dirty="0">
                          <a:solidFill>
                            <a:schemeClr val="accent6"/>
                          </a:solidFill>
                        </a:rPr>
                        <a:t>・メイン部分だけ差し替え推奨</a:t>
                      </a:r>
                      <a:endParaRPr kumimoji="1" lang="en-US" altLang="ja-JP" sz="1200" b="1" dirty="0">
                        <a:solidFill>
                          <a:schemeClr val="accent6"/>
                        </a:solidFill>
                      </a:endParaRPr>
                    </a:p>
                  </a:txBody>
                  <a:tcPr/>
                </a:tc>
                <a:extLst>
                  <a:ext uri="{0D108BD9-81ED-4DB2-BD59-A6C34878D82A}">
                    <a16:rowId xmlns:a16="http://schemas.microsoft.com/office/drawing/2014/main" val="4257725912"/>
                  </a:ext>
                </a:extLst>
              </a:tr>
              <a:tr h="370840">
                <a:tc>
                  <a:txBody>
                    <a:bodyPr/>
                    <a:lstStyle/>
                    <a:p>
                      <a:r>
                        <a:rPr kumimoji="1" lang="en-US" altLang="ja-JP" sz="1200" dirty="0"/>
                        <a:t>draw_wave.html</a:t>
                      </a:r>
                      <a:endParaRPr kumimoji="1" lang="ja-JP" altLang="en-US" sz="1200" dirty="0"/>
                    </a:p>
                  </a:txBody>
                  <a:tcPr/>
                </a:tc>
                <a:tc>
                  <a:txBody>
                    <a:bodyPr/>
                    <a:lstStyle/>
                    <a:p>
                      <a:r>
                        <a:rPr kumimoji="1" lang="ja-JP" altLang="en-US" sz="1200" dirty="0"/>
                        <a:t>そのまま</a:t>
                      </a:r>
                      <a:endParaRPr kumimoji="1" lang="en-US" altLang="ja-JP" sz="1200" dirty="0"/>
                    </a:p>
                  </a:txBody>
                  <a:tcPr/>
                </a:tc>
                <a:extLst>
                  <a:ext uri="{0D108BD9-81ED-4DB2-BD59-A6C34878D82A}">
                    <a16:rowId xmlns:a16="http://schemas.microsoft.com/office/drawing/2014/main" val="3676010437"/>
                  </a:ext>
                </a:extLst>
              </a:tr>
              <a:tr h="370840">
                <a:tc>
                  <a:txBody>
                    <a:bodyPr/>
                    <a:lstStyle/>
                    <a:p>
                      <a:r>
                        <a:rPr kumimoji="1" lang="en-US" altLang="ja-JP" sz="1200" dirty="0"/>
                        <a:t>temp/</a:t>
                      </a:r>
                      <a:r>
                        <a:rPr kumimoji="1" lang="ja-JP" altLang="en-US" sz="1200" dirty="0"/>
                        <a:t>在庫シミュレーションフォルダーの作成</a:t>
                      </a:r>
                    </a:p>
                  </a:txBody>
                  <a:tcPr/>
                </a:tc>
                <a:tc>
                  <a:txBody>
                    <a:bodyPr/>
                    <a:lstStyle/>
                    <a:p>
                      <a:r>
                        <a:rPr kumimoji="1" lang="ja-JP" altLang="en-US" sz="1200" dirty="0"/>
                        <a:t>フォルダー追加</a:t>
                      </a:r>
                      <a:endParaRPr kumimoji="1" lang="en-US" altLang="ja-JP" sz="1200" dirty="0"/>
                    </a:p>
                  </a:txBody>
                  <a:tcPr/>
                </a:tc>
                <a:extLst>
                  <a:ext uri="{0D108BD9-81ED-4DB2-BD59-A6C34878D82A}">
                    <a16:rowId xmlns:a16="http://schemas.microsoft.com/office/drawing/2014/main" val="826608409"/>
                  </a:ext>
                </a:extLst>
              </a:tr>
            </a:tbl>
          </a:graphicData>
        </a:graphic>
      </p:graphicFrame>
      <p:sp>
        <p:nvSpPr>
          <p:cNvPr id="6" name="正方形/長方形 5">
            <a:extLst>
              <a:ext uri="{FF2B5EF4-FFF2-40B4-BE49-F238E27FC236}">
                <a16:creationId xmlns:a16="http://schemas.microsoft.com/office/drawing/2014/main" id="{3352A25C-994E-2C09-A58D-EE9C573942C8}"/>
              </a:ext>
            </a:extLst>
          </p:cNvPr>
          <p:cNvSpPr/>
          <p:nvPr/>
        </p:nvSpPr>
        <p:spPr>
          <a:xfrm>
            <a:off x="9086036" y="1862254"/>
            <a:ext cx="3470236"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引っ越し用フォルダーを活用</a:t>
            </a:r>
            <a:endParaRPr kumimoji="1" lang="en-US" altLang="ja-JP" dirty="0"/>
          </a:p>
        </p:txBody>
      </p:sp>
    </p:spTree>
    <p:extLst>
      <p:ext uri="{BB962C8B-B14F-4D97-AF65-F5344CB8AC3E}">
        <p14:creationId xmlns:p14="http://schemas.microsoft.com/office/powerpoint/2010/main" val="1271171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B96D269-11F1-D627-62BF-7E1ACD367A95}"/>
              </a:ext>
            </a:extLst>
          </p:cNvPr>
          <p:cNvSpPr>
            <a:spLocks noGrp="1"/>
          </p:cNvSpPr>
          <p:nvPr>
            <p:ph type="body" sz="quarter" idx="18"/>
          </p:nvPr>
        </p:nvSpPr>
        <p:spPr/>
        <p:txBody>
          <a:bodyPr/>
          <a:lstStyle/>
          <a:p>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7C247FD5-5B06-3D00-0213-84DC64F5FF26}"/>
              </a:ext>
            </a:extLst>
          </p:cNvPr>
          <p:cNvSpPr>
            <a:spLocks noGrp="1"/>
          </p:cNvSpPr>
          <p:nvPr>
            <p:ph type="body" sz="quarter" idx="20"/>
          </p:nvPr>
        </p:nvSpPr>
        <p:spPr/>
        <p:txBody>
          <a:bodyPr/>
          <a:lstStyle/>
          <a:p>
            <a:endParaRPr kumimoji="1" lang="ja-JP" altLang="en-US" dirty="0"/>
          </a:p>
        </p:txBody>
      </p:sp>
      <p:sp>
        <p:nvSpPr>
          <p:cNvPr id="4" name="日付プレースホルダー 3">
            <a:extLst>
              <a:ext uri="{FF2B5EF4-FFF2-40B4-BE49-F238E27FC236}">
                <a16:creationId xmlns:a16="http://schemas.microsoft.com/office/drawing/2014/main" id="{6AB69B29-281B-635A-1706-1308D457294B}"/>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graphicFrame>
        <p:nvGraphicFramePr>
          <p:cNvPr id="5" name="表 4">
            <a:extLst>
              <a:ext uri="{FF2B5EF4-FFF2-40B4-BE49-F238E27FC236}">
                <a16:creationId xmlns:a16="http://schemas.microsoft.com/office/drawing/2014/main" id="{7FDDB5EA-55DE-82A0-0CD7-3EC14D5ADAFA}"/>
              </a:ext>
            </a:extLst>
          </p:cNvPr>
          <p:cNvGraphicFramePr>
            <a:graphicFrameLocks noGrp="1"/>
          </p:cNvGraphicFramePr>
          <p:nvPr>
            <p:extLst>
              <p:ext uri="{D42A27DB-BD31-4B8C-83A1-F6EECF244321}">
                <p14:modId xmlns:p14="http://schemas.microsoft.com/office/powerpoint/2010/main" val="1483075977"/>
              </p:ext>
            </p:extLst>
          </p:nvPr>
        </p:nvGraphicFramePr>
        <p:xfrm>
          <a:off x="443076" y="821114"/>
          <a:ext cx="13851657" cy="3865880"/>
        </p:xfrm>
        <a:graphic>
          <a:graphicData uri="http://schemas.openxmlformats.org/drawingml/2006/table">
            <a:tbl>
              <a:tblPr firstRow="1" bandRow="1">
                <a:tableStyleId>{5C22544A-7EE6-4342-B048-85BDC9FD1C3A}</a:tableStyleId>
              </a:tblPr>
              <a:tblGrid>
                <a:gridCol w="4617219">
                  <a:extLst>
                    <a:ext uri="{9D8B030D-6E8A-4147-A177-3AD203B41FA5}">
                      <a16:colId xmlns:a16="http://schemas.microsoft.com/office/drawing/2014/main" val="2260449176"/>
                    </a:ext>
                  </a:extLst>
                </a:gridCol>
                <a:gridCol w="4617219">
                  <a:extLst>
                    <a:ext uri="{9D8B030D-6E8A-4147-A177-3AD203B41FA5}">
                      <a16:colId xmlns:a16="http://schemas.microsoft.com/office/drawing/2014/main" val="3408802647"/>
                    </a:ext>
                  </a:extLst>
                </a:gridCol>
                <a:gridCol w="4617219">
                  <a:extLst>
                    <a:ext uri="{9D8B030D-6E8A-4147-A177-3AD203B41FA5}">
                      <a16:colId xmlns:a16="http://schemas.microsoft.com/office/drawing/2014/main" val="2087342555"/>
                    </a:ext>
                  </a:extLst>
                </a:gridCol>
              </a:tblGrid>
              <a:tr h="370840">
                <a:tc>
                  <a:txBody>
                    <a:bodyPr/>
                    <a:lstStyle/>
                    <a:p>
                      <a:endParaRPr kumimoji="1" lang="ja-JP" altLang="en-US"/>
                    </a:p>
                  </a:txBody>
                  <a:tcPr/>
                </a:tc>
                <a:tc>
                  <a:txBody>
                    <a:bodyPr/>
                    <a:lstStyle/>
                    <a:p>
                      <a:r>
                        <a:rPr kumimoji="1" lang="ja-JP" altLang="en-US" dirty="0"/>
                        <a:t>代替案</a:t>
                      </a:r>
                    </a:p>
                  </a:txBody>
                  <a:tcPr/>
                </a:tc>
                <a:tc>
                  <a:txBody>
                    <a:bodyPr/>
                    <a:lstStyle/>
                    <a:p>
                      <a:r>
                        <a:rPr kumimoji="1" lang="ja-JP" altLang="en-US" dirty="0"/>
                        <a:t>場所</a:t>
                      </a:r>
                    </a:p>
                  </a:txBody>
                  <a:tcPr/>
                </a:tc>
                <a:extLst>
                  <a:ext uri="{0D108BD9-81ED-4DB2-BD59-A6C34878D82A}">
                    <a16:rowId xmlns:a16="http://schemas.microsoft.com/office/drawing/2014/main" val="2321243325"/>
                  </a:ext>
                </a:extLst>
              </a:tr>
              <a:tr h="370840">
                <a:tc>
                  <a:txBody>
                    <a:bodyPr/>
                    <a:lstStyle/>
                    <a:p>
                      <a:r>
                        <a:rPr kumimoji="1" lang="ja-JP" altLang="en-US" dirty="0"/>
                        <a:t>同品番同受入の条件でフィルタリングかけても、異なる設計値データがある</a:t>
                      </a:r>
                    </a:p>
                  </a:txBody>
                  <a:tcPr/>
                </a:tc>
                <a:tc>
                  <a:txBody>
                    <a:bodyPr/>
                    <a:lstStyle/>
                    <a:p>
                      <a:r>
                        <a:rPr kumimoji="1" lang="en-US" altLang="ja-JP" sz="1800" b="0" kern="1200" dirty="0">
                          <a:solidFill>
                            <a:schemeClr val="dk1"/>
                          </a:solidFill>
                          <a:effectLst/>
                          <a:latin typeface="+mn-lt"/>
                          <a:ea typeface="+mn-ea"/>
                          <a:cs typeface="+mn-cs"/>
                        </a:rPr>
                        <a:t># todo</a:t>
                      </a:r>
                      <a:r>
                        <a:rPr kumimoji="1" lang="ja-JP" altLang="en-US" sz="1800" b="0" kern="1200" dirty="0">
                          <a:solidFill>
                            <a:schemeClr val="dk1"/>
                          </a:solidFill>
                          <a:effectLst/>
                          <a:latin typeface="+mn-lt"/>
                          <a:ea typeface="+mn-ea"/>
                          <a:cs typeface="+mn-cs"/>
                        </a:rPr>
                        <a:t>（ダブり消す、設計値違うなどでダブりがある）</a:t>
                      </a:r>
                      <a:endParaRPr kumimoji="1" lang="en-US" altLang="ja-JP" sz="1800" b="0" kern="1200" dirty="0">
                        <a:solidFill>
                          <a:schemeClr val="dk1"/>
                        </a:solidFill>
                        <a:effectLst/>
                        <a:latin typeface="+mn-lt"/>
                        <a:ea typeface="+mn-ea"/>
                        <a:cs typeface="+mn-cs"/>
                      </a:endParaRPr>
                    </a:p>
                    <a:p>
                      <a:r>
                        <a:rPr kumimoji="1" lang="en-US" altLang="ja-JP" sz="1800" b="0" kern="1200" dirty="0">
                          <a:solidFill>
                            <a:schemeClr val="dk1"/>
                          </a:solidFill>
                          <a:effectLst/>
                          <a:latin typeface="+mn-lt"/>
                          <a:ea typeface="+mn-ea"/>
                          <a:cs typeface="+mn-cs"/>
                        </a:rPr>
                        <a:t>Activedata = Activedata.drop_duplicates(subset=["</a:t>
                      </a:r>
                      <a:r>
                        <a:rPr kumimoji="1" lang="ja-JP" altLang="en-US" sz="1800" b="0" kern="1200" dirty="0">
                          <a:solidFill>
                            <a:schemeClr val="dk1"/>
                          </a:solidFill>
                          <a:effectLst/>
                          <a:latin typeface="+mn-lt"/>
                          <a:ea typeface="+mn-ea"/>
                          <a:cs typeface="+mn-cs"/>
                        </a:rPr>
                        <a:t>日付</a:t>
                      </a:r>
                      <a:r>
                        <a:rPr kumimoji="1" lang="en-US" altLang="ja-JP" sz="1800" b="0" kern="1200" dirty="0">
                          <a:solidFill>
                            <a:schemeClr val="dk1"/>
                          </a:solidFill>
                          <a:effectLst/>
                          <a:latin typeface="+mn-lt"/>
                          <a:ea typeface="+mn-ea"/>
                          <a:cs typeface="+mn-cs"/>
                        </a:rPr>
                        <a:t>"], keep="first")  # </a:t>
                      </a:r>
                      <a:r>
                        <a:rPr kumimoji="1" lang="ja-JP" altLang="en-US" sz="1800" b="0" kern="1200" dirty="0">
                          <a:solidFill>
                            <a:schemeClr val="dk1"/>
                          </a:solidFill>
                          <a:effectLst/>
                          <a:latin typeface="+mn-lt"/>
                          <a:ea typeface="+mn-ea"/>
                          <a:cs typeface="+mn-cs"/>
                        </a:rPr>
                        <a:t>最初の行を採用</a:t>
                      </a:r>
                      <a:endParaRPr kumimoji="1" lang="en-US" altLang="ja-JP" sz="1800" b="0" kern="1200" dirty="0">
                        <a:solidFill>
                          <a:schemeClr val="dk1"/>
                        </a:solidFill>
                        <a:effectLst/>
                        <a:latin typeface="+mn-lt"/>
                        <a:ea typeface="+mn-ea"/>
                        <a:cs typeface="+mn-cs"/>
                      </a:endParaRPr>
                    </a:p>
                    <a:p>
                      <a:r>
                        <a:rPr kumimoji="1" lang="en-US" altLang="ja-JP" sz="1800" b="0" kern="1200" dirty="0">
                          <a:solidFill>
                            <a:schemeClr val="dk1"/>
                          </a:solidFill>
                          <a:effectLst/>
                          <a:latin typeface="+mn-lt"/>
                          <a:ea typeface="+mn-ea"/>
                          <a:cs typeface="+mn-cs"/>
                        </a:rPr>
                        <a:t># todo</a:t>
                      </a:r>
                    </a:p>
                    <a:p>
                      <a:endParaRPr kumimoji="1" lang="ja-JP" altLang="en-US" dirty="0"/>
                    </a:p>
                  </a:txBody>
                  <a:tcPr/>
                </a:tc>
                <a:tc>
                  <a:txBody>
                    <a:bodyPr/>
                    <a:lstStyle/>
                    <a:p>
                      <a:r>
                        <a:rPr kumimoji="1" lang="ja-JP" altLang="en-US" dirty="0"/>
                        <a:t>・</a:t>
                      </a:r>
                      <a:r>
                        <a:rPr kumimoji="1" lang="en-US" altLang="ja-JP" dirty="0"/>
                        <a:t>analysis.py STEP1,2,3</a:t>
                      </a:r>
                    </a:p>
                    <a:p>
                      <a:r>
                        <a:rPr kumimoji="1" lang="ja-JP" altLang="en-US" dirty="0"/>
                        <a:t>・</a:t>
                      </a:r>
                      <a:r>
                        <a:rPr kumimoji="1" lang="en-US" altLang="ja-JP" dirty="0"/>
                        <a:t>forecast_v3.show_zaiko_simula</a:t>
                      </a:r>
                      <a:endParaRPr kumimoji="1" lang="ja-JP" altLang="en-US" dirty="0"/>
                    </a:p>
                  </a:txBody>
                  <a:tcPr/>
                </a:tc>
                <a:extLst>
                  <a:ext uri="{0D108BD9-81ED-4DB2-BD59-A6C34878D82A}">
                    <a16:rowId xmlns:a16="http://schemas.microsoft.com/office/drawing/2014/main" val="3765200332"/>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09540502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18862916"/>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1032800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95923395"/>
                  </a:ext>
                </a:extLst>
              </a:tr>
            </a:tbl>
          </a:graphicData>
        </a:graphic>
      </p:graphicFrame>
    </p:spTree>
    <p:extLst>
      <p:ext uri="{BB962C8B-B14F-4D97-AF65-F5344CB8AC3E}">
        <p14:creationId xmlns:p14="http://schemas.microsoft.com/office/powerpoint/2010/main" val="240370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7B94EB7-5311-AA0B-F3EB-A49C99F70031}"/>
              </a:ext>
            </a:extLst>
          </p:cNvPr>
          <p:cNvSpPr>
            <a:spLocks noGrp="1"/>
          </p:cNvSpPr>
          <p:nvPr>
            <p:ph type="body" sz="quarter" idx="18"/>
          </p:nvPr>
        </p:nvSpPr>
        <p:spPr/>
        <p:txBody>
          <a:bodyPr/>
          <a:lstStyle/>
          <a:p>
            <a:r>
              <a:rPr lang="ja-JP" altLang="en-US" dirty="0"/>
              <a:t>・かんばんが多い、少ない</a:t>
            </a:r>
            <a:endParaRPr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40C0A78B-BAD2-0729-353A-938A3C1E5147}"/>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78C74F43-ACB7-4B47-03A7-EBED7DC6CEFB}"/>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pic>
        <p:nvPicPr>
          <p:cNvPr id="6" name="図 5">
            <a:extLst>
              <a:ext uri="{FF2B5EF4-FFF2-40B4-BE49-F238E27FC236}">
                <a16:creationId xmlns:a16="http://schemas.microsoft.com/office/drawing/2014/main" id="{6D892DB8-29E0-0A3B-94AD-B05D1C55342E}"/>
              </a:ext>
            </a:extLst>
          </p:cNvPr>
          <p:cNvPicPr>
            <a:picLocks noChangeAspect="1"/>
          </p:cNvPicPr>
          <p:nvPr/>
        </p:nvPicPr>
        <p:blipFill>
          <a:blip r:embed="rId2"/>
          <a:stretch>
            <a:fillRect/>
          </a:stretch>
        </p:blipFill>
        <p:spPr>
          <a:xfrm>
            <a:off x="443078" y="1209867"/>
            <a:ext cx="6708000" cy="3066767"/>
          </a:xfrm>
          <a:prstGeom prst="rect">
            <a:avLst/>
          </a:prstGeom>
        </p:spPr>
      </p:pic>
      <p:pic>
        <p:nvPicPr>
          <p:cNvPr id="8" name="図 7">
            <a:extLst>
              <a:ext uri="{FF2B5EF4-FFF2-40B4-BE49-F238E27FC236}">
                <a16:creationId xmlns:a16="http://schemas.microsoft.com/office/drawing/2014/main" id="{E67D76F1-14F7-61CC-009E-91638F2B4E1A}"/>
              </a:ext>
            </a:extLst>
          </p:cNvPr>
          <p:cNvPicPr>
            <a:picLocks noChangeAspect="1"/>
          </p:cNvPicPr>
          <p:nvPr/>
        </p:nvPicPr>
        <p:blipFill>
          <a:blip r:embed="rId3"/>
          <a:stretch>
            <a:fillRect/>
          </a:stretch>
        </p:blipFill>
        <p:spPr>
          <a:xfrm>
            <a:off x="539263" y="4511378"/>
            <a:ext cx="6611815" cy="2855002"/>
          </a:xfrm>
          <a:prstGeom prst="rect">
            <a:avLst/>
          </a:prstGeom>
        </p:spPr>
      </p:pic>
      <p:pic>
        <p:nvPicPr>
          <p:cNvPr id="10" name="図 9">
            <a:extLst>
              <a:ext uri="{FF2B5EF4-FFF2-40B4-BE49-F238E27FC236}">
                <a16:creationId xmlns:a16="http://schemas.microsoft.com/office/drawing/2014/main" id="{041E9FD6-1878-D42C-AC60-30E2B00A97CA}"/>
              </a:ext>
            </a:extLst>
          </p:cNvPr>
          <p:cNvPicPr>
            <a:picLocks noChangeAspect="1"/>
          </p:cNvPicPr>
          <p:nvPr/>
        </p:nvPicPr>
        <p:blipFill>
          <a:blip r:embed="rId4"/>
          <a:stretch>
            <a:fillRect/>
          </a:stretch>
        </p:blipFill>
        <p:spPr>
          <a:xfrm>
            <a:off x="7678615" y="3865745"/>
            <a:ext cx="5895600" cy="3191961"/>
          </a:xfrm>
          <a:prstGeom prst="rect">
            <a:avLst/>
          </a:prstGeom>
        </p:spPr>
      </p:pic>
      <p:pic>
        <p:nvPicPr>
          <p:cNvPr id="12" name="図 11">
            <a:extLst>
              <a:ext uri="{FF2B5EF4-FFF2-40B4-BE49-F238E27FC236}">
                <a16:creationId xmlns:a16="http://schemas.microsoft.com/office/drawing/2014/main" id="{754BDD41-A62C-D70A-45D4-3DFE2518F1A6}"/>
              </a:ext>
            </a:extLst>
          </p:cNvPr>
          <p:cNvPicPr>
            <a:picLocks noChangeAspect="1"/>
          </p:cNvPicPr>
          <p:nvPr/>
        </p:nvPicPr>
        <p:blipFill>
          <a:blip r:embed="rId5"/>
          <a:stretch>
            <a:fillRect/>
          </a:stretch>
        </p:blipFill>
        <p:spPr>
          <a:xfrm>
            <a:off x="9102790" y="5565153"/>
            <a:ext cx="6735085" cy="2038494"/>
          </a:xfrm>
          <a:prstGeom prst="rect">
            <a:avLst/>
          </a:prstGeom>
        </p:spPr>
      </p:pic>
    </p:spTree>
    <p:extLst>
      <p:ext uri="{BB962C8B-B14F-4D97-AF65-F5344CB8AC3E}">
        <p14:creationId xmlns:p14="http://schemas.microsoft.com/office/powerpoint/2010/main" val="40306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6AE9FA4-30E6-5765-70BD-F24FE480F340}"/>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3B425ED6-F804-E6B8-4EB7-19ED7BC1A0FD}"/>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E4A5A3FA-9873-C1C1-2171-F7097F01A0F8}"/>
              </a:ext>
            </a:extLst>
          </p:cNvPr>
          <p:cNvSpPr>
            <a:spLocks noGrp="1"/>
          </p:cNvSpPr>
          <p:nvPr>
            <p:ph type="dt" sz="half" idx="19"/>
          </p:nvPr>
        </p:nvSpPr>
        <p:spPr/>
        <p:txBody>
          <a:bodyPr/>
          <a:lstStyle/>
          <a:p>
            <a:fld id="{FCAFAC13-DB77-42F2-BE26-45BA5532FD50}" type="datetime4">
              <a:rPr lang="en-US" altLang="ja-JP" smtClean="0"/>
              <a:pPr/>
              <a:t>March 24, 2025</a:t>
            </a:fld>
            <a:endParaRPr lang="en-US" dirty="0"/>
          </a:p>
        </p:txBody>
      </p:sp>
      <p:graphicFrame>
        <p:nvGraphicFramePr>
          <p:cNvPr id="5" name="表 4">
            <a:extLst>
              <a:ext uri="{FF2B5EF4-FFF2-40B4-BE49-F238E27FC236}">
                <a16:creationId xmlns:a16="http://schemas.microsoft.com/office/drawing/2014/main" id="{D7C50AAE-815D-15F0-FADD-FA4ECC22A328}"/>
              </a:ext>
            </a:extLst>
          </p:cNvPr>
          <p:cNvGraphicFramePr>
            <a:graphicFrameLocks noGrp="1"/>
          </p:cNvGraphicFramePr>
          <p:nvPr>
            <p:extLst>
              <p:ext uri="{D42A27DB-BD31-4B8C-83A1-F6EECF244321}">
                <p14:modId xmlns:p14="http://schemas.microsoft.com/office/powerpoint/2010/main" val="3798169392"/>
              </p:ext>
            </p:extLst>
          </p:nvPr>
        </p:nvGraphicFramePr>
        <p:xfrm>
          <a:off x="-6622531" y="273600"/>
          <a:ext cx="22815724" cy="14020800"/>
        </p:xfrm>
        <a:graphic>
          <a:graphicData uri="http://schemas.openxmlformats.org/drawingml/2006/table">
            <a:tbl>
              <a:tblPr firstRow="1" bandRow="1">
                <a:tableStyleId>{5C22544A-7EE6-4342-B048-85BDC9FD1C3A}</a:tableStyleId>
              </a:tblPr>
              <a:tblGrid>
                <a:gridCol w="1252214">
                  <a:extLst>
                    <a:ext uri="{9D8B030D-6E8A-4147-A177-3AD203B41FA5}">
                      <a16:colId xmlns:a16="http://schemas.microsoft.com/office/drawing/2014/main" val="2562704118"/>
                    </a:ext>
                  </a:extLst>
                </a:gridCol>
                <a:gridCol w="4102676">
                  <a:extLst>
                    <a:ext uri="{9D8B030D-6E8A-4147-A177-3AD203B41FA5}">
                      <a16:colId xmlns:a16="http://schemas.microsoft.com/office/drawing/2014/main" val="2639560254"/>
                    </a:ext>
                  </a:extLst>
                </a:gridCol>
                <a:gridCol w="10361765">
                  <a:extLst>
                    <a:ext uri="{9D8B030D-6E8A-4147-A177-3AD203B41FA5}">
                      <a16:colId xmlns:a16="http://schemas.microsoft.com/office/drawing/2014/main" val="1201380014"/>
                    </a:ext>
                  </a:extLst>
                </a:gridCol>
                <a:gridCol w="7099069">
                  <a:extLst>
                    <a:ext uri="{9D8B030D-6E8A-4147-A177-3AD203B41FA5}">
                      <a16:colId xmlns:a16="http://schemas.microsoft.com/office/drawing/2014/main" val="2187324895"/>
                    </a:ext>
                  </a:extLst>
                </a:gridCol>
              </a:tblGrid>
              <a:tr h="303638">
                <a:tc>
                  <a:txBody>
                    <a:bodyPr/>
                    <a:lstStyle/>
                    <a:p>
                      <a:endParaRPr kumimoji="1" lang="ja-JP" altLang="en-US" dirty="0"/>
                    </a:p>
                  </a:txBody>
                  <a:tcPr/>
                </a:tc>
                <a:tc>
                  <a:txBody>
                    <a:bodyPr/>
                    <a:lstStyle/>
                    <a:p>
                      <a:endParaRPr kumimoji="1" lang="ja-JP" altLang="en-US" dirty="0"/>
                    </a:p>
                  </a:txBody>
                  <a:tcPr/>
                </a:tc>
                <a:tc>
                  <a:txBody>
                    <a:bodyPr/>
                    <a:lstStyle/>
                    <a:p>
                      <a:r>
                        <a:rPr kumimoji="1" lang="ja-JP" altLang="en-US" dirty="0"/>
                        <a:t>減側</a:t>
                      </a:r>
                    </a:p>
                  </a:txBody>
                  <a:tcPr/>
                </a:tc>
                <a:tc>
                  <a:txBody>
                    <a:bodyPr/>
                    <a:lstStyle/>
                    <a:p>
                      <a:r>
                        <a:rPr kumimoji="1" lang="ja-JP" altLang="en-US" sz="1600" dirty="0"/>
                        <a:t>増側</a:t>
                      </a:r>
                      <a:endParaRPr kumimoji="1" lang="en-US" altLang="ja-JP" sz="1600" dirty="0"/>
                    </a:p>
                  </a:txBody>
                  <a:tcPr/>
                </a:tc>
                <a:extLst>
                  <a:ext uri="{0D108BD9-81ED-4DB2-BD59-A6C34878D82A}">
                    <a16:rowId xmlns:a16="http://schemas.microsoft.com/office/drawing/2014/main" val="894095986"/>
                  </a:ext>
                </a:extLst>
              </a:tr>
              <a:tr h="532273">
                <a:tc>
                  <a:txBody>
                    <a:bodyPr/>
                    <a:lstStyle/>
                    <a:p>
                      <a:r>
                        <a:rPr kumimoji="1" lang="en-US" altLang="ja-JP" sz="1600" dirty="0"/>
                        <a:t>No18</a:t>
                      </a:r>
                    </a:p>
                  </a:txBody>
                  <a:tcPr/>
                </a:tc>
                <a:tc>
                  <a:txBody>
                    <a:bodyPr/>
                    <a:lstStyle/>
                    <a:p>
                      <a:r>
                        <a:rPr kumimoji="1" lang="ja-JP" altLang="en-US" sz="1600" dirty="0"/>
                        <a:t>過去の発注かんばん合計数</a:t>
                      </a:r>
                      <a:r>
                        <a:rPr kumimoji="1" lang="en-US" altLang="ja-JP" sz="1600" dirty="0"/>
                        <a:t>-</a:t>
                      </a:r>
                      <a:r>
                        <a:rPr kumimoji="1" lang="ja-JP" altLang="en-US" sz="1600" dirty="0"/>
                        <a:t>回収かんばん合計数＝</a:t>
                      </a:r>
                      <a:endParaRPr kumimoji="1" lang="en-US" altLang="ja-JP" sz="1600" dirty="0"/>
                    </a:p>
                    <a:p>
                      <a:endParaRPr kumimoji="1" lang="en-US" altLang="ja-JP" sz="1600" dirty="0"/>
                    </a:p>
                  </a:txBody>
                  <a:tcPr/>
                </a:tc>
                <a:tc>
                  <a:txBody>
                    <a:bodyPr/>
                    <a:lstStyle/>
                    <a:p>
                      <a:r>
                        <a:rPr kumimoji="1" lang="ja-JP" altLang="en-US" sz="1600" dirty="0"/>
                        <a:t>過去（</a:t>
                      </a:r>
                      <a:r>
                        <a:rPr kumimoji="1" lang="en-US" altLang="ja-JP" sz="1600" dirty="0"/>
                        <a:t>1</a:t>
                      </a:r>
                      <a:r>
                        <a:rPr kumimoji="1" lang="ja-JP" altLang="en-US" sz="1600" dirty="0"/>
                        <a:t>週間程度前）の発注かんばん数が少なかった</a:t>
                      </a:r>
                      <a:endParaRPr kumimoji="1" lang="en-US" altLang="ja-JP" sz="1600" dirty="0"/>
                    </a:p>
                    <a:p>
                      <a:r>
                        <a:rPr kumimoji="1" lang="ja-JP" altLang="en-US" sz="1600" dirty="0"/>
                        <a:t>＜説明＞</a:t>
                      </a:r>
                      <a:endParaRPr kumimoji="1" lang="en-US" altLang="ja-JP" sz="1600" dirty="0"/>
                    </a:p>
                    <a:p>
                      <a:r>
                        <a:rPr kumimoji="1" lang="ja-JP" altLang="en-US" sz="1600" dirty="0"/>
                        <a:t>在庫推移は時系列で変動しているため、過去の在庫水準が現在の在庫数に寄与していると考えられます。</a:t>
                      </a:r>
                      <a:endParaRPr kumimoji="1" lang="en-US" altLang="ja-JP" sz="1600" dirty="0"/>
                    </a:p>
                    <a:p>
                      <a:r>
                        <a:rPr kumimoji="1" lang="ja-JP" altLang="en-US" sz="1600" dirty="0"/>
                        <a:t>過去の在庫水準を「</a:t>
                      </a:r>
                      <a:r>
                        <a:rPr kumimoji="1" lang="en-US" altLang="ja-JP" sz="1600" dirty="0"/>
                        <a:t>LINKS</a:t>
                      </a:r>
                      <a:r>
                        <a:rPr kumimoji="1" lang="ja-JP" altLang="en-US" sz="1600" dirty="0"/>
                        <a:t>のデータ」をもとに以下で計算しています。</a:t>
                      </a:r>
                      <a:endParaRPr kumimoji="1" lang="en-US" altLang="ja-JP" sz="1600" dirty="0"/>
                    </a:p>
                    <a:p>
                      <a:r>
                        <a:rPr kumimoji="1" lang="ja-JP" altLang="en-US" sz="1600" dirty="0"/>
                        <a:t>・かんばん回転日数前から＋</a:t>
                      </a:r>
                      <a:r>
                        <a:rPr kumimoji="1" lang="en-US" altLang="ja-JP" sz="1600" dirty="0"/>
                        <a:t>1</a:t>
                      </a:r>
                      <a:r>
                        <a:rPr kumimoji="1" lang="ja-JP" altLang="en-US" sz="1600" dirty="0"/>
                        <a:t>週間の間の発注かんばん数</a:t>
                      </a:r>
                      <a:r>
                        <a:rPr kumimoji="1" lang="en-US" altLang="ja-JP" sz="1600" dirty="0"/>
                        <a:t>-</a:t>
                      </a:r>
                      <a:r>
                        <a:rPr kumimoji="1" lang="ja-JP" altLang="en-US" sz="1600" dirty="0"/>
                        <a:t>回収かんばん数</a:t>
                      </a:r>
                      <a:endParaRPr kumimoji="1" lang="en-US" altLang="ja-JP" sz="1600" dirty="0"/>
                    </a:p>
                    <a:p>
                      <a:r>
                        <a:rPr kumimoji="1" lang="ja-JP" altLang="en-US" sz="1600" dirty="0"/>
                        <a:t>＜考えられる事象＞</a:t>
                      </a:r>
                      <a:endParaRPr kumimoji="1" lang="en-US" altLang="ja-JP" sz="1600" dirty="0"/>
                    </a:p>
                    <a:p>
                      <a:r>
                        <a:rPr kumimoji="1" lang="ja-JP" altLang="en-US" sz="1600" dirty="0"/>
                        <a:t>・生産に対して納入かんばんが少なかった</a:t>
                      </a:r>
                      <a:endParaRPr kumimoji="1" lang="en-US" altLang="ja-JP" sz="1600" dirty="0"/>
                    </a:p>
                  </a:txBody>
                  <a:tcPr/>
                </a:tc>
                <a:tc>
                  <a:txBody>
                    <a:bodyPr/>
                    <a:lstStyle/>
                    <a:p>
                      <a:r>
                        <a:rPr kumimoji="1" lang="ja-JP" altLang="en-US" sz="1600" dirty="0"/>
                        <a:t>過去（</a:t>
                      </a:r>
                      <a:r>
                        <a:rPr kumimoji="1" lang="en-US" altLang="ja-JP" sz="1600" dirty="0"/>
                        <a:t>1</a:t>
                      </a:r>
                      <a:r>
                        <a:rPr kumimoji="1" lang="ja-JP" altLang="en-US" sz="1600" dirty="0"/>
                        <a:t>週間前程度）の発注かんばん数が多かった</a:t>
                      </a:r>
                      <a:endParaRPr kumimoji="1" lang="en-US" altLang="ja-JP" sz="1600" dirty="0"/>
                    </a:p>
                    <a:p>
                      <a:r>
                        <a:rPr kumimoji="1" lang="ja-JP" altLang="en-US" sz="1600" dirty="0"/>
                        <a:t>＜説明＞</a:t>
                      </a:r>
                      <a:endParaRPr kumimoji="1" lang="en-US" altLang="ja-JP" sz="1600" dirty="0"/>
                    </a:p>
                    <a:p>
                      <a:r>
                        <a:rPr kumimoji="1" lang="ja-JP" altLang="en-US" sz="1600" dirty="0"/>
                        <a:t>在庫推移は時系列で変動しているため、過去の在庫水準が現在の在庫数に寄与していると考えられます。</a:t>
                      </a:r>
                      <a:endParaRPr kumimoji="1" lang="en-US" altLang="ja-JP" sz="1600" dirty="0"/>
                    </a:p>
                    <a:p>
                      <a:r>
                        <a:rPr kumimoji="1" lang="ja-JP" altLang="en-US" sz="1600" dirty="0"/>
                        <a:t>過去の在庫水準を「</a:t>
                      </a:r>
                      <a:r>
                        <a:rPr kumimoji="1" lang="en-US" altLang="ja-JP" sz="1600" dirty="0"/>
                        <a:t>LINKS</a:t>
                      </a:r>
                      <a:r>
                        <a:rPr kumimoji="1" lang="ja-JP" altLang="en-US" sz="1600" dirty="0"/>
                        <a:t>のデータ」をもとに以下で計算しています。</a:t>
                      </a:r>
                      <a:endParaRPr kumimoji="1" lang="en-US" altLang="ja-JP" sz="1600" dirty="0"/>
                    </a:p>
                    <a:p>
                      <a:r>
                        <a:rPr kumimoji="1" lang="ja-JP" altLang="en-US" sz="1600" dirty="0"/>
                        <a:t>・かんばん回転日数前から＋</a:t>
                      </a:r>
                      <a:r>
                        <a:rPr kumimoji="1" lang="en-US" altLang="ja-JP" sz="1600" dirty="0"/>
                        <a:t>1</a:t>
                      </a:r>
                      <a:r>
                        <a:rPr kumimoji="1" lang="ja-JP" altLang="en-US" sz="1600" dirty="0"/>
                        <a:t>週間の間の発注かんばん数</a:t>
                      </a:r>
                      <a:r>
                        <a:rPr kumimoji="1" lang="en-US" altLang="ja-JP" sz="1600" dirty="0"/>
                        <a:t>-</a:t>
                      </a:r>
                      <a:r>
                        <a:rPr kumimoji="1" lang="ja-JP" altLang="en-US" sz="1600" dirty="0"/>
                        <a:t>回収かんばん数</a:t>
                      </a:r>
                      <a:endParaRPr kumimoji="1" lang="en-US" altLang="ja-JP" sz="1600" dirty="0"/>
                    </a:p>
                    <a:p>
                      <a:r>
                        <a:rPr kumimoji="1" lang="ja-JP" altLang="en-US" sz="1600" dirty="0"/>
                        <a:t>＜考えられる事象＞</a:t>
                      </a:r>
                      <a:endParaRPr kumimoji="1" lang="en-US" altLang="ja-JP" sz="1600" dirty="0"/>
                    </a:p>
                    <a:p>
                      <a:r>
                        <a:rPr kumimoji="1" lang="ja-JP" altLang="en-US" sz="1600" dirty="0"/>
                        <a:t>・生産に対して納入かんばんが多かった</a:t>
                      </a:r>
                      <a:endParaRPr kumimoji="1" lang="en-US" altLang="ja-JP" sz="1600" dirty="0"/>
                    </a:p>
                  </a:txBody>
                  <a:tcPr/>
                </a:tc>
                <a:extLst>
                  <a:ext uri="{0D108BD9-81ED-4DB2-BD59-A6C34878D82A}">
                    <a16:rowId xmlns:a16="http://schemas.microsoft.com/office/drawing/2014/main" val="1352779925"/>
                  </a:ext>
                </a:extLst>
              </a:tr>
              <a:tr h="488380">
                <a:tc>
                  <a:txBody>
                    <a:bodyPr/>
                    <a:lstStyle/>
                    <a:p>
                      <a:r>
                        <a:rPr kumimoji="1" lang="en-US" altLang="ja-JP" sz="1600" dirty="0"/>
                        <a:t>No12</a:t>
                      </a:r>
                    </a:p>
                  </a:txBody>
                  <a:tcPr/>
                </a:tc>
                <a:tc>
                  <a:txBody>
                    <a:bodyPr/>
                    <a:lstStyle/>
                    <a:p>
                      <a:r>
                        <a:rPr kumimoji="1" lang="ja-JP" altLang="en-US" sz="1600" dirty="0"/>
                        <a:t>入庫予定かんばん数</a:t>
                      </a:r>
                      <a:r>
                        <a:rPr kumimoji="1" lang="en-US" altLang="ja-JP" sz="1600" dirty="0"/>
                        <a:t>=</a:t>
                      </a:r>
                    </a:p>
                  </a:txBody>
                  <a:tcPr/>
                </a:tc>
                <a:tc>
                  <a:txBody>
                    <a:bodyPr/>
                    <a:lstStyle/>
                    <a:p>
                      <a:r>
                        <a:rPr kumimoji="1" lang="ja-JP" altLang="en-US" sz="1600" dirty="0"/>
                        <a:t>現在、入庫予定かんばん数が少ない</a:t>
                      </a:r>
                      <a:endParaRPr kumimoji="1" lang="en-US" altLang="ja-JP" sz="1600" dirty="0"/>
                    </a:p>
                    <a:p>
                      <a:r>
                        <a:rPr kumimoji="1" lang="ja-JP" altLang="en-US" sz="1600" dirty="0"/>
                        <a:t>＜説明＞</a:t>
                      </a:r>
                      <a:endParaRPr kumimoji="1" lang="en-US" altLang="ja-JP" sz="1600" dirty="0"/>
                    </a:p>
                    <a:p>
                      <a:r>
                        <a:rPr kumimoji="1" lang="ja-JP" altLang="en-US" sz="1600" dirty="0"/>
                        <a:t>入庫予定かんばん数は「</a:t>
                      </a:r>
                      <a:r>
                        <a:rPr kumimoji="1" lang="en-US" altLang="ja-JP" sz="1600" dirty="0"/>
                        <a:t>LINKS</a:t>
                      </a:r>
                      <a:r>
                        <a:rPr kumimoji="1" lang="ja-JP" altLang="en-US" sz="1600" dirty="0"/>
                        <a:t>のデータ」と「仕入先ダイヤのデータ」をもとに以下で計算されています。</a:t>
                      </a:r>
                      <a:endParaRPr kumimoji="1" lang="en-US" altLang="ja-JP" sz="1600" dirty="0"/>
                    </a:p>
                    <a:p>
                      <a:r>
                        <a:rPr kumimoji="1" lang="ja-JP" altLang="en-US" sz="1600" dirty="0"/>
                        <a:t>①西尾東を経由する部品：現在から</a:t>
                      </a:r>
                      <a:r>
                        <a:rPr kumimoji="1" lang="en-US" altLang="ja-JP" sz="1600" dirty="0"/>
                        <a:t>5</a:t>
                      </a:r>
                      <a:r>
                        <a:rPr kumimoji="1" lang="ja-JP" altLang="en-US" sz="1600" dirty="0"/>
                        <a:t>時間程度前の納入予定かんばん数</a:t>
                      </a:r>
                      <a:endParaRPr kumimoji="1" lang="en-US" altLang="ja-JP" sz="1600" dirty="0"/>
                    </a:p>
                    <a:p>
                      <a:r>
                        <a:rPr kumimoji="1" lang="ja-JP" altLang="en-US" sz="1600" dirty="0"/>
                        <a:t>②直納の部品：現在から</a:t>
                      </a:r>
                      <a:r>
                        <a:rPr kumimoji="1" lang="en-US" altLang="ja-JP" sz="1600" dirty="0"/>
                        <a:t>1</a:t>
                      </a:r>
                      <a:r>
                        <a:rPr kumimoji="1" lang="ja-JP" altLang="en-US" sz="1600" dirty="0"/>
                        <a:t>時間程度前の納入予定かんばん数</a:t>
                      </a:r>
                      <a:endParaRPr kumimoji="1" lang="en-US" altLang="ja-JP" sz="1600" dirty="0"/>
                    </a:p>
                    <a:p>
                      <a:r>
                        <a:rPr kumimoji="1" lang="en-US" altLang="ja-JP" sz="1600" dirty="0"/>
                        <a:t>※</a:t>
                      </a:r>
                      <a:r>
                        <a:rPr kumimoji="1" lang="ja-JP" altLang="en-US" sz="1600" dirty="0"/>
                        <a:t>納入と入庫のリードタイムや稼働時間（稼働有無は自動ラックの入出庫で判断）を考慮して計算しています</a:t>
                      </a:r>
                      <a:endParaRPr kumimoji="1" lang="en-US" altLang="ja-JP" sz="1600" dirty="0"/>
                    </a:p>
                    <a:p>
                      <a:r>
                        <a:rPr kumimoji="1" lang="ja-JP" altLang="en-US" sz="1600" dirty="0"/>
                        <a:t>＜考えられる事象＞</a:t>
                      </a:r>
                      <a:endParaRPr kumimoji="1" lang="en-US" altLang="ja-JP" sz="1600" dirty="0"/>
                    </a:p>
                    <a:p>
                      <a:r>
                        <a:rPr kumimoji="1" lang="ja-JP" altLang="en-US" sz="1600" dirty="0"/>
                        <a:t>・便</a:t>
                      </a:r>
                      <a:r>
                        <a:rPr kumimoji="1" lang="en-US" altLang="ja-JP" sz="1600" dirty="0"/>
                        <a:t>Ave</a:t>
                      </a:r>
                      <a:r>
                        <a:rPr kumimoji="1" lang="ja-JP" altLang="en-US" sz="1600" dirty="0"/>
                        <a:t>より納入かんばん数が少ない</a:t>
                      </a:r>
                      <a:endParaRPr kumimoji="1" lang="en-US" altLang="ja-JP" sz="1600" dirty="0"/>
                    </a:p>
                    <a:p>
                      <a:r>
                        <a:rPr kumimoji="1" lang="ja-JP" altLang="en-US" sz="1600" dirty="0"/>
                        <a:t>・仕入先未納</a:t>
                      </a:r>
                      <a:endParaRPr kumimoji="1" lang="en-US" altLang="ja-JP" sz="1600" dirty="0"/>
                    </a:p>
                  </a:txBody>
                  <a:tcPr/>
                </a:tc>
                <a:tc>
                  <a:txBody>
                    <a:bodyPr/>
                    <a:lstStyle/>
                    <a:p>
                      <a:r>
                        <a:rPr kumimoji="1" lang="ja-JP" altLang="en-US" sz="1600" dirty="0"/>
                        <a:t>現在、入庫予定かんばん数が多い</a:t>
                      </a:r>
                      <a:endParaRPr kumimoji="1" lang="en-US" altLang="ja-JP" sz="1600" dirty="0"/>
                    </a:p>
                    <a:p>
                      <a:r>
                        <a:rPr kumimoji="1" lang="ja-JP" altLang="en-US" sz="1600" dirty="0"/>
                        <a:t>＜説明＞</a:t>
                      </a:r>
                      <a:endParaRPr kumimoji="1" lang="en-US" altLang="ja-JP" sz="1600" dirty="0"/>
                    </a:p>
                    <a:p>
                      <a:r>
                        <a:rPr kumimoji="1" lang="ja-JP" altLang="en-US" sz="1600" dirty="0"/>
                        <a:t>入庫予定かんばん数は「</a:t>
                      </a:r>
                      <a:r>
                        <a:rPr kumimoji="1" lang="en-US" altLang="ja-JP" sz="1600" dirty="0"/>
                        <a:t>LINKS</a:t>
                      </a:r>
                      <a:r>
                        <a:rPr kumimoji="1" lang="ja-JP" altLang="en-US" sz="1600" dirty="0"/>
                        <a:t>のデータ」と「仕入先ダイヤのデータ」をもとに以下で計算されています。</a:t>
                      </a:r>
                      <a:endParaRPr kumimoji="1" lang="en-US" altLang="ja-JP" sz="1600" dirty="0"/>
                    </a:p>
                    <a:p>
                      <a:r>
                        <a:rPr kumimoji="1" lang="ja-JP" altLang="en-US" sz="1600" dirty="0"/>
                        <a:t>①西尾東を経由する部品：現在から</a:t>
                      </a:r>
                      <a:r>
                        <a:rPr kumimoji="1" lang="en-US" altLang="ja-JP" sz="1600" dirty="0"/>
                        <a:t>5</a:t>
                      </a:r>
                      <a:r>
                        <a:rPr kumimoji="1" lang="ja-JP" altLang="en-US" sz="1600" dirty="0"/>
                        <a:t>時間程度前の納入予定かんばん数</a:t>
                      </a:r>
                      <a:endParaRPr kumimoji="1" lang="en-US" altLang="ja-JP" sz="1600" dirty="0"/>
                    </a:p>
                    <a:p>
                      <a:r>
                        <a:rPr kumimoji="1" lang="ja-JP" altLang="en-US" sz="1600" dirty="0"/>
                        <a:t>②直納の部品：現在から</a:t>
                      </a:r>
                      <a:r>
                        <a:rPr kumimoji="1" lang="en-US" altLang="ja-JP" sz="1600" dirty="0"/>
                        <a:t>1</a:t>
                      </a:r>
                      <a:r>
                        <a:rPr kumimoji="1" lang="ja-JP" altLang="en-US" sz="1600" dirty="0"/>
                        <a:t>時間程度前の納入予定かんばん数</a:t>
                      </a:r>
                      <a:endParaRPr kumimoji="1" lang="en-US" altLang="ja-JP" sz="1600" dirty="0"/>
                    </a:p>
                    <a:p>
                      <a:r>
                        <a:rPr kumimoji="1" lang="en-US" altLang="ja-JP" sz="1600" dirty="0"/>
                        <a:t>※</a:t>
                      </a:r>
                      <a:r>
                        <a:rPr kumimoji="1" lang="ja-JP" altLang="en-US" sz="1600" dirty="0"/>
                        <a:t>納入と入庫のリードタイムや稼働時間（稼働有無は自動ラックの入出庫で判断）を考慮して計算しています</a:t>
                      </a:r>
                      <a:endParaRPr kumimoji="1" lang="en-US" altLang="ja-JP" sz="1600" dirty="0"/>
                    </a:p>
                    <a:p>
                      <a:r>
                        <a:rPr kumimoji="1" lang="ja-JP" altLang="en-US" sz="1600" dirty="0"/>
                        <a:t>＜考えられる事象＞</a:t>
                      </a:r>
                      <a:endParaRPr kumimoji="1" lang="en-US" altLang="ja-JP" sz="1600" dirty="0"/>
                    </a:p>
                    <a:p>
                      <a:r>
                        <a:rPr kumimoji="1" lang="ja-JP" altLang="en-US" sz="1600" dirty="0"/>
                        <a:t>・便</a:t>
                      </a:r>
                      <a:r>
                        <a:rPr kumimoji="1" lang="en-US" altLang="ja-JP" sz="1600" dirty="0"/>
                        <a:t>Ave</a:t>
                      </a:r>
                      <a:r>
                        <a:rPr kumimoji="1" lang="ja-JP" altLang="en-US" sz="1600" dirty="0"/>
                        <a:t>より納入かんばん数が多い</a:t>
                      </a:r>
                      <a:endParaRPr kumimoji="1" lang="en-US" altLang="ja-JP" sz="1600" dirty="0"/>
                    </a:p>
                    <a:p>
                      <a:r>
                        <a:rPr kumimoji="1" lang="ja-JP" altLang="en-US" sz="1600" dirty="0"/>
                        <a:t>・仕入先挽回納入</a:t>
                      </a:r>
                    </a:p>
                  </a:txBody>
                  <a:tcPr/>
                </a:tc>
                <a:extLst>
                  <a:ext uri="{0D108BD9-81ED-4DB2-BD59-A6C34878D82A}">
                    <a16:rowId xmlns:a16="http://schemas.microsoft.com/office/drawing/2014/main" val="4270827147"/>
                  </a:ext>
                </a:extLst>
              </a:tr>
              <a:tr h="1297947">
                <a:tc>
                  <a:txBody>
                    <a:bodyPr/>
                    <a:lstStyle/>
                    <a:p>
                      <a:r>
                        <a:rPr kumimoji="1" lang="en-US" altLang="ja-JP" sz="1600" dirty="0"/>
                        <a:t>No14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設計外の入庫かんばん数</a:t>
                      </a:r>
                      <a:r>
                        <a:rPr kumimoji="1" lang="en-US" altLang="ja-JP" sz="1600" dirty="0"/>
                        <a:t>=</a:t>
                      </a:r>
                    </a:p>
                    <a:p>
                      <a:endParaRPr kumimoji="1" lang="en-US" altLang="ja-JP" sz="1600" dirty="0"/>
                    </a:p>
                  </a:txBody>
                  <a:tcPr/>
                </a:tc>
                <a:tc>
                  <a:txBody>
                    <a:bodyPr/>
                    <a:lstStyle/>
                    <a:p>
                      <a:r>
                        <a:rPr kumimoji="1" lang="ja-JP" altLang="en-US" sz="1600" dirty="0"/>
                        <a:t>現在、設計外の入庫数が少ない</a:t>
                      </a:r>
                      <a:endParaRPr kumimoji="1" lang="en-US" altLang="ja-JP" sz="1600" dirty="0"/>
                    </a:p>
                    <a:p>
                      <a:r>
                        <a:rPr kumimoji="1" lang="ja-JP" altLang="en-US" sz="1600" dirty="0"/>
                        <a:t>＜説明＞</a:t>
                      </a:r>
                      <a:endParaRPr kumimoji="1" lang="en-US" altLang="ja-JP" sz="1600" dirty="0"/>
                    </a:p>
                    <a:p>
                      <a:r>
                        <a:rPr kumimoji="1" lang="ja-JP" altLang="en-US" sz="1600" dirty="0"/>
                        <a:t>設計外の入庫とは、設計通りの入庫ではないものを表します。</a:t>
                      </a:r>
                      <a:endParaRPr kumimoji="1" lang="en-US" altLang="ja-JP" sz="1600" dirty="0"/>
                    </a:p>
                    <a:p>
                      <a:r>
                        <a:rPr kumimoji="1" lang="ja-JP" altLang="en-US" sz="1600" dirty="0"/>
                        <a:t>＜考えられる事象＞</a:t>
                      </a:r>
                      <a:endParaRPr kumimoji="1" lang="en-US" altLang="ja-JP" sz="1600" dirty="0"/>
                    </a:p>
                    <a:p>
                      <a:r>
                        <a:rPr kumimoji="1" lang="ja-JP" altLang="en-US" sz="1600" dirty="0"/>
                        <a:t>・部品置き場などで滞留していた部品を入庫していない</a:t>
                      </a:r>
                      <a:endParaRPr kumimoji="1" lang="en-US" altLang="ja-JP" sz="1600" dirty="0"/>
                    </a:p>
                  </a:txBody>
                  <a:tcPr/>
                </a:tc>
                <a:tc>
                  <a:txBody>
                    <a:bodyPr/>
                    <a:lstStyle/>
                    <a:p>
                      <a:r>
                        <a:rPr kumimoji="1" lang="ja-JP" altLang="en-US" sz="1600" dirty="0"/>
                        <a:t>現在、設計外の入庫数が多い</a:t>
                      </a:r>
                      <a:endParaRPr kumimoji="1" lang="en-US" altLang="ja-JP" sz="1600" dirty="0"/>
                    </a:p>
                    <a:p>
                      <a:r>
                        <a:rPr kumimoji="1" lang="ja-JP" altLang="en-US" sz="1600" dirty="0"/>
                        <a:t>＜説明＞</a:t>
                      </a:r>
                      <a:endParaRPr kumimoji="1" lang="en-US" altLang="ja-JP" sz="1600" dirty="0"/>
                    </a:p>
                    <a:p>
                      <a:r>
                        <a:rPr kumimoji="1" lang="ja-JP" altLang="en-US" sz="1600" dirty="0"/>
                        <a:t>設計外の入庫とは、設計通りの入庫ではないものを表します。</a:t>
                      </a:r>
                      <a:endParaRPr kumimoji="1" lang="en-US" altLang="ja-JP" sz="1600" dirty="0"/>
                    </a:p>
                    <a:p>
                      <a:r>
                        <a:rPr kumimoji="1" lang="ja-JP" altLang="en-US" sz="1600" dirty="0"/>
                        <a:t>＜考えられる事象＞</a:t>
                      </a:r>
                      <a:endParaRPr kumimoji="1" lang="en-US" altLang="ja-JP" sz="1600" dirty="0"/>
                    </a:p>
                    <a:p>
                      <a:r>
                        <a:rPr kumimoji="1" lang="ja-JP" altLang="en-US" sz="1600" dirty="0"/>
                        <a:t>・部品置き場などで滞留していた部品を入庫している</a:t>
                      </a:r>
                      <a:endParaRPr kumimoji="1" lang="en-US" altLang="ja-JP" sz="1600" dirty="0"/>
                    </a:p>
                  </a:txBody>
                  <a:tcPr/>
                </a:tc>
                <a:extLst>
                  <a:ext uri="{0D108BD9-81ED-4DB2-BD59-A6C34878D82A}">
                    <a16:rowId xmlns:a16="http://schemas.microsoft.com/office/drawing/2014/main" val="3073878308"/>
                  </a:ext>
                </a:extLst>
              </a:tr>
              <a:tr h="663951">
                <a:tc>
                  <a:txBody>
                    <a:bodyPr/>
                    <a:lstStyle/>
                    <a:p>
                      <a:r>
                        <a:rPr kumimoji="1" lang="en-US" altLang="ja-JP" sz="1600" dirty="0"/>
                        <a:t>No21</a:t>
                      </a:r>
                    </a:p>
                  </a:txBody>
                  <a:tcPr>
                    <a:solidFill>
                      <a:schemeClr val="accent6">
                        <a:lumMod val="20000"/>
                        <a:lumOff val="80000"/>
                      </a:schemeClr>
                    </a:solidFill>
                  </a:tcPr>
                </a:tc>
                <a:tc>
                  <a:txBody>
                    <a:bodyPr/>
                    <a:lstStyle/>
                    <a:p>
                      <a:r>
                        <a:rPr kumimoji="1" lang="ja-JP" altLang="en-US" sz="1600" dirty="0"/>
                        <a:t>直近の回収かんばん数</a:t>
                      </a:r>
                      <a:r>
                        <a:rPr kumimoji="1" lang="en-US" altLang="ja-JP" sz="1600" dirty="0"/>
                        <a:t>=</a:t>
                      </a:r>
                    </a:p>
                  </a:txBody>
                  <a:tcPr>
                    <a:solidFill>
                      <a:schemeClr val="accent6">
                        <a:lumMod val="20000"/>
                        <a:lumOff val="80000"/>
                      </a:schemeClr>
                    </a:solidFill>
                  </a:tcPr>
                </a:tc>
                <a:tc>
                  <a:txBody>
                    <a:bodyPr/>
                    <a:lstStyle/>
                    <a:p>
                      <a:r>
                        <a:rPr kumimoji="1" lang="ja-JP" altLang="en-US" sz="1600" dirty="0"/>
                        <a:t>過去（かんばん回転日数前）の回収かんばん数が少ない</a:t>
                      </a:r>
                      <a:endParaRPr kumimoji="1" lang="en-US" altLang="ja-JP" sz="1600" dirty="0"/>
                    </a:p>
                    <a:p>
                      <a:r>
                        <a:rPr kumimoji="1" lang="ja-JP" altLang="en-US" sz="1600" dirty="0"/>
                        <a:t>＜説明＞</a:t>
                      </a:r>
                      <a:endParaRPr kumimoji="1" lang="en-US" altLang="ja-JP" sz="1600" dirty="0"/>
                    </a:p>
                    <a:p>
                      <a:r>
                        <a:rPr kumimoji="1" lang="ja-JP" altLang="en-US" sz="1600" dirty="0"/>
                        <a:t>回収かんばん数が少ない</a:t>
                      </a:r>
                      <a:r>
                        <a:rPr kumimoji="1" lang="en-US" altLang="ja-JP" sz="1600" dirty="0"/>
                        <a:t>or</a:t>
                      </a:r>
                      <a:r>
                        <a:rPr kumimoji="1" lang="ja-JP" altLang="en-US" sz="1600" dirty="0"/>
                        <a:t>多いと、発注かんばん数が少ない</a:t>
                      </a:r>
                      <a:r>
                        <a:rPr kumimoji="1" lang="en-US" altLang="ja-JP" sz="1600" dirty="0"/>
                        <a:t>or</a:t>
                      </a:r>
                      <a:r>
                        <a:rPr kumimoji="1" lang="ja-JP" altLang="en-US" sz="1600" dirty="0"/>
                        <a:t>多くなる可能性があります。</a:t>
                      </a:r>
                      <a:endParaRPr kumimoji="1" lang="en-US" altLang="ja-JP" sz="1600" dirty="0"/>
                    </a:p>
                    <a:p>
                      <a:r>
                        <a:rPr kumimoji="1" lang="ja-JP" altLang="en-US" sz="1600" dirty="0"/>
                        <a:t>回収かんばん数は「</a:t>
                      </a:r>
                      <a:r>
                        <a:rPr kumimoji="1" lang="en-US" altLang="ja-JP" sz="1600" dirty="0"/>
                        <a:t>LINKS</a:t>
                      </a:r>
                      <a:r>
                        <a:rPr kumimoji="1" lang="ja-JP" altLang="en-US" sz="1600" dirty="0"/>
                        <a:t>データ」をもとに計算しています。</a:t>
                      </a:r>
                      <a:endParaRPr kumimoji="1" lang="en-US" altLang="ja-JP" sz="1600" dirty="0"/>
                    </a:p>
                    <a:p>
                      <a:r>
                        <a:rPr kumimoji="1" lang="ja-JP" altLang="en-US" sz="1600" dirty="0"/>
                        <a:t>＜考えられる事象＞</a:t>
                      </a:r>
                      <a:endParaRPr kumimoji="1" lang="en-US" altLang="ja-JP" sz="1600" dirty="0"/>
                    </a:p>
                    <a:p>
                      <a:r>
                        <a:rPr kumimoji="1" lang="ja-JP" altLang="en-US" sz="1600" dirty="0"/>
                        <a:t>・過去の生産が少ない</a:t>
                      </a:r>
                      <a:endParaRPr kumimoji="1" lang="en-US" altLang="ja-JP" sz="1600" dirty="0"/>
                    </a:p>
                    <a:p>
                      <a:r>
                        <a:rPr kumimoji="1" lang="ja-JP" altLang="en-US" sz="1600" dirty="0"/>
                        <a:t>・かんばんの出し忘れ</a:t>
                      </a:r>
                      <a:endParaRPr kumimoji="1" lang="en-US" altLang="ja-JP" sz="1600" dirty="0"/>
                    </a:p>
                    <a:p>
                      <a:r>
                        <a:rPr kumimoji="1" lang="ja-JP" altLang="en-US" sz="1600" dirty="0"/>
                        <a:t>・組立の取り忘れ</a:t>
                      </a:r>
                      <a:endParaRPr kumimoji="1" lang="en-US" altLang="ja-JP" sz="1600" dirty="0"/>
                    </a:p>
                  </a:txBody>
                  <a:tcPr>
                    <a:solidFill>
                      <a:schemeClr val="accent6">
                        <a:lumMod val="20000"/>
                        <a:lumOff val="80000"/>
                      </a:schemeClr>
                    </a:solidFill>
                  </a:tcPr>
                </a:tc>
                <a:tc>
                  <a:txBody>
                    <a:bodyPr/>
                    <a:lstStyle/>
                    <a:p>
                      <a:r>
                        <a:rPr kumimoji="1" lang="ja-JP" altLang="en-US" sz="1600" dirty="0"/>
                        <a:t>直近（かんばん回転日数前）の回収かんばん数が多い</a:t>
                      </a:r>
                      <a:endParaRPr kumimoji="1" lang="en-US" altLang="ja-JP" sz="1600" dirty="0"/>
                    </a:p>
                    <a:p>
                      <a:r>
                        <a:rPr kumimoji="1" lang="ja-JP" altLang="en-US" sz="1600" dirty="0"/>
                        <a:t>＜説明＞</a:t>
                      </a:r>
                      <a:endParaRPr kumimoji="1" lang="en-US" altLang="ja-JP" sz="1600" dirty="0"/>
                    </a:p>
                    <a:p>
                      <a:r>
                        <a:rPr kumimoji="1" lang="ja-JP" altLang="en-US" sz="1600" dirty="0"/>
                        <a:t>回収かんばん数が少ない</a:t>
                      </a:r>
                      <a:r>
                        <a:rPr kumimoji="1" lang="en-US" altLang="ja-JP" sz="1600" dirty="0"/>
                        <a:t>or</a:t>
                      </a:r>
                      <a:r>
                        <a:rPr kumimoji="1" lang="ja-JP" altLang="en-US" sz="1600" dirty="0"/>
                        <a:t>多いと、発注かんばん数が少ない</a:t>
                      </a:r>
                      <a:r>
                        <a:rPr kumimoji="1" lang="en-US" altLang="ja-JP" sz="1600" dirty="0"/>
                        <a:t>or</a:t>
                      </a:r>
                      <a:r>
                        <a:rPr kumimoji="1" lang="ja-JP" altLang="en-US" sz="1600" dirty="0"/>
                        <a:t>多くなる可能性があります。</a:t>
                      </a:r>
                      <a:endParaRPr kumimoji="1" lang="en-US" altLang="ja-JP" sz="1600" dirty="0"/>
                    </a:p>
                    <a:p>
                      <a:r>
                        <a:rPr kumimoji="1" lang="ja-JP" altLang="en-US" sz="1600" dirty="0"/>
                        <a:t>回収かんばん数は「</a:t>
                      </a:r>
                      <a:r>
                        <a:rPr kumimoji="1" lang="en-US" altLang="ja-JP" sz="1600" dirty="0"/>
                        <a:t>LINKS</a:t>
                      </a:r>
                      <a:r>
                        <a:rPr kumimoji="1" lang="ja-JP" altLang="en-US" sz="1600" dirty="0"/>
                        <a:t>データ」をもとに計算しています。</a:t>
                      </a:r>
                      <a:endParaRPr kumimoji="1" lang="en-US" altLang="ja-JP" sz="1600" dirty="0"/>
                    </a:p>
                    <a:p>
                      <a:r>
                        <a:rPr kumimoji="1" lang="ja-JP" altLang="en-US" sz="1600" dirty="0"/>
                        <a:t>＜考えられる事象＞</a:t>
                      </a:r>
                      <a:endParaRPr kumimoji="1" lang="en-US" altLang="ja-JP" sz="1600" dirty="0"/>
                    </a:p>
                    <a:p>
                      <a:r>
                        <a:rPr kumimoji="1" lang="ja-JP" altLang="en-US" sz="1600" dirty="0"/>
                        <a:t>・過去の生産が多かった</a:t>
                      </a:r>
                      <a:endParaRPr kumimoji="1" lang="en-US" altLang="ja-JP" sz="1600" dirty="0"/>
                    </a:p>
                    <a:p>
                      <a:r>
                        <a:rPr kumimoji="1" lang="ja-JP" altLang="en-US" sz="1600" dirty="0"/>
                        <a:t>・かんばん出し忘れを挽回回収した</a:t>
                      </a:r>
                      <a:endParaRPr kumimoji="1" lang="en-US" altLang="ja-JP" sz="1600" dirty="0"/>
                    </a:p>
                  </a:txBody>
                  <a:tcPr>
                    <a:solidFill>
                      <a:schemeClr val="accent6">
                        <a:lumMod val="20000"/>
                        <a:lumOff val="80000"/>
                      </a:schemeClr>
                    </a:solidFill>
                  </a:tcPr>
                </a:tc>
                <a:extLst>
                  <a:ext uri="{0D108BD9-81ED-4DB2-BD59-A6C34878D82A}">
                    <a16:rowId xmlns:a16="http://schemas.microsoft.com/office/drawing/2014/main" val="31596223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No13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西尾東</a:t>
                      </a:r>
                      <a:r>
                        <a:rPr kumimoji="1" lang="en-US" altLang="ja-JP" sz="1600" dirty="0"/>
                        <a:t>BC</a:t>
                      </a:r>
                      <a:r>
                        <a:rPr kumimoji="1" lang="ja-JP" altLang="en-US" sz="1600" dirty="0"/>
                        <a:t>から部品置き場の間の滞留かんばん数</a:t>
                      </a:r>
                      <a:r>
                        <a:rPr kumimoji="1" lang="en-US" altLang="ja-JP" sz="1600" dirty="0"/>
                        <a:t>=</a:t>
                      </a:r>
                    </a:p>
                  </a:txBody>
                  <a:tcPr/>
                </a:tc>
                <a:tc>
                  <a:txBody>
                    <a:bodyPr/>
                    <a:lstStyle/>
                    <a:p>
                      <a:r>
                        <a:rPr kumimoji="1" lang="ja-JP" altLang="en-US" sz="1600" dirty="0"/>
                        <a:t>現在、西尾東</a:t>
                      </a:r>
                      <a:r>
                        <a:rPr kumimoji="1" lang="en-US" altLang="ja-JP" sz="1600" dirty="0"/>
                        <a:t>BC</a:t>
                      </a:r>
                      <a:r>
                        <a:rPr kumimoji="1" lang="ja-JP" altLang="en-US" sz="1600" dirty="0"/>
                        <a:t>から部品置き場の間で部品が滞留している</a:t>
                      </a:r>
                      <a:endParaRPr kumimoji="1" lang="en-US" altLang="ja-JP" sz="1600" dirty="0"/>
                    </a:p>
                    <a:p>
                      <a:r>
                        <a:rPr kumimoji="1" lang="ja-JP" altLang="en-US" sz="1600" dirty="0"/>
                        <a:t>＜考えられる事象＞</a:t>
                      </a:r>
                      <a:endParaRPr kumimoji="1" lang="en-US" altLang="ja-JP" sz="1600" dirty="0"/>
                    </a:p>
                    <a:p>
                      <a:r>
                        <a:rPr kumimoji="1" lang="ja-JP" altLang="en-US" sz="1600" dirty="0"/>
                        <a:t>・順立装置の設備停止</a:t>
                      </a:r>
                      <a:endParaRPr kumimoji="1" lang="en-US" altLang="ja-JP" sz="1600" dirty="0"/>
                    </a:p>
                    <a:p>
                      <a:r>
                        <a:rPr kumimoji="1" lang="ja-JP" altLang="en-US" sz="1600" dirty="0"/>
                        <a:t>・順立前の部品置き場で部品が残っている</a:t>
                      </a:r>
                      <a:endParaRPr kumimoji="1" lang="en-US" altLang="ja-JP" sz="16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・西尾東</a:t>
                      </a:r>
                      <a:r>
                        <a:rPr kumimoji="1" lang="en-US" altLang="ja-JP" sz="1600" dirty="0"/>
                        <a:t>BC</a:t>
                      </a:r>
                      <a:r>
                        <a:rPr kumimoji="1" lang="ja-JP" altLang="en-US" sz="1600" dirty="0"/>
                        <a:t>で部品が残っている</a:t>
                      </a:r>
                      <a:r>
                        <a:rPr kumimoji="1" lang="en-US" altLang="ja-JP" sz="1600" dirty="0"/>
                        <a:t>/</a:t>
                      </a:r>
                      <a:r>
                        <a:rPr kumimoji="1" lang="ja-JP" altLang="en-US" sz="1600" dirty="0"/>
                        <a:t>誤転送</a:t>
                      </a:r>
                      <a:endParaRPr kumimoji="1" lang="en-US" altLang="ja-JP" sz="16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・工場ビットの部品</a:t>
                      </a:r>
                      <a:r>
                        <a:rPr kumimoji="1" lang="en-US" altLang="ja-JP" sz="1600" dirty="0"/>
                        <a:t>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・西尾東でも</a:t>
                      </a:r>
                      <a:r>
                        <a:rPr kumimoji="1" lang="en-US" altLang="ja-JP" sz="1600" dirty="0"/>
                        <a:t>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・定期便の乗り遅れ</a:t>
                      </a:r>
                      <a:endParaRPr kumimoji="1" lang="en-US" altLang="ja-JP" sz="16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・台風積雪などによるトラックの遅延</a:t>
                      </a:r>
                      <a:endParaRPr kumimoji="1" lang="en-US" altLang="ja-JP" sz="16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など</a:t>
                      </a:r>
                      <a:endParaRPr kumimoji="1" lang="en-US" altLang="ja-JP" sz="1600" dirty="0"/>
                    </a:p>
                  </a:txBody>
                  <a:tcPr/>
                </a:tc>
                <a:tc>
                  <a:txBody>
                    <a:bodyPr/>
                    <a:lstStyle/>
                    <a:p>
                      <a:r>
                        <a:rPr kumimoji="1" lang="en-US" altLang="ja-JP" sz="1600" dirty="0"/>
                        <a:t>None</a:t>
                      </a:r>
                      <a:endParaRPr kumimoji="1" lang="ja-JP" altLang="en-US" sz="1600" dirty="0"/>
                    </a:p>
                  </a:txBody>
                  <a:tcPr/>
                </a:tc>
                <a:extLst>
                  <a:ext uri="{0D108BD9-81ED-4DB2-BD59-A6C34878D82A}">
                    <a16:rowId xmlns:a16="http://schemas.microsoft.com/office/drawing/2014/main" val="2024966557"/>
                  </a:ext>
                </a:extLst>
              </a:tr>
              <a:tr h="370840">
                <a:tc>
                  <a:txBody>
                    <a:bodyPr/>
                    <a:lstStyle/>
                    <a:p>
                      <a:r>
                        <a:rPr kumimoji="1" lang="en-US" altLang="ja-JP" sz="1600" dirty="0"/>
                        <a:t>No19</a:t>
                      </a:r>
                    </a:p>
                  </a:txBody>
                  <a:tcPr/>
                </a:tc>
                <a:tc>
                  <a:txBody>
                    <a:bodyPr/>
                    <a:lstStyle/>
                    <a:p>
                      <a:r>
                        <a:rPr kumimoji="1" lang="ja-JP" altLang="en-US" sz="1600" dirty="0"/>
                        <a:t>直近の生産合計数＝</a:t>
                      </a:r>
                      <a:endParaRPr kumimoji="1" lang="en-US" altLang="ja-JP" sz="1600" dirty="0"/>
                    </a:p>
                  </a:txBody>
                  <a:tcPr/>
                </a:tc>
                <a:tc>
                  <a:txBody>
                    <a:bodyPr/>
                    <a:lstStyle/>
                    <a:p>
                      <a:r>
                        <a:rPr kumimoji="1" lang="ja-JP" altLang="en-US" sz="1600" dirty="0"/>
                        <a:t>直近（現在～</a:t>
                      </a:r>
                      <a:r>
                        <a:rPr kumimoji="1" lang="en-US" altLang="ja-JP" sz="1600" dirty="0"/>
                        <a:t>1</a:t>
                      </a:r>
                      <a:r>
                        <a:rPr kumimoji="1" lang="ja-JP" altLang="en-US" sz="1600" dirty="0"/>
                        <a:t>日前まで）の生産数が多い</a:t>
                      </a:r>
                      <a:endParaRPr kumimoji="1" lang="en-US" altLang="ja-JP" sz="1600" dirty="0"/>
                    </a:p>
                    <a:p>
                      <a:r>
                        <a:rPr kumimoji="1" lang="ja-JP" altLang="en-US" sz="1600" dirty="0"/>
                        <a:t>＜考えられる異常＞</a:t>
                      </a:r>
                      <a:endParaRPr kumimoji="1" lang="en-US" altLang="ja-JP" sz="1600" dirty="0"/>
                    </a:p>
                    <a:p>
                      <a:r>
                        <a:rPr kumimoji="1" lang="ja-JP" altLang="en-US" sz="1600" dirty="0"/>
                        <a:t>・生産変動</a:t>
                      </a:r>
                      <a:r>
                        <a:rPr kumimoji="1" lang="en-US" altLang="ja-JP" sz="1600" dirty="0"/>
                        <a:t>/</a:t>
                      </a:r>
                      <a:r>
                        <a:rPr kumimoji="1" lang="ja-JP" altLang="en-US" sz="1600" dirty="0"/>
                        <a:t>挽回生産</a:t>
                      </a:r>
                      <a:endParaRPr kumimoji="1" lang="en-US" altLang="ja-JP" sz="1600" dirty="0"/>
                    </a:p>
                    <a:p>
                      <a:r>
                        <a:rPr kumimoji="1" lang="ja-JP" altLang="en-US" sz="1600" dirty="0"/>
                        <a:t>・計画変更</a:t>
                      </a:r>
                      <a:r>
                        <a:rPr kumimoji="1" lang="en-US" altLang="ja-JP" sz="1600" dirty="0"/>
                        <a:t>/</a:t>
                      </a:r>
                      <a:r>
                        <a:rPr kumimoji="1" lang="ja-JP" altLang="en-US" sz="1600" dirty="0"/>
                        <a:t>得意先の需要変化</a:t>
                      </a:r>
                      <a:endParaRPr kumimoji="1" lang="en-US" altLang="ja-JP" sz="1600" dirty="0"/>
                    </a:p>
                  </a:txBody>
                  <a:tcPr/>
                </a:tc>
                <a:tc>
                  <a:txBody>
                    <a:bodyPr/>
                    <a:lstStyle/>
                    <a:p>
                      <a:r>
                        <a:rPr kumimoji="1" lang="ja-JP" altLang="en-US" sz="1600" dirty="0"/>
                        <a:t>直近（現在～</a:t>
                      </a:r>
                      <a:r>
                        <a:rPr kumimoji="1" lang="en-US" altLang="ja-JP" sz="1600" dirty="0"/>
                        <a:t>1</a:t>
                      </a:r>
                      <a:r>
                        <a:rPr kumimoji="1" lang="ja-JP" altLang="en-US" sz="1600" dirty="0"/>
                        <a:t>日前まで）の生産数が少ない</a:t>
                      </a:r>
                      <a:endParaRPr kumimoji="1" lang="en-US" altLang="ja-JP" sz="1600" dirty="0"/>
                    </a:p>
                    <a:p>
                      <a:r>
                        <a:rPr kumimoji="1" lang="ja-JP" altLang="en-US" sz="1600" dirty="0"/>
                        <a:t>＜考えられる異常＞</a:t>
                      </a:r>
                      <a:endParaRPr kumimoji="1" lang="en-US" altLang="ja-JP" sz="1600" dirty="0"/>
                    </a:p>
                    <a:p>
                      <a:r>
                        <a:rPr kumimoji="1" lang="ja-JP" altLang="en-US" sz="1600" dirty="0"/>
                        <a:t>・ライン停止</a:t>
                      </a:r>
                      <a:endParaRPr kumimoji="1" lang="en-US" altLang="ja-JP" sz="1600" dirty="0"/>
                    </a:p>
                    <a:p>
                      <a:r>
                        <a:rPr kumimoji="1" lang="ja-JP" altLang="en-US" sz="1600" dirty="0"/>
                        <a:t>・生産変動</a:t>
                      </a:r>
                      <a:r>
                        <a:rPr kumimoji="1" lang="en-US" altLang="ja-JP" sz="1600" dirty="0"/>
                        <a:t>/</a:t>
                      </a:r>
                      <a:r>
                        <a:rPr kumimoji="1" lang="ja-JP" altLang="en-US" sz="1600" dirty="0"/>
                        <a:t>計画変更</a:t>
                      </a:r>
                      <a:r>
                        <a:rPr kumimoji="1" lang="en-US" altLang="ja-JP" sz="1600" dirty="0"/>
                        <a:t>/</a:t>
                      </a:r>
                      <a:r>
                        <a:rPr kumimoji="1" lang="ja-JP" altLang="en-US" sz="1600" dirty="0"/>
                        <a:t>得意先の需要変化</a:t>
                      </a:r>
                      <a:endParaRPr kumimoji="1" lang="en-US" altLang="ja-JP" sz="1600" dirty="0"/>
                    </a:p>
                  </a:txBody>
                  <a:tcPr/>
                </a:tc>
                <a:extLst>
                  <a:ext uri="{0D108BD9-81ED-4DB2-BD59-A6C34878D82A}">
                    <a16:rowId xmlns:a16="http://schemas.microsoft.com/office/drawing/2014/main" val="2855827049"/>
                  </a:ext>
                </a:extLst>
              </a:tr>
              <a:tr h="537148">
                <a:tc>
                  <a:txBody>
                    <a:bodyPr/>
                    <a:lstStyle/>
                    <a:p>
                      <a:r>
                        <a:rPr kumimoji="1" lang="en-US" altLang="ja-JP" sz="1600" dirty="0"/>
                        <a:t>No15</a:t>
                      </a:r>
                    </a:p>
                  </a:txBody>
                  <a:tcPr/>
                </a:tc>
                <a:tc>
                  <a:txBody>
                    <a:bodyPr/>
                    <a:lstStyle/>
                    <a:p>
                      <a:r>
                        <a:rPr kumimoji="1" lang="ja-JP" altLang="en-US" sz="1600" dirty="0"/>
                        <a:t>投入間口の渋滞有無（</a:t>
                      </a:r>
                      <a:r>
                        <a:rPr kumimoji="1" lang="en-US" altLang="ja-JP" sz="1600" dirty="0"/>
                        <a:t>0</a:t>
                      </a:r>
                      <a:r>
                        <a:rPr kumimoji="1" lang="ja-JP" altLang="en-US" sz="1600" dirty="0"/>
                        <a:t>：渋滞無し、</a:t>
                      </a:r>
                      <a:r>
                        <a:rPr kumimoji="1" lang="en-US" altLang="ja-JP" sz="1600" dirty="0"/>
                        <a:t>1</a:t>
                      </a:r>
                      <a:r>
                        <a:rPr kumimoji="1" lang="ja-JP" altLang="en-US" sz="1600" dirty="0"/>
                        <a:t>：渋滞発生中）＝</a:t>
                      </a:r>
                      <a:endParaRPr kumimoji="1" lang="en-US" altLang="ja-JP" sz="1600" dirty="0"/>
                    </a:p>
                  </a:txBody>
                  <a:tcPr/>
                </a:tc>
                <a:tc>
                  <a:txBody>
                    <a:bodyPr/>
                    <a:lstStyle/>
                    <a:p>
                      <a:r>
                        <a:rPr kumimoji="1" lang="ja-JP" altLang="en-US" sz="1600" dirty="0"/>
                        <a:t>現在、投入間口が一杯で入庫できない</a:t>
                      </a:r>
                      <a:endParaRPr kumimoji="1" lang="en-US" altLang="ja-JP" sz="1600" dirty="0"/>
                    </a:p>
                    <a:p>
                      <a:r>
                        <a:rPr kumimoji="1" lang="ja-JP" altLang="en-US" sz="1600" dirty="0"/>
                        <a:t>＜考えられる異常＞</a:t>
                      </a:r>
                      <a:endParaRPr kumimoji="1" lang="en-US" altLang="ja-JP" sz="1600" dirty="0"/>
                    </a:p>
                    <a:p>
                      <a:r>
                        <a:rPr kumimoji="1" lang="ja-JP" altLang="en-US" sz="1600" dirty="0"/>
                        <a:t>・偏った箱種の入庫</a:t>
                      </a:r>
                      <a:endParaRPr kumimoji="1" lang="en-US" altLang="ja-JP" sz="1600" dirty="0"/>
                    </a:p>
                    <a:p>
                      <a:r>
                        <a:rPr kumimoji="1" lang="ja-JP" altLang="en-US" sz="1600" dirty="0"/>
                        <a:t>・入庫キャパ越え</a:t>
                      </a:r>
                      <a:endParaRPr kumimoji="1" lang="en-US" altLang="ja-JP" sz="1600" dirty="0"/>
                    </a:p>
                  </a:txBody>
                  <a:tcPr/>
                </a:tc>
                <a:tc>
                  <a:txBody>
                    <a:bodyPr/>
                    <a:lstStyle/>
                    <a:p>
                      <a:r>
                        <a:rPr kumimoji="1" lang="en-US" altLang="ja-JP" sz="1600" dirty="0"/>
                        <a:t>None</a:t>
                      </a:r>
                      <a:endParaRPr kumimoji="1" lang="ja-JP" altLang="en-US" sz="1600" dirty="0"/>
                    </a:p>
                  </a:txBody>
                  <a:tcPr/>
                </a:tc>
                <a:extLst>
                  <a:ext uri="{0D108BD9-81ED-4DB2-BD59-A6C34878D82A}">
                    <a16:rowId xmlns:a16="http://schemas.microsoft.com/office/drawing/2014/main" val="1028502483"/>
                  </a:ext>
                </a:extLst>
              </a:tr>
              <a:tr h="370840">
                <a:tc>
                  <a:txBody>
                    <a:bodyPr/>
                    <a:lstStyle/>
                    <a:p>
                      <a:r>
                        <a:rPr kumimoji="1" lang="en-US" altLang="ja-JP" sz="1600" dirty="0"/>
                        <a:t>No2o</a:t>
                      </a:r>
                      <a:endParaRPr kumimoji="1" lang="ja-JP" altLang="en-US" sz="1600" dirty="0"/>
                    </a:p>
                  </a:txBody>
                  <a:tcPr>
                    <a:solidFill>
                      <a:schemeClr val="accent6">
                        <a:lumMod val="20000"/>
                        <a:lumOff val="80000"/>
                      </a:schemeClr>
                    </a:solidFill>
                  </a:tcPr>
                </a:tc>
                <a:tc>
                  <a:txBody>
                    <a:bodyPr/>
                    <a:lstStyle/>
                    <a:p>
                      <a:r>
                        <a:rPr kumimoji="1" lang="ja-JP" altLang="en-US" sz="1600" dirty="0"/>
                        <a:t>他品番の入庫有無（</a:t>
                      </a:r>
                      <a:r>
                        <a:rPr kumimoji="1" lang="en-US" altLang="ja-JP" sz="1600" dirty="0"/>
                        <a:t>0</a:t>
                      </a:r>
                      <a:r>
                        <a:rPr kumimoji="1" lang="ja-JP" altLang="en-US" sz="1600" dirty="0"/>
                        <a:t>：他品番入庫無し、</a:t>
                      </a:r>
                      <a:r>
                        <a:rPr kumimoji="1" lang="en-US" altLang="ja-JP" sz="1600" dirty="0"/>
                        <a:t>1</a:t>
                      </a:r>
                      <a:r>
                        <a:rPr kumimoji="1" lang="ja-JP" altLang="en-US" sz="1600" dirty="0"/>
                        <a:t>：他品番入庫有り）＝</a:t>
                      </a:r>
                    </a:p>
                  </a:txBody>
                  <a:tcPr>
                    <a:solidFill>
                      <a:schemeClr val="accent6">
                        <a:lumMod val="20000"/>
                        <a:lumOff val="80000"/>
                      </a:schemeClr>
                    </a:solidFill>
                  </a:tcPr>
                </a:tc>
                <a:tc>
                  <a:txBody>
                    <a:bodyPr/>
                    <a:lstStyle/>
                    <a:p>
                      <a:r>
                        <a:rPr kumimoji="1" lang="ja-JP" altLang="en-US" sz="1600" dirty="0"/>
                        <a:t>現在、他品番の入庫が優先されている</a:t>
                      </a:r>
                      <a:endParaRPr kumimoji="1" lang="en-US" altLang="ja-JP" sz="16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＜考えられる事象＞</a:t>
                      </a:r>
                      <a:endParaRPr kumimoji="1" lang="en-US" altLang="ja-JP" sz="1600" dirty="0"/>
                    </a:p>
                    <a:p>
                      <a:r>
                        <a:rPr kumimoji="1" lang="ja-JP" altLang="en-US" sz="1600" dirty="0"/>
                        <a:t>・先入先出になっていない</a:t>
                      </a:r>
                    </a:p>
                  </a:txBody>
                  <a:tcPr>
                    <a:solidFill>
                      <a:schemeClr val="accent6">
                        <a:lumMod val="20000"/>
                        <a:lumOff val="80000"/>
                      </a:schemeClr>
                    </a:solidFill>
                  </a:tcPr>
                </a:tc>
                <a:tc>
                  <a:txBody>
                    <a:bodyPr/>
                    <a:lstStyle/>
                    <a:p>
                      <a:endParaRPr kumimoji="1" lang="ja-JP" altLang="en-US" sz="1600" dirty="0"/>
                    </a:p>
                  </a:txBody>
                  <a:tcPr>
                    <a:solidFill>
                      <a:schemeClr val="accent6">
                        <a:lumMod val="20000"/>
                        <a:lumOff val="80000"/>
                      </a:schemeClr>
                    </a:solidFill>
                  </a:tcPr>
                </a:tc>
                <a:extLst>
                  <a:ext uri="{0D108BD9-81ED-4DB2-BD59-A6C34878D82A}">
                    <a16:rowId xmlns:a16="http://schemas.microsoft.com/office/drawing/2014/main" val="2934986233"/>
                  </a:ext>
                </a:extLst>
              </a:tr>
            </a:tbl>
          </a:graphicData>
        </a:graphic>
      </p:graphicFrame>
    </p:spTree>
    <p:extLst>
      <p:ext uri="{BB962C8B-B14F-4D97-AF65-F5344CB8AC3E}">
        <p14:creationId xmlns:p14="http://schemas.microsoft.com/office/powerpoint/2010/main" val="146105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コネクタ 55">
            <a:extLst>
              <a:ext uri="{FF2B5EF4-FFF2-40B4-BE49-F238E27FC236}">
                <a16:creationId xmlns:a16="http://schemas.microsoft.com/office/drawing/2014/main" id="{05C95E66-C549-EB71-9C0B-70C625B4ECB6}"/>
              </a:ext>
            </a:extLst>
          </p:cNvPr>
          <p:cNvCxnSpPr/>
          <p:nvPr/>
        </p:nvCxnSpPr>
        <p:spPr>
          <a:xfrm>
            <a:off x="4499926" y="4795826"/>
            <a:ext cx="0" cy="1329587"/>
          </a:xfrm>
          <a:prstGeom prst="line">
            <a:avLst/>
          </a:prstGeom>
        </p:spPr>
        <p:style>
          <a:lnRef idx="1">
            <a:schemeClr val="accent1"/>
          </a:lnRef>
          <a:fillRef idx="0">
            <a:schemeClr val="accent1"/>
          </a:fillRef>
          <a:effectRef idx="0">
            <a:schemeClr val="accent1"/>
          </a:effectRef>
          <a:fontRef idx="minor">
            <a:schemeClr val="tx1"/>
          </a:fontRef>
        </p:style>
      </p:cxnSp>
      <p:sp>
        <p:nvSpPr>
          <p:cNvPr id="2" name="テキスト プレースホルダー 1">
            <a:extLst>
              <a:ext uri="{FF2B5EF4-FFF2-40B4-BE49-F238E27FC236}">
                <a16:creationId xmlns:a16="http://schemas.microsoft.com/office/drawing/2014/main" id="{4171FACE-F87E-7F8C-0736-127DFB1AD2C4}"/>
              </a:ext>
            </a:extLst>
          </p:cNvPr>
          <p:cNvSpPr>
            <a:spLocks noGrp="1"/>
          </p:cNvSpPr>
          <p:nvPr>
            <p:ph type="body" sz="quarter" idx="18"/>
          </p:nvPr>
        </p:nvSpPr>
        <p:spPr/>
        <p:txBody>
          <a:bodyPr/>
          <a:lstStyle/>
          <a:p>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C79F981B-2BE5-0D7F-FA19-23F1D5D09ED5}"/>
              </a:ext>
            </a:extLst>
          </p:cNvPr>
          <p:cNvSpPr>
            <a:spLocks noGrp="1"/>
          </p:cNvSpPr>
          <p:nvPr>
            <p:ph type="body" sz="quarter" idx="20"/>
          </p:nvPr>
        </p:nvSpPr>
        <p:spPr/>
        <p:txBody>
          <a:bodyPr/>
          <a:lstStyle/>
          <a:p>
            <a:r>
              <a:rPr kumimoji="1" lang="ja-JP" altLang="en-US" dirty="0"/>
              <a:t>特徴</a:t>
            </a:r>
            <a:r>
              <a:rPr lang="ja-JP" altLang="en-US" dirty="0"/>
              <a:t>（</a:t>
            </a:r>
            <a:r>
              <a:rPr lang="en-US" altLang="ja-JP" dirty="0"/>
              <a:t>1/2</a:t>
            </a:r>
            <a:r>
              <a:rPr lang="ja-JP" altLang="en-US" dirty="0"/>
              <a:t>）</a:t>
            </a:r>
            <a:endParaRPr kumimoji="1" lang="en-US" altLang="ja-JP" dirty="0"/>
          </a:p>
        </p:txBody>
      </p:sp>
      <p:sp>
        <p:nvSpPr>
          <p:cNvPr id="4" name="日付プレースホルダー 3">
            <a:extLst>
              <a:ext uri="{FF2B5EF4-FFF2-40B4-BE49-F238E27FC236}">
                <a16:creationId xmlns:a16="http://schemas.microsoft.com/office/drawing/2014/main" id="{04165F96-08D7-3165-4BF5-5A65B0594F05}"/>
              </a:ext>
            </a:extLst>
          </p:cNvPr>
          <p:cNvSpPr>
            <a:spLocks noGrp="1"/>
          </p:cNvSpPr>
          <p:nvPr>
            <p:ph type="dt" sz="half" idx="19"/>
          </p:nvPr>
        </p:nvSpPr>
        <p:spPr/>
        <p:txBody>
          <a:bodyPr/>
          <a:lstStyle/>
          <a:p>
            <a:fld id="{FCAFAC13-DB77-42F2-BE26-45BA5532FD50}" type="datetime4">
              <a:rPr lang="en-US" altLang="ja-JP" smtClean="0"/>
              <a:pPr/>
              <a:t>April 4, 2025</a:t>
            </a:fld>
            <a:endParaRPr lang="en-US" dirty="0"/>
          </a:p>
        </p:txBody>
      </p:sp>
      <p:cxnSp>
        <p:nvCxnSpPr>
          <p:cNvPr id="6" name="直線コネクタ 5">
            <a:extLst>
              <a:ext uri="{FF2B5EF4-FFF2-40B4-BE49-F238E27FC236}">
                <a16:creationId xmlns:a16="http://schemas.microsoft.com/office/drawing/2014/main" id="{6616D5F0-2639-6753-EEC3-9BD96A48DB9F}"/>
              </a:ext>
            </a:extLst>
          </p:cNvPr>
          <p:cNvCxnSpPr>
            <a:stCxn id="2" idx="1"/>
            <a:endCxn id="2" idx="3"/>
          </p:cNvCxnSpPr>
          <p:nvPr/>
        </p:nvCxnSpPr>
        <p:spPr>
          <a:xfrm>
            <a:off x="443077" y="3586196"/>
            <a:ext cx="1134155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74B7B162-4664-FD23-018E-D837811D0A5E}"/>
              </a:ext>
            </a:extLst>
          </p:cNvPr>
          <p:cNvSpPr txBox="1"/>
          <p:nvPr/>
        </p:nvSpPr>
        <p:spPr>
          <a:xfrm>
            <a:off x="443077" y="767396"/>
            <a:ext cx="3706464" cy="369332"/>
          </a:xfrm>
          <a:prstGeom prst="rect">
            <a:avLst/>
          </a:prstGeom>
          <a:noFill/>
        </p:spPr>
        <p:txBody>
          <a:bodyPr wrap="none" rtlCol="0">
            <a:spAutoFit/>
          </a:bodyPr>
          <a:lstStyle/>
          <a:p>
            <a:r>
              <a:rPr lang="ja-JP" altLang="en-US" dirty="0"/>
              <a:t>❶ </a:t>
            </a:r>
            <a:r>
              <a:rPr kumimoji="1" lang="ja-JP" altLang="en-US" b="1" dirty="0"/>
              <a:t>在庫の</a:t>
            </a:r>
            <a:r>
              <a:rPr kumimoji="1" lang="en-US" altLang="ja-JP" b="1" dirty="0"/>
              <a:t>”</a:t>
            </a:r>
            <a:r>
              <a:rPr kumimoji="1" lang="ja-JP" altLang="en-US" b="1" dirty="0"/>
              <a:t>いつもと違う</a:t>
            </a:r>
            <a:r>
              <a:rPr kumimoji="1" lang="en-US" altLang="ja-JP" b="1" dirty="0"/>
              <a:t>”</a:t>
            </a:r>
            <a:r>
              <a:rPr kumimoji="1" lang="ja-JP" altLang="en-US" b="1" dirty="0"/>
              <a:t>を定量化</a:t>
            </a:r>
          </a:p>
        </p:txBody>
      </p:sp>
      <p:graphicFrame>
        <p:nvGraphicFramePr>
          <p:cNvPr id="13" name="グラフ 12">
            <a:extLst>
              <a:ext uri="{FF2B5EF4-FFF2-40B4-BE49-F238E27FC236}">
                <a16:creationId xmlns:a16="http://schemas.microsoft.com/office/drawing/2014/main" id="{1ECC8AEE-AD4D-B853-0067-DEDC60A15824}"/>
              </a:ext>
            </a:extLst>
          </p:cNvPr>
          <p:cNvGraphicFramePr/>
          <p:nvPr>
            <p:extLst>
              <p:ext uri="{D42A27DB-BD31-4B8C-83A1-F6EECF244321}">
                <p14:modId xmlns:p14="http://schemas.microsoft.com/office/powerpoint/2010/main" val="916242555"/>
              </p:ext>
            </p:extLst>
          </p:nvPr>
        </p:nvGraphicFramePr>
        <p:xfrm>
          <a:off x="543702" y="1160226"/>
          <a:ext cx="4799360" cy="2283527"/>
        </p:xfrm>
        <a:graphic>
          <a:graphicData uri="http://schemas.openxmlformats.org/drawingml/2006/chart">
            <c:chart xmlns:c="http://schemas.openxmlformats.org/drawingml/2006/chart" xmlns:r="http://schemas.openxmlformats.org/officeDocument/2006/relationships" r:id="rId2"/>
          </a:graphicData>
        </a:graphic>
      </p:graphicFrame>
      <p:cxnSp>
        <p:nvCxnSpPr>
          <p:cNvPr id="16" name="直線矢印コネクタ 15">
            <a:extLst>
              <a:ext uri="{FF2B5EF4-FFF2-40B4-BE49-F238E27FC236}">
                <a16:creationId xmlns:a16="http://schemas.microsoft.com/office/drawing/2014/main" id="{D2279646-9ADB-1ECF-9F0E-DBA4BD244248}"/>
              </a:ext>
            </a:extLst>
          </p:cNvPr>
          <p:cNvCxnSpPr>
            <a:cxnSpLocks/>
          </p:cNvCxnSpPr>
          <p:nvPr/>
        </p:nvCxnSpPr>
        <p:spPr>
          <a:xfrm>
            <a:off x="2332955" y="1584342"/>
            <a:ext cx="0" cy="889687"/>
          </a:xfrm>
          <a:prstGeom prst="straightConnector1">
            <a:avLst/>
          </a:prstGeom>
          <a:ln w="381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0FC2215E-3692-A50B-8216-ECB4366256EF}"/>
              </a:ext>
            </a:extLst>
          </p:cNvPr>
          <p:cNvSpPr txBox="1"/>
          <p:nvPr/>
        </p:nvSpPr>
        <p:spPr>
          <a:xfrm>
            <a:off x="5443687" y="1115648"/>
            <a:ext cx="6340945" cy="2375971"/>
          </a:xfrm>
          <a:prstGeom prst="rect">
            <a:avLst/>
          </a:prstGeom>
          <a:noFill/>
        </p:spPr>
        <p:txBody>
          <a:bodyPr wrap="square" rtlCol="0">
            <a:spAutoFit/>
          </a:bodyPr>
          <a:lstStyle/>
          <a:p>
            <a:pPr>
              <a:lnSpc>
                <a:spcPts val="2300"/>
              </a:lnSpc>
            </a:pPr>
            <a:r>
              <a:rPr kumimoji="1" lang="ja-JP" altLang="en-US" sz="1600" b="1" dirty="0"/>
              <a:t>在庫推移の特徴</a:t>
            </a:r>
            <a:endParaRPr kumimoji="1" lang="en-US" altLang="ja-JP" sz="1600" b="1" dirty="0"/>
          </a:p>
          <a:p>
            <a:pPr>
              <a:lnSpc>
                <a:spcPts val="2300"/>
              </a:lnSpc>
            </a:pPr>
            <a:r>
              <a:rPr lang="ja-JP" altLang="en-US" sz="1600" dirty="0"/>
              <a:t>・</a:t>
            </a:r>
            <a:r>
              <a:rPr kumimoji="1" lang="ja-JP" altLang="en-US" sz="1600" dirty="0"/>
              <a:t>のこぎり型の周期的な推移（急増→漸減→急増→</a:t>
            </a:r>
            <a:r>
              <a:rPr lang="ja-JP" altLang="en-US" sz="1600" dirty="0"/>
              <a:t>・・</a:t>
            </a:r>
            <a:r>
              <a:rPr kumimoji="1" lang="ja-JP" altLang="en-US" sz="1600" dirty="0"/>
              <a:t>）を示す</a:t>
            </a:r>
            <a:endParaRPr kumimoji="1" lang="en-US" altLang="ja-JP" sz="1600" dirty="0"/>
          </a:p>
          <a:p>
            <a:endParaRPr lang="en-US" altLang="ja-JP" sz="1600" dirty="0"/>
          </a:p>
          <a:p>
            <a:pPr>
              <a:lnSpc>
                <a:spcPts val="2300"/>
              </a:lnSpc>
            </a:pPr>
            <a:r>
              <a:rPr lang="ja-JP" altLang="en-US" sz="1600" b="1" dirty="0"/>
              <a:t>在庫異常の定量化</a:t>
            </a:r>
            <a:endParaRPr lang="en-US" altLang="ja-JP" sz="1600" b="1" dirty="0"/>
          </a:p>
          <a:p>
            <a:pPr>
              <a:lnSpc>
                <a:spcPts val="2300"/>
              </a:lnSpc>
            </a:pPr>
            <a:r>
              <a:rPr lang="ja-JP" altLang="en-US" sz="1600" dirty="0"/>
              <a:t>・「いつもより多い </a:t>
            </a:r>
            <a:r>
              <a:rPr lang="en-US" altLang="ja-JP" sz="1600" dirty="0"/>
              <a:t>or </a:t>
            </a:r>
            <a:r>
              <a:rPr lang="ja-JP" altLang="en-US" sz="1600" dirty="0"/>
              <a:t>少ない」を定量化</a:t>
            </a:r>
            <a:endParaRPr lang="en-US" altLang="ja-JP" sz="1600" dirty="0"/>
          </a:p>
          <a:p>
            <a:pPr>
              <a:lnSpc>
                <a:spcPts val="2300"/>
              </a:lnSpc>
            </a:pPr>
            <a:r>
              <a:rPr lang="ja-JP" altLang="en-US" sz="1600" dirty="0"/>
              <a:t>・「いつもの値」は時間帯によって異なる</a:t>
            </a:r>
            <a:endParaRPr lang="en-US" altLang="ja-JP" sz="1600" dirty="0"/>
          </a:p>
          <a:p>
            <a:pPr>
              <a:lnSpc>
                <a:spcPts val="2300"/>
              </a:lnSpc>
            </a:pPr>
            <a:endParaRPr lang="en-US" altLang="ja-JP" sz="1600" dirty="0"/>
          </a:p>
          <a:p>
            <a:pPr>
              <a:lnSpc>
                <a:spcPts val="2300"/>
              </a:lnSpc>
            </a:pPr>
            <a:endParaRPr lang="en-US" altLang="ja-JP" sz="1600" dirty="0"/>
          </a:p>
        </p:txBody>
      </p:sp>
      <p:sp>
        <p:nvSpPr>
          <p:cNvPr id="24" name="テキスト ボックス 23">
            <a:extLst>
              <a:ext uri="{FF2B5EF4-FFF2-40B4-BE49-F238E27FC236}">
                <a16:creationId xmlns:a16="http://schemas.microsoft.com/office/drawing/2014/main" id="{7F8661B1-75B7-E752-2076-CF8907EA6154}"/>
              </a:ext>
            </a:extLst>
          </p:cNvPr>
          <p:cNvSpPr txBox="1"/>
          <p:nvPr/>
        </p:nvSpPr>
        <p:spPr>
          <a:xfrm>
            <a:off x="5607245" y="3058883"/>
            <a:ext cx="6340945" cy="338554"/>
          </a:xfrm>
          <a:prstGeom prst="rect">
            <a:avLst/>
          </a:prstGeom>
          <a:solidFill>
            <a:srgbClr val="FFFFCC"/>
          </a:solidFill>
        </p:spPr>
        <p:txBody>
          <a:bodyPr wrap="square">
            <a:spAutoFit/>
          </a:bodyPr>
          <a:lstStyle/>
          <a:p>
            <a:pPr algn="ctr"/>
            <a:r>
              <a:rPr lang="ja-JP" altLang="en-US" sz="1600" b="1" dirty="0">
                <a:solidFill>
                  <a:schemeClr val="accent6"/>
                </a:solidFill>
              </a:rPr>
              <a:t>在庫異常値 </a:t>
            </a:r>
            <a:r>
              <a:rPr lang="en-US" altLang="ja-JP" sz="1600" dirty="0">
                <a:solidFill>
                  <a:schemeClr val="accent6"/>
                </a:solidFill>
              </a:rPr>
              <a:t>= </a:t>
            </a:r>
            <a:r>
              <a:rPr lang="ja-JP" altLang="en-US" sz="1600" dirty="0">
                <a:solidFill>
                  <a:schemeClr val="accent6"/>
                </a:solidFill>
              </a:rPr>
              <a:t>ある時間の実績の在庫数 </a:t>
            </a:r>
            <a:r>
              <a:rPr lang="en-US" altLang="ja-JP" sz="1600" dirty="0">
                <a:solidFill>
                  <a:schemeClr val="accent6"/>
                </a:solidFill>
              </a:rPr>
              <a:t>– </a:t>
            </a:r>
            <a:r>
              <a:rPr lang="ja-JP" altLang="en-US" sz="1600" dirty="0">
                <a:solidFill>
                  <a:schemeClr val="accent6"/>
                </a:solidFill>
              </a:rPr>
              <a:t>ある時間のいつもの在庫数</a:t>
            </a:r>
          </a:p>
        </p:txBody>
      </p:sp>
      <p:sp>
        <p:nvSpPr>
          <p:cNvPr id="27" name="吹き出し: 四角形 26">
            <a:extLst>
              <a:ext uri="{FF2B5EF4-FFF2-40B4-BE49-F238E27FC236}">
                <a16:creationId xmlns:a16="http://schemas.microsoft.com/office/drawing/2014/main" id="{127F2C3A-3F6A-0984-C149-F40DD3EA4EFD}"/>
              </a:ext>
            </a:extLst>
          </p:cNvPr>
          <p:cNvSpPr/>
          <p:nvPr/>
        </p:nvSpPr>
        <p:spPr>
          <a:xfrm>
            <a:off x="3171973" y="1984449"/>
            <a:ext cx="1944594" cy="670576"/>
          </a:xfrm>
          <a:prstGeom prst="wedgeRectCallout">
            <a:avLst>
              <a:gd name="adj1" fmla="val -92183"/>
              <a:gd name="adj2" fmla="val -53585"/>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いつものは</a:t>
            </a:r>
            <a:r>
              <a:rPr lang="en-US" altLang="ja-JP" sz="1200" dirty="0">
                <a:solidFill>
                  <a:schemeClr val="tx1"/>
                </a:solidFill>
              </a:rPr>
              <a:t>16</a:t>
            </a:r>
            <a:r>
              <a:rPr lang="ja-JP" altLang="en-US" sz="1200" dirty="0">
                <a:solidFill>
                  <a:schemeClr val="tx1"/>
                </a:solidFill>
              </a:rPr>
              <a:t>個あるのに</a:t>
            </a:r>
            <a:endParaRPr lang="en-US" altLang="ja-JP" sz="1200" dirty="0">
              <a:solidFill>
                <a:schemeClr val="tx1"/>
              </a:solidFill>
            </a:endParaRPr>
          </a:p>
          <a:p>
            <a:r>
              <a:rPr kumimoji="1" lang="ja-JP" altLang="en-US" sz="1200" dirty="0">
                <a:solidFill>
                  <a:schemeClr val="tx1"/>
                </a:solidFill>
              </a:rPr>
              <a:t>今日は</a:t>
            </a:r>
            <a:r>
              <a:rPr kumimoji="1" lang="en-US" altLang="ja-JP" sz="1200" dirty="0">
                <a:solidFill>
                  <a:schemeClr val="tx1"/>
                </a:solidFill>
              </a:rPr>
              <a:t>2</a:t>
            </a:r>
            <a:r>
              <a:rPr kumimoji="1" lang="ja-JP" altLang="en-US" sz="1200" dirty="0">
                <a:solidFill>
                  <a:schemeClr val="tx1"/>
                </a:solidFill>
              </a:rPr>
              <a:t>個しかない</a:t>
            </a:r>
            <a:endParaRPr kumimoji="1" lang="en-US" altLang="ja-JP" sz="1200" dirty="0">
              <a:solidFill>
                <a:schemeClr val="tx1"/>
              </a:solidFill>
            </a:endParaRPr>
          </a:p>
          <a:p>
            <a:r>
              <a:rPr lang="en-US" altLang="ja-JP" sz="1200" dirty="0">
                <a:solidFill>
                  <a:schemeClr val="tx1"/>
                </a:solidFill>
              </a:rPr>
              <a:t>14</a:t>
            </a:r>
            <a:r>
              <a:rPr lang="ja-JP" altLang="en-US" sz="1200" dirty="0">
                <a:solidFill>
                  <a:schemeClr val="tx1"/>
                </a:solidFill>
              </a:rPr>
              <a:t>個少ない！（在庫小）</a:t>
            </a:r>
            <a:endParaRPr lang="en-US" altLang="ja-JP" sz="1200" dirty="0">
              <a:solidFill>
                <a:schemeClr val="tx1"/>
              </a:solidFill>
            </a:endParaRPr>
          </a:p>
        </p:txBody>
      </p:sp>
      <p:sp>
        <p:nvSpPr>
          <p:cNvPr id="28" name="矢印: 折線 27">
            <a:extLst>
              <a:ext uri="{FF2B5EF4-FFF2-40B4-BE49-F238E27FC236}">
                <a16:creationId xmlns:a16="http://schemas.microsoft.com/office/drawing/2014/main" id="{66E8F624-4F6A-1A57-6662-A7625981A4A3}"/>
              </a:ext>
            </a:extLst>
          </p:cNvPr>
          <p:cNvSpPr/>
          <p:nvPr/>
        </p:nvSpPr>
        <p:spPr>
          <a:xfrm rot="5400000">
            <a:off x="9697323" y="2381078"/>
            <a:ext cx="368504" cy="620556"/>
          </a:xfrm>
          <a:prstGeom prst="bentArrow">
            <a:avLst>
              <a:gd name="adj1" fmla="val 20268"/>
              <a:gd name="adj2" fmla="val 2500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a:extLst>
              <a:ext uri="{FF2B5EF4-FFF2-40B4-BE49-F238E27FC236}">
                <a16:creationId xmlns:a16="http://schemas.microsoft.com/office/drawing/2014/main" id="{F90FE851-B099-94C1-B46A-B1B5F46CF5C1}"/>
              </a:ext>
            </a:extLst>
          </p:cNvPr>
          <p:cNvSpPr txBox="1"/>
          <p:nvPr/>
        </p:nvSpPr>
        <p:spPr>
          <a:xfrm>
            <a:off x="10116131" y="2434573"/>
            <a:ext cx="1995617" cy="307777"/>
          </a:xfrm>
          <a:prstGeom prst="rect">
            <a:avLst/>
          </a:prstGeom>
          <a:noFill/>
        </p:spPr>
        <p:txBody>
          <a:bodyPr wrap="square">
            <a:spAutoFit/>
          </a:bodyPr>
          <a:lstStyle/>
          <a:p>
            <a:r>
              <a:rPr lang="ja-JP" altLang="en-US" sz="1400" dirty="0"/>
              <a:t>この特徴を踏まえて</a:t>
            </a:r>
          </a:p>
        </p:txBody>
      </p:sp>
      <p:sp>
        <p:nvSpPr>
          <p:cNvPr id="32" name="テキスト ボックス 31">
            <a:extLst>
              <a:ext uri="{FF2B5EF4-FFF2-40B4-BE49-F238E27FC236}">
                <a16:creationId xmlns:a16="http://schemas.microsoft.com/office/drawing/2014/main" id="{0EC7D861-73E8-1E85-552E-91FAC576B48C}"/>
              </a:ext>
            </a:extLst>
          </p:cNvPr>
          <p:cNvSpPr txBox="1"/>
          <p:nvPr/>
        </p:nvSpPr>
        <p:spPr>
          <a:xfrm>
            <a:off x="407368" y="3736387"/>
            <a:ext cx="4865434" cy="369332"/>
          </a:xfrm>
          <a:prstGeom prst="rect">
            <a:avLst/>
          </a:prstGeom>
          <a:noFill/>
        </p:spPr>
        <p:txBody>
          <a:bodyPr wrap="none" rtlCol="0">
            <a:spAutoFit/>
          </a:bodyPr>
          <a:lstStyle/>
          <a:p>
            <a:r>
              <a:rPr lang="ja-JP" altLang="en-US" b="1" dirty="0"/>
              <a:t>❷ 直接データで取れていない異常原因の推定</a:t>
            </a:r>
            <a:endParaRPr kumimoji="1" lang="ja-JP" altLang="en-US" b="1" dirty="0"/>
          </a:p>
        </p:txBody>
      </p:sp>
      <p:sp>
        <p:nvSpPr>
          <p:cNvPr id="34" name="テキスト ボックス 33">
            <a:extLst>
              <a:ext uri="{FF2B5EF4-FFF2-40B4-BE49-F238E27FC236}">
                <a16:creationId xmlns:a16="http://schemas.microsoft.com/office/drawing/2014/main" id="{3D262494-1106-6FD8-4F7A-AB8A56F5F188}"/>
              </a:ext>
            </a:extLst>
          </p:cNvPr>
          <p:cNvSpPr txBox="1"/>
          <p:nvPr/>
        </p:nvSpPr>
        <p:spPr>
          <a:xfrm>
            <a:off x="5443687" y="3656963"/>
            <a:ext cx="6529310" cy="2980944"/>
          </a:xfrm>
          <a:prstGeom prst="rect">
            <a:avLst/>
          </a:prstGeom>
          <a:noFill/>
        </p:spPr>
        <p:txBody>
          <a:bodyPr wrap="square" rtlCol="0">
            <a:spAutoFit/>
          </a:bodyPr>
          <a:lstStyle/>
          <a:p>
            <a:pPr>
              <a:lnSpc>
                <a:spcPts val="2300"/>
              </a:lnSpc>
            </a:pPr>
            <a:r>
              <a:rPr lang="ja-JP" altLang="en-US" sz="1600" b="1" dirty="0"/>
              <a:t>問題</a:t>
            </a:r>
            <a:endParaRPr kumimoji="1" lang="en-US" altLang="ja-JP" sz="1600" b="1" dirty="0"/>
          </a:p>
          <a:p>
            <a:pPr>
              <a:lnSpc>
                <a:spcPts val="2300"/>
              </a:lnSpc>
            </a:pPr>
            <a:r>
              <a:rPr lang="ja-JP" altLang="en-US" sz="1600" dirty="0"/>
              <a:t>・下限割れを引き起こす主要因（全体の</a:t>
            </a:r>
            <a:r>
              <a:rPr lang="en-US" altLang="ja-JP" sz="1600" dirty="0"/>
              <a:t>7</a:t>
            </a:r>
            <a:r>
              <a:rPr lang="ja-JP" altLang="en-US" sz="1600" dirty="0"/>
              <a:t>割強）の</a:t>
            </a:r>
            <a:r>
              <a:rPr lang="en-US" altLang="ja-JP" sz="1600" dirty="0"/>
              <a:t>1</a:t>
            </a:r>
            <a:r>
              <a:rPr lang="ja-JP" altLang="en-US" sz="1600" dirty="0"/>
              <a:t>つに、</a:t>
            </a:r>
            <a:endParaRPr lang="en-US" altLang="ja-JP" sz="1600" dirty="0"/>
          </a:p>
          <a:p>
            <a:pPr>
              <a:lnSpc>
                <a:spcPts val="2300"/>
              </a:lnSpc>
            </a:pPr>
            <a:r>
              <a:rPr lang="ja-JP" altLang="en-US" sz="1600" dirty="0"/>
              <a:t> 「部品置き場の滞留</a:t>
            </a:r>
            <a:r>
              <a:rPr lang="en-US" altLang="ja-JP" sz="1600" dirty="0"/>
              <a:t>/</a:t>
            </a:r>
            <a:r>
              <a:rPr lang="ja-JP" altLang="en-US" sz="1600" dirty="0"/>
              <a:t>格納遅れ（以下滞留と呼ぶ）」があるが、</a:t>
            </a:r>
            <a:endParaRPr lang="en-US" altLang="ja-JP" sz="1600" dirty="0"/>
          </a:p>
          <a:p>
            <a:pPr>
              <a:lnSpc>
                <a:spcPts val="2300"/>
              </a:lnSpc>
            </a:pPr>
            <a:r>
              <a:rPr lang="ja-JP" altLang="en-US" sz="1600" dirty="0"/>
              <a:t>　この要因はデータ（</a:t>
            </a:r>
            <a:r>
              <a:rPr lang="en-US" altLang="ja-JP" sz="1600" dirty="0"/>
              <a:t>INOUT</a:t>
            </a:r>
            <a:r>
              <a:rPr lang="ja-JP" altLang="en-US" sz="1600" dirty="0"/>
              <a:t>のタイムスタンプ）が取れていない</a:t>
            </a:r>
            <a:endParaRPr kumimoji="1" lang="en-US" altLang="ja-JP" sz="1600" dirty="0"/>
          </a:p>
          <a:p>
            <a:endParaRPr lang="en-US" altLang="ja-JP" sz="1600" dirty="0"/>
          </a:p>
          <a:p>
            <a:pPr>
              <a:lnSpc>
                <a:spcPts val="2300"/>
              </a:lnSpc>
            </a:pPr>
            <a:r>
              <a:rPr lang="ja-JP" altLang="en-US" sz="1600" b="1" dirty="0"/>
              <a:t>解決策</a:t>
            </a:r>
            <a:endParaRPr lang="en-US" altLang="ja-JP" sz="1600" b="1" dirty="0"/>
          </a:p>
          <a:p>
            <a:pPr>
              <a:lnSpc>
                <a:spcPts val="2300"/>
              </a:lnSpc>
            </a:pPr>
            <a:r>
              <a:rPr lang="ja-JP" altLang="en-US" sz="1600" dirty="0"/>
              <a:t>・</a:t>
            </a:r>
            <a:r>
              <a:rPr lang="en-US" altLang="ja-JP" sz="1600" dirty="0"/>
              <a:t>LINKS</a:t>
            </a:r>
            <a:r>
              <a:rPr lang="ja-JP" altLang="en-US" sz="1600" dirty="0"/>
              <a:t>と自動ラックのデータから疑似的に計算する方法を採用</a:t>
            </a:r>
            <a:endParaRPr lang="en-US" altLang="ja-JP" sz="1600" dirty="0"/>
          </a:p>
          <a:p>
            <a:pPr>
              <a:lnSpc>
                <a:spcPts val="2300"/>
              </a:lnSpc>
            </a:pPr>
            <a:r>
              <a:rPr lang="ja-JP" altLang="en-US" sz="1600" dirty="0"/>
              <a:t>・</a:t>
            </a:r>
            <a:r>
              <a:rPr lang="ja-JP" altLang="en-US" sz="1600" dirty="0">
                <a:solidFill>
                  <a:schemeClr val="accent6"/>
                </a:solidFill>
              </a:rPr>
              <a:t>滞留という事象は、「入庫予定日時になっても入庫されていない」</a:t>
            </a:r>
            <a:r>
              <a:rPr lang="ja-JP" altLang="en-US" sz="1600" dirty="0"/>
              <a:t>と定義。</a:t>
            </a:r>
            <a:r>
              <a:rPr lang="en-US" altLang="ja-JP" sz="1600" dirty="0">
                <a:solidFill>
                  <a:schemeClr val="accent6"/>
                </a:solidFill>
              </a:rPr>
              <a:t>LINKS</a:t>
            </a:r>
            <a:r>
              <a:rPr lang="ja-JP" altLang="en-US" sz="1600" dirty="0">
                <a:solidFill>
                  <a:schemeClr val="accent6"/>
                </a:solidFill>
              </a:rPr>
              <a:t>と設計</a:t>
            </a:r>
            <a:r>
              <a:rPr lang="en-US" altLang="ja-JP" sz="1600" dirty="0">
                <a:solidFill>
                  <a:schemeClr val="accent6"/>
                </a:solidFill>
              </a:rPr>
              <a:t>LT</a:t>
            </a:r>
            <a:r>
              <a:rPr lang="ja-JP" altLang="en-US" sz="1600" dirty="0">
                <a:solidFill>
                  <a:schemeClr val="accent6"/>
                </a:solidFill>
              </a:rPr>
              <a:t>から入庫予定日時を推定し、自動ラックの入庫実績と比較することで滞留かんばん数を計算</a:t>
            </a:r>
            <a:endParaRPr lang="en-US" altLang="ja-JP" sz="1600" dirty="0">
              <a:solidFill>
                <a:schemeClr val="accent6"/>
              </a:solidFill>
            </a:endParaRPr>
          </a:p>
        </p:txBody>
      </p:sp>
      <p:cxnSp>
        <p:nvCxnSpPr>
          <p:cNvPr id="36" name="直線矢印コネクタ 35">
            <a:extLst>
              <a:ext uri="{FF2B5EF4-FFF2-40B4-BE49-F238E27FC236}">
                <a16:creationId xmlns:a16="http://schemas.microsoft.com/office/drawing/2014/main" id="{9A282F70-D4DC-B423-5065-0BD7C329DB23}"/>
              </a:ext>
            </a:extLst>
          </p:cNvPr>
          <p:cNvCxnSpPr/>
          <p:nvPr/>
        </p:nvCxnSpPr>
        <p:spPr>
          <a:xfrm flipV="1">
            <a:off x="407368" y="5877348"/>
            <a:ext cx="4763704" cy="34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C06CD7FC-8469-B6F1-2587-C8DBE30AB428}"/>
              </a:ext>
            </a:extLst>
          </p:cNvPr>
          <p:cNvCxnSpPr/>
          <p:nvPr/>
        </p:nvCxnSpPr>
        <p:spPr>
          <a:xfrm>
            <a:off x="1318770" y="4795826"/>
            <a:ext cx="0" cy="1329587"/>
          </a:xfrm>
          <a:prstGeom prst="line">
            <a:avLst/>
          </a:prstGeom>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98533385-E489-4178-17A1-A1EBC624EBF6}"/>
              </a:ext>
            </a:extLst>
          </p:cNvPr>
          <p:cNvSpPr txBox="1"/>
          <p:nvPr/>
        </p:nvSpPr>
        <p:spPr>
          <a:xfrm>
            <a:off x="828946" y="6227729"/>
            <a:ext cx="1267738" cy="307777"/>
          </a:xfrm>
          <a:prstGeom prst="rect">
            <a:avLst/>
          </a:prstGeom>
          <a:noFill/>
        </p:spPr>
        <p:txBody>
          <a:bodyPr wrap="square">
            <a:spAutoFit/>
          </a:bodyPr>
          <a:lstStyle/>
          <a:p>
            <a:r>
              <a:rPr lang="ja-JP" altLang="en-US" sz="1400" dirty="0"/>
              <a:t>納入予定日時</a:t>
            </a:r>
          </a:p>
        </p:txBody>
      </p:sp>
      <p:cxnSp>
        <p:nvCxnSpPr>
          <p:cNvPr id="40" name="直線コネクタ 39">
            <a:extLst>
              <a:ext uri="{FF2B5EF4-FFF2-40B4-BE49-F238E27FC236}">
                <a16:creationId xmlns:a16="http://schemas.microsoft.com/office/drawing/2014/main" id="{E3AECC5F-9ED2-8768-1A1E-73F979407B86}"/>
              </a:ext>
            </a:extLst>
          </p:cNvPr>
          <p:cNvCxnSpPr/>
          <p:nvPr/>
        </p:nvCxnSpPr>
        <p:spPr>
          <a:xfrm>
            <a:off x="2632371" y="4804780"/>
            <a:ext cx="0" cy="1329587"/>
          </a:xfrm>
          <a:prstGeom prst="line">
            <a:avLst/>
          </a:prstGeom>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257F4510-4B98-D687-2920-6EB954F4827E}"/>
              </a:ext>
            </a:extLst>
          </p:cNvPr>
          <p:cNvSpPr txBox="1"/>
          <p:nvPr/>
        </p:nvSpPr>
        <p:spPr>
          <a:xfrm>
            <a:off x="2231225" y="6227729"/>
            <a:ext cx="1267738" cy="307777"/>
          </a:xfrm>
          <a:prstGeom prst="rect">
            <a:avLst/>
          </a:prstGeom>
          <a:noFill/>
        </p:spPr>
        <p:txBody>
          <a:bodyPr wrap="square">
            <a:spAutoFit/>
          </a:bodyPr>
          <a:lstStyle/>
          <a:p>
            <a:r>
              <a:rPr lang="ja-JP" altLang="en-US" sz="1400" dirty="0"/>
              <a:t>入庫予定日時</a:t>
            </a:r>
          </a:p>
        </p:txBody>
      </p:sp>
      <p:sp>
        <p:nvSpPr>
          <p:cNvPr id="42" name="テキスト ボックス 41">
            <a:extLst>
              <a:ext uri="{FF2B5EF4-FFF2-40B4-BE49-F238E27FC236}">
                <a16:creationId xmlns:a16="http://schemas.microsoft.com/office/drawing/2014/main" id="{896B9971-D9B9-FACD-75A4-90DF34870EC6}"/>
              </a:ext>
            </a:extLst>
          </p:cNvPr>
          <p:cNvSpPr txBox="1"/>
          <p:nvPr/>
        </p:nvSpPr>
        <p:spPr>
          <a:xfrm>
            <a:off x="4808161" y="5980479"/>
            <a:ext cx="598067" cy="307777"/>
          </a:xfrm>
          <a:prstGeom prst="rect">
            <a:avLst/>
          </a:prstGeom>
          <a:noFill/>
        </p:spPr>
        <p:txBody>
          <a:bodyPr wrap="square">
            <a:spAutoFit/>
          </a:bodyPr>
          <a:lstStyle/>
          <a:p>
            <a:r>
              <a:rPr lang="ja-JP" altLang="en-US" sz="1400" dirty="0"/>
              <a:t>時間</a:t>
            </a:r>
          </a:p>
        </p:txBody>
      </p:sp>
      <p:sp>
        <p:nvSpPr>
          <p:cNvPr id="43" name="正方形/長方形 42">
            <a:extLst>
              <a:ext uri="{FF2B5EF4-FFF2-40B4-BE49-F238E27FC236}">
                <a16:creationId xmlns:a16="http://schemas.microsoft.com/office/drawing/2014/main" id="{110EF3E7-A1CE-29F3-2099-5514C3B75350}"/>
              </a:ext>
            </a:extLst>
          </p:cNvPr>
          <p:cNvSpPr/>
          <p:nvPr/>
        </p:nvSpPr>
        <p:spPr>
          <a:xfrm>
            <a:off x="1248621" y="4962780"/>
            <a:ext cx="140299"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矢印コネクタ 43">
            <a:extLst>
              <a:ext uri="{FF2B5EF4-FFF2-40B4-BE49-F238E27FC236}">
                <a16:creationId xmlns:a16="http://schemas.microsoft.com/office/drawing/2014/main" id="{C2CFF40A-270E-CAA5-9F76-9DCDA22246A2}"/>
              </a:ext>
            </a:extLst>
          </p:cNvPr>
          <p:cNvCxnSpPr>
            <a:cxnSpLocks/>
          </p:cNvCxnSpPr>
          <p:nvPr/>
        </p:nvCxnSpPr>
        <p:spPr>
          <a:xfrm flipV="1">
            <a:off x="539617" y="4493392"/>
            <a:ext cx="0" cy="1581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AEC83397-7DB5-F443-A56F-42EFCAD96155}"/>
              </a:ext>
            </a:extLst>
          </p:cNvPr>
          <p:cNvSpPr txBox="1"/>
          <p:nvPr/>
        </p:nvSpPr>
        <p:spPr>
          <a:xfrm>
            <a:off x="-1059" y="4982581"/>
            <a:ext cx="1123526" cy="307777"/>
          </a:xfrm>
          <a:prstGeom prst="rect">
            <a:avLst/>
          </a:prstGeom>
          <a:solidFill>
            <a:schemeClr val="bg1"/>
          </a:solidFill>
        </p:spPr>
        <p:txBody>
          <a:bodyPr wrap="square">
            <a:spAutoFit/>
          </a:bodyPr>
          <a:lstStyle/>
          <a:p>
            <a:r>
              <a:rPr lang="ja-JP" altLang="en-US" sz="1400" dirty="0"/>
              <a:t>かんばん数</a:t>
            </a:r>
          </a:p>
        </p:txBody>
      </p:sp>
      <p:sp>
        <p:nvSpPr>
          <p:cNvPr id="49" name="正方形/長方形 48">
            <a:extLst>
              <a:ext uri="{FF2B5EF4-FFF2-40B4-BE49-F238E27FC236}">
                <a16:creationId xmlns:a16="http://schemas.microsoft.com/office/drawing/2014/main" id="{CA122BE7-241A-397A-84D4-E23D201FD9B3}"/>
              </a:ext>
            </a:extLst>
          </p:cNvPr>
          <p:cNvSpPr/>
          <p:nvPr/>
        </p:nvSpPr>
        <p:spPr>
          <a:xfrm>
            <a:off x="2562222" y="4961258"/>
            <a:ext cx="140299" cy="914400"/>
          </a:xfrm>
          <a:prstGeom prst="rect">
            <a:avLst/>
          </a:prstGeom>
          <a:solidFill>
            <a:schemeClr val="bg1"/>
          </a:solidFill>
          <a:ln w="190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吹き出し: 四角形 49">
            <a:extLst>
              <a:ext uri="{FF2B5EF4-FFF2-40B4-BE49-F238E27FC236}">
                <a16:creationId xmlns:a16="http://schemas.microsoft.com/office/drawing/2014/main" id="{3C42D942-36EF-B2FF-C899-4019887C9494}"/>
              </a:ext>
            </a:extLst>
          </p:cNvPr>
          <p:cNvSpPr/>
          <p:nvPr/>
        </p:nvSpPr>
        <p:spPr>
          <a:xfrm>
            <a:off x="732883" y="4244008"/>
            <a:ext cx="1361849" cy="491299"/>
          </a:xfrm>
          <a:prstGeom prst="wedgeRectCallout">
            <a:avLst>
              <a:gd name="adj1" fmla="val -5997"/>
              <a:gd name="adj2" fmla="val 117918"/>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この時間に納入があるものは、</a:t>
            </a:r>
            <a:endParaRPr lang="en-US" altLang="ja-JP" sz="1200" dirty="0">
              <a:solidFill>
                <a:schemeClr val="tx1"/>
              </a:solidFill>
            </a:endParaRPr>
          </a:p>
        </p:txBody>
      </p:sp>
      <p:sp>
        <p:nvSpPr>
          <p:cNvPr id="51" name="吹き出し: 四角形 50">
            <a:extLst>
              <a:ext uri="{FF2B5EF4-FFF2-40B4-BE49-F238E27FC236}">
                <a16:creationId xmlns:a16="http://schemas.microsoft.com/office/drawing/2014/main" id="{526A4681-E610-D794-DD0F-B8DE0B0F1938}"/>
              </a:ext>
            </a:extLst>
          </p:cNvPr>
          <p:cNvSpPr/>
          <p:nvPr/>
        </p:nvSpPr>
        <p:spPr>
          <a:xfrm>
            <a:off x="2516046" y="4179492"/>
            <a:ext cx="1593744" cy="667945"/>
          </a:xfrm>
          <a:prstGeom prst="wedgeRectCallout">
            <a:avLst>
              <a:gd name="adj1" fmla="val -43670"/>
              <a:gd name="adj2" fmla="val 104515"/>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この時間に入庫があるはず・・！</a:t>
            </a:r>
            <a:endParaRPr lang="en-US" altLang="ja-JP" sz="1200" dirty="0">
              <a:solidFill>
                <a:schemeClr val="tx1"/>
              </a:solidFill>
            </a:endParaRPr>
          </a:p>
          <a:p>
            <a:r>
              <a:rPr lang="ja-JP" altLang="en-US" sz="1200" dirty="0">
                <a:solidFill>
                  <a:schemeClr val="tx1"/>
                </a:solidFill>
              </a:rPr>
              <a:t>あれ？ない・・！</a:t>
            </a:r>
            <a:endParaRPr lang="en-US" altLang="ja-JP" sz="1200" dirty="0">
              <a:solidFill>
                <a:schemeClr val="tx1"/>
              </a:solidFill>
            </a:endParaRPr>
          </a:p>
        </p:txBody>
      </p:sp>
      <p:cxnSp>
        <p:nvCxnSpPr>
          <p:cNvPr id="53" name="直線矢印コネクタ 52">
            <a:extLst>
              <a:ext uri="{FF2B5EF4-FFF2-40B4-BE49-F238E27FC236}">
                <a16:creationId xmlns:a16="http://schemas.microsoft.com/office/drawing/2014/main" id="{F341B031-A356-FF20-11D6-74B88F969F6D}"/>
              </a:ext>
            </a:extLst>
          </p:cNvPr>
          <p:cNvCxnSpPr>
            <a:stCxn id="43" idx="3"/>
            <a:endCxn id="49" idx="1"/>
          </p:cNvCxnSpPr>
          <p:nvPr/>
        </p:nvCxnSpPr>
        <p:spPr>
          <a:xfrm flipV="1">
            <a:off x="1388920" y="5418458"/>
            <a:ext cx="1173302" cy="1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E88D3F48-8532-8B17-21A3-1E78D6E03BEB}"/>
              </a:ext>
            </a:extLst>
          </p:cNvPr>
          <p:cNvSpPr/>
          <p:nvPr/>
        </p:nvSpPr>
        <p:spPr>
          <a:xfrm>
            <a:off x="4430727" y="4960283"/>
            <a:ext cx="133315" cy="916898"/>
          </a:xfrm>
          <a:prstGeom prst="rect">
            <a:avLst/>
          </a:prstGeom>
          <a:solidFill>
            <a:srgbClr val="FFC000"/>
          </a:solidFill>
          <a:ln w="190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BBC9A184-2460-5378-B765-9B3DA2ABEA6E}"/>
              </a:ext>
            </a:extLst>
          </p:cNvPr>
          <p:cNvSpPr txBox="1"/>
          <p:nvPr/>
        </p:nvSpPr>
        <p:spPr>
          <a:xfrm>
            <a:off x="4032759" y="6239662"/>
            <a:ext cx="921309" cy="307777"/>
          </a:xfrm>
          <a:prstGeom prst="rect">
            <a:avLst/>
          </a:prstGeom>
          <a:noFill/>
        </p:spPr>
        <p:txBody>
          <a:bodyPr wrap="square">
            <a:spAutoFit/>
          </a:bodyPr>
          <a:lstStyle/>
          <a:p>
            <a:r>
              <a:rPr lang="ja-JP" altLang="en-US" sz="1400" dirty="0"/>
              <a:t>入庫日時</a:t>
            </a:r>
          </a:p>
        </p:txBody>
      </p:sp>
      <p:cxnSp>
        <p:nvCxnSpPr>
          <p:cNvPr id="57" name="直線矢印コネクタ 56">
            <a:extLst>
              <a:ext uri="{FF2B5EF4-FFF2-40B4-BE49-F238E27FC236}">
                <a16:creationId xmlns:a16="http://schemas.microsoft.com/office/drawing/2014/main" id="{9E626EA3-F416-CC06-4751-DAE8DE7D70F7}"/>
              </a:ext>
            </a:extLst>
          </p:cNvPr>
          <p:cNvCxnSpPr>
            <a:cxnSpLocks/>
            <a:stCxn id="49" idx="3"/>
          </p:cNvCxnSpPr>
          <p:nvPr/>
        </p:nvCxnSpPr>
        <p:spPr>
          <a:xfrm flipV="1">
            <a:off x="2702521" y="5411336"/>
            <a:ext cx="1708158" cy="7122"/>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吹き出し: 四角形 60">
            <a:extLst>
              <a:ext uri="{FF2B5EF4-FFF2-40B4-BE49-F238E27FC236}">
                <a16:creationId xmlns:a16="http://schemas.microsoft.com/office/drawing/2014/main" id="{B22933AE-68BA-9D23-8C87-4C97DDE02EC9}"/>
              </a:ext>
            </a:extLst>
          </p:cNvPr>
          <p:cNvSpPr/>
          <p:nvPr/>
        </p:nvSpPr>
        <p:spPr>
          <a:xfrm>
            <a:off x="4354599" y="4199629"/>
            <a:ext cx="1010418" cy="594282"/>
          </a:xfrm>
          <a:prstGeom prst="wedgeRectCallout">
            <a:avLst>
              <a:gd name="adj1" fmla="val -37106"/>
              <a:gd name="adj2" fmla="val 112839"/>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solidFill>
              </a:rPr>
              <a:t>遅れて入庫</a:t>
            </a:r>
            <a:endParaRPr lang="en-US" altLang="ja-JP" sz="1200" dirty="0">
              <a:solidFill>
                <a:schemeClr val="tx1"/>
              </a:solidFill>
            </a:endParaRPr>
          </a:p>
          <a:p>
            <a:r>
              <a:rPr lang="ja-JP" altLang="en-US" sz="1200" dirty="0">
                <a:solidFill>
                  <a:schemeClr val="tx1"/>
                </a:solidFill>
              </a:rPr>
              <a:t>しました</a:t>
            </a:r>
            <a:endParaRPr lang="en-US" altLang="ja-JP" sz="1200" dirty="0">
              <a:solidFill>
                <a:schemeClr val="tx1"/>
              </a:solidFill>
            </a:endParaRPr>
          </a:p>
        </p:txBody>
      </p:sp>
      <p:sp>
        <p:nvSpPr>
          <p:cNvPr id="63" name="吹き出し: 四角形 62">
            <a:extLst>
              <a:ext uri="{FF2B5EF4-FFF2-40B4-BE49-F238E27FC236}">
                <a16:creationId xmlns:a16="http://schemas.microsoft.com/office/drawing/2014/main" id="{3E56FE00-C9A8-A8E7-2E58-DE7B60F38F3D}"/>
              </a:ext>
            </a:extLst>
          </p:cNvPr>
          <p:cNvSpPr/>
          <p:nvPr/>
        </p:nvSpPr>
        <p:spPr>
          <a:xfrm>
            <a:off x="2761759" y="5640990"/>
            <a:ext cx="1572980" cy="523576"/>
          </a:xfrm>
          <a:prstGeom prst="wedgeRectCallout">
            <a:avLst>
              <a:gd name="adj1" fmla="val -2508"/>
              <a:gd name="adj2" fmla="val -86102"/>
            </a:avLst>
          </a:prstGeom>
          <a:solidFill>
            <a:srgbClr val="FFFFCC"/>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200" b="1" dirty="0">
                <a:solidFill>
                  <a:schemeClr val="tx1"/>
                </a:solidFill>
              </a:rPr>
              <a:t>この時間は</a:t>
            </a:r>
            <a:endParaRPr lang="en-US" altLang="ja-JP" sz="1200" b="1" dirty="0">
              <a:solidFill>
                <a:schemeClr val="tx1"/>
              </a:solidFill>
            </a:endParaRPr>
          </a:p>
          <a:p>
            <a:r>
              <a:rPr lang="ja-JP" altLang="en-US" sz="1200" b="1" dirty="0">
                <a:solidFill>
                  <a:schemeClr val="tx1"/>
                </a:solidFill>
              </a:rPr>
              <a:t>滞留かんばんと推定</a:t>
            </a:r>
            <a:endParaRPr lang="en-US" altLang="ja-JP" sz="1200" b="1" dirty="0">
              <a:solidFill>
                <a:schemeClr val="tx1"/>
              </a:solidFill>
            </a:endParaRPr>
          </a:p>
        </p:txBody>
      </p:sp>
      <p:sp>
        <p:nvSpPr>
          <p:cNvPr id="64" name="テキスト ボックス 63">
            <a:extLst>
              <a:ext uri="{FF2B5EF4-FFF2-40B4-BE49-F238E27FC236}">
                <a16:creationId xmlns:a16="http://schemas.microsoft.com/office/drawing/2014/main" id="{CD2E1BBD-12D3-472B-BC85-02910A3FE5FB}"/>
              </a:ext>
            </a:extLst>
          </p:cNvPr>
          <p:cNvSpPr txBox="1"/>
          <p:nvPr/>
        </p:nvSpPr>
        <p:spPr>
          <a:xfrm>
            <a:off x="1413808" y="5461249"/>
            <a:ext cx="1123526" cy="400110"/>
          </a:xfrm>
          <a:prstGeom prst="rect">
            <a:avLst/>
          </a:prstGeom>
          <a:noFill/>
        </p:spPr>
        <p:txBody>
          <a:bodyPr wrap="square">
            <a:spAutoFit/>
          </a:bodyPr>
          <a:lstStyle/>
          <a:p>
            <a:r>
              <a:rPr lang="ja-JP" altLang="en-US" sz="1000" dirty="0"/>
              <a:t>直納</a:t>
            </a:r>
            <a:r>
              <a:rPr lang="en-US" altLang="ja-JP" sz="1000" dirty="0"/>
              <a:t>or</a:t>
            </a:r>
            <a:r>
              <a:rPr lang="ja-JP" altLang="en-US" sz="1000" dirty="0"/>
              <a:t>西尾東経由で変わる</a:t>
            </a:r>
          </a:p>
        </p:txBody>
      </p:sp>
    </p:spTree>
    <p:extLst>
      <p:ext uri="{BB962C8B-B14F-4D97-AF65-F5344CB8AC3E}">
        <p14:creationId xmlns:p14="http://schemas.microsoft.com/office/powerpoint/2010/main" val="12564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5785B71-73A9-771A-D170-E0088C38839F}"/>
              </a:ext>
            </a:extLst>
          </p:cNvPr>
          <p:cNvSpPr>
            <a:spLocks noGrp="1"/>
          </p:cNvSpPr>
          <p:nvPr>
            <p:ph type="body" sz="quarter" idx="18"/>
          </p:nvPr>
        </p:nvSpPr>
        <p:spPr/>
        <p:txBody>
          <a:bodyPr/>
          <a:lstStyle/>
          <a:p>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DD0E0472-8F70-4344-9233-B4F13A464B88}"/>
              </a:ext>
            </a:extLst>
          </p:cNvPr>
          <p:cNvSpPr>
            <a:spLocks noGrp="1"/>
          </p:cNvSpPr>
          <p:nvPr>
            <p:ph type="body" sz="quarter" idx="20"/>
          </p:nvPr>
        </p:nvSpPr>
        <p:spPr/>
        <p:txBody>
          <a:bodyPr/>
          <a:lstStyle/>
          <a:p>
            <a:r>
              <a:rPr kumimoji="1" lang="ja-JP" altLang="en-US" dirty="0"/>
              <a:t>特徴（</a:t>
            </a:r>
            <a:r>
              <a:rPr kumimoji="1" lang="en-US" altLang="ja-JP" dirty="0"/>
              <a:t>2/2</a:t>
            </a:r>
            <a:r>
              <a:rPr kumimoji="1" lang="ja-JP" altLang="en-US" dirty="0"/>
              <a:t>）</a:t>
            </a:r>
          </a:p>
        </p:txBody>
      </p:sp>
      <p:sp>
        <p:nvSpPr>
          <p:cNvPr id="4" name="日付プレースホルダー 3">
            <a:extLst>
              <a:ext uri="{FF2B5EF4-FFF2-40B4-BE49-F238E27FC236}">
                <a16:creationId xmlns:a16="http://schemas.microsoft.com/office/drawing/2014/main" id="{F19FCCCC-58C4-6ADA-7ADB-5572E1BB9B6D}"/>
              </a:ext>
            </a:extLst>
          </p:cNvPr>
          <p:cNvSpPr>
            <a:spLocks noGrp="1"/>
          </p:cNvSpPr>
          <p:nvPr>
            <p:ph type="dt" sz="half" idx="19"/>
          </p:nvPr>
        </p:nvSpPr>
        <p:spPr/>
        <p:txBody>
          <a:bodyPr/>
          <a:lstStyle/>
          <a:p>
            <a:fld id="{FCAFAC13-DB77-42F2-BE26-45BA5532FD50}" type="datetime4">
              <a:rPr lang="en-US" altLang="ja-JP" smtClean="0"/>
              <a:pPr/>
              <a:t>April 4, 2025</a:t>
            </a:fld>
            <a:endParaRPr lang="en-US" dirty="0"/>
          </a:p>
        </p:txBody>
      </p:sp>
      <p:graphicFrame>
        <p:nvGraphicFramePr>
          <p:cNvPr id="33" name="表 32">
            <a:extLst>
              <a:ext uri="{FF2B5EF4-FFF2-40B4-BE49-F238E27FC236}">
                <a16:creationId xmlns:a16="http://schemas.microsoft.com/office/drawing/2014/main" id="{C4AA57E7-56B8-5DB6-C385-726F57DCC6C8}"/>
              </a:ext>
            </a:extLst>
          </p:cNvPr>
          <p:cNvGraphicFramePr>
            <a:graphicFrameLocks noGrp="1"/>
          </p:cNvGraphicFramePr>
          <p:nvPr>
            <p:extLst>
              <p:ext uri="{D42A27DB-BD31-4B8C-83A1-F6EECF244321}">
                <p14:modId xmlns:p14="http://schemas.microsoft.com/office/powerpoint/2010/main" val="751072349"/>
              </p:ext>
            </p:extLst>
          </p:nvPr>
        </p:nvGraphicFramePr>
        <p:xfrm>
          <a:off x="641437" y="3275851"/>
          <a:ext cx="11107485" cy="3376680"/>
        </p:xfrm>
        <a:graphic>
          <a:graphicData uri="http://schemas.openxmlformats.org/drawingml/2006/table">
            <a:tbl>
              <a:tblPr bandRow="1">
                <a:tableStyleId>{5C22544A-7EE6-4342-B048-85BDC9FD1C3A}</a:tableStyleId>
              </a:tblPr>
              <a:tblGrid>
                <a:gridCol w="1247265">
                  <a:extLst>
                    <a:ext uri="{9D8B030D-6E8A-4147-A177-3AD203B41FA5}">
                      <a16:colId xmlns:a16="http://schemas.microsoft.com/office/drawing/2014/main" val="2617689095"/>
                    </a:ext>
                  </a:extLst>
                </a:gridCol>
                <a:gridCol w="594152">
                  <a:extLst>
                    <a:ext uri="{9D8B030D-6E8A-4147-A177-3AD203B41FA5}">
                      <a16:colId xmlns:a16="http://schemas.microsoft.com/office/drawing/2014/main" val="1296630086"/>
                    </a:ext>
                  </a:extLst>
                </a:gridCol>
                <a:gridCol w="639508">
                  <a:extLst>
                    <a:ext uri="{9D8B030D-6E8A-4147-A177-3AD203B41FA5}">
                      <a16:colId xmlns:a16="http://schemas.microsoft.com/office/drawing/2014/main" val="427396945"/>
                    </a:ext>
                  </a:extLst>
                </a:gridCol>
                <a:gridCol w="718880">
                  <a:extLst>
                    <a:ext uri="{9D8B030D-6E8A-4147-A177-3AD203B41FA5}">
                      <a16:colId xmlns:a16="http://schemas.microsoft.com/office/drawing/2014/main" val="4212782757"/>
                    </a:ext>
                  </a:extLst>
                </a:gridCol>
                <a:gridCol w="718880">
                  <a:extLst>
                    <a:ext uri="{9D8B030D-6E8A-4147-A177-3AD203B41FA5}">
                      <a16:colId xmlns:a16="http://schemas.microsoft.com/office/drawing/2014/main" val="2114087893"/>
                    </a:ext>
                  </a:extLst>
                </a:gridCol>
                <a:gridCol w="718880">
                  <a:extLst>
                    <a:ext uri="{9D8B030D-6E8A-4147-A177-3AD203B41FA5}">
                      <a16:colId xmlns:a16="http://schemas.microsoft.com/office/drawing/2014/main" val="3755560989"/>
                    </a:ext>
                  </a:extLst>
                </a:gridCol>
                <a:gridCol w="718880">
                  <a:extLst>
                    <a:ext uri="{9D8B030D-6E8A-4147-A177-3AD203B41FA5}">
                      <a16:colId xmlns:a16="http://schemas.microsoft.com/office/drawing/2014/main" val="2120612381"/>
                    </a:ext>
                  </a:extLst>
                </a:gridCol>
                <a:gridCol w="718880">
                  <a:extLst>
                    <a:ext uri="{9D8B030D-6E8A-4147-A177-3AD203B41FA5}">
                      <a16:colId xmlns:a16="http://schemas.microsoft.com/office/drawing/2014/main" val="3409175401"/>
                    </a:ext>
                  </a:extLst>
                </a:gridCol>
                <a:gridCol w="718880">
                  <a:extLst>
                    <a:ext uri="{9D8B030D-6E8A-4147-A177-3AD203B41FA5}">
                      <a16:colId xmlns:a16="http://schemas.microsoft.com/office/drawing/2014/main" val="4169909155"/>
                    </a:ext>
                  </a:extLst>
                </a:gridCol>
                <a:gridCol w="718880">
                  <a:extLst>
                    <a:ext uri="{9D8B030D-6E8A-4147-A177-3AD203B41FA5}">
                      <a16:colId xmlns:a16="http://schemas.microsoft.com/office/drawing/2014/main" val="3446211672"/>
                    </a:ext>
                  </a:extLst>
                </a:gridCol>
                <a:gridCol w="718880">
                  <a:extLst>
                    <a:ext uri="{9D8B030D-6E8A-4147-A177-3AD203B41FA5}">
                      <a16:colId xmlns:a16="http://schemas.microsoft.com/office/drawing/2014/main" val="1486083204"/>
                    </a:ext>
                  </a:extLst>
                </a:gridCol>
                <a:gridCol w="718880">
                  <a:extLst>
                    <a:ext uri="{9D8B030D-6E8A-4147-A177-3AD203B41FA5}">
                      <a16:colId xmlns:a16="http://schemas.microsoft.com/office/drawing/2014/main" val="2020242265"/>
                    </a:ext>
                  </a:extLst>
                </a:gridCol>
                <a:gridCol w="718880">
                  <a:extLst>
                    <a:ext uri="{9D8B030D-6E8A-4147-A177-3AD203B41FA5}">
                      <a16:colId xmlns:a16="http://schemas.microsoft.com/office/drawing/2014/main" val="1961754914"/>
                    </a:ext>
                  </a:extLst>
                </a:gridCol>
                <a:gridCol w="718880">
                  <a:extLst>
                    <a:ext uri="{9D8B030D-6E8A-4147-A177-3AD203B41FA5}">
                      <a16:colId xmlns:a16="http://schemas.microsoft.com/office/drawing/2014/main" val="3692050890"/>
                    </a:ext>
                  </a:extLst>
                </a:gridCol>
                <a:gridCol w="718880">
                  <a:extLst>
                    <a:ext uri="{9D8B030D-6E8A-4147-A177-3AD203B41FA5}">
                      <a16:colId xmlns:a16="http://schemas.microsoft.com/office/drawing/2014/main" val="4089820184"/>
                    </a:ext>
                  </a:extLst>
                </a:gridCol>
              </a:tblGrid>
              <a:tr h="625340">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t>1</a:t>
                      </a:r>
                      <a:r>
                        <a:rPr kumimoji="1" lang="ja-JP" altLang="en-US" sz="1400" dirty="0"/>
                        <a:t>週間前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400" dirty="0"/>
                        <a:t>かんばん回転日数前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t>t-8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t>t-7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t>t-6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t>t-5</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t>t-4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t>t-3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t>t-2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t>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t>Now</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0545303"/>
                  </a:ext>
                </a:extLst>
              </a:tr>
              <a:tr h="354500">
                <a:tc>
                  <a:txBody>
                    <a:bodyPr/>
                    <a:lstStyle/>
                    <a:p>
                      <a:pPr algn="ctr"/>
                      <a:r>
                        <a:rPr kumimoji="1" lang="ja-JP" altLang="en-US" sz="1400" dirty="0"/>
                        <a:t>稼働フラグ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1290543"/>
                  </a:ext>
                </a:extLst>
              </a:tr>
              <a:tr h="442949">
                <a:tc>
                  <a:txBody>
                    <a:bodyPr/>
                    <a:lstStyle/>
                    <a:p>
                      <a:pPr algn="ctr"/>
                      <a:r>
                        <a:rPr kumimoji="1" lang="ja-JP" altLang="en-US" sz="1400" dirty="0"/>
                        <a:t>過去</a:t>
                      </a:r>
                      <a:endParaRPr kumimoji="1" lang="en-US" altLang="ja-JP" sz="1400" dirty="0"/>
                    </a:p>
                    <a:p>
                      <a:pPr algn="ctr"/>
                      <a:r>
                        <a:rPr kumimoji="1" lang="ja-JP" altLang="en-US" sz="1400" dirty="0"/>
                        <a:t>かんばん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0957647"/>
                  </a:ext>
                </a:extLst>
              </a:tr>
              <a:tr h="354500">
                <a:tc>
                  <a:txBody>
                    <a:bodyPr/>
                    <a:lstStyle/>
                    <a:p>
                      <a:pPr algn="ctr"/>
                      <a:r>
                        <a:rPr kumimoji="1" lang="ja-JP" altLang="en-US" sz="1400" dirty="0"/>
                        <a:t>発注数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6065214"/>
                  </a:ext>
                </a:extLst>
              </a:tr>
              <a:tr h="354500">
                <a:tc>
                  <a:txBody>
                    <a:bodyPr/>
                    <a:lstStyle/>
                    <a:p>
                      <a:pPr algn="ctr"/>
                      <a:r>
                        <a:rPr kumimoji="1" lang="ja-JP" altLang="en-US" sz="1400" dirty="0"/>
                        <a:t>滞留数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3166213"/>
                  </a:ext>
                </a:extLst>
              </a:tr>
              <a:tr h="354500">
                <a:tc>
                  <a:txBody>
                    <a:bodyPr/>
                    <a:lstStyle/>
                    <a:p>
                      <a:pPr algn="ctr"/>
                      <a:r>
                        <a:rPr kumimoji="1" lang="ja-JP" altLang="en-US" sz="1400" dirty="0"/>
                        <a:t>在庫異常値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dirty="0"/>
                        <a:t>-10</a:t>
                      </a:r>
                      <a:r>
                        <a:rPr kumimoji="1" lang="ja-JP" altLang="en-US" sz="14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653245"/>
                  </a:ext>
                </a:extLst>
              </a:tr>
              <a:tr h="354500">
                <a:tc>
                  <a:txBody>
                    <a:bodyPr/>
                    <a:lstStyle/>
                    <a:p>
                      <a:pPr algn="ctr"/>
                      <a:r>
                        <a:rPr kumimoji="1" lang="ja-JP" altLang="en-US" sz="1400" dirty="0"/>
                        <a:t>生産台数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6750199"/>
                  </a:ext>
                </a:extLst>
              </a:tr>
              <a:tr h="354500">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8956932"/>
                  </a:ext>
                </a:extLst>
              </a:tr>
            </a:tbl>
          </a:graphicData>
        </a:graphic>
      </p:graphicFrame>
      <p:sp>
        <p:nvSpPr>
          <p:cNvPr id="5" name="テキスト ボックス 4">
            <a:extLst>
              <a:ext uri="{FF2B5EF4-FFF2-40B4-BE49-F238E27FC236}">
                <a16:creationId xmlns:a16="http://schemas.microsoft.com/office/drawing/2014/main" id="{0F41C3C0-8481-E63D-186F-4AACD9B903A6}"/>
              </a:ext>
            </a:extLst>
          </p:cNvPr>
          <p:cNvSpPr txBox="1"/>
          <p:nvPr/>
        </p:nvSpPr>
        <p:spPr>
          <a:xfrm>
            <a:off x="443077" y="767396"/>
            <a:ext cx="4402167" cy="369332"/>
          </a:xfrm>
          <a:prstGeom prst="rect">
            <a:avLst/>
          </a:prstGeom>
          <a:noFill/>
        </p:spPr>
        <p:txBody>
          <a:bodyPr wrap="none" rtlCol="0">
            <a:spAutoFit/>
          </a:bodyPr>
          <a:lstStyle/>
          <a:p>
            <a:r>
              <a:rPr lang="ja-JP" altLang="en-US" dirty="0"/>
              <a:t>❸ </a:t>
            </a:r>
            <a:r>
              <a:rPr lang="ja-JP" altLang="en-US" b="1" dirty="0"/>
              <a:t>最適な時間遅れによる異常原因の分析</a:t>
            </a:r>
            <a:endParaRPr kumimoji="1" lang="ja-JP" altLang="en-US" b="1" dirty="0"/>
          </a:p>
        </p:txBody>
      </p:sp>
      <p:sp>
        <p:nvSpPr>
          <p:cNvPr id="6" name="テキスト ボックス 5">
            <a:extLst>
              <a:ext uri="{FF2B5EF4-FFF2-40B4-BE49-F238E27FC236}">
                <a16:creationId xmlns:a16="http://schemas.microsoft.com/office/drawing/2014/main" id="{8F32DC5C-1885-68D9-2EFA-F32F7B09A50F}"/>
              </a:ext>
            </a:extLst>
          </p:cNvPr>
          <p:cNvSpPr txBox="1"/>
          <p:nvPr/>
        </p:nvSpPr>
        <p:spPr>
          <a:xfrm>
            <a:off x="543697" y="1136728"/>
            <a:ext cx="11240935" cy="1554913"/>
          </a:xfrm>
          <a:prstGeom prst="rect">
            <a:avLst/>
          </a:prstGeom>
          <a:noFill/>
        </p:spPr>
        <p:txBody>
          <a:bodyPr wrap="square" rtlCol="0">
            <a:spAutoFit/>
          </a:bodyPr>
          <a:lstStyle/>
          <a:p>
            <a:pPr>
              <a:lnSpc>
                <a:spcPts val="2300"/>
              </a:lnSpc>
            </a:pPr>
            <a:r>
              <a:rPr lang="ja-JP" altLang="en-US" sz="1600" dirty="0"/>
              <a:t>・在庫異常（下限割れや上限越え）には、複数の要因が関与しており、それぞれが異なるタイムラグ（時間的遅れ）を持って影響を及ぼしている</a:t>
            </a:r>
            <a:endParaRPr lang="en-US" altLang="ja-JP" sz="1600" dirty="0"/>
          </a:p>
          <a:p>
            <a:pPr>
              <a:lnSpc>
                <a:spcPts val="2300"/>
              </a:lnSpc>
            </a:pPr>
            <a:r>
              <a:rPr lang="ja-JP" altLang="en-US" sz="1600" dirty="0"/>
              <a:t>例えば、数日前に発生した発注数のフレといった過去の要因が、一定の時間を経て在庫に影響を与える場合もあれば、</a:t>
            </a:r>
            <a:endParaRPr lang="en-US" altLang="ja-JP" sz="1600" dirty="0"/>
          </a:p>
          <a:p>
            <a:pPr>
              <a:lnSpc>
                <a:spcPts val="2300"/>
              </a:lnSpc>
            </a:pPr>
            <a:r>
              <a:rPr lang="ja-JP" altLang="en-US" sz="1600" dirty="0"/>
              <a:t>現在進行中の生産変動や滞留状況などが短期的に影響することもある。</a:t>
            </a:r>
            <a:endParaRPr lang="en-US" altLang="ja-JP" sz="1600" dirty="0"/>
          </a:p>
          <a:p>
            <a:pPr>
              <a:lnSpc>
                <a:spcPts val="2300"/>
              </a:lnSpc>
            </a:pPr>
            <a:r>
              <a:rPr lang="ja-JP" altLang="en-US" sz="1600" dirty="0"/>
              <a:t>このような</a:t>
            </a:r>
            <a:r>
              <a:rPr lang="ja-JP" altLang="en-US" sz="1600" b="1" dirty="0">
                <a:solidFill>
                  <a:schemeClr val="accent6"/>
                </a:solidFill>
              </a:rPr>
              <a:t>在庫異常の原因を分析するためには、それぞれの要因の発生タイミングを考慮することが重要</a:t>
            </a:r>
            <a:endParaRPr lang="en-US" altLang="ja-JP" sz="1600" b="1" dirty="0">
              <a:solidFill>
                <a:schemeClr val="accent6"/>
              </a:solidFill>
            </a:endParaRPr>
          </a:p>
        </p:txBody>
      </p:sp>
      <p:sp>
        <p:nvSpPr>
          <p:cNvPr id="7" name="矢印: 下 6">
            <a:extLst>
              <a:ext uri="{FF2B5EF4-FFF2-40B4-BE49-F238E27FC236}">
                <a16:creationId xmlns:a16="http://schemas.microsoft.com/office/drawing/2014/main" id="{2F18963D-3FAA-D4D1-6763-CBD47FCB0098}"/>
              </a:ext>
            </a:extLst>
          </p:cNvPr>
          <p:cNvSpPr/>
          <p:nvPr/>
        </p:nvSpPr>
        <p:spPr>
          <a:xfrm>
            <a:off x="5853684" y="2757787"/>
            <a:ext cx="484632" cy="37114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D7C6F35-97F9-8F6E-476E-39F8AB34B8CC}"/>
              </a:ext>
            </a:extLst>
          </p:cNvPr>
          <p:cNvSpPr txBox="1"/>
          <p:nvPr/>
        </p:nvSpPr>
        <p:spPr>
          <a:xfrm>
            <a:off x="6537614" y="2821150"/>
            <a:ext cx="1995617" cy="307777"/>
          </a:xfrm>
          <a:prstGeom prst="rect">
            <a:avLst/>
          </a:prstGeom>
          <a:noFill/>
        </p:spPr>
        <p:txBody>
          <a:bodyPr wrap="square">
            <a:spAutoFit/>
          </a:bodyPr>
          <a:lstStyle/>
          <a:p>
            <a:r>
              <a:rPr lang="ja-JP" altLang="en-US" sz="1400" dirty="0"/>
              <a:t>稼働時間の考慮</a:t>
            </a:r>
          </a:p>
        </p:txBody>
      </p:sp>
      <p:sp>
        <p:nvSpPr>
          <p:cNvPr id="9" name="正方形/長方形 8">
            <a:extLst>
              <a:ext uri="{FF2B5EF4-FFF2-40B4-BE49-F238E27FC236}">
                <a16:creationId xmlns:a16="http://schemas.microsoft.com/office/drawing/2014/main" id="{581DBF56-28C4-2196-6219-9515D89578A7}"/>
              </a:ext>
            </a:extLst>
          </p:cNvPr>
          <p:cNvSpPr/>
          <p:nvPr/>
        </p:nvSpPr>
        <p:spPr>
          <a:xfrm>
            <a:off x="1907885" y="4538712"/>
            <a:ext cx="1191190" cy="2161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4A76D171-516F-533B-E747-7D2B9E141A9B}"/>
              </a:ext>
            </a:extLst>
          </p:cNvPr>
          <p:cNvSpPr/>
          <p:nvPr/>
        </p:nvSpPr>
        <p:spPr>
          <a:xfrm>
            <a:off x="3840479" y="4964191"/>
            <a:ext cx="696921" cy="2077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FFA1AF7-7F20-5337-4B93-54273D41157E}"/>
              </a:ext>
            </a:extLst>
          </p:cNvPr>
          <p:cNvSpPr/>
          <p:nvPr/>
        </p:nvSpPr>
        <p:spPr>
          <a:xfrm>
            <a:off x="11027170" y="5314299"/>
            <a:ext cx="721752" cy="2077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F9EAAF2-D033-CBF8-BE94-95D10C519979}"/>
              </a:ext>
            </a:extLst>
          </p:cNvPr>
          <p:cNvSpPr/>
          <p:nvPr/>
        </p:nvSpPr>
        <p:spPr>
          <a:xfrm>
            <a:off x="7433825" y="6002393"/>
            <a:ext cx="4310154" cy="2077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14974172"/>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themeOverride>
</file>

<file path=docProps/app.xml><?xml version="1.0" encoding="utf-8"?>
<Properties xmlns="http://schemas.openxmlformats.org/officeDocument/2006/extended-properties" xmlns:vt="http://schemas.openxmlformats.org/officeDocument/2006/docPropsVTypes">
  <TotalTime>205485</TotalTime>
  <Words>4729</Words>
  <Application>Microsoft Office PowerPoint</Application>
  <PresentationFormat>ワイド画面</PresentationFormat>
  <Paragraphs>873</Paragraphs>
  <Slides>29</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4</vt:i4>
      </vt:variant>
      <vt:variant>
        <vt:lpstr>スライド タイトル</vt:lpstr>
      </vt:variant>
      <vt:variant>
        <vt:i4>29</vt:i4>
      </vt:variant>
    </vt:vector>
  </HeadingPairs>
  <TitlesOfParts>
    <vt:vector size="37" baseType="lpstr">
      <vt:lpstr>メイリオ</vt:lpstr>
      <vt:lpstr>游ゴシック</vt:lpstr>
      <vt:lpstr>Arial</vt:lpstr>
      <vt:lpstr>Segoe UI</vt: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優樹 笹岡</cp:lastModifiedBy>
  <cp:revision>217</cp:revision>
  <dcterms:created xsi:type="dcterms:W3CDTF">2022-01-19T01:36:44Z</dcterms:created>
  <dcterms:modified xsi:type="dcterms:W3CDTF">2025-04-04T00:05:54Z</dcterms:modified>
</cp:coreProperties>
</file>