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60" r:id="rId3"/>
    <p:sldId id="256" r:id="rId4"/>
    <p:sldId id="257" r:id="rId5"/>
    <p:sldId id="258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FFFFCC"/>
    <a:srgbClr val="CCFFFF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46" d="100"/>
          <a:sy n="146" d="100"/>
        </p:scale>
        <p:origin x="1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443077" y="306000"/>
            <a:ext cx="1130289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1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CONTENTS</a:t>
            </a:r>
            <a:endParaRPr kumimoji="1" lang="ja-JP" altLang="en-US" sz="2400" b="1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プレースホルダー 2">
            <a:extLst>
              <a:ext uri="{FF2B5EF4-FFF2-40B4-BE49-F238E27FC236}">
                <a16:creationId xmlns:a16="http://schemas.microsoft.com/office/drawing/2014/main" id="{8D423200-9DDA-EB45-B4AE-06A422E698E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996842" y="1080000"/>
            <a:ext cx="10198316" cy="500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 baseline="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en-US" altLang="ja-JP" dirty="0"/>
              <a:t>1</a:t>
            </a:r>
            <a:r>
              <a:rPr kumimoji="1" lang="ja-JP" altLang="en-US" dirty="0"/>
              <a:t>　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28pt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May 29,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358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sz="quarter" idx="19" hasCustomPrompt="1"/>
          </p:nvPr>
        </p:nvSpPr>
        <p:spPr>
          <a:xfrm>
            <a:off x="442339" y="2303884"/>
            <a:ext cx="11307323" cy="2088232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3600" b="1" baseline="0">
                <a:solidFill>
                  <a:schemeClr val="tx2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項目タイトル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36pt</a:t>
            </a:r>
          </a:p>
        </p:txBody>
      </p:sp>
      <p:sp>
        <p:nvSpPr>
          <p:cNvPr id="5" name="日付プレースホルダー 3"/>
          <p:cNvSpPr>
            <a:spLocks noGrp="1"/>
          </p:cNvSpPr>
          <p:nvPr>
            <p:ph type="dt" sz="half" idx="20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May 29,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41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1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2"/>
          <p:cNvSpPr>
            <a:spLocks noGrp="1"/>
          </p:cNvSpPr>
          <p:nvPr>
            <p:ph type="body" sz="quarter" idx="18" hasCustomPrompt="1"/>
          </p:nvPr>
        </p:nvSpPr>
        <p:spPr>
          <a:xfrm>
            <a:off x="443077" y="767396"/>
            <a:ext cx="11341555" cy="563760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351353"/>
          </a:xfrm>
          <a:prstGeom prst="rect">
            <a:avLst/>
          </a:prstGeom>
        </p:spPr>
        <p:txBody>
          <a:bodyPr/>
          <a:lstStyle>
            <a:lvl1pPr indent="0">
              <a:spcBef>
                <a:spcPts val="0"/>
              </a:spcBef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メイリオ</a:t>
            </a:r>
            <a:r>
              <a:rPr kumimoji="1" lang="en-US" altLang="ja-JP" dirty="0"/>
              <a:t>24pt</a:t>
            </a:r>
            <a:endParaRPr kumimoji="1" lang="ja-JP" altLang="en-US" dirty="0"/>
          </a:p>
        </p:txBody>
      </p:sp>
      <p:sp>
        <p:nvSpPr>
          <p:cNvPr id="8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May 29,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2313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見出し2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プレースホルダー 5"/>
          <p:cNvSpPr>
            <a:spLocks noGrp="1"/>
          </p:cNvSpPr>
          <p:nvPr>
            <p:ph type="body" sz="quarter" idx="20" hasCustomPrompt="1"/>
          </p:nvPr>
        </p:nvSpPr>
        <p:spPr>
          <a:xfrm>
            <a:off x="443077" y="273600"/>
            <a:ext cx="11341555" cy="779136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>
                <a:solidFill>
                  <a:schemeClr val="tx2"/>
                </a:solidFill>
              </a:defRPr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kumimoji="1" lang="ja-JP" altLang="en-US" dirty="0"/>
              <a:t>ページ見出し </a:t>
            </a:r>
            <a:r>
              <a:rPr kumimoji="1" lang="en-US" altLang="ja-JP" dirty="0"/>
              <a:t>2</a:t>
            </a:r>
            <a:r>
              <a:rPr kumimoji="1" lang="ja-JP" altLang="en-US" dirty="0"/>
              <a:t>行 メイリオ</a:t>
            </a:r>
            <a:r>
              <a:rPr kumimoji="1" lang="en-US" altLang="ja-JP" dirty="0"/>
              <a:t>24pt</a:t>
            </a:r>
          </a:p>
        </p:txBody>
      </p:sp>
      <p:sp>
        <p:nvSpPr>
          <p:cNvPr id="8" name="テキスト プレースホルダー 2">
            <a:extLst>
              <a:ext uri="{FF2B5EF4-FFF2-40B4-BE49-F238E27FC236}">
                <a16:creationId xmlns:a16="http://schemas.microsoft.com/office/drawing/2014/main" id="{D36865C0-32FD-6041-BDCE-3C31AE2B383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43078" y="1232736"/>
            <a:ext cx="11341554" cy="5171664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100" b="1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1pPr>
            <a:lvl2pPr marL="457200" indent="0">
              <a:spcBef>
                <a:spcPts val="500"/>
              </a:spcBef>
              <a:buNone/>
              <a:defRPr sz="16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2pPr>
            <a:lvl3pPr marL="914400" indent="0">
              <a:spcBef>
                <a:spcPts val="500"/>
              </a:spcBef>
              <a:buNone/>
              <a:defRPr sz="12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3pPr>
            <a:lvl4pPr marL="1371600" indent="0">
              <a:spcBef>
                <a:spcPts val="500"/>
              </a:spcBef>
              <a:buNone/>
              <a:defRPr sz="105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4pPr>
            <a:lvl5pPr marL="1828800" indent="0">
              <a:spcBef>
                <a:spcPts val="500"/>
              </a:spcBef>
              <a:buNone/>
              <a:defRPr sz="900">
                <a:latin typeface="メイリオ" panose="020B0604030504040204" pitchFamily="50" charset="-128"/>
                <a:ea typeface="メイリオ" panose="020B0604030504040204" pitchFamily="50" charset="-128"/>
                <a:cs typeface="メイリオ" panose="020B0604030504040204" pitchFamily="50" charset="-128"/>
              </a:defRPr>
            </a:lvl5pPr>
          </a:lstStyle>
          <a:p>
            <a:pPr lvl="0"/>
            <a:r>
              <a:rPr kumimoji="1" lang="ja-JP" altLang="en-US" dirty="0"/>
              <a:t>本文</a:t>
            </a:r>
            <a:r>
              <a:rPr kumimoji="1" lang="en-US" altLang="ja-JP" dirty="0"/>
              <a:t> </a:t>
            </a:r>
            <a:r>
              <a:rPr kumimoji="1" lang="ja-JP" altLang="en-US" dirty="0"/>
              <a:t>メイリオ</a:t>
            </a:r>
            <a:r>
              <a:rPr kumimoji="1" lang="en-US" altLang="ja-JP" dirty="0"/>
              <a:t>21pt</a:t>
            </a:r>
            <a:endParaRPr kumimoji="1" lang="ja-JP" altLang="en-US" dirty="0"/>
          </a:p>
        </p:txBody>
      </p:sp>
      <p:sp>
        <p:nvSpPr>
          <p:cNvPr id="6" name="日付プレースホルダー 3"/>
          <p:cNvSpPr>
            <a:spLocks noGrp="1"/>
          </p:cNvSpPr>
          <p:nvPr>
            <p:ph type="dt" sz="half" idx="19"/>
          </p:nvPr>
        </p:nvSpPr>
        <p:spPr>
          <a:xfrm>
            <a:off x="6962400" y="6668516"/>
            <a:ext cx="2228850" cy="129789"/>
          </a:xfrm>
        </p:spPr>
        <p:txBody>
          <a:bodyPr/>
          <a:lstStyle/>
          <a:p>
            <a:fld id="{FCAFAC13-DB77-42F2-BE26-45BA5532FD50}" type="datetime4">
              <a:rPr lang="en-US" altLang="ja-JP" smtClean="0"/>
              <a:pPr/>
              <a:t>May 29,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347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6818"/>
            <a:ext cx="12192000" cy="261182"/>
          </a:xfrm>
          <a:prstGeom prst="rect">
            <a:avLst/>
          </a:prstGeom>
        </p:spPr>
      </p:pic>
      <p:sp>
        <p:nvSpPr>
          <p:cNvPr id="23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6962400" y="6668516"/>
            <a:ext cx="2228850" cy="129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kumimoji="1" lang="ja-JP" altLang="en-US" sz="850" kern="1200" baseline="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fld id="{FCAFAC13-DB77-42F2-BE26-45BA5532FD50}" type="datetime4">
              <a:rPr lang="en-US" altLang="ja-JP" smtClean="0"/>
              <a:pPr/>
              <a:t>May 29, 2025</a:t>
            </a:fld>
            <a:endParaRPr lang="en-US" dirty="0"/>
          </a:p>
        </p:txBody>
      </p:sp>
      <p:sp>
        <p:nvSpPr>
          <p:cNvPr id="24" name="コンテンツ プレースホルダー 6">
            <a:extLst>
              <a:ext uri="{FF2B5EF4-FFF2-40B4-BE49-F238E27FC236}">
                <a16:creationId xmlns:a16="http://schemas.microsoft.com/office/drawing/2014/main" id="{3B2F5581-4034-DA46-842F-58D9CD0C1C39}"/>
              </a:ext>
            </a:extLst>
          </p:cNvPr>
          <p:cNvSpPr txBox="1">
            <a:spLocks/>
          </p:cNvSpPr>
          <p:nvPr/>
        </p:nvSpPr>
        <p:spPr>
          <a:xfrm>
            <a:off x="8092800" y="6681600"/>
            <a:ext cx="3240000" cy="108000"/>
          </a:xfrm>
          <a:prstGeom prst="rect">
            <a:avLst/>
          </a:prstGeom>
        </p:spPr>
        <p:txBody>
          <a:bodyPr lIns="0" tIns="0" rIns="0" bIns="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1" sz="1100" kern="1200" baseline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defRPr/>
            </a:pPr>
            <a:r>
              <a:rPr lang="en-US" altLang="ja-JP" sz="85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/ © AISIN CORPORATION All Rights Reserved.</a:t>
            </a:r>
            <a:endParaRPr lang="ja-JP" altLang="en-US" sz="850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5" name="スライド番号プレースホルダー 1"/>
          <p:cNvSpPr txBox="1">
            <a:spLocks/>
          </p:cNvSpPr>
          <p:nvPr/>
        </p:nvSpPr>
        <p:spPr>
          <a:xfrm>
            <a:off x="11131200" y="6645303"/>
            <a:ext cx="809560" cy="1739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ja-JP"/>
            </a:defPPr>
            <a:lvl1pPr marL="0" algn="r" defTabSz="914400" rtl="0" eaLnBrk="1" latinLnBrk="0" hangingPunct="1">
              <a:defRPr kumimoji="1" lang="ja-JP" altLang="en-US" sz="1300" kern="1200" smtClean="0">
                <a:solidFill>
                  <a:schemeClr val="bg1"/>
                </a:solidFill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9ED8002-315A-4F99-B394-092101E2DCBD}" type="slidenum">
              <a:rPr lang="en-US" altLang="ja-JP" smtClean="0"/>
              <a:pPr/>
              <a:t>‹#›</a:t>
            </a:fld>
            <a:r>
              <a:rPr lang="en-US" altLang="ja-JP" dirty="0"/>
              <a:t>/*0</a:t>
            </a:r>
            <a:endParaRPr lang="en-US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751216" y="527"/>
            <a:ext cx="375608" cy="289920"/>
          </a:xfrm>
          <a:prstGeom prst="rect">
            <a:avLst/>
          </a:prstGeom>
          <a:solidFill>
            <a:srgbClr val="001A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ja-JP" sz="831" b="0" i="0" u="none" strike="noStrike" kern="1200" cap="none" spc="0" normalizeH="0" baseline="0" noProof="0">
              <a:ln>
                <a:noFill/>
              </a:ln>
              <a:solidFill>
                <a:schemeClr val="bg1">
                  <a:lumMod val="95000"/>
                </a:schemeClr>
              </a:solidFill>
              <a:effectLst/>
              <a:uLnTx/>
              <a:uFillTx/>
              <a:latin typeface="Segoe UI" panose="020B0502040204020203" pitchFamily="34" charset="0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2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100%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G26 B114</a:t>
            </a: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726849EE-6865-1F4E-B2B0-B61D15B6EC0D}"/>
              </a:ext>
            </a:extLst>
          </p:cNvPr>
          <p:cNvSpPr/>
          <p:nvPr/>
        </p:nvSpPr>
        <p:spPr>
          <a:xfrm>
            <a:off x="-751216" y="546705"/>
            <a:ext cx="375608" cy="289920"/>
          </a:xfrm>
          <a:prstGeom prst="rect">
            <a:avLst/>
          </a:prstGeom>
          <a:solidFill>
            <a:srgbClr val="4053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70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75%</a:t>
            </a: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R64 G83 B149</a:t>
            </a:r>
          </a:p>
        </p:txBody>
      </p: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48C117A6-C546-0C42-99EF-0376AB21CB8A}"/>
              </a:ext>
            </a:extLst>
          </p:cNvPr>
          <p:cNvSpPr/>
          <p:nvPr/>
        </p:nvSpPr>
        <p:spPr>
          <a:xfrm>
            <a:off x="-751216" y="1092883"/>
            <a:ext cx="375608" cy="289920"/>
          </a:xfrm>
          <a:prstGeom prst="rect">
            <a:avLst/>
          </a:prstGeom>
          <a:solidFill>
            <a:srgbClr val="808CB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09288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50%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R128 G140 B184</a:t>
            </a:r>
          </a:p>
        </p:txBody>
      </p:sp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1639061"/>
            <a:ext cx="375608" cy="289920"/>
          </a:xfrm>
          <a:prstGeom prst="rect">
            <a:avLst/>
          </a:prstGeom>
          <a:solidFill>
            <a:srgbClr val="BFC6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163906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25%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R191 G198 B220</a:t>
            </a:r>
          </a:p>
        </p:txBody>
      </p: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369951"/>
            <a:ext cx="375608" cy="2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6" name="正方形/長方形 75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369951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ブラック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R0 G0 B0</a:t>
            </a: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3823773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R51 G51 B51</a:t>
            </a:r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3823773"/>
            <a:ext cx="375608" cy="28992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2731417"/>
            <a:ext cx="375608" cy="289920"/>
          </a:xfrm>
          <a:prstGeom prst="rect">
            <a:avLst/>
          </a:prstGeom>
          <a:solidFill>
            <a:srgbClr val="4BC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0" name="正方形/長方形 79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2731417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ブルー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R75 G195 B255</a:t>
            </a:r>
          </a:p>
        </p:txBody>
      </p:sp>
      <p:sp>
        <p:nvSpPr>
          <p:cNvPr id="81" name="正方形/長方形 80">
            <a:extLst>
              <a:ext uri="{FF2B5EF4-FFF2-40B4-BE49-F238E27FC236}">
                <a16:creationId xmlns:a16="http://schemas.microsoft.com/office/drawing/2014/main" id="{E40500AD-14E2-CB4D-9452-050B16BFCA22}"/>
              </a:ext>
            </a:extLst>
          </p:cNvPr>
          <p:cNvSpPr/>
          <p:nvPr/>
        </p:nvSpPr>
        <p:spPr>
          <a:xfrm>
            <a:off x="-751216" y="3277595"/>
            <a:ext cx="375608" cy="289920"/>
          </a:xfrm>
          <a:prstGeom prst="rect">
            <a:avLst/>
          </a:prstGeom>
          <a:solidFill>
            <a:srgbClr val="FA0A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807518" y="3277595"/>
            <a:ext cx="1097049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アクセントカラー </a:t>
            </a:r>
            <a:r>
              <a:rPr kumimoji="1" lang="en-US" altLang="ja-JP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/</a:t>
            </a:r>
            <a:r>
              <a:rPr kumimoji="1" lang="ja-JP" altLang="en-US" sz="646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レッド</a:t>
            </a:r>
            <a:r>
              <a:rPr kumimoji="1" lang="en-US" altLang="ja-JP" sz="738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R250 G10 B60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5462307"/>
            <a:ext cx="375608" cy="289920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5462307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50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R153 G153 B153</a:t>
            </a:r>
          </a:p>
        </p:txBody>
      </p:sp>
      <p:sp>
        <p:nvSpPr>
          <p:cNvPr id="85" name="正方形/長方形 84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491612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75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R102 G102 B102</a:t>
            </a: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4916129"/>
            <a:ext cx="375608" cy="289920"/>
          </a:xfrm>
          <a:prstGeom prst="rect">
            <a:avLst/>
          </a:prstGeom>
          <a:solidFill>
            <a:srgbClr val="66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554662"/>
            <a:ext cx="375608" cy="289920"/>
          </a:xfrm>
          <a:prstGeom prst="rect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554662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10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R235 G235 B235</a:t>
            </a:r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6008485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ダークグレー</a:t>
            </a:r>
            <a:r>
              <a:rPr kumimoji="1" lang="en-US" altLang="ja-JP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25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％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</a:t>
            </a:r>
            <a:endParaRPr kumimoji="1" lang="en-US" altLang="ja-JP" sz="738" dirty="0">
              <a:solidFill>
                <a:schemeClr val="tx1">
                  <a:lumMod val="50000"/>
                  <a:lumOff val="50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r"/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R204 G204 B204</a:t>
            </a:r>
          </a:p>
        </p:txBody>
      </p:sp>
      <p:sp>
        <p:nvSpPr>
          <p:cNvPr id="90" name="正方形/長方形 89">
            <a:extLst>
              <a:ext uri="{FF2B5EF4-FFF2-40B4-BE49-F238E27FC236}">
                <a16:creationId xmlns:a16="http://schemas.microsoft.com/office/drawing/2014/main" id="{ACA1EDBB-4DB2-E24D-83B0-24E929FD55CA}"/>
              </a:ext>
            </a:extLst>
          </p:cNvPr>
          <p:cNvSpPr/>
          <p:nvPr/>
        </p:nvSpPr>
        <p:spPr>
          <a:xfrm>
            <a:off x="-751216" y="6008485"/>
            <a:ext cx="375608" cy="289920"/>
          </a:xfrm>
          <a:prstGeom prst="rect">
            <a:avLst/>
          </a:prstGeom>
          <a:solidFill>
            <a:srgbClr val="CCCC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DC31C3B1-5ED5-CC45-8D42-9AC157BF190D}"/>
              </a:ext>
            </a:extLst>
          </p:cNvPr>
          <p:cNvSpPr/>
          <p:nvPr/>
        </p:nvSpPr>
        <p:spPr>
          <a:xfrm>
            <a:off x="-751216" y="2185239"/>
            <a:ext cx="375608" cy="289920"/>
          </a:xfrm>
          <a:prstGeom prst="rect">
            <a:avLst/>
          </a:prstGeom>
          <a:solidFill>
            <a:srgbClr val="DEE1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en-US" altLang="ja-JP" sz="1108">
              <a:solidFill>
                <a:srgbClr val="333333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92" name="正方形/長方形 91">
            <a:extLst>
              <a:ext uri="{FF2B5EF4-FFF2-40B4-BE49-F238E27FC236}">
                <a16:creationId xmlns:a16="http://schemas.microsoft.com/office/drawing/2014/main" id="{F4AC7A4D-6E21-7A4C-A961-5DA83D8F01AE}"/>
              </a:ext>
            </a:extLst>
          </p:cNvPr>
          <p:cNvSpPr/>
          <p:nvPr/>
        </p:nvSpPr>
        <p:spPr>
          <a:xfrm>
            <a:off x="-1766771" y="2185239"/>
            <a:ext cx="1056302" cy="2899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AI</a:t>
            </a:r>
            <a:r>
              <a:rPr kumimoji="1" lang="ja-JP" altLang="en-US" sz="646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色</a:t>
            </a:r>
            <a:r>
              <a:rPr kumimoji="1" lang="en-US" altLang="ja-JP" sz="738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 / 12.5%</a:t>
            </a:r>
          </a:p>
          <a:p>
            <a:pPr marL="0" marR="0" lvl="0" indent="0" algn="r" defTabSz="84408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738" dirty="0">
                <a:solidFill>
                  <a:schemeClr val="tx1">
                    <a:lumMod val="50000"/>
                    <a:lumOff val="50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R222 G225 B237</a:t>
            </a:r>
          </a:p>
        </p:txBody>
      </p:sp>
    </p:spTree>
    <p:extLst>
      <p:ext uri="{BB962C8B-B14F-4D97-AF65-F5344CB8AC3E}">
        <p14:creationId xmlns:p14="http://schemas.microsoft.com/office/powerpoint/2010/main" val="2720113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hf hdr="0" ftr="0"/>
  <p:txStyles>
    <p:titleStyle>
      <a:lvl1pPr algn="l" defTabSz="914400" rtl="0" eaLnBrk="1" latinLnBrk="0" hangingPunct="1">
        <a:spcBef>
          <a:spcPct val="0"/>
        </a:spcBef>
        <a:buNone/>
        <a:defRPr kumimoji="1" sz="2000" b="1" kern="1200" baseline="0">
          <a:solidFill>
            <a:srgbClr val="323C99"/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18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6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–"/>
        <a:tabLst/>
        <a:defRPr kumimoji="1" sz="12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72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•"/>
        <a:tabLst/>
        <a:defRPr kumimoji="1" sz="105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936000" marR="0" indent="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None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1440000" marR="0" indent="-14400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Tx/>
        <a:buSzTx/>
        <a:buFont typeface="Arial" panose="020B0604020202020204" pitchFamily="34" charset="0"/>
        <a:buChar char="»"/>
        <a:tabLst/>
        <a:defRPr kumimoji="1" sz="900" b="1" kern="1200" baseline="0">
          <a:solidFill>
            <a:srgbClr val="333333"/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B735EA3-9370-E40C-DBEC-371B662B155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b="0" dirty="0"/>
              <a:t>現行の業務フローや困りごとをもとに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5ADBA7-ED6B-4346-AD8B-A5965AFFE79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検討方法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B05E1C-1EBA-1426-F758-91FB4528E75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3, 2025</a:t>
            </a:fld>
            <a:endParaRPr 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3E881A7-565B-593D-9C47-39E7828B8B0A}"/>
              </a:ext>
            </a:extLst>
          </p:cNvPr>
          <p:cNvSpPr/>
          <p:nvPr/>
        </p:nvSpPr>
        <p:spPr>
          <a:xfrm>
            <a:off x="923108" y="1750423"/>
            <a:ext cx="1937657" cy="1532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768183-20EF-BA1A-F372-A05B166AEAED}"/>
              </a:ext>
            </a:extLst>
          </p:cNvPr>
          <p:cNvSpPr/>
          <p:nvPr/>
        </p:nvSpPr>
        <p:spPr>
          <a:xfrm>
            <a:off x="923108" y="4032068"/>
            <a:ext cx="1937657" cy="15327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5D184E2-1C4A-3552-8E03-7CD1F0DFF194}"/>
              </a:ext>
            </a:extLst>
          </p:cNvPr>
          <p:cNvSpPr txBox="1"/>
          <p:nvPr/>
        </p:nvSpPr>
        <p:spPr>
          <a:xfrm>
            <a:off x="811699" y="3399216"/>
            <a:ext cx="224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整備室の業務フロー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7E209520-CA19-DDAA-CA72-BDB97286C2CF}"/>
              </a:ext>
            </a:extLst>
          </p:cNvPr>
          <p:cNvSpPr txBox="1"/>
          <p:nvPr/>
        </p:nvSpPr>
        <p:spPr>
          <a:xfrm>
            <a:off x="811699" y="5768179"/>
            <a:ext cx="4025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工務領域の課題（</a:t>
            </a:r>
            <a:r>
              <a:rPr lang="en-US" altLang="ja-JP" dirty="0"/>
              <a:t>AI</a:t>
            </a:r>
            <a:r>
              <a:rPr lang="ja-JP" altLang="en-US" dirty="0"/>
              <a:t>テーマリスト）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52CDF5D-F372-761E-FF4D-3FC58EB7705E}"/>
              </a:ext>
            </a:extLst>
          </p:cNvPr>
          <p:cNvSpPr txBox="1"/>
          <p:nvPr/>
        </p:nvSpPr>
        <p:spPr>
          <a:xfrm>
            <a:off x="4971318" y="3429000"/>
            <a:ext cx="224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整理・カテゴリ分け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079FA40-ECBD-D732-3EEE-801726D46BE7}"/>
              </a:ext>
            </a:extLst>
          </p:cNvPr>
          <p:cNvSpPr txBox="1"/>
          <p:nvPr/>
        </p:nvSpPr>
        <p:spPr>
          <a:xfrm>
            <a:off x="8859696" y="3399216"/>
            <a:ext cx="22493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アイデア検討</a:t>
            </a:r>
          </a:p>
        </p:txBody>
      </p:sp>
    </p:spTree>
    <p:extLst>
      <p:ext uri="{BB962C8B-B14F-4D97-AF65-F5344CB8AC3E}">
        <p14:creationId xmlns:p14="http://schemas.microsoft.com/office/powerpoint/2010/main" val="350704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295FC70-7B74-A37C-57FE-76FCAD04C51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ja-JP" altLang="en-US" b="0" dirty="0"/>
              <a:t>ざっくりカテゴリ分けすると、以下のように整理できる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79696D2-0F9D-F762-3326-D6D635F1D7E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現状把握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793A1E-3BB0-8993-0806-75A054DE3AF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3, 2025</a:t>
            </a:fld>
            <a:endParaRPr lang="en-US" dirty="0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45E46201-7696-5C70-B93B-9087167610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125779"/>
              </p:ext>
            </p:extLst>
          </p:nvPr>
        </p:nvGraphicFramePr>
        <p:xfrm>
          <a:off x="296091" y="1589313"/>
          <a:ext cx="11621589" cy="48626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73863">
                  <a:extLst>
                    <a:ext uri="{9D8B030D-6E8A-4147-A177-3AD203B41FA5}">
                      <a16:colId xmlns:a16="http://schemas.microsoft.com/office/drawing/2014/main" val="1758182188"/>
                    </a:ext>
                  </a:extLst>
                </a:gridCol>
                <a:gridCol w="3873863">
                  <a:extLst>
                    <a:ext uri="{9D8B030D-6E8A-4147-A177-3AD203B41FA5}">
                      <a16:colId xmlns:a16="http://schemas.microsoft.com/office/drawing/2014/main" val="776755659"/>
                    </a:ext>
                  </a:extLst>
                </a:gridCol>
                <a:gridCol w="3873863">
                  <a:extLst>
                    <a:ext uri="{9D8B030D-6E8A-4147-A177-3AD203B41FA5}">
                      <a16:colId xmlns:a16="http://schemas.microsoft.com/office/drawing/2014/main" val="1705555917"/>
                    </a:ext>
                  </a:extLst>
                </a:gridCol>
              </a:tblGrid>
              <a:tr h="485099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インプット関係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プロセス関係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/>
                        <a:t>アウトプット関係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1271299"/>
                  </a:ext>
                </a:extLst>
              </a:tr>
              <a:tr h="4377572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・データ収集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・社内システムの確認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・</a:t>
                      </a:r>
                      <a:r>
                        <a:rPr kumimoji="1" lang="en-US" altLang="ja-JP" dirty="0"/>
                        <a:t>BI</a:t>
                      </a:r>
                      <a:r>
                        <a:rPr kumimoji="1" lang="ja-JP" altLang="en-US" dirty="0"/>
                        <a:t>ツールの確認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・紙（</a:t>
                      </a:r>
                      <a:r>
                        <a:rPr kumimoji="1" lang="en-US" altLang="ja-JP" dirty="0"/>
                        <a:t>FAX</a:t>
                      </a:r>
                      <a:r>
                        <a:rPr kumimoji="1" lang="ja-JP" altLang="en-US" dirty="0"/>
                        <a:t>）の確認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・現場確認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・モノの確認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・機械の確認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・その他</a:t>
                      </a:r>
                      <a:endParaRPr kumimoji="1" lang="en-US" altLang="ja-JP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kumimoji="1" lang="ja-JP" altLang="en-US" dirty="0"/>
                        <a:t>　・電話する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・分析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・かんばん設定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・システム操作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・内示入力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・臨時かんばん発注（追加発注）</a:t>
                      </a:r>
                      <a:endParaRPr kumimoji="1" lang="en-US" altLang="ja-JP" dirty="0"/>
                    </a:p>
                    <a:p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・異常処置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　・</a:t>
                      </a:r>
                      <a:endParaRPr kumimoji="1" lang="en-US" altLang="ja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3872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628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88673BF-E2A5-1CC5-B8B1-9186CEFEEE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E068D0F-428C-BD32-362F-1E441B45F0E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案１：対話</a:t>
            </a:r>
            <a:r>
              <a:rPr lang="ja-JP" altLang="en-US" dirty="0"/>
              <a:t>型</a:t>
            </a:r>
            <a:r>
              <a:rPr kumimoji="1" lang="ja-JP" altLang="en-US" dirty="0"/>
              <a:t>ナビ　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E7AF48-E946-FD30-9B22-ED3CB01B155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May 30, 2025</a:t>
            </a:fld>
            <a:endParaRPr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8F174DC-514E-049C-B7A5-3857A3E084C1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43077" y="3586196"/>
            <a:ext cx="113415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F395F83F-7167-DCCB-7023-BE22D973202A}"/>
              </a:ext>
            </a:extLst>
          </p:cNvPr>
          <p:cNvSpPr/>
          <p:nvPr/>
        </p:nvSpPr>
        <p:spPr>
          <a:xfrm>
            <a:off x="443076" y="767396"/>
            <a:ext cx="945941" cy="3513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F98ED02-0ADB-D65F-17EC-80A9596BA807}"/>
              </a:ext>
            </a:extLst>
          </p:cNvPr>
          <p:cNvSpPr/>
          <p:nvPr/>
        </p:nvSpPr>
        <p:spPr>
          <a:xfrm>
            <a:off x="443076" y="3586196"/>
            <a:ext cx="945941" cy="3513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9A5F9051-B3A8-F71F-192B-B85EBFE47B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2" y="1802677"/>
            <a:ext cx="1363290" cy="1363290"/>
          </a:xfrm>
          <a:prstGeom prst="rect">
            <a:avLst/>
          </a:prstGeom>
        </p:spPr>
      </p:pic>
      <p:sp>
        <p:nvSpPr>
          <p:cNvPr id="11" name="吹き出し: 角を丸めた四角形 10">
            <a:extLst>
              <a:ext uri="{FF2B5EF4-FFF2-40B4-BE49-F238E27FC236}">
                <a16:creationId xmlns:a16="http://schemas.microsoft.com/office/drawing/2014/main" id="{579F647C-64A0-3B5C-4238-5676211568AC}"/>
              </a:ext>
            </a:extLst>
          </p:cNvPr>
          <p:cNvSpPr/>
          <p:nvPr/>
        </p:nvSpPr>
        <p:spPr>
          <a:xfrm>
            <a:off x="2175164" y="1702211"/>
            <a:ext cx="3067395" cy="949170"/>
          </a:xfrm>
          <a:prstGeom prst="wedgeRoundRectCallout">
            <a:avLst>
              <a:gd name="adj1" fmla="val -60701"/>
              <a:gd name="adj2" fmla="val 37939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色んなシステム＆ツールが</a:t>
            </a:r>
            <a:endParaRPr kumimoji="1" lang="en-US" altLang="ja-JP" sz="1600" dirty="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乱立していて混乱</a:t>
            </a:r>
            <a:r>
              <a:rPr kumimoji="1" lang="en-US" altLang="ja-JP" sz="1600" dirty="0"/>
              <a:t>r</a:t>
            </a:r>
            <a:endParaRPr kumimoji="1" lang="ja-JP" altLang="en-US" sz="1600" dirty="0"/>
          </a:p>
        </p:txBody>
      </p:sp>
      <p:pic>
        <p:nvPicPr>
          <p:cNvPr id="13" name="図 12">
            <a:extLst>
              <a:ext uri="{FF2B5EF4-FFF2-40B4-BE49-F238E27FC236}">
                <a16:creationId xmlns:a16="http://schemas.microsoft.com/office/drawing/2014/main" id="{B0FF23B3-8410-1962-8E18-FFA90953F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7" y="4594972"/>
            <a:ext cx="1145176" cy="1145176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0E2B857A-DC6C-D978-34AF-94F64A6333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2" y="4594972"/>
            <a:ext cx="1363290" cy="1363290"/>
          </a:xfrm>
          <a:prstGeom prst="rect">
            <a:avLst/>
          </a:prstGeom>
        </p:spPr>
      </p:pic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94C4C4D2-D965-BE7E-6B34-B0930383681B}"/>
              </a:ext>
            </a:extLst>
          </p:cNvPr>
          <p:cNvCxnSpPr/>
          <p:nvPr/>
        </p:nvCxnSpPr>
        <p:spPr>
          <a:xfrm>
            <a:off x="2355669" y="5276617"/>
            <a:ext cx="130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吹き出し: 角を丸めた四角形 16">
            <a:extLst>
              <a:ext uri="{FF2B5EF4-FFF2-40B4-BE49-F238E27FC236}">
                <a16:creationId xmlns:a16="http://schemas.microsoft.com/office/drawing/2014/main" id="{07057DC4-E711-97E4-9EF1-E632F159F78E}"/>
              </a:ext>
            </a:extLst>
          </p:cNvPr>
          <p:cNvSpPr/>
          <p:nvPr/>
        </p:nvSpPr>
        <p:spPr>
          <a:xfrm>
            <a:off x="1996637" y="4201248"/>
            <a:ext cx="1843843" cy="615261"/>
          </a:xfrm>
          <a:prstGeom prst="wedgeRoundRectCallout">
            <a:avLst>
              <a:gd name="adj1" fmla="val -17013"/>
              <a:gd name="adj2" fmla="val 9809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○○したい</a:t>
            </a:r>
            <a:r>
              <a:rPr kumimoji="1" lang="en-US" altLang="ja-JP" sz="1600" dirty="0"/>
              <a:t>r</a:t>
            </a:r>
            <a:endParaRPr kumimoji="1" lang="ja-JP" altLang="en-US" sz="16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505D8A9-F77B-8EF0-7354-599E8BCDA7FD}"/>
              </a:ext>
            </a:extLst>
          </p:cNvPr>
          <p:cNvCxnSpPr>
            <a:cxnSpLocks/>
          </p:cNvCxnSpPr>
          <p:nvPr/>
        </p:nvCxnSpPr>
        <p:spPr>
          <a:xfrm>
            <a:off x="5438940" y="5315805"/>
            <a:ext cx="24640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FC3EACC2-06C5-F7E3-07C0-F5E646F2B8B1}"/>
              </a:ext>
            </a:extLst>
          </p:cNvPr>
          <p:cNvSpPr txBox="1"/>
          <p:nvPr/>
        </p:nvSpPr>
        <p:spPr>
          <a:xfrm>
            <a:off x="5438940" y="4521229"/>
            <a:ext cx="22772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600" dirty="0"/>
              <a:t>○○を確認ください（</a:t>
            </a:r>
            <a:r>
              <a:rPr kumimoji="1" lang="en-US" altLang="ja-JP" sz="1600" dirty="0"/>
              <a:t>URL</a:t>
            </a:r>
            <a:r>
              <a:rPr kumimoji="1" lang="ja-JP" altLang="en-US" sz="1600" dirty="0"/>
              <a:t>付き）</a:t>
            </a:r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3D4231BB-44B9-E651-D185-8FFFAFC0AD72}"/>
              </a:ext>
            </a:extLst>
          </p:cNvPr>
          <p:cNvSpPr/>
          <p:nvPr/>
        </p:nvSpPr>
        <p:spPr>
          <a:xfrm>
            <a:off x="5538651" y="871679"/>
            <a:ext cx="6510275" cy="20994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304C7CC-4272-3342-10EA-D7A6BE2AE44B}"/>
              </a:ext>
            </a:extLst>
          </p:cNvPr>
          <p:cNvSpPr txBox="1"/>
          <p:nvPr/>
        </p:nvSpPr>
        <p:spPr>
          <a:xfrm>
            <a:off x="6113854" y="3105199"/>
            <a:ext cx="593507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dirty="0"/>
              <a:t>ツールが乱立してる、認知的負荷が大きい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982D84F-8078-8A42-5180-266CE8651597}"/>
              </a:ext>
            </a:extLst>
          </p:cNvPr>
          <p:cNvSpPr txBox="1"/>
          <p:nvPr/>
        </p:nvSpPr>
        <p:spPr>
          <a:xfrm>
            <a:off x="6095999" y="5568429"/>
            <a:ext cx="595292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dirty="0"/>
              <a:t>関連ツール・操作方法を対話形式で案内！</a:t>
            </a:r>
            <a:endParaRPr lang="en-US" altLang="ja-JP" sz="1600" b="1" dirty="0"/>
          </a:p>
          <a:p>
            <a:r>
              <a:rPr lang="ja-JP" altLang="en-US" sz="1600" dirty="0"/>
              <a:t>最初は既存ツールの案内、</a:t>
            </a:r>
            <a:endParaRPr lang="en-US" altLang="ja-JP" sz="1600" dirty="0"/>
          </a:p>
          <a:p>
            <a:r>
              <a:rPr lang="ja-JP" altLang="en-US" sz="1600" dirty="0"/>
              <a:t>究極はこの対話ナビで完結させる（既存ツールを不要にする）</a:t>
            </a:r>
            <a:endParaRPr lang="en-US" altLang="ja-JP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6471157C-9E28-129E-30E4-FAF848FDF7D7}"/>
              </a:ext>
            </a:extLst>
          </p:cNvPr>
          <p:cNvSpPr txBox="1"/>
          <p:nvPr/>
        </p:nvSpPr>
        <p:spPr>
          <a:xfrm>
            <a:off x="4153445" y="5833667"/>
            <a:ext cx="87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生成</a:t>
            </a:r>
            <a:r>
              <a:rPr lang="en-US" altLang="ja-JP" dirty="0"/>
              <a:t>AI</a:t>
            </a:r>
            <a:endParaRPr lang="ja-JP" altLang="en-US" dirty="0"/>
          </a:p>
        </p:txBody>
      </p:sp>
      <p:sp>
        <p:nvSpPr>
          <p:cNvPr id="30" name="吹き出し: 角を丸めた四角形 29">
            <a:extLst>
              <a:ext uri="{FF2B5EF4-FFF2-40B4-BE49-F238E27FC236}">
                <a16:creationId xmlns:a16="http://schemas.microsoft.com/office/drawing/2014/main" id="{BD0A6CEF-4C8F-4500-F1F6-63E12C10755D}"/>
              </a:ext>
            </a:extLst>
          </p:cNvPr>
          <p:cNvSpPr/>
          <p:nvPr/>
        </p:nvSpPr>
        <p:spPr>
          <a:xfrm>
            <a:off x="4153716" y="3736180"/>
            <a:ext cx="2177686" cy="487480"/>
          </a:xfrm>
          <a:prstGeom prst="wedgeRoundRectCallout">
            <a:avLst>
              <a:gd name="adj1" fmla="val -34892"/>
              <a:gd name="adj2" fmla="val 10345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曖昧な指示を咀嚼</a:t>
            </a:r>
            <a:r>
              <a:rPr kumimoji="1" lang="en-US" altLang="ja-JP" sz="1600" dirty="0"/>
              <a:t>r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820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AD12C3-A6FE-9612-E24F-A09A047F1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E8BE8FF-8F1E-F234-9F8E-0C91CF37047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BD0CE0-0144-D880-23AE-5BB5ED8B87A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案２：かんばん設計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233AF5-DB3F-82FD-D75E-4472E2543F21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May 29, 2025</a:t>
            </a:fld>
            <a:endParaRPr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9576D0DF-1FD2-03D0-CCA5-1ED4B36AADF1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43077" y="3586196"/>
            <a:ext cx="113415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231362E-B72D-9F84-C431-9AACF581A999}"/>
              </a:ext>
            </a:extLst>
          </p:cNvPr>
          <p:cNvSpPr/>
          <p:nvPr/>
        </p:nvSpPr>
        <p:spPr>
          <a:xfrm>
            <a:off x="443076" y="767396"/>
            <a:ext cx="945941" cy="3513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E28960D-A324-BB06-B8B6-400F5C097118}"/>
              </a:ext>
            </a:extLst>
          </p:cNvPr>
          <p:cNvSpPr/>
          <p:nvPr/>
        </p:nvSpPr>
        <p:spPr>
          <a:xfrm>
            <a:off x="443076" y="3586196"/>
            <a:ext cx="945941" cy="3513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14779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BF142-5F0E-B3E1-C21E-3C6672A0D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1E9B365-DDC0-F372-7746-E2B2D9DC5B1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095C2FE-C570-BCDF-BD71-B99BF720B6B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案２：</a:t>
            </a:r>
            <a:r>
              <a:rPr kumimoji="1" lang="en-US" altLang="ja-JP" dirty="0"/>
              <a:t>MCP × </a:t>
            </a:r>
            <a:r>
              <a:rPr kumimoji="1" lang="ja-JP" altLang="en-US" dirty="0"/>
              <a:t>システム操作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5ED01E-FC23-FC94-9C1F-06BE2A936E2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3, 2025</a:t>
            </a:fld>
            <a:endParaRPr lang="en-US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C9BD6C6-3F64-C07A-EA2C-0A09AF2377FC}"/>
              </a:ext>
            </a:extLst>
          </p:cNvPr>
          <p:cNvCxnSpPr>
            <a:stCxn id="2" idx="1"/>
            <a:endCxn id="2" idx="3"/>
          </p:cNvCxnSpPr>
          <p:nvPr/>
        </p:nvCxnSpPr>
        <p:spPr>
          <a:xfrm>
            <a:off x="443077" y="3586196"/>
            <a:ext cx="1134155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C1D5D2A-1051-6AC8-9B83-04D589DE15E9}"/>
              </a:ext>
            </a:extLst>
          </p:cNvPr>
          <p:cNvSpPr/>
          <p:nvPr/>
        </p:nvSpPr>
        <p:spPr>
          <a:xfrm>
            <a:off x="443076" y="767396"/>
            <a:ext cx="945941" cy="351351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Before</a:t>
            </a:r>
            <a:endParaRPr kumimoji="1" lang="ja-JP" altLang="en-US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FA9C322A-8F57-4BCB-5A6A-7A633B2C00B9}"/>
              </a:ext>
            </a:extLst>
          </p:cNvPr>
          <p:cNvSpPr/>
          <p:nvPr/>
        </p:nvSpPr>
        <p:spPr>
          <a:xfrm>
            <a:off x="443076" y="3586196"/>
            <a:ext cx="945941" cy="351351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After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FB23081-B377-454C-9974-84A93C4C7FA7}"/>
              </a:ext>
            </a:extLst>
          </p:cNvPr>
          <p:cNvSpPr txBox="1"/>
          <p:nvPr/>
        </p:nvSpPr>
        <p:spPr>
          <a:xfrm>
            <a:off x="6095999" y="3105199"/>
            <a:ext cx="5935072" cy="33855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dirty="0"/>
              <a:t>様々なシステム操作を行っている、、</a:t>
            </a:r>
            <a:r>
              <a:rPr lang="en-US" altLang="ja-JP" sz="1600" b="1" dirty="0"/>
              <a:t>UI</a:t>
            </a:r>
            <a:r>
              <a:rPr lang="ja-JP" altLang="en-US" sz="1600" b="1" dirty="0"/>
              <a:t>もあまりよくない</a:t>
            </a:r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4278AB33-3805-057E-46E3-9A62A5B52B77}"/>
              </a:ext>
            </a:extLst>
          </p:cNvPr>
          <p:cNvSpPr txBox="1"/>
          <p:nvPr/>
        </p:nvSpPr>
        <p:spPr>
          <a:xfrm>
            <a:off x="6095999" y="5568429"/>
            <a:ext cx="5952927" cy="83099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ja-JP" altLang="en-US" sz="1600" b="1" dirty="0"/>
              <a:t>社内システムの自動操作の実現！</a:t>
            </a:r>
            <a:endParaRPr lang="en-US" altLang="ja-JP" sz="1600" b="1" dirty="0"/>
          </a:p>
          <a:p>
            <a:r>
              <a:rPr lang="ja-JP" altLang="en-US" sz="1600" dirty="0"/>
              <a:t>最初は影響範囲が小さいところから、</a:t>
            </a:r>
            <a:endParaRPr lang="en-US" altLang="ja-JP" sz="1600" dirty="0"/>
          </a:p>
          <a:p>
            <a:r>
              <a:rPr lang="ja-JP" altLang="en-US" sz="1600" dirty="0"/>
              <a:t>究極は生産計画の入力、発注も自動化</a:t>
            </a:r>
            <a:endParaRPr lang="en-US" altLang="ja-JP" sz="1600" dirty="0"/>
          </a:p>
        </p:txBody>
      </p:sp>
      <p:pic>
        <p:nvPicPr>
          <p:cNvPr id="31" name="図 30">
            <a:extLst>
              <a:ext uri="{FF2B5EF4-FFF2-40B4-BE49-F238E27FC236}">
                <a16:creationId xmlns:a16="http://schemas.microsoft.com/office/drawing/2014/main" id="{AA68618D-1CFD-9B92-1480-A221C14715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007" y="4594972"/>
            <a:ext cx="1145176" cy="1145176"/>
          </a:xfrm>
          <a:prstGeom prst="rect">
            <a:avLst/>
          </a:prstGeom>
        </p:spPr>
      </p:pic>
      <p:pic>
        <p:nvPicPr>
          <p:cNvPr id="32" name="図 31">
            <a:extLst>
              <a:ext uri="{FF2B5EF4-FFF2-40B4-BE49-F238E27FC236}">
                <a16:creationId xmlns:a16="http://schemas.microsoft.com/office/drawing/2014/main" id="{66CD0B9A-6A1F-7C63-B322-3C0F33174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372" y="4594972"/>
            <a:ext cx="1363290" cy="1363290"/>
          </a:xfrm>
          <a:prstGeom prst="rect">
            <a:avLst/>
          </a:prstGeom>
        </p:spPr>
      </p:pic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DD13B699-42D6-631B-39E0-EDD8A020C19A}"/>
              </a:ext>
            </a:extLst>
          </p:cNvPr>
          <p:cNvCxnSpPr/>
          <p:nvPr/>
        </p:nvCxnSpPr>
        <p:spPr>
          <a:xfrm>
            <a:off x="2355669" y="5276617"/>
            <a:ext cx="13062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吹き出し: 角を丸めた四角形 33">
            <a:extLst>
              <a:ext uri="{FF2B5EF4-FFF2-40B4-BE49-F238E27FC236}">
                <a16:creationId xmlns:a16="http://schemas.microsoft.com/office/drawing/2014/main" id="{55CF7992-B684-B4DE-E894-E6116665301C}"/>
              </a:ext>
            </a:extLst>
          </p:cNvPr>
          <p:cNvSpPr/>
          <p:nvPr/>
        </p:nvSpPr>
        <p:spPr>
          <a:xfrm>
            <a:off x="1996637" y="4201248"/>
            <a:ext cx="1843843" cy="615261"/>
          </a:xfrm>
          <a:prstGeom prst="wedgeRoundRectCallout">
            <a:avLst>
              <a:gd name="adj1" fmla="val -17013"/>
              <a:gd name="adj2" fmla="val 98095"/>
              <a:gd name="adj3" fmla="val 1666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tx1"/>
                </a:solidFill>
              </a:rPr>
              <a:t>○○して</a:t>
            </a:r>
            <a:r>
              <a:rPr kumimoji="1" lang="en-US" altLang="ja-JP" sz="1600" dirty="0"/>
              <a:t>r</a:t>
            </a:r>
            <a:endParaRPr kumimoji="1" lang="ja-JP" altLang="en-US" sz="1600" dirty="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6ECF817B-E141-498C-16C2-D6878DBF01BF}"/>
              </a:ext>
            </a:extLst>
          </p:cNvPr>
          <p:cNvCxnSpPr>
            <a:cxnSpLocks/>
          </p:cNvCxnSpPr>
          <p:nvPr/>
        </p:nvCxnSpPr>
        <p:spPr>
          <a:xfrm flipV="1">
            <a:off x="5342710" y="4362994"/>
            <a:ext cx="657496" cy="770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5CA66F4-E49F-F538-0513-DA84AAF77260}"/>
              </a:ext>
            </a:extLst>
          </p:cNvPr>
          <p:cNvSpPr txBox="1"/>
          <p:nvPr/>
        </p:nvSpPr>
        <p:spPr>
          <a:xfrm>
            <a:off x="4153445" y="5833667"/>
            <a:ext cx="8762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生成</a:t>
            </a:r>
            <a:r>
              <a:rPr lang="en-US" altLang="ja-JP" dirty="0"/>
              <a:t>AI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95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909F34-8904-867D-06AD-46C515F6DD3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B23F765-750F-5593-6B1B-CD8D05CBE70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ja-JP" altLang="en-US" dirty="0"/>
              <a:t>案４（番外編）：コンパニオン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89881F-FB23-B99A-D2BE-3B44D35CE3AB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CAFAC13-DB77-42F2-BE26-45BA5532FD50}" type="datetime4">
              <a:rPr lang="en-US" altLang="ja-JP" smtClean="0"/>
              <a:pPr/>
              <a:t>June 3, 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580132"/>
      </p:ext>
    </p:extLst>
  </p:cSld>
  <p:clrMapOvr>
    <a:masterClrMapping/>
  </p:clrMapOvr>
</p:sld>
</file>

<file path=ppt/theme/theme1.xml><?xml version="1.0" encoding="utf-8"?>
<a:theme xmlns:a="http://schemas.openxmlformats.org/drawingml/2006/main" name="内容">
  <a:themeElements>
    <a:clrScheme name="AISIN_210408">
      <a:dk1>
        <a:srgbClr val="333333"/>
      </a:dk1>
      <a:lt1>
        <a:sysClr val="window" lastClr="FFFFFF"/>
      </a:lt1>
      <a:dk2>
        <a:srgbClr val="000000"/>
      </a:dk2>
      <a:lt2>
        <a:srgbClr val="F2F2F2"/>
      </a:lt2>
      <a:accent1>
        <a:srgbClr val="001A72"/>
      </a:accent1>
      <a:accent2>
        <a:srgbClr val="405395"/>
      </a:accent2>
      <a:accent3>
        <a:srgbClr val="808CB8"/>
      </a:accent3>
      <a:accent4>
        <a:srgbClr val="BFC6DC"/>
      </a:accent4>
      <a:accent5>
        <a:srgbClr val="008CD2"/>
      </a:accent5>
      <a:accent6>
        <a:srgbClr val="FA0A3C"/>
      </a:accent6>
      <a:hlink>
        <a:srgbClr val="00376B"/>
      </a:hlink>
      <a:folHlink>
        <a:srgbClr val="6E1E64"/>
      </a:folHlink>
    </a:clrScheme>
    <a:fontScheme name="AISIN_ｖ01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ISINフォーマット_wide.potx" id="{E6ED6B68-B8AB-4240-B5BF-953200F140CE}" vid="{4B783BF8-DEA1-4518-93B8-7E4A5AC19B3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17902</TotalTime>
  <Words>275</Words>
  <Application>Microsoft Office PowerPoint</Application>
  <PresentationFormat>ワイド画面</PresentationFormat>
  <Paragraphs>63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メイリオ</vt:lpstr>
      <vt:lpstr>Arial</vt:lpstr>
      <vt:lpstr>Segoe UI</vt:lpstr>
      <vt:lpstr>内容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16</cp:revision>
  <dcterms:created xsi:type="dcterms:W3CDTF">2025-03-16T23:36:22Z</dcterms:created>
  <dcterms:modified xsi:type="dcterms:W3CDTF">2025-06-03T13:35:22Z</dcterms:modified>
</cp:coreProperties>
</file>