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目次" id="{DFF4B22F-EDE8-4FF4-845C-6258D07908E2}">
          <p14:sldIdLst>
            <p14:sldId id="256"/>
          </p14:sldIdLst>
        </p14:section>
        <p14:section name="概要" id="{9B46D75A-CA57-4829-9409-095B89D166F8}">
          <p14:sldIdLst>
            <p14:sldId id="257"/>
          </p14:sldIdLst>
        </p14:section>
        <p14:section name="特徴" id="{F536A103-9485-49FF-A5F7-ABAB4E35AB21}">
          <p14:sldIdLst>
            <p14:sldId id="258"/>
            <p14:sldId id="259"/>
            <p14:sldId id="260"/>
            <p14:sldId id="261"/>
          </p14:sldIdLst>
        </p14:section>
        <p14:section name="精度検証結果＆取り組み" id="{B4F5BA1E-2014-48AE-8368-8EDA79CDADC3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826208089916181E-2"/>
          <c:y val="6.4285714285714279E-2"/>
          <c:w val="0.89245201771653548"/>
          <c:h val="0.5588156949131358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在庫数（いつもの値）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25年4月4日10時</c:v>
                </c:pt>
                <c:pt idx="1">
                  <c:v>25年4月4日11時</c:v>
                </c:pt>
                <c:pt idx="2">
                  <c:v>25年4月4日12時</c:v>
                </c:pt>
                <c:pt idx="3">
                  <c:v>25年4月4日13時</c:v>
                </c:pt>
                <c:pt idx="4">
                  <c:v>25年4月4日14時</c:v>
                </c:pt>
                <c:pt idx="5">
                  <c:v>25年4月4日15時</c:v>
                </c:pt>
                <c:pt idx="6">
                  <c:v>25年4月4日16時</c:v>
                </c:pt>
                <c:pt idx="7">
                  <c:v>25年4月4日17時</c:v>
                </c:pt>
                <c:pt idx="8">
                  <c:v>25年4月4日18時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5</c:v>
                </c:pt>
                <c:pt idx="1">
                  <c:v>11</c:v>
                </c:pt>
                <c:pt idx="2">
                  <c:v>10</c:v>
                </c:pt>
                <c:pt idx="3">
                  <c:v>10</c:v>
                </c:pt>
                <c:pt idx="4">
                  <c:v>9</c:v>
                </c:pt>
                <c:pt idx="5">
                  <c:v>8</c:v>
                </c:pt>
                <c:pt idx="6">
                  <c:v>7</c:v>
                </c:pt>
                <c:pt idx="7">
                  <c:v>6</c:v>
                </c:pt>
                <c:pt idx="8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15-47BE-8BA1-AFD5227EC1D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在庫数（実績）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25年4月4日10時</c:v>
                </c:pt>
                <c:pt idx="1">
                  <c:v>25年4月4日11時</c:v>
                </c:pt>
                <c:pt idx="2">
                  <c:v>25年4月4日12時</c:v>
                </c:pt>
                <c:pt idx="3">
                  <c:v>25年4月4日13時</c:v>
                </c:pt>
                <c:pt idx="4">
                  <c:v>25年4月4日14時</c:v>
                </c:pt>
                <c:pt idx="5">
                  <c:v>25年4月4日15時</c:v>
                </c:pt>
                <c:pt idx="6">
                  <c:v>25年4月4日16時</c:v>
                </c:pt>
                <c:pt idx="7">
                  <c:v>25年4月4日17時</c:v>
                </c:pt>
                <c:pt idx="8">
                  <c:v>25年4月4日18時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12</c:v>
                </c:pt>
                <c:pt idx="4">
                  <c:v>11</c:v>
                </c:pt>
                <c:pt idx="5">
                  <c:v>10</c:v>
                </c:pt>
                <c:pt idx="6">
                  <c:v>9</c:v>
                </c:pt>
                <c:pt idx="7">
                  <c:v>8</c:v>
                </c:pt>
                <c:pt idx="8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15-47BE-8BA1-AFD5227EC1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93568944"/>
        <c:axId val="1893564624"/>
      </c:lineChart>
      <c:catAx>
        <c:axId val="1893568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93564624"/>
        <c:crosses val="autoZero"/>
        <c:auto val="1"/>
        <c:lblAlgn val="ctr"/>
        <c:lblOffset val="100"/>
        <c:noMultiLvlLbl val="0"/>
      </c:catAx>
      <c:valAx>
        <c:axId val="1893564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93568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826208089916181E-2"/>
          <c:y val="6.4285714285714279E-2"/>
          <c:w val="0.89245201771653548"/>
          <c:h val="0.55881569491313587"/>
        </c:manualLayout>
      </c:layout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在庫数（実績）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25年4月4日10時</c:v>
                </c:pt>
                <c:pt idx="1">
                  <c:v>25年4月4日11時</c:v>
                </c:pt>
                <c:pt idx="2">
                  <c:v>25年4月4日12時</c:v>
                </c:pt>
                <c:pt idx="3">
                  <c:v>25年4月4日13時</c:v>
                </c:pt>
                <c:pt idx="4">
                  <c:v>25年4月4日14時</c:v>
                </c:pt>
                <c:pt idx="5">
                  <c:v>25年4月4日15時</c:v>
                </c:pt>
                <c:pt idx="6">
                  <c:v>25年4月4日16時</c:v>
                </c:pt>
                <c:pt idx="7">
                  <c:v>25年4月4日17時</c:v>
                </c:pt>
                <c:pt idx="8">
                  <c:v>25年4月4日18時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12</c:v>
                </c:pt>
                <c:pt idx="4">
                  <c:v>11</c:v>
                </c:pt>
                <c:pt idx="5">
                  <c:v>10</c:v>
                </c:pt>
                <c:pt idx="6">
                  <c:v>9</c:v>
                </c:pt>
                <c:pt idx="7">
                  <c:v>8</c:v>
                </c:pt>
                <c:pt idx="8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7DF-4500-B6A9-5135F9ABAD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93568944"/>
        <c:axId val="1893564624"/>
      </c:lineChart>
      <c:catAx>
        <c:axId val="1893568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93564624"/>
        <c:crosses val="autoZero"/>
        <c:auto val="1"/>
        <c:lblAlgn val="ctr"/>
        <c:lblOffset val="100"/>
        <c:noMultiLvlLbl val="0"/>
      </c:catAx>
      <c:valAx>
        <c:axId val="1893564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93568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3077" y="306000"/>
            <a:ext cx="1130289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4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id="{8D423200-9DDA-EB45-B4AE-06A422E698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　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28pt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April 5,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358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42339" y="2303884"/>
            <a:ext cx="11307323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tx2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20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April 5,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415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April 5,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23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77913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 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D36865C0-32FD-6041-BDCE-3C31AE2B38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3078" y="1232736"/>
            <a:ext cx="11341554" cy="51716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April 5,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347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E29226E-DFBA-712F-F710-8AC2D238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B677-3B95-4E1A-884D-A1D76FAC06BA}" type="datetimeFigureOut">
              <a:rPr kumimoji="1" lang="ja-JP" altLang="en-US" smtClean="0"/>
              <a:t>2025/4/5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22900FB-C793-9E8B-22DE-EEC4D76FC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D5AADF-0AFF-BAE0-30AD-A32033F6C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B4F98-8BBD-4813-8C1E-9793BC7C86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234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6818"/>
            <a:ext cx="12192000" cy="261182"/>
          </a:xfrm>
          <a:prstGeom prst="rect">
            <a:avLst/>
          </a:prstGeom>
        </p:spPr>
      </p:pic>
      <p:sp>
        <p:nvSpPr>
          <p:cNvPr id="23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962400" y="6668516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FCAFAC13-DB77-42F2-BE26-45BA5532FD50}" type="datetime4">
              <a:rPr lang="en-US" altLang="ja-JP" smtClean="0"/>
              <a:pPr/>
              <a:t>April 5, 2025</a:t>
            </a:fld>
            <a:endParaRPr lang="en-US" dirty="0"/>
          </a:p>
        </p:txBody>
      </p:sp>
      <p:sp>
        <p:nvSpPr>
          <p:cNvPr id="24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0928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スライド番号プレースホルダー 1"/>
          <p:cNvSpPr txBox="1">
            <a:spLocks/>
          </p:cNvSpPr>
          <p:nvPr/>
        </p:nvSpPr>
        <p:spPr>
          <a:xfrm>
            <a:off x="11131200" y="6645303"/>
            <a:ext cx="809560" cy="173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ja-JP" altLang="en-US" sz="1300" kern="120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ED8002-315A-4F99-B394-092101E2DCBD}" type="slidenum">
              <a:rPr lang="en-US" altLang="ja-JP" smtClean="0"/>
              <a:pPr/>
              <a:t>‹#›</a:t>
            </a:fld>
            <a:r>
              <a:rPr lang="en-US" altLang="ja-JP" dirty="0"/>
              <a:t>/*0</a:t>
            </a:r>
            <a:endParaRPr 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2720113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8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9360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»"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EF4136A-C699-13C7-4C96-8CD269EE923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kumimoji="1" lang="ja-JP" altLang="en-US" sz="2400" dirty="0"/>
              <a:t>概要</a:t>
            </a:r>
            <a:endParaRPr kumimoji="1" lang="en-US" altLang="ja-JP" sz="2400" dirty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kumimoji="1" lang="ja-JP" altLang="en-US" sz="2400" dirty="0"/>
              <a:t>特徴</a:t>
            </a:r>
            <a:endParaRPr kumimoji="1" lang="en-US" altLang="ja-JP" sz="2400" dirty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ja-JP" altLang="en-US" sz="2400" dirty="0"/>
              <a:t>まとめ（</a:t>
            </a:r>
            <a:r>
              <a:rPr kumimoji="1" lang="ja-JP" altLang="en-US" sz="2400" dirty="0"/>
              <a:t>精度検証結果、現在の取り組み）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7384E0-0806-1EAE-5409-95FB9D475CC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ja-JP" dirty="0"/>
              <a:t>DS</a:t>
            </a:r>
            <a:r>
              <a:rPr lang="ja-JP" altLang="en-US" dirty="0"/>
              <a:t>部より開発した技術の紹介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B79401-A347-E7EA-8040-65A8C9C00D1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April 5,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169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680BE66-5FF1-EED8-3DE4-C4BBE84B48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5222" y="1188720"/>
            <a:ext cx="11341555" cy="5216275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F7E9195-D22B-5120-315C-DCE01D3644C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3077" y="273600"/>
            <a:ext cx="11341555" cy="775783"/>
          </a:xfrm>
        </p:spPr>
        <p:txBody>
          <a:bodyPr/>
          <a:lstStyle/>
          <a:p>
            <a:r>
              <a:rPr lang="ja-JP" altLang="en-US" dirty="0"/>
              <a:t>かんばん通過実績やかんばん設計、生産台数などの社内データを集約し、</a:t>
            </a:r>
            <a:endParaRPr lang="en-US" altLang="ja-JP" dirty="0"/>
          </a:p>
          <a:p>
            <a:r>
              <a:rPr lang="ja-JP" altLang="en-US" dirty="0"/>
              <a:t>順立装置内の部品在庫の異常（上限越え、下限割れ）を分析する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7607D6-C548-69D1-5038-648260E6B25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April 5, 2025</a:t>
            </a:fld>
            <a:endParaRPr lang="en-US" dirty="0"/>
          </a:p>
        </p:txBody>
      </p:sp>
      <p:sp>
        <p:nvSpPr>
          <p:cNvPr id="6" name="矢印: 五方向 5">
            <a:extLst>
              <a:ext uri="{FF2B5EF4-FFF2-40B4-BE49-F238E27FC236}">
                <a16:creationId xmlns:a16="http://schemas.microsoft.com/office/drawing/2014/main" id="{475E62ED-9EB4-9FF5-EBA9-51C920A967D1}"/>
              </a:ext>
            </a:extLst>
          </p:cNvPr>
          <p:cNvSpPr/>
          <p:nvPr/>
        </p:nvSpPr>
        <p:spPr>
          <a:xfrm>
            <a:off x="347283" y="1188720"/>
            <a:ext cx="3684786" cy="1066800"/>
          </a:xfrm>
          <a:prstGeom prst="homePlate">
            <a:avLst>
              <a:gd name="adj" fmla="val 3794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データ集約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社内データの収集と統合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0" name="矢印: 五方向 9">
            <a:extLst>
              <a:ext uri="{FF2B5EF4-FFF2-40B4-BE49-F238E27FC236}">
                <a16:creationId xmlns:a16="http://schemas.microsoft.com/office/drawing/2014/main" id="{04ACAFC4-0587-8061-CF0F-74042B0DDD8F}"/>
              </a:ext>
            </a:extLst>
          </p:cNvPr>
          <p:cNvSpPr/>
          <p:nvPr/>
        </p:nvSpPr>
        <p:spPr>
          <a:xfrm>
            <a:off x="4381746" y="1188720"/>
            <a:ext cx="3684786" cy="1066800"/>
          </a:xfrm>
          <a:prstGeom prst="homePlate">
            <a:avLst>
              <a:gd name="adj" fmla="val 37943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データ分析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在庫異常分析</a:t>
            </a:r>
          </a:p>
        </p:txBody>
      </p:sp>
      <p:sp>
        <p:nvSpPr>
          <p:cNvPr id="11" name="矢印: 五方向 10">
            <a:extLst>
              <a:ext uri="{FF2B5EF4-FFF2-40B4-BE49-F238E27FC236}">
                <a16:creationId xmlns:a16="http://schemas.microsoft.com/office/drawing/2014/main" id="{02C57E22-67BE-9DC9-832E-F6FF5A6597F7}"/>
              </a:ext>
            </a:extLst>
          </p:cNvPr>
          <p:cNvSpPr/>
          <p:nvPr/>
        </p:nvSpPr>
        <p:spPr>
          <a:xfrm>
            <a:off x="8363958" y="1188720"/>
            <a:ext cx="3684786" cy="1066800"/>
          </a:xfrm>
          <a:prstGeom prst="homePlate">
            <a:avLst>
              <a:gd name="adj" fmla="val 3794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結果の可視化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WEB</a:t>
            </a:r>
            <a:r>
              <a:rPr lang="ja-JP" altLang="en-US" b="1" dirty="0">
                <a:solidFill>
                  <a:schemeClr val="tx1"/>
                </a:solidFill>
              </a:rPr>
              <a:t>アプリ</a:t>
            </a:r>
            <a:endParaRPr kumimoji="1" lang="en-US" altLang="ja-JP" b="1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B4CC413-C566-164F-8BA5-8057A8FDDB93}"/>
              </a:ext>
            </a:extLst>
          </p:cNvPr>
          <p:cNvSpPr/>
          <p:nvPr/>
        </p:nvSpPr>
        <p:spPr>
          <a:xfrm>
            <a:off x="347283" y="2394857"/>
            <a:ext cx="1551186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EA6035D-E199-FCA6-16BC-0C361C93C31B}"/>
              </a:ext>
            </a:extLst>
          </p:cNvPr>
          <p:cNvSpPr/>
          <p:nvPr/>
        </p:nvSpPr>
        <p:spPr>
          <a:xfrm>
            <a:off x="347283" y="3607525"/>
            <a:ext cx="1551186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7C95716-4570-BBFC-F4E4-662E422ED53B}"/>
              </a:ext>
            </a:extLst>
          </p:cNvPr>
          <p:cNvSpPr/>
          <p:nvPr/>
        </p:nvSpPr>
        <p:spPr>
          <a:xfrm>
            <a:off x="347283" y="4820194"/>
            <a:ext cx="1551186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68BE398-DF2E-3E75-6729-23DF010B983F}"/>
              </a:ext>
            </a:extLst>
          </p:cNvPr>
          <p:cNvSpPr/>
          <p:nvPr/>
        </p:nvSpPr>
        <p:spPr>
          <a:xfrm>
            <a:off x="347283" y="5943600"/>
            <a:ext cx="1551186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B7F9E93-526D-7A23-E063-A94145807B50}"/>
              </a:ext>
            </a:extLst>
          </p:cNvPr>
          <p:cNvSpPr/>
          <p:nvPr/>
        </p:nvSpPr>
        <p:spPr>
          <a:xfrm>
            <a:off x="2189676" y="2394857"/>
            <a:ext cx="1551186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53C7D53-58E8-D254-4C6F-B330350C7302}"/>
              </a:ext>
            </a:extLst>
          </p:cNvPr>
          <p:cNvSpPr/>
          <p:nvPr/>
        </p:nvSpPr>
        <p:spPr>
          <a:xfrm>
            <a:off x="2189676" y="3607525"/>
            <a:ext cx="1551186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B329D3F-3AEA-82A6-663B-5DE4EAC8CAD1}"/>
              </a:ext>
            </a:extLst>
          </p:cNvPr>
          <p:cNvSpPr/>
          <p:nvPr/>
        </p:nvSpPr>
        <p:spPr>
          <a:xfrm>
            <a:off x="2189676" y="4828815"/>
            <a:ext cx="1551186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9CB56E6-2E0F-EBF8-1640-754EC5D62C0F}"/>
              </a:ext>
            </a:extLst>
          </p:cNvPr>
          <p:cNvSpPr/>
          <p:nvPr/>
        </p:nvSpPr>
        <p:spPr>
          <a:xfrm>
            <a:off x="8363958" y="2447109"/>
            <a:ext cx="3556804" cy="43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❶　生産（多い </a:t>
            </a:r>
            <a:r>
              <a:rPr kumimoji="1" lang="en-US" altLang="ja-JP" dirty="0">
                <a:solidFill>
                  <a:schemeClr val="tx1"/>
                </a:solidFill>
              </a:rPr>
              <a:t>or </a:t>
            </a:r>
            <a:r>
              <a:rPr kumimoji="1" lang="ja-JP" altLang="en-US" dirty="0">
                <a:solidFill>
                  <a:schemeClr val="tx1"/>
                </a:solidFill>
              </a:rPr>
              <a:t>少ない）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09FA3E1-599B-B6AF-3EA0-5818304970B9}"/>
              </a:ext>
            </a:extLst>
          </p:cNvPr>
          <p:cNvSpPr/>
          <p:nvPr/>
        </p:nvSpPr>
        <p:spPr>
          <a:xfrm>
            <a:off x="8363958" y="3051009"/>
            <a:ext cx="3556804" cy="43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❷　かんばん（多い </a:t>
            </a:r>
            <a:r>
              <a:rPr kumimoji="1" lang="en-US" altLang="ja-JP" dirty="0">
                <a:solidFill>
                  <a:schemeClr val="tx1"/>
                </a:solidFill>
              </a:rPr>
              <a:t>or </a:t>
            </a:r>
            <a:r>
              <a:rPr kumimoji="1" lang="ja-JP" altLang="en-US" dirty="0">
                <a:solidFill>
                  <a:schemeClr val="tx1"/>
                </a:solidFill>
              </a:rPr>
              <a:t>少ない）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45FA6B2-E8E3-144B-5183-454DD068B6FB}"/>
              </a:ext>
            </a:extLst>
          </p:cNvPr>
          <p:cNvSpPr/>
          <p:nvPr/>
        </p:nvSpPr>
        <p:spPr>
          <a:xfrm>
            <a:off x="8363958" y="3681308"/>
            <a:ext cx="3556804" cy="43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❸</a:t>
            </a:r>
            <a:r>
              <a:rPr kumimoji="1" lang="ja-JP" altLang="en-US" dirty="0">
                <a:solidFill>
                  <a:schemeClr val="tx1"/>
                </a:solidFill>
              </a:rPr>
              <a:t>　納入（多い </a:t>
            </a:r>
            <a:r>
              <a:rPr kumimoji="1" lang="en-US" altLang="ja-JP" dirty="0">
                <a:solidFill>
                  <a:schemeClr val="tx1"/>
                </a:solidFill>
              </a:rPr>
              <a:t>or </a:t>
            </a:r>
            <a:r>
              <a:rPr kumimoji="1" lang="ja-JP" altLang="en-US" dirty="0">
                <a:solidFill>
                  <a:schemeClr val="tx1"/>
                </a:solidFill>
              </a:rPr>
              <a:t>少ない）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3D91FA3-099A-73A3-F995-7F0727E8FC68}"/>
              </a:ext>
            </a:extLst>
          </p:cNvPr>
          <p:cNvSpPr/>
          <p:nvPr/>
        </p:nvSpPr>
        <p:spPr>
          <a:xfrm>
            <a:off x="8363958" y="4350313"/>
            <a:ext cx="3556804" cy="43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❹</a:t>
            </a:r>
            <a:r>
              <a:rPr kumimoji="1" lang="ja-JP" altLang="en-US" dirty="0">
                <a:solidFill>
                  <a:schemeClr val="tx1"/>
                </a:solidFill>
              </a:rPr>
              <a:t>　格納遅れ </a:t>
            </a:r>
            <a:r>
              <a:rPr kumimoji="1" lang="en-US" altLang="ja-JP" dirty="0">
                <a:solidFill>
                  <a:schemeClr val="tx1"/>
                </a:solidFill>
              </a:rPr>
              <a:t>or </a:t>
            </a:r>
            <a:r>
              <a:rPr kumimoji="1" lang="ja-JP" altLang="en-US" dirty="0">
                <a:solidFill>
                  <a:schemeClr val="tx1"/>
                </a:solidFill>
              </a:rPr>
              <a:t>異常入庫</a:t>
            </a:r>
            <a:r>
              <a:rPr kumimoji="1" lang="en-US" altLang="ja-JP" dirty="0">
                <a:solidFill>
                  <a:schemeClr val="tx1"/>
                </a:solidFill>
              </a:rPr>
              <a:t>※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7CBFCE7-2641-5E73-3145-3947C64A2728}"/>
              </a:ext>
            </a:extLst>
          </p:cNvPr>
          <p:cNvSpPr/>
          <p:nvPr/>
        </p:nvSpPr>
        <p:spPr>
          <a:xfrm>
            <a:off x="8363958" y="5005605"/>
            <a:ext cx="3556804" cy="432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❺　投入間口渋滞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706C61A-0630-741C-1A9C-6BC60327A125}"/>
              </a:ext>
            </a:extLst>
          </p:cNvPr>
          <p:cNvSpPr txBox="1"/>
          <p:nvPr/>
        </p:nvSpPr>
        <p:spPr>
          <a:xfrm>
            <a:off x="8066532" y="5701126"/>
            <a:ext cx="41254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9</a:t>
            </a:r>
            <a:r>
              <a:rPr lang="ja-JP" altLang="en-US" b="1" dirty="0"/>
              <a:t>要因をランキング形式で出力</a:t>
            </a:r>
            <a:endParaRPr lang="en-US" altLang="ja-JP" b="1" dirty="0"/>
          </a:p>
          <a:p>
            <a:pPr algn="ctr"/>
            <a:r>
              <a:rPr lang="ja-JP" altLang="en-US" sz="1400" dirty="0"/>
              <a:t>（取得可能なデータを踏まえて要因粒度を決定）</a:t>
            </a:r>
          </a:p>
        </p:txBody>
      </p:sp>
    </p:spTree>
    <p:extLst>
      <p:ext uri="{BB962C8B-B14F-4D97-AF65-F5344CB8AC3E}">
        <p14:creationId xmlns:p14="http://schemas.microsoft.com/office/powerpoint/2010/main" val="2624575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684157F-9021-A273-731D-0554BB713B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ja-JP" altLang="en-US" sz="2400" dirty="0"/>
              <a:t>在庫異常の定量化</a:t>
            </a:r>
            <a:endParaRPr lang="en-US" altLang="ja-JP" sz="2400" dirty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kumimoji="1" lang="ja-JP" altLang="en-US" sz="2400" dirty="0"/>
              <a:t>異常原因の抽出</a:t>
            </a:r>
            <a:endParaRPr kumimoji="1" lang="en-US" altLang="ja-JP" sz="2400" dirty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kumimoji="1" lang="ja-JP" altLang="en-US" sz="2400" dirty="0"/>
              <a:t>最適な遅れ時間の考慮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E91A55-7816-FC1C-6A32-F46FDD5092C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特徴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0ED0FC-6909-E4E5-5333-344AD6BC823C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April 5,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857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7ED0F26-BFA0-0A45-7AB0-857ED80F2B4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ja-JP" altLang="en-US" sz="2000" dirty="0"/>
              <a:t>在庫の周期的な活動を踏まえて、異常度を定量化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674FD0D-5BF9-B662-8566-B0833FE996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2.1 </a:t>
            </a:r>
            <a:r>
              <a:rPr kumimoji="1" lang="ja-JP" altLang="en-US" dirty="0"/>
              <a:t>在庫異常の定量化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579C2B-B9A6-20AD-A33A-CB13915A096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April 6, 2025</a:t>
            </a:fld>
            <a:endParaRPr 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E5F9A64-9961-CF76-7BDF-9837407FD522}"/>
              </a:ext>
            </a:extLst>
          </p:cNvPr>
          <p:cNvSpPr/>
          <p:nvPr/>
        </p:nvSpPr>
        <p:spPr>
          <a:xfrm>
            <a:off x="443077" y="1489164"/>
            <a:ext cx="5557130" cy="42236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課題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8AB0887-09A4-0EBF-1590-77A1F2E8B8F3}"/>
              </a:ext>
            </a:extLst>
          </p:cNvPr>
          <p:cNvSpPr/>
          <p:nvPr/>
        </p:nvSpPr>
        <p:spPr>
          <a:xfrm>
            <a:off x="6227502" y="1489164"/>
            <a:ext cx="5557130" cy="42236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採用手法</a:t>
            </a:r>
          </a:p>
        </p:txBody>
      </p:sp>
      <p:graphicFrame>
        <p:nvGraphicFramePr>
          <p:cNvPr id="9" name="グラフ 8">
            <a:extLst>
              <a:ext uri="{FF2B5EF4-FFF2-40B4-BE49-F238E27FC236}">
                <a16:creationId xmlns:a16="http://schemas.microsoft.com/office/drawing/2014/main" id="{BC1195A2-A049-EC2E-0C20-EAA9DD2181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5733787"/>
              </p:ext>
            </p:extLst>
          </p:nvPr>
        </p:nvGraphicFramePr>
        <p:xfrm>
          <a:off x="6227502" y="2082192"/>
          <a:ext cx="5557130" cy="2768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グラフ 10">
            <a:extLst>
              <a:ext uri="{FF2B5EF4-FFF2-40B4-BE49-F238E27FC236}">
                <a16:creationId xmlns:a16="http://schemas.microsoft.com/office/drawing/2014/main" id="{5DBBA768-83FC-3830-98A0-B8729A2247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353653"/>
              </p:ext>
            </p:extLst>
          </p:nvPr>
        </p:nvGraphicFramePr>
        <p:xfrm>
          <a:off x="443077" y="2082192"/>
          <a:ext cx="5557130" cy="2768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549124F-D509-B933-48EF-649FF4192BB3}"/>
              </a:ext>
            </a:extLst>
          </p:cNvPr>
          <p:cNvSpPr txBox="1"/>
          <p:nvPr/>
        </p:nvSpPr>
        <p:spPr>
          <a:xfrm>
            <a:off x="308776" y="5605468"/>
            <a:ext cx="59298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特徴</a:t>
            </a:r>
            <a:endParaRPr kumimoji="1" lang="en-US" altLang="ja-JP" sz="1400" dirty="0"/>
          </a:p>
          <a:p>
            <a:r>
              <a:rPr lang="ja-JP" altLang="en-US" sz="1400" dirty="0"/>
              <a:t>・のこぎり型の周期的な推移（急増→漸減→急増→漸減→・・）を示す</a:t>
            </a:r>
            <a:endParaRPr lang="en-US" altLang="ja-JP" sz="1400" dirty="0"/>
          </a:p>
          <a:p>
            <a:r>
              <a:rPr lang="ja-JP" altLang="en-US" sz="1400" dirty="0"/>
              <a:t>・時間帯ごとに特徴的な値を取るため、値の大小で異常は見えない</a:t>
            </a:r>
            <a:endParaRPr lang="en-US" altLang="ja-JP" sz="1400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2BCF60FB-B1F2-4F18-4EF2-E68622E5A6F4}"/>
              </a:ext>
            </a:extLst>
          </p:cNvPr>
          <p:cNvCxnSpPr>
            <a:cxnSpLocks/>
          </p:cNvCxnSpPr>
          <p:nvPr/>
        </p:nvCxnSpPr>
        <p:spPr>
          <a:xfrm>
            <a:off x="7497706" y="2643051"/>
            <a:ext cx="0" cy="692754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833AC88-6487-B2AF-DDDF-92850FF2DA17}"/>
              </a:ext>
            </a:extLst>
          </p:cNvPr>
          <p:cNvSpPr txBox="1"/>
          <p:nvPr/>
        </p:nvSpPr>
        <p:spPr>
          <a:xfrm>
            <a:off x="407368" y="4880855"/>
            <a:ext cx="5163660" cy="52322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一般的には平均的な値に対するズレ（差分や比率）を見る</a:t>
            </a:r>
            <a:endParaRPr lang="en-US" altLang="ja-JP" sz="1400" dirty="0"/>
          </a:p>
          <a:p>
            <a:r>
              <a:rPr lang="ja-JP" altLang="en-US" sz="1400" b="1" dirty="0"/>
              <a:t>在庫の場合は、周期的な活動も考慮する必要がある</a:t>
            </a:r>
            <a:endParaRPr lang="en-US" altLang="ja-JP" sz="1400" b="1" dirty="0"/>
          </a:p>
        </p:txBody>
      </p:sp>
      <p:sp>
        <p:nvSpPr>
          <p:cNvPr id="23" name="矢印: 右 22">
            <a:extLst>
              <a:ext uri="{FF2B5EF4-FFF2-40B4-BE49-F238E27FC236}">
                <a16:creationId xmlns:a16="http://schemas.microsoft.com/office/drawing/2014/main" id="{57B73E9D-1B49-BD26-1E58-D0ABB5C00D50}"/>
              </a:ext>
            </a:extLst>
          </p:cNvPr>
          <p:cNvSpPr/>
          <p:nvPr/>
        </p:nvSpPr>
        <p:spPr>
          <a:xfrm>
            <a:off x="5922823" y="5021335"/>
            <a:ext cx="413659" cy="2923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90658C4-9D30-6547-B70B-3570036EB74B}"/>
              </a:ext>
            </a:extLst>
          </p:cNvPr>
          <p:cNvSpPr txBox="1"/>
          <p:nvPr/>
        </p:nvSpPr>
        <p:spPr>
          <a:xfrm>
            <a:off x="6585263" y="4880855"/>
            <a:ext cx="5163660" cy="52322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ja-JP" altLang="en-US" sz="1400" b="1" dirty="0">
                <a:solidFill>
                  <a:schemeClr val="accent6"/>
                </a:solidFill>
              </a:rPr>
              <a:t>ある時間の在庫異常数 </a:t>
            </a:r>
            <a:endParaRPr lang="en-US" altLang="ja-JP" sz="1400" b="1" dirty="0">
              <a:solidFill>
                <a:schemeClr val="accent6"/>
              </a:solidFill>
            </a:endParaRPr>
          </a:p>
          <a:p>
            <a:r>
              <a:rPr lang="en-US" altLang="ja-JP" sz="1400" b="1" dirty="0">
                <a:solidFill>
                  <a:schemeClr val="accent6"/>
                </a:solidFill>
              </a:rPr>
              <a:t>= </a:t>
            </a:r>
            <a:r>
              <a:rPr lang="ja-JP" altLang="en-US" sz="1400" b="1" dirty="0">
                <a:solidFill>
                  <a:schemeClr val="accent6"/>
                </a:solidFill>
              </a:rPr>
              <a:t>ある時間の実績の在庫数　</a:t>
            </a:r>
            <a:r>
              <a:rPr lang="en-US" altLang="ja-JP" sz="1400" b="1" dirty="0">
                <a:solidFill>
                  <a:schemeClr val="accent6"/>
                </a:solidFill>
              </a:rPr>
              <a:t>–  </a:t>
            </a:r>
            <a:r>
              <a:rPr lang="ja-JP" altLang="en-US" sz="1400" b="1" dirty="0">
                <a:solidFill>
                  <a:schemeClr val="accent6"/>
                </a:solidFill>
              </a:rPr>
              <a:t>ある時間のいつもの在庫数</a:t>
            </a:r>
            <a:endParaRPr lang="en-US" altLang="ja-JP" sz="1400" b="1" dirty="0">
              <a:solidFill>
                <a:schemeClr val="accent6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1CFF5C9-4A71-8F0A-8209-94D3C1BEA273}"/>
              </a:ext>
            </a:extLst>
          </p:cNvPr>
          <p:cNvSpPr txBox="1"/>
          <p:nvPr/>
        </p:nvSpPr>
        <p:spPr>
          <a:xfrm>
            <a:off x="6585263" y="6021133"/>
            <a:ext cx="5199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dirty="0"/>
              <a:t>※</a:t>
            </a:r>
            <a:r>
              <a:rPr lang="ja-JP" altLang="en-US" sz="800" dirty="0"/>
              <a:t>比率は、変動の均一性が確保されない。在庫数が少さいときわずかな変動が大きな変化として表現される</a:t>
            </a:r>
            <a:endParaRPr lang="en-US" altLang="ja-JP" sz="800" dirty="0"/>
          </a:p>
          <a:p>
            <a:r>
              <a:rPr lang="ja-JP" altLang="en-US" sz="800" dirty="0"/>
              <a:t>　在庫水準の大小に依存しない方法が必要</a:t>
            </a:r>
            <a:endParaRPr lang="en-US" altLang="ja-JP" sz="800" dirty="0"/>
          </a:p>
          <a:p>
            <a:r>
              <a:rPr lang="en-US" altLang="ja-JP" sz="800" dirty="0"/>
              <a:t>※</a:t>
            </a:r>
            <a:r>
              <a:rPr lang="ja-JP" altLang="en-US" sz="800" dirty="0"/>
              <a:t>いつもの値は、外れ値の影響も考慮して中央値を採用</a:t>
            </a:r>
            <a:endParaRPr lang="en-US" altLang="ja-JP" sz="800" dirty="0"/>
          </a:p>
        </p:txBody>
      </p:sp>
      <p:sp>
        <p:nvSpPr>
          <p:cNvPr id="28" name="吹き出し: 四角形 27">
            <a:extLst>
              <a:ext uri="{FF2B5EF4-FFF2-40B4-BE49-F238E27FC236}">
                <a16:creationId xmlns:a16="http://schemas.microsoft.com/office/drawing/2014/main" id="{44648B83-EE0A-05BE-A67B-08C28C4D8944}"/>
              </a:ext>
            </a:extLst>
          </p:cNvPr>
          <p:cNvSpPr/>
          <p:nvPr/>
        </p:nvSpPr>
        <p:spPr>
          <a:xfrm>
            <a:off x="8219270" y="3252651"/>
            <a:ext cx="2784009" cy="445753"/>
          </a:xfrm>
          <a:prstGeom prst="wedgeRectCallout">
            <a:avLst>
              <a:gd name="adj1" fmla="val -73682"/>
              <a:gd name="adj2" fmla="val -68759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>
                <a:solidFill>
                  <a:schemeClr val="tx1"/>
                </a:solidFill>
              </a:rPr>
              <a:t>いつもより</a:t>
            </a:r>
            <a:r>
              <a:rPr lang="en-US" altLang="ja-JP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”7</a:t>
            </a:r>
            <a:r>
              <a:rPr lang="ja-JP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個少ない</a:t>
            </a:r>
            <a:r>
              <a:rPr lang="en-US" altLang="ja-JP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  <a:r>
              <a:rPr lang="ja-JP" altLang="en-US" sz="1400" dirty="0">
                <a:solidFill>
                  <a:schemeClr val="tx1"/>
                </a:solidFill>
              </a:rPr>
              <a:t>が分かる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BBEDD2A-40B8-5DB6-6994-85D87FEFB7E0}"/>
              </a:ext>
            </a:extLst>
          </p:cNvPr>
          <p:cNvSpPr txBox="1"/>
          <p:nvPr/>
        </p:nvSpPr>
        <p:spPr>
          <a:xfrm>
            <a:off x="6567408" y="5567978"/>
            <a:ext cx="5199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理由）在庫の周期的な活動を踏まえて、異常度を定量化できる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2684137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9066C65B-BCEC-CCBB-8076-8AC3A5917429}"/>
              </a:ext>
            </a:extLst>
          </p:cNvPr>
          <p:cNvSpPr/>
          <p:nvPr/>
        </p:nvSpPr>
        <p:spPr>
          <a:xfrm>
            <a:off x="4367160" y="2138746"/>
            <a:ext cx="1633044" cy="6250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BC06820-2978-D583-62F1-F8826494846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ja-JP" altLang="en-US" sz="2000" dirty="0"/>
              <a:t>品番特性（設計リードタイムなど）から、在庫異常に関係する情報を抽出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A42152-1581-872A-8897-6860A4B095F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ja-JP" sz="2400" dirty="0"/>
              <a:t>2.2</a:t>
            </a:r>
            <a:r>
              <a:rPr lang="ja-JP" altLang="en-US" dirty="0"/>
              <a:t> 異常原因の抽出（例：格納遅れ）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987CD1-F567-253D-855A-9FA6BFFDCCED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April 6, 2025</a:t>
            </a:fld>
            <a:endParaRPr 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A380012-2503-1C9F-5DFE-48B90BC06B91}"/>
              </a:ext>
            </a:extLst>
          </p:cNvPr>
          <p:cNvSpPr/>
          <p:nvPr/>
        </p:nvSpPr>
        <p:spPr>
          <a:xfrm>
            <a:off x="443077" y="1489164"/>
            <a:ext cx="5557130" cy="422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課題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9169586-C277-46F8-7080-71C69FE94AC5}"/>
              </a:ext>
            </a:extLst>
          </p:cNvPr>
          <p:cNvSpPr/>
          <p:nvPr/>
        </p:nvSpPr>
        <p:spPr>
          <a:xfrm>
            <a:off x="6227502" y="1489164"/>
            <a:ext cx="5557130" cy="42236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採用手法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87C1E4E-9E07-F49C-DDC3-AE1B332751F3}"/>
              </a:ext>
            </a:extLst>
          </p:cNvPr>
          <p:cNvSpPr txBox="1"/>
          <p:nvPr/>
        </p:nvSpPr>
        <p:spPr>
          <a:xfrm>
            <a:off x="316881" y="5265558"/>
            <a:ext cx="55571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格納遅れ：</a:t>
            </a:r>
            <a:endParaRPr lang="en-US" altLang="ja-JP" sz="1400" dirty="0"/>
          </a:p>
          <a:p>
            <a:r>
              <a:rPr lang="ja-JP" altLang="en-US" sz="1400" dirty="0"/>
              <a:t>・転送レーンで順番が入れ替わる</a:t>
            </a:r>
            <a:endParaRPr lang="en-US" altLang="ja-JP" sz="1400" dirty="0"/>
          </a:p>
          <a:p>
            <a:r>
              <a:rPr lang="ja-JP" altLang="en-US" sz="1400" dirty="0"/>
              <a:t>・軒先で放置されている</a:t>
            </a:r>
            <a:endParaRPr lang="en-US" altLang="ja-JP" sz="1400" dirty="0"/>
          </a:p>
          <a:p>
            <a:r>
              <a:rPr lang="ja-JP" altLang="en-US" sz="1400" dirty="0"/>
              <a:t>・部品置き場で滞留している</a:t>
            </a:r>
            <a:endParaRPr lang="en-US" altLang="ja-JP" sz="1400" dirty="0"/>
          </a:p>
          <a:p>
            <a:r>
              <a:rPr lang="ja-JP" altLang="en-US" sz="1400" dirty="0"/>
              <a:t>など</a:t>
            </a:r>
            <a:endParaRPr lang="en-US" altLang="ja-JP" sz="14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8729D26-F579-8414-24C2-5AF1C9C2A232}"/>
              </a:ext>
            </a:extLst>
          </p:cNvPr>
          <p:cNvSpPr/>
          <p:nvPr/>
        </p:nvSpPr>
        <p:spPr>
          <a:xfrm>
            <a:off x="838092" y="3866269"/>
            <a:ext cx="814252" cy="66620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西尾東物流</a:t>
            </a:r>
            <a:r>
              <a:rPr lang="en-US" altLang="ja-JP" sz="1400" dirty="0">
                <a:solidFill>
                  <a:schemeClr val="tx1"/>
                </a:solidFill>
              </a:rPr>
              <a:t>C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8EE79AE-1997-2996-66EE-062A7460F0E2}"/>
              </a:ext>
            </a:extLst>
          </p:cNvPr>
          <p:cNvSpPr/>
          <p:nvPr/>
        </p:nvSpPr>
        <p:spPr>
          <a:xfrm>
            <a:off x="2322901" y="3866269"/>
            <a:ext cx="657499" cy="66620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軒先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79C93FA-E753-BAF0-8B64-9632B3DB396C}"/>
              </a:ext>
            </a:extLst>
          </p:cNvPr>
          <p:cNvSpPr/>
          <p:nvPr/>
        </p:nvSpPr>
        <p:spPr>
          <a:xfrm>
            <a:off x="3060950" y="3866269"/>
            <a:ext cx="1180014" cy="66620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部品置き場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514907B-0AFC-5A29-44B7-0B3219A4BA61}"/>
              </a:ext>
            </a:extLst>
          </p:cNvPr>
          <p:cNvSpPr/>
          <p:nvPr/>
        </p:nvSpPr>
        <p:spPr>
          <a:xfrm>
            <a:off x="4321514" y="3866269"/>
            <a:ext cx="1180014" cy="66620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順立装置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B77EC8A-8959-2ACD-B5FF-A2D80B48D474}"/>
              </a:ext>
            </a:extLst>
          </p:cNvPr>
          <p:cNvCxnSpPr>
            <a:cxnSpLocks/>
          </p:cNvCxnSpPr>
          <p:nvPr/>
        </p:nvCxnSpPr>
        <p:spPr>
          <a:xfrm flipV="1">
            <a:off x="899051" y="3428664"/>
            <a:ext cx="0" cy="7707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C59769A6-62A3-BFEA-4F64-DBC3283FC80D}"/>
              </a:ext>
            </a:extLst>
          </p:cNvPr>
          <p:cNvCxnSpPr>
            <a:cxnSpLocks/>
          </p:cNvCxnSpPr>
          <p:nvPr/>
        </p:nvCxnSpPr>
        <p:spPr>
          <a:xfrm flipV="1">
            <a:off x="4404251" y="3428664"/>
            <a:ext cx="0" cy="7707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A5C1FC5A-E6E4-B49B-8DB3-AB0F1A00F809}"/>
              </a:ext>
            </a:extLst>
          </p:cNvPr>
          <p:cNvCxnSpPr>
            <a:cxnSpLocks/>
          </p:cNvCxnSpPr>
          <p:nvPr/>
        </p:nvCxnSpPr>
        <p:spPr>
          <a:xfrm flipV="1">
            <a:off x="5431862" y="3428664"/>
            <a:ext cx="0" cy="7707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B74B526-2D37-AEF8-DC8F-A0D2573E864D}"/>
              </a:ext>
            </a:extLst>
          </p:cNvPr>
          <p:cNvSpPr/>
          <p:nvPr/>
        </p:nvSpPr>
        <p:spPr>
          <a:xfrm>
            <a:off x="6546565" y="3877075"/>
            <a:ext cx="814252" cy="66620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西尾東物流</a:t>
            </a:r>
            <a:r>
              <a:rPr lang="en-US" altLang="ja-JP" sz="1400" dirty="0">
                <a:solidFill>
                  <a:schemeClr val="tx1"/>
                </a:solidFill>
              </a:rPr>
              <a:t>C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CDF248F-3DB8-E82D-F30D-AA9A6AB695FC}"/>
              </a:ext>
            </a:extLst>
          </p:cNvPr>
          <p:cNvSpPr/>
          <p:nvPr/>
        </p:nvSpPr>
        <p:spPr>
          <a:xfrm>
            <a:off x="8031374" y="3877075"/>
            <a:ext cx="657499" cy="66620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軒先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42D89CDB-64FB-C2B4-1F0E-0E4E13B926E7}"/>
              </a:ext>
            </a:extLst>
          </p:cNvPr>
          <p:cNvSpPr/>
          <p:nvPr/>
        </p:nvSpPr>
        <p:spPr>
          <a:xfrm>
            <a:off x="8769423" y="3877075"/>
            <a:ext cx="1180014" cy="66620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部品置き場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515CF98-6611-04F5-728A-03201395BC42}"/>
              </a:ext>
            </a:extLst>
          </p:cNvPr>
          <p:cNvSpPr/>
          <p:nvPr/>
        </p:nvSpPr>
        <p:spPr>
          <a:xfrm>
            <a:off x="10029987" y="3877075"/>
            <a:ext cx="1180014" cy="66620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順立装置</a:t>
            </a: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A5100A6-74B9-CE7B-B0FD-519CF9D7EC37}"/>
              </a:ext>
            </a:extLst>
          </p:cNvPr>
          <p:cNvCxnSpPr>
            <a:cxnSpLocks/>
          </p:cNvCxnSpPr>
          <p:nvPr/>
        </p:nvCxnSpPr>
        <p:spPr>
          <a:xfrm flipV="1">
            <a:off x="6607524" y="3439470"/>
            <a:ext cx="0" cy="7707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F7A085C1-0D6F-720B-B57F-2D2E4278AFF7}"/>
              </a:ext>
            </a:extLst>
          </p:cNvPr>
          <p:cNvCxnSpPr>
            <a:cxnSpLocks/>
          </p:cNvCxnSpPr>
          <p:nvPr/>
        </p:nvCxnSpPr>
        <p:spPr>
          <a:xfrm flipV="1">
            <a:off x="10112724" y="3439470"/>
            <a:ext cx="0" cy="7707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0AF3F1BC-79B8-180D-BA82-C9ECF3E69B30}"/>
              </a:ext>
            </a:extLst>
          </p:cNvPr>
          <p:cNvCxnSpPr>
            <a:cxnSpLocks/>
          </p:cNvCxnSpPr>
          <p:nvPr/>
        </p:nvCxnSpPr>
        <p:spPr>
          <a:xfrm flipV="1">
            <a:off x="11140335" y="3439470"/>
            <a:ext cx="0" cy="7707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5C409F0A-C544-A48E-D61A-736CA909C496}"/>
              </a:ext>
            </a:extLst>
          </p:cNvPr>
          <p:cNvCxnSpPr/>
          <p:nvPr/>
        </p:nvCxnSpPr>
        <p:spPr>
          <a:xfrm flipV="1">
            <a:off x="6607524" y="3282317"/>
            <a:ext cx="3505200" cy="10806"/>
          </a:xfrm>
          <a:prstGeom prst="straightConnector1">
            <a:avLst/>
          </a:prstGeom>
          <a:ln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D27C26D-D43D-9B62-E6CA-D9F4660900A3}"/>
              </a:ext>
            </a:extLst>
          </p:cNvPr>
          <p:cNvSpPr txBox="1"/>
          <p:nvPr/>
        </p:nvSpPr>
        <p:spPr>
          <a:xfrm>
            <a:off x="6693641" y="2964887"/>
            <a:ext cx="3332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accent6"/>
                </a:solidFill>
              </a:rPr>
              <a:t>西尾東経由物は</a:t>
            </a:r>
            <a:r>
              <a:rPr kumimoji="1" lang="en-US" altLang="ja-JP" sz="1400" dirty="0">
                <a:solidFill>
                  <a:schemeClr val="accent6"/>
                </a:solidFill>
              </a:rPr>
              <a:t>5</a:t>
            </a:r>
            <a:r>
              <a:rPr kumimoji="1" lang="ja-JP" altLang="en-US" sz="1400" dirty="0">
                <a:solidFill>
                  <a:schemeClr val="accent6"/>
                </a:solidFill>
              </a:rPr>
              <a:t>時間程度で入庫される</a:t>
            </a:r>
          </a:p>
        </p:txBody>
      </p:sp>
      <p:sp>
        <p:nvSpPr>
          <p:cNvPr id="35" name="吹き出し: 四角形 34">
            <a:extLst>
              <a:ext uri="{FF2B5EF4-FFF2-40B4-BE49-F238E27FC236}">
                <a16:creationId xmlns:a16="http://schemas.microsoft.com/office/drawing/2014/main" id="{740396E6-3A19-B4B8-4F50-D63D3F363841}"/>
              </a:ext>
            </a:extLst>
          </p:cNvPr>
          <p:cNvSpPr/>
          <p:nvPr/>
        </p:nvSpPr>
        <p:spPr>
          <a:xfrm>
            <a:off x="6653351" y="2059376"/>
            <a:ext cx="3779517" cy="598965"/>
          </a:xfrm>
          <a:prstGeom prst="wedgeRectCallout">
            <a:avLst>
              <a:gd name="adj1" fmla="val -37219"/>
              <a:gd name="adj2" fmla="val 9010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b="1" dirty="0">
                <a:solidFill>
                  <a:schemeClr val="accent1"/>
                </a:solidFill>
              </a:rPr>
              <a:t>納入予定時間から５</a:t>
            </a:r>
            <a:r>
              <a:rPr lang="ja-JP" altLang="en-US" sz="1200" b="1" dirty="0">
                <a:solidFill>
                  <a:schemeClr val="accent1"/>
                </a:solidFill>
              </a:rPr>
              <a:t>時間経っても入庫がないものは、</a:t>
            </a:r>
            <a:endParaRPr lang="en-US" altLang="ja-JP" sz="1200" b="1" dirty="0">
              <a:solidFill>
                <a:schemeClr val="accent1"/>
              </a:solidFill>
            </a:endParaRPr>
          </a:p>
          <a:p>
            <a:r>
              <a:rPr kumimoji="1" lang="ja-JP" altLang="en-US" sz="1200" b="1" dirty="0">
                <a:solidFill>
                  <a:schemeClr val="accent1"/>
                </a:solidFill>
              </a:rPr>
              <a:t>どこかで滞留していると考えられる</a:t>
            </a:r>
            <a:endParaRPr kumimoji="1" lang="en-US" altLang="ja-JP" sz="1200" b="1" dirty="0">
              <a:solidFill>
                <a:schemeClr val="accent1"/>
              </a:solidFill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E13E086-5E98-529F-3FC0-0DB51DA89DE8}"/>
              </a:ext>
            </a:extLst>
          </p:cNvPr>
          <p:cNvSpPr txBox="1"/>
          <p:nvPr/>
        </p:nvSpPr>
        <p:spPr>
          <a:xfrm>
            <a:off x="6748601" y="4804636"/>
            <a:ext cx="4885298" cy="52322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altLang="ja-JP" sz="1400" b="1" dirty="0">
                <a:solidFill>
                  <a:schemeClr val="accent6"/>
                </a:solidFill>
              </a:rPr>
              <a:t>LINKS</a:t>
            </a:r>
            <a:r>
              <a:rPr lang="ja-JP" altLang="en-US" sz="1400" b="1" dirty="0">
                <a:solidFill>
                  <a:schemeClr val="accent6"/>
                </a:solidFill>
              </a:rPr>
              <a:t>の発注実績と自動ラックの入庫実績を組み合わせて、</a:t>
            </a:r>
            <a:endParaRPr lang="en-US" altLang="ja-JP" sz="1400" b="1" dirty="0">
              <a:solidFill>
                <a:schemeClr val="accent6"/>
              </a:solidFill>
            </a:endParaRPr>
          </a:p>
          <a:p>
            <a:r>
              <a:rPr lang="ja-JP" altLang="en-US" sz="1400" b="1" dirty="0">
                <a:solidFill>
                  <a:schemeClr val="accent6"/>
                </a:solidFill>
              </a:rPr>
              <a:t>「西尾東物流</a:t>
            </a:r>
            <a:r>
              <a:rPr lang="en-US" altLang="ja-JP" sz="1400" b="1" dirty="0">
                <a:solidFill>
                  <a:schemeClr val="accent6"/>
                </a:solidFill>
              </a:rPr>
              <a:t>C</a:t>
            </a:r>
            <a:r>
              <a:rPr lang="ja-JP" altLang="en-US" sz="1400" b="1" dirty="0">
                <a:solidFill>
                  <a:schemeClr val="accent6"/>
                </a:solidFill>
              </a:rPr>
              <a:t>～部品置き場の滞留かんばん数」を計算</a:t>
            </a:r>
            <a:endParaRPr lang="en-US" altLang="ja-JP" sz="1400" b="1" dirty="0">
              <a:solidFill>
                <a:schemeClr val="accent6"/>
              </a:solidFill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C2F6488-F997-59BF-A9F2-A570FA684483}"/>
              </a:ext>
            </a:extLst>
          </p:cNvPr>
          <p:cNvSpPr txBox="1"/>
          <p:nvPr/>
        </p:nvSpPr>
        <p:spPr>
          <a:xfrm>
            <a:off x="347472" y="4867442"/>
            <a:ext cx="5557129" cy="307777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下限割れの主要因は「格納遅れ」だが、直接データで取れていない</a:t>
            </a:r>
            <a:endParaRPr lang="en-US" altLang="ja-JP" sz="1400" dirty="0"/>
          </a:p>
        </p:txBody>
      </p:sp>
      <p:sp>
        <p:nvSpPr>
          <p:cNvPr id="39" name="矢印: 右 38">
            <a:extLst>
              <a:ext uri="{FF2B5EF4-FFF2-40B4-BE49-F238E27FC236}">
                <a16:creationId xmlns:a16="http://schemas.microsoft.com/office/drawing/2014/main" id="{58861318-2E6F-8A9E-9A46-3E57FC94FD67}"/>
              </a:ext>
            </a:extLst>
          </p:cNvPr>
          <p:cNvSpPr/>
          <p:nvPr/>
        </p:nvSpPr>
        <p:spPr>
          <a:xfrm>
            <a:off x="6068399" y="4882877"/>
            <a:ext cx="413659" cy="2923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F9524F6-F33C-F18C-AE62-B037A1955E93}"/>
              </a:ext>
            </a:extLst>
          </p:cNvPr>
          <p:cNvSpPr txBox="1"/>
          <p:nvPr/>
        </p:nvSpPr>
        <p:spPr>
          <a:xfrm>
            <a:off x="6693641" y="5891672"/>
            <a:ext cx="4940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dirty="0"/>
              <a:t>※</a:t>
            </a:r>
            <a:r>
              <a:rPr lang="ja-JP" altLang="en-US" sz="800" dirty="0"/>
              <a:t>検収タイムスタンプはリアルタイムでない（半直遅れもありえる）ので使用しない。</a:t>
            </a:r>
            <a:r>
              <a:rPr lang="en-US" altLang="ja-JP" sz="800" dirty="0"/>
              <a:t>LINKS</a:t>
            </a:r>
            <a:r>
              <a:rPr lang="ja-JP" altLang="en-US" sz="800" dirty="0"/>
              <a:t>の納入予定時間＋設計リードタイムから滞留かんばん数を計算する方法を採用</a:t>
            </a:r>
            <a:endParaRPr lang="en-US" altLang="ja-JP" sz="800" dirty="0"/>
          </a:p>
          <a:p>
            <a:r>
              <a:rPr lang="en-US" altLang="ja-JP" sz="800" dirty="0"/>
              <a:t>※</a:t>
            </a:r>
            <a:r>
              <a:rPr lang="ja-JP" altLang="en-US" sz="800" dirty="0"/>
              <a:t>直納はリードタイム</a:t>
            </a:r>
            <a:r>
              <a:rPr lang="en-US" altLang="ja-JP" sz="800" dirty="0"/>
              <a:t>1</a:t>
            </a:r>
            <a:r>
              <a:rPr lang="ja-JP" altLang="en-US" sz="800" dirty="0"/>
              <a:t>時間で判定</a:t>
            </a:r>
            <a:endParaRPr lang="en-US" altLang="ja-JP" sz="800" dirty="0"/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07514220-28A2-BFE1-1315-0148D564B980}"/>
              </a:ext>
            </a:extLst>
          </p:cNvPr>
          <p:cNvCxnSpPr>
            <a:cxnSpLocks/>
          </p:cNvCxnSpPr>
          <p:nvPr/>
        </p:nvCxnSpPr>
        <p:spPr>
          <a:xfrm flipV="1">
            <a:off x="4526415" y="2228703"/>
            <a:ext cx="0" cy="4118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E362756B-DD49-7CD4-9246-65CFB50B36B8}"/>
              </a:ext>
            </a:extLst>
          </p:cNvPr>
          <p:cNvSpPr txBox="1"/>
          <p:nvPr/>
        </p:nvSpPr>
        <p:spPr>
          <a:xfrm>
            <a:off x="4564731" y="2325522"/>
            <a:ext cx="1473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タイムスタンプ</a:t>
            </a:r>
          </a:p>
        </p:txBody>
      </p:sp>
      <p:sp>
        <p:nvSpPr>
          <p:cNvPr id="49" name="左中かっこ 48">
            <a:extLst>
              <a:ext uri="{FF2B5EF4-FFF2-40B4-BE49-F238E27FC236}">
                <a16:creationId xmlns:a16="http://schemas.microsoft.com/office/drawing/2014/main" id="{84602118-C4DC-0372-1983-E145E76A5E33}"/>
              </a:ext>
            </a:extLst>
          </p:cNvPr>
          <p:cNvSpPr/>
          <p:nvPr/>
        </p:nvSpPr>
        <p:spPr>
          <a:xfrm rot="5400000">
            <a:off x="2558673" y="1520066"/>
            <a:ext cx="185951" cy="3505197"/>
          </a:xfrm>
          <a:prstGeom prst="leftBrace">
            <a:avLst>
              <a:gd name="adj1" fmla="val 56315"/>
              <a:gd name="adj2" fmla="val 490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8CC3A09-7688-14E8-427A-BE8C6550B2B9}"/>
              </a:ext>
            </a:extLst>
          </p:cNvPr>
          <p:cNvSpPr txBox="1"/>
          <p:nvPr/>
        </p:nvSpPr>
        <p:spPr>
          <a:xfrm>
            <a:off x="1027398" y="2508786"/>
            <a:ext cx="3291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>
                <a:solidFill>
                  <a:schemeClr val="accent1"/>
                </a:solidFill>
              </a:rPr>
              <a:t>生データは、直接見たい情報を表しているわけではない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13E60944-F9D5-D67B-36E3-A152AF952488}"/>
              </a:ext>
            </a:extLst>
          </p:cNvPr>
          <p:cNvSpPr txBox="1"/>
          <p:nvPr/>
        </p:nvSpPr>
        <p:spPr>
          <a:xfrm>
            <a:off x="6714106" y="5466739"/>
            <a:ext cx="5425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理由）</a:t>
            </a:r>
            <a:r>
              <a:rPr kumimoji="1" lang="ja-JP" altLang="en-US" sz="1400" dirty="0"/>
              <a:t>「いつもに対する遅れ」という</a:t>
            </a:r>
            <a:r>
              <a:rPr lang="ja-JP" altLang="en-US" sz="1400" dirty="0"/>
              <a:t>本質的な情報を抽出できる</a:t>
            </a:r>
            <a:endParaRPr kumimoji="1" lang="en-US" altLang="ja-JP" sz="1400" dirty="0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DFBC1005-231B-8C89-D68A-195279DC4127}"/>
              </a:ext>
            </a:extLst>
          </p:cNvPr>
          <p:cNvSpPr/>
          <p:nvPr/>
        </p:nvSpPr>
        <p:spPr>
          <a:xfrm>
            <a:off x="2256382" y="3724031"/>
            <a:ext cx="3323530" cy="90976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7440DFBF-1CD0-13AD-8251-A9368A88D32F}"/>
              </a:ext>
            </a:extLst>
          </p:cNvPr>
          <p:cNvSpPr/>
          <p:nvPr/>
        </p:nvSpPr>
        <p:spPr>
          <a:xfrm>
            <a:off x="7969419" y="3746550"/>
            <a:ext cx="3323530" cy="90976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1D068605-8F20-9280-329B-BE64CC5BEFF7}"/>
              </a:ext>
            </a:extLst>
          </p:cNvPr>
          <p:cNvSpPr txBox="1"/>
          <p:nvPr/>
        </p:nvSpPr>
        <p:spPr>
          <a:xfrm>
            <a:off x="3308018" y="5633461"/>
            <a:ext cx="28620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400" dirty="0">
                <a:solidFill>
                  <a:schemeClr val="tx1"/>
                </a:solidFill>
              </a:rPr>
              <a:t>←</a:t>
            </a:r>
            <a:r>
              <a:rPr lang="ja-JP" altLang="en-US" sz="1400" dirty="0"/>
              <a:t>　</a:t>
            </a:r>
            <a:r>
              <a:rPr kumimoji="1" lang="ja-JP" altLang="en-US" sz="1400" dirty="0">
                <a:solidFill>
                  <a:schemeClr val="tx1"/>
                </a:solidFill>
              </a:rPr>
              <a:t>タイムスタンプのみだと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 dirty="0"/>
              <a:t>　　</a:t>
            </a:r>
            <a:r>
              <a:rPr kumimoji="1" lang="ja-JP" altLang="en-US" sz="1400" dirty="0">
                <a:solidFill>
                  <a:schemeClr val="tx1"/>
                </a:solidFill>
              </a:rPr>
              <a:t>分からない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D4CBB39-F75F-0593-77D4-309682BCDEB9}"/>
              </a:ext>
            </a:extLst>
          </p:cNvPr>
          <p:cNvSpPr txBox="1"/>
          <p:nvPr/>
        </p:nvSpPr>
        <p:spPr>
          <a:xfrm>
            <a:off x="2158841" y="3492360"/>
            <a:ext cx="962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>
                <a:solidFill>
                  <a:schemeClr val="accent1"/>
                </a:solidFill>
              </a:rPr>
              <a:t>アイシン工場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597D4B7-27DC-FAC5-778E-F77DB611C86E}"/>
              </a:ext>
            </a:extLst>
          </p:cNvPr>
          <p:cNvSpPr txBox="1"/>
          <p:nvPr/>
        </p:nvSpPr>
        <p:spPr>
          <a:xfrm>
            <a:off x="7878970" y="3492359"/>
            <a:ext cx="962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>
                <a:solidFill>
                  <a:schemeClr val="accent1"/>
                </a:solidFill>
              </a:rPr>
              <a:t>アイシン工場</a:t>
            </a:r>
          </a:p>
        </p:txBody>
      </p:sp>
    </p:spTree>
    <p:extLst>
      <p:ext uri="{BB962C8B-B14F-4D97-AF65-F5344CB8AC3E}">
        <p14:creationId xmlns:p14="http://schemas.microsoft.com/office/powerpoint/2010/main" val="3945177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602ED00-AA5E-DAA9-7524-97F300A6B88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ja-JP" altLang="en-US" sz="2000" dirty="0"/>
              <a:t>最適な遅れ時間を考慮して、在庫異常と異常原因を分析を行う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9180A1-F4EB-8AE1-31AB-1E2EABA20B9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2.3 </a:t>
            </a:r>
            <a:r>
              <a:rPr kumimoji="1" lang="ja-JP" altLang="en-US" dirty="0"/>
              <a:t>最適な遅れ時間の考慮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AFEFB4-27ED-3614-844C-C06FB6BB5BC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April 6, 2025</a:t>
            </a:fld>
            <a:endParaRPr 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F0478CA-70A7-5241-498A-F064181E72DB}"/>
              </a:ext>
            </a:extLst>
          </p:cNvPr>
          <p:cNvSpPr/>
          <p:nvPr/>
        </p:nvSpPr>
        <p:spPr>
          <a:xfrm>
            <a:off x="443077" y="1489164"/>
            <a:ext cx="5557130" cy="422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課題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EDE5088-F167-6E33-9599-5CB4EEC6D9D6}"/>
              </a:ext>
            </a:extLst>
          </p:cNvPr>
          <p:cNvSpPr/>
          <p:nvPr/>
        </p:nvSpPr>
        <p:spPr>
          <a:xfrm>
            <a:off x="6227502" y="1489164"/>
            <a:ext cx="5557130" cy="422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採用手法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9889A40A-A13A-BC02-BA30-3E40607CA251}"/>
              </a:ext>
            </a:extLst>
          </p:cNvPr>
          <p:cNvCxnSpPr>
            <a:cxnSpLocks/>
          </p:cNvCxnSpPr>
          <p:nvPr/>
        </p:nvCxnSpPr>
        <p:spPr>
          <a:xfrm>
            <a:off x="570411" y="3655335"/>
            <a:ext cx="5172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66A1A77-51D9-502B-75AD-D45462B1ACEB}"/>
              </a:ext>
            </a:extLst>
          </p:cNvPr>
          <p:cNvCxnSpPr/>
          <p:nvPr/>
        </p:nvCxnSpPr>
        <p:spPr>
          <a:xfrm>
            <a:off x="5264331" y="3085259"/>
            <a:ext cx="0" cy="975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FA64FD1-2EE9-8432-6CBC-0F1F0EB726E1}"/>
              </a:ext>
            </a:extLst>
          </p:cNvPr>
          <p:cNvSpPr txBox="1"/>
          <p:nvPr/>
        </p:nvSpPr>
        <p:spPr>
          <a:xfrm>
            <a:off x="5486399" y="3752842"/>
            <a:ext cx="6671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時間</a:t>
            </a:r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36D071BD-BA60-95C6-0D07-3646B12D3227}"/>
              </a:ext>
            </a:extLst>
          </p:cNvPr>
          <p:cNvSpPr/>
          <p:nvPr/>
        </p:nvSpPr>
        <p:spPr>
          <a:xfrm>
            <a:off x="4524104" y="2101761"/>
            <a:ext cx="1339431" cy="647185"/>
          </a:xfrm>
          <a:prstGeom prst="wedgeRectCallout">
            <a:avLst>
              <a:gd name="adj1" fmla="val 5862"/>
              <a:gd name="adj2" fmla="val 9368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今発生した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在庫異常は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4842AF25-F642-8C20-0672-3236F8730CBD}"/>
              </a:ext>
            </a:extLst>
          </p:cNvPr>
          <p:cNvCxnSpPr/>
          <p:nvPr/>
        </p:nvCxnSpPr>
        <p:spPr>
          <a:xfrm>
            <a:off x="2795452" y="3148062"/>
            <a:ext cx="0" cy="975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DF8B4354-8104-DB26-63B3-385A6A78FDC7}"/>
              </a:ext>
            </a:extLst>
          </p:cNvPr>
          <p:cNvSpPr/>
          <p:nvPr/>
        </p:nvSpPr>
        <p:spPr>
          <a:xfrm>
            <a:off x="2447110" y="2106063"/>
            <a:ext cx="1622460" cy="647185"/>
          </a:xfrm>
          <a:prstGeom prst="wedgeRectCallout">
            <a:avLst>
              <a:gd name="adj1" fmla="val -27247"/>
              <a:gd name="adj2" fmla="val 9839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>
                <a:solidFill>
                  <a:schemeClr val="tx1"/>
                </a:solidFill>
              </a:rPr>
              <a:t>数時間前の納入が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r>
              <a:rPr kumimoji="1" lang="ja-JP" altLang="en-US" sz="1400" dirty="0">
                <a:solidFill>
                  <a:schemeClr val="tx1"/>
                </a:solidFill>
              </a:rPr>
              <a:t>関係している</a:t>
            </a:r>
          </a:p>
        </p:txBody>
      </p:sp>
      <p:sp>
        <p:nvSpPr>
          <p:cNvPr id="21" name="吹き出し: 四角形 20">
            <a:extLst>
              <a:ext uri="{FF2B5EF4-FFF2-40B4-BE49-F238E27FC236}">
                <a16:creationId xmlns:a16="http://schemas.microsoft.com/office/drawing/2014/main" id="{866F7B84-6786-6213-7521-CA0BE73FD2ED}"/>
              </a:ext>
            </a:extLst>
          </p:cNvPr>
          <p:cNvSpPr/>
          <p:nvPr/>
        </p:nvSpPr>
        <p:spPr>
          <a:xfrm>
            <a:off x="443076" y="2131074"/>
            <a:ext cx="1622455" cy="605937"/>
          </a:xfrm>
          <a:prstGeom prst="wedgeRectCallout">
            <a:avLst>
              <a:gd name="adj1" fmla="val 2714"/>
              <a:gd name="adj2" fmla="val 9374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>
                <a:solidFill>
                  <a:schemeClr val="tx1"/>
                </a:solidFill>
              </a:rPr>
              <a:t>過去のかんばんが関係している</a:t>
            </a: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94518648-BF51-41F7-4C90-502FA627B054}"/>
              </a:ext>
            </a:extLst>
          </p:cNvPr>
          <p:cNvCxnSpPr/>
          <p:nvPr/>
        </p:nvCxnSpPr>
        <p:spPr>
          <a:xfrm>
            <a:off x="1258389" y="3148062"/>
            <a:ext cx="0" cy="975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B5F43208-420B-696C-6975-D02FB2DAA2A8}"/>
              </a:ext>
            </a:extLst>
          </p:cNvPr>
          <p:cNvCxnSpPr/>
          <p:nvPr/>
        </p:nvCxnSpPr>
        <p:spPr>
          <a:xfrm>
            <a:off x="4650379" y="3085259"/>
            <a:ext cx="0" cy="975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吹き出し: 四角形 19">
            <a:extLst>
              <a:ext uri="{FF2B5EF4-FFF2-40B4-BE49-F238E27FC236}">
                <a16:creationId xmlns:a16="http://schemas.microsoft.com/office/drawing/2014/main" id="{CA800389-DA2C-694E-65F7-EC8D46B62E7E}"/>
              </a:ext>
            </a:extLst>
          </p:cNvPr>
          <p:cNvSpPr/>
          <p:nvPr/>
        </p:nvSpPr>
        <p:spPr>
          <a:xfrm>
            <a:off x="3156855" y="4295575"/>
            <a:ext cx="1685452" cy="528306"/>
          </a:xfrm>
          <a:prstGeom prst="wedgeRectCallout">
            <a:avLst>
              <a:gd name="adj1" fmla="val 36862"/>
              <a:gd name="adj2" fmla="val -81040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>
                <a:solidFill>
                  <a:schemeClr val="tx1"/>
                </a:solidFill>
              </a:rPr>
              <a:t>直近の生産状況が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r>
              <a:rPr kumimoji="1" lang="ja-JP" altLang="en-US" sz="1400" dirty="0">
                <a:solidFill>
                  <a:schemeClr val="tx1"/>
                </a:solidFill>
              </a:rPr>
              <a:t>関係している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4DA84BD-4AB8-A689-2403-E67F1A1749CD}"/>
              </a:ext>
            </a:extLst>
          </p:cNvPr>
          <p:cNvSpPr txBox="1"/>
          <p:nvPr/>
        </p:nvSpPr>
        <p:spPr>
          <a:xfrm>
            <a:off x="395367" y="5044919"/>
            <a:ext cx="5604840" cy="307777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原因と結果の間には時間差がある。要因毎の遅れ時間の考慮が必要</a:t>
            </a:r>
            <a:endParaRPr lang="en-US" altLang="ja-JP" sz="14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AD46557-E9E3-EF34-F933-D72F8F512836}"/>
              </a:ext>
            </a:extLst>
          </p:cNvPr>
          <p:cNvSpPr txBox="1"/>
          <p:nvPr/>
        </p:nvSpPr>
        <p:spPr>
          <a:xfrm>
            <a:off x="378291" y="5517004"/>
            <a:ext cx="55571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特徴</a:t>
            </a:r>
            <a:endParaRPr lang="en-US" altLang="ja-JP" sz="1400" dirty="0"/>
          </a:p>
          <a:p>
            <a:r>
              <a:rPr lang="ja-JP" altLang="en-US" sz="1400" dirty="0"/>
              <a:t>・</a:t>
            </a:r>
            <a:r>
              <a:rPr lang="ja-JP" altLang="en-US" sz="1400" dirty="0">
                <a:solidFill>
                  <a:schemeClr val="accent6"/>
                </a:solidFill>
              </a:rPr>
              <a:t>遅れ時間は稼働時間（残業有無、休日出勤）によって変動する</a:t>
            </a:r>
            <a:endParaRPr lang="en-US" altLang="ja-JP" sz="1400" dirty="0">
              <a:solidFill>
                <a:schemeClr val="accent6"/>
              </a:solidFill>
            </a:endParaRPr>
          </a:p>
          <a:p>
            <a:r>
              <a:rPr lang="ja-JP" altLang="en-US" sz="1400" dirty="0"/>
              <a:t>　例：普段</a:t>
            </a:r>
            <a:r>
              <a:rPr lang="en-US" altLang="ja-JP" sz="1400" dirty="0"/>
              <a:t>23</a:t>
            </a:r>
            <a:r>
              <a:rPr lang="ja-JP" altLang="en-US" sz="1400" dirty="0"/>
              <a:t>時に入庫があるものは、残業状況によって、</a:t>
            </a:r>
            <a:endParaRPr lang="en-US" altLang="ja-JP" sz="1400" dirty="0"/>
          </a:p>
          <a:p>
            <a:r>
              <a:rPr lang="ja-JP" altLang="en-US" sz="1400" dirty="0"/>
              <a:t>　　　</a:t>
            </a:r>
            <a:r>
              <a:rPr lang="en-US" altLang="ja-JP" sz="1400" dirty="0"/>
              <a:t>20</a:t>
            </a:r>
            <a:r>
              <a:rPr lang="ja-JP" altLang="en-US" sz="1400" dirty="0"/>
              <a:t>時に入庫されることがある</a:t>
            </a:r>
            <a:endParaRPr lang="en-US" altLang="ja-JP" sz="1400" dirty="0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C25BD6A8-6C51-ABE2-F396-C7EFD0E076F8}"/>
              </a:ext>
            </a:extLst>
          </p:cNvPr>
          <p:cNvCxnSpPr>
            <a:cxnSpLocks/>
          </p:cNvCxnSpPr>
          <p:nvPr/>
        </p:nvCxnSpPr>
        <p:spPr>
          <a:xfrm>
            <a:off x="6328791" y="3655335"/>
            <a:ext cx="5172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1D08E26E-4A8A-1317-2B9C-F572FB1B55F9}"/>
              </a:ext>
            </a:extLst>
          </p:cNvPr>
          <p:cNvCxnSpPr/>
          <p:nvPr/>
        </p:nvCxnSpPr>
        <p:spPr>
          <a:xfrm>
            <a:off x="11022711" y="3085259"/>
            <a:ext cx="0" cy="975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BCD063A-1C68-8577-953F-8146BDC61387}"/>
              </a:ext>
            </a:extLst>
          </p:cNvPr>
          <p:cNvSpPr txBox="1"/>
          <p:nvPr/>
        </p:nvSpPr>
        <p:spPr>
          <a:xfrm>
            <a:off x="11244779" y="3752842"/>
            <a:ext cx="6671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時間</a:t>
            </a:r>
          </a:p>
        </p:txBody>
      </p:sp>
      <p:sp>
        <p:nvSpPr>
          <p:cNvPr id="33" name="吹き出し: 四角形 32">
            <a:extLst>
              <a:ext uri="{FF2B5EF4-FFF2-40B4-BE49-F238E27FC236}">
                <a16:creationId xmlns:a16="http://schemas.microsoft.com/office/drawing/2014/main" id="{316B5724-1D51-790B-DA8F-CAEDAEAF285B}"/>
              </a:ext>
            </a:extLst>
          </p:cNvPr>
          <p:cNvSpPr/>
          <p:nvPr/>
        </p:nvSpPr>
        <p:spPr>
          <a:xfrm>
            <a:off x="10282484" y="2101761"/>
            <a:ext cx="1339431" cy="647185"/>
          </a:xfrm>
          <a:prstGeom prst="wedgeRectCallout">
            <a:avLst>
              <a:gd name="adj1" fmla="val 5862"/>
              <a:gd name="adj2" fmla="val 9368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今発生した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在庫異常は</a:t>
            </a: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E39AEDE2-3D60-0F80-2C6C-AFF2DE2DA137}"/>
              </a:ext>
            </a:extLst>
          </p:cNvPr>
          <p:cNvCxnSpPr/>
          <p:nvPr/>
        </p:nvCxnSpPr>
        <p:spPr>
          <a:xfrm>
            <a:off x="8553832" y="3148062"/>
            <a:ext cx="0" cy="975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吹き出し: 四角形 34">
            <a:extLst>
              <a:ext uri="{FF2B5EF4-FFF2-40B4-BE49-F238E27FC236}">
                <a16:creationId xmlns:a16="http://schemas.microsoft.com/office/drawing/2014/main" id="{7FA8710C-9003-9145-D76A-CD8B2BAD3B3A}"/>
              </a:ext>
            </a:extLst>
          </p:cNvPr>
          <p:cNvSpPr/>
          <p:nvPr/>
        </p:nvSpPr>
        <p:spPr>
          <a:xfrm>
            <a:off x="8205490" y="2106063"/>
            <a:ext cx="1622460" cy="647185"/>
          </a:xfrm>
          <a:prstGeom prst="wedgeRectCallout">
            <a:avLst>
              <a:gd name="adj1" fmla="val -27247"/>
              <a:gd name="adj2" fmla="val 9839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>
                <a:solidFill>
                  <a:schemeClr val="tx1"/>
                </a:solidFill>
              </a:rPr>
              <a:t>数時間前の納入が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r>
              <a:rPr kumimoji="1" lang="ja-JP" altLang="en-US" sz="1400" dirty="0">
                <a:solidFill>
                  <a:schemeClr val="tx1"/>
                </a:solidFill>
              </a:rPr>
              <a:t>関係している</a:t>
            </a:r>
          </a:p>
        </p:txBody>
      </p:sp>
      <p:sp>
        <p:nvSpPr>
          <p:cNvPr id="36" name="吹き出し: 四角形 35">
            <a:extLst>
              <a:ext uri="{FF2B5EF4-FFF2-40B4-BE49-F238E27FC236}">
                <a16:creationId xmlns:a16="http://schemas.microsoft.com/office/drawing/2014/main" id="{4C572E81-4F20-CA94-1A9D-F79DC20748DC}"/>
              </a:ext>
            </a:extLst>
          </p:cNvPr>
          <p:cNvSpPr/>
          <p:nvPr/>
        </p:nvSpPr>
        <p:spPr>
          <a:xfrm>
            <a:off x="6201456" y="2131074"/>
            <a:ext cx="1622455" cy="605937"/>
          </a:xfrm>
          <a:prstGeom prst="wedgeRectCallout">
            <a:avLst>
              <a:gd name="adj1" fmla="val 2714"/>
              <a:gd name="adj2" fmla="val 9374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>
                <a:solidFill>
                  <a:schemeClr val="tx1"/>
                </a:solidFill>
              </a:rPr>
              <a:t>過去のかんばんが関係している</a:t>
            </a:r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A339CB0B-FAE1-54E1-DFA2-A071CCF55CCE}"/>
              </a:ext>
            </a:extLst>
          </p:cNvPr>
          <p:cNvCxnSpPr/>
          <p:nvPr/>
        </p:nvCxnSpPr>
        <p:spPr>
          <a:xfrm>
            <a:off x="7016769" y="3148062"/>
            <a:ext cx="0" cy="975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37D73FC7-C7F1-A021-8418-A26D86E9A54C}"/>
              </a:ext>
            </a:extLst>
          </p:cNvPr>
          <p:cNvCxnSpPr/>
          <p:nvPr/>
        </p:nvCxnSpPr>
        <p:spPr>
          <a:xfrm>
            <a:off x="10408759" y="3085259"/>
            <a:ext cx="0" cy="975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吹き出し: 四角形 38">
            <a:extLst>
              <a:ext uri="{FF2B5EF4-FFF2-40B4-BE49-F238E27FC236}">
                <a16:creationId xmlns:a16="http://schemas.microsoft.com/office/drawing/2014/main" id="{E239F05A-1D78-451B-8E2D-86372C949B0C}"/>
              </a:ext>
            </a:extLst>
          </p:cNvPr>
          <p:cNvSpPr/>
          <p:nvPr/>
        </p:nvSpPr>
        <p:spPr>
          <a:xfrm>
            <a:off x="9068583" y="4396932"/>
            <a:ext cx="1685452" cy="528306"/>
          </a:xfrm>
          <a:prstGeom prst="wedgeRectCallout">
            <a:avLst>
              <a:gd name="adj1" fmla="val 30404"/>
              <a:gd name="adj2" fmla="val -103293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>
                <a:solidFill>
                  <a:schemeClr val="tx1"/>
                </a:solidFill>
              </a:rPr>
              <a:t>直近の生産状況が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r>
              <a:rPr kumimoji="1" lang="ja-JP" altLang="en-US" sz="1400" dirty="0">
                <a:solidFill>
                  <a:schemeClr val="tx1"/>
                </a:solidFill>
              </a:rPr>
              <a:t>関係している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54CE90D-E25C-EB67-3AAB-4477F8B8354A}"/>
              </a:ext>
            </a:extLst>
          </p:cNvPr>
          <p:cNvSpPr txBox="1"/>
          <p:nvPr/>
        </p:nvSpPr>
        <p:spPr>
          <a:xfrm>
            <a:off x="6791502" y="5007902"/>
            <a:ext cx="4668977" cy="523220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ja-JP" altLang="en-US" sz="1400" b="1" dirty="0">
                <a:solidFill>
                  <a:schemeClr val="accent6"/>
                </a:solidFill>
              </a:rPr>
              <a:t>設計＋稼働時間を踏まえて、時間遅れを探索して決定</a:t>
            </a:r>
            <a:endParaRPr lang="en-US" altLang="ja-JP" sz="1400" b="1" dirty="0">
              <a:solidFill>
                <a:schemeClr val="accent6"/>
              </a:solidFill>
            </a:endParaRPr>
          </a:p>
          <a:p>
            <a:r>
              <a:rPr lang="ja-JP" altLang="en-US" sz="1400" b="1" dirty="0">
                <a:solidFill>
                  <a:schemeClr val="accent6"/>
                </a:solidFill>
              </a:rPr>
              <a:t>（遅れ時間が変わる）</a:t>
            </a:r>
            <a:endParaRPr lang="en-US" altLang="ja-JP" sz="1400" b="1" dirty="0">
              <a:solidFill>
                <a:schemeClr val="accent6"/>
              </a:solidFill>
            </a:endParaRPr>
          </a:p>
        </p:txBody>
      </p:sp>
      <p:sp>
        <p:nvSpPr>
          <p:cNvPr id="41" name="爆発: 8 pt 40">
            <a:extLst>
              <a:ext uri="{FF2B5EF4-FFF2-40B4-BE49-F238E27FC236}">
                <a16:creationId xmlns:a16="http://schemas.microsoft.com/office/drawing/2014/main" id="{D6AD3148-308B-AC5C-2E86-E3EDB8035941}"/>
              </a:ext>
            </a:extLst>
          </p:cNvPr>
          <p:cNvSpPr/>
          <p:nvPr/>
        </p:nvSpPr>
        <p:spPr>
          <a:xfrm>
            <a:off x="5142846" y="3503339"/>
            <a:ext cx="232520" cy="264806"/>
          </a:xfrm>
          <a:prstGeom prst="irregularSeal1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爆発: 8 pt 41">
            <a:extLst>
              <a:ext uri="{FF2B5EF4-FFF2-40B4-BE49-F238E27FC236}">
                <a16:creationId xmlns:a16="http://schemas.microsoft.com/office/drawing/2014/main" id="{199E4671-AD35-CEE2-7C4B-59F26CB7603B}"/>
              </a:ext>
            </a:extLst>
          </p:cNvPr>
          <p:cNvSpPr/>
          <p:nvPr/>
        </p:nvSpPr>
        <p:spPr>
          <a:xfrm>
            <a:off x="10901226" y="3522932"/>
            <a:ext cx="232520" cy="264806"/>
          </a:xfrm>
          <a:prstGeom prst="irregularSeal1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6909BAAD-44C6-E594-B0FF-ACB1A1C5028D}"/>
              </a:ext>
            </a:extLst>
          </p:cNvPr>
          <p:cNvCxnSpPr>
            <a:cxnSpLocks/>
          </p:cNvCxnSpPr>
          <p:nvPr/>
        </p:nvCxnSpPr>
        <p:spPr>
          <a:xfrm>
            <a:off x="964794" y="3463835"/>
            <a:ext cx="579017" cy="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BAFAAF1C-5D03-B2C6-08E5-EEF1ADA85C19}"/>
              </a:ext>
            </a:extLst>
          </p:cNvPr>
          <p:cNvCxnSpPr>
            <a:cxnSpLocks/>
          </p:cNvCxnSpPr>
          <p:nvPr/>
        </p:nvCxnSpPr>
        <p:spPr>
          <a:xfrm>
            <a:off x="2505943" y="3463835"/>
            <a:ext cx="579017" cy="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72011F92-0A3A-98F2-648D-BEA619E96AB7}"/>
              </a:ext>
            </a:extLst>
          </p:cNvPr>
          <p:cNvCxnSpPr>
            <a:cxnSpLocks/>
          </p:cNvCxnSpPr>
          <p:nvPr/>
        </p:nvCxnSpPr>
        <p:spPr>
          <a:xfrm>
            <a:off x="4360870" y="3477212"/>
            <a:ext cx="579017" cy="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90BB4EDB-5C0C-4C33-ADE7-F70203407D50}"/>
              </a:ext>
            </a:extLst>
          </p:cNvPr>
          <p:cNvSpPr txBox="1"/>
          <p:nvPr/>
        </p:nvSpPr>
        <p:spPr>
          <a:xfrm>
            <a:off x="61612" y="3752842"/>
            <a:ext cx="6671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過去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0982D69-F93D-ECB3-7809-EB7B8010780D}"/>
              </a:ext>
            </a:extLst>
          </p:cNvPr>
          <p:cNvSpPr txBox="1"/>
          <p:nvPr/>
        </p:nvSpPr>
        <p:spPr>
          <a:xfrm>
            <a:off x="6071506" y="3752841"/>
            <a:ext cx="6671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過去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9AEFD228-D52E-5296-97FF-7572EB9C2059}"/>
              </a:ext>
            </a:extLst>
          </p:cNvPr>
          <p:cNvSpPr txBox="1"/>
          <p:nvPr/>
        </p:nvSpPr>
        <p:spPr>
          <a:xfrm>
            <a:off x="6770018" y="5634238"/>
            <a:ext cx="4247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最適な時間遅れは、相関をもとに決める</a:t>
            </a:r>
            <a:endParaRPr lang="en-US" altLang="ja-JP" sz="1400" dirty="0"/>
          </a:p>
          <a:p>
            <a:r>
              <a:rPr lang="ja-JP" altLang="en-US" sz="1400" dirty="0"/>
              <a:t>相関はノイズに強い順位相関を採用</a:t>
            </a:r>
            <a:endParaRPr lang="en-US" altLang="ja-JP" sz="14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73375885-996D-5648-34F1-B10B2487528C}"/>
              </a:ext>
            </a:extLst>
          </p:cNvPr>
          <p:cNvSpPr txBox="1"/>
          <p:nvPr/>
        </p:nvSpPr>
        <p:spPr>
          <a:xfrm>
            <a:off x="1351186" y="3234627"/>
            <a:ext cx="9412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800" dirty="0">
                <a:solidFill>
                  <a:schemeClr val="accent6"/>
                </a:solidFill>
              </a:rPr>
              <a:t>稼働時間によってズレる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0AA7A01-7168-11A9-CB51-21899680E9EA}"/>
              </a:ext>
            </a:extLst>
          </p:cNvPr>
          <p:cNvSpPr txBox="1"/>
          <p:nvPr/>
        </p:nvSpPr>
        <p:spPr>
          <a:xfrm>
            <a:off x="2862965" y="3238519"/>
            <a:ext cx="9412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800" dirty="0">
                <a:solidFill>
                  <a:schemeClr val="accent6"/>
                </a:solidFill>
              </a:rPr>
              <a:t>稼働時間によってズレる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36A6E571-DFE6-9D7D-24BE-1AEB98A6D378}"/>
              </a:ext>
            </a:extLst>
          </p:cNvPr>
          <p:cNvSpPr txBox="1"/>
          <p:nvPr/>
        </p:nvSpPr>
        <p:spPr>
          <a:xfrm>
            <a:off x="3861890" y="3131837"/>
            <a:ext cx="9412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800" dirty="0">
                <a:solidFill>
                  <a:schemeClr val="accent6"/>
                </a:solidFill>
              </a:rPr>
              <a:t>稼働時間によってズレる</a:t>
            </a:r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359AFF8E-58B0-5551-7091-994F0DEF0F69}"/>
              </a:ext>
            </a:extLst>
          </p:cNvPr>
          <p:cNvSpPr/>
          <p:nvPr/>
        </p:nvSpPr>
        <p:spPr>
          <a:xfrm>
            <a:off x="6528233" y="3349208"/>
            <a:ext cx="964231" cy="55999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探索範囲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BD9E368B-8654-2CA8-F807-AC1EA6723ED9}"/>
              </a:ext>
            </a:extLst>
          </p:cNvPr>
          <p:cNvSpPr txBox="1"/>
          <p:nvPr/>
        </p:nvSpPr>
        <p:spPr>
          <a:xfrm>
            <a:off x="6238170" y="4323873"/>
            <a:ext cx="20009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>
                <a:solidFill>
                  <a:schemeClr val="accent6"/>
                </a:solidFill>
              </a:rPr>
              <a:t>稼働時間を踏まえて</a:t>
            </a:r>
            <a:endParaRPr lang="en-US" altLang="ja-JP" sz="1400" dirty="0">
              <a:solidFill>
                <a:schemeClr val="accent6"/>
              </a:solidFill>
            </a:endParaRPr>
          </a:p>
          <a:p>
            <a:pPr algn="ctr"/>
            <a:r>
              <a:rPr kumimoji="1" lang="ja-JP" altLang="en-US" sz="1400" dirty="0">
                <a:solidFill>
                  <a:schemeClr val="accent6"/>
                </a:solidFill>
              </a:rPr>
              <a:t>最適な遅れ時間を推定</a:t>
            </a:r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05AD497A-0672-0A34-1697-3FE0A48D3560}"/>
              </a:ext>
            </a:extLst>
          </p:cNvPr>
          <p:cNvSpPr/>
          <p:nvPr/>
        </p:nvSpPr>
        <p:spPr>
          <a:xfrm>
            <a:off x="8044400" y="3375339"/>
            <a:ext cx="964231" cy="55999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探索範囲</a:t>
            </a:r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DDE42BBF-81B5-1815-5273-689CBAC4E653}"/>
              </a:ext>
            </a:extLst>
          </p:cNvPr>
          <p:cNvSpPr/>
          <p:nvPr/>
        </p:nvSpPr>
        <p:spPr>
          <a:xfrm>
            <a:off x="9871988" y="3371310"/>
            <a:ext cx="964231" cy="55999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探索範囲</a:t>
            </a:r>
          </a:p>
        </p:txBody>
      </p:sp>
      <p:sp>
        <p:nvSpPr>
          <p:cNvPr id="60" name="矢印: 上向き折線 59">
            <a:extLst>
              <a:ext uri="{FF2B5EF4-FFF2-40B4-BE49-F238E27FC236}">
                <a16:creationId xmlns:a16="http://schemas.microsoft.com/office/drawing/2014/main" id="{0A62B295-7BB2-AF19-E77F-2FAA2727CA5B}"/>
              </a:ext>
            </a:extLst>
          </p:cNvPr>
          <p:cNvSpPr/>
          <p:nvPr/>
        </p:nvSpPr>
        <p:spPr>
          <a:xfrm rot="5400000">
            <a:off x="7394039" y="6098203"/>
            <a:ext cx="238190" cy="396612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AFA496D-13FA-C89F-63C8-C70262CE50BB}"/>
              </a:ext>
            </a:extLst>
          </p:cNvPr>
          <p:cNvSpPr txBox="1"/>
          <p:nvPr/>
        </p:nvSpPr>
        <p:spPr>
          <a:xfrm>
            <a:off x="7733710" y="6206990"/>
            <a:ext cx="21382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400" dirty="0"/>
              <a:t>決定木モデル＋</a:t>
            </a:r>
            <a:r>
              <a:rPr kumimoji="1" lang="en-US" altLang="ja-JP" sz="1400" dirty="0"/>
              <a:t>SHAP</a:t>
            </a:r>
            <a:r>
              <a:rPr kumimoji="1" lang="ja-JP" altLang="en-US" sz="1400" dirty="0"/>
              <a:t>値</a:t>
            </a:r>
          </a:p>
        </p:txBody>
      </p:sp>
    </p:spTree>
    <p:extLst>
      <p:ext uri="{BB962C8B-B14F-4D97-AF65-F5344CB8AC3E}">
        <p14:creationId xmlns:p14="http://schemas.microsoft.com/office/powerpoint/2010/main" val="2736507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DBD2C88-9439-105F-6D4D-7F409451A87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ja-JP" altLang="en-US" sz="2000" dirty="0"/>
              <a:t>精度検証結果、現在の取り組み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C58AF3-EAF4-B0A7-2484-BC33C21D511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9B8C88-3FB0-E058-77DF-B92953EEA7E3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April 6, 2025</a:t>
            </a:fld>
            <a:endParaRPr lang="en-US" dirty="0"/>
          </a:p>
        </p:txBody>
      </p:sp>
      <p:sp>
        <p:nvSpPr>
          <p:cNvPr id="6" name="矢印: 五方向 5">
            <a:extLst>
              <a:ext uri="{FF2B5EF4-FFF2-40B4-BE49-F238E27FC236}">
                <a16:creationId xmlns:a16="http://schemas.microsoft.com/office/drawing/2014/main" id="{700C2EC9-2B1F-26A3-F510-67E003BF9598}"/>
              </a:ext>
            </a:extLst>
          </p:cNvPr>
          <p:cNvSpPr/>
          <p:nvPr/>
        </p:nvSpPr>
        <p:spPr>
          <a:xfrm>
            <a:off x="443077" y="1467395"/>
            <a:ext cx="5369894" cy="1066800"/>
          </a:xfrm>
          <a:prstGeom prst="homePlate">
            <a:avLst>
              <a:gd name="adj" fmla="val 3794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機械学習（</a:t>
            </a:r>
            <a:r>
              <a:rPr kumimoji="1" lang="en-US" altLang="ja-JP" b="1" dirty="0">
                <a:solidFill>
                  <a:schemeClr val="tx1"/>
                </a:solidFill>
              </a:rPr>
              <a:t>SHAP</a:t>
            </a:r>
            <a:r>
              <a:rPr kumimoji="1" lang="ja-JP" altLang="en-US" b="1" dirty="0">
                <a:solidFill>
                  <a:schemeClr val="tx1"/>
                </a:solidFill>
              </a:rPr>
              <a:t>値）</a:t>
            </a:r>
          </a:p>
        </p:txBody>
      </p:sp>
      <p:sp>
        <p:nvSpPr>
          <p:cNvPr id="7" name="矢印: 五方向 6">
            <a:extLst>
              <a:ext uri="{FF2B5EF4-FFF2-40B4-BE49-F238E27FC236}">
                <a16:creationId xmlns:a16="http://schemas.microsoft.com/office/drawing/2014/main" id="{0DA546C7-3437-91FE-1349-DB01E4F221D8}"/>
              </a:ext>
            </a:extLst>
          </p:cNvPr>
          <p:cNvSpPr/>
          <p:nvPr/>
        </p:nvSpPr>
        <p:spPr>
          <a:xfrm>
            <a:off x="6414738" y="1467395"/>
            <a:ext cx="5369894" cy="1066800"/>
          </a:xfrm>
          <a:prstGeom prst="homePlate">
            <a:avLst>
              <a:gd name="adj" fmla="val 3794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機械学習（</a:t>
            </a:r>
            <a:r>
              <a:rPr lang="en-US" altLang="ja-JP" b="1" dirty="0">
                <a:solidFill>
                  <a:schemeClr val="tx1"/>
                </a:solidFill>
              </a:rPr>
              <a:t>SHAP</a:t>
            </a:r>
            <a:r>
              <a:rPr lang="ja-JP" altLang="en-US" b="1" dirty="0">
                <a:solidFill>
                  <a:schemeClr val="tx1"/>
                </a:solidFill>
              </a:rPr>
              <a:t>値）＋  改良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78A85AC-6B33-1876-EA46-5A6369A6AE2C}"/>
              </a:ext>
            </a:extLst>
          </p:cNvPr>
          <p:cNvSpPr txBox="1"/>
          <p:nvPr/>
        </p:nvSpPr>
        <p:spPr>
          <a:xfrm>
            <a:off x="490974" y="4467498"/>
            <a:ext cx="56050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■問題</a:t>
            </a:r>
            <a:endParaRPr lang="en-US" altLang="ja-JP" sz="1400" dirty="0"/>
          </a:p>
          <a:p>
            <a:r>
              <a:rPr lang="ja-JP" altLang="en-US" sz="1400" dirty="0"/>
              <a:t>・常識的におかしい結果が生じている</a:t>
            </a:r>
            <a:endParaRPr lang="en-US" altLang="ja-JP" sz="1400" dirty="0"/>
          </a:p>
          <a:p>
            <a:r>
              <a:rPr lang="ja-JP" altLang="en-US" sz="1400" dirty="0"/>
              <a:t>　生産数が少ないのに、生産増と判断される、</a:t>
            </a:r>
            <a:endParaRPr lang="en-US" altLang="ja-JP" sz="1400" dirty="0"/>
          </a:p>
          <a:p>
            <a:r>
              <a:rPr lang="ja-JP" altLang="en-US" sz="1400" dirty="0"/>
              <a:t>　データ的にはいつもの値と差がないが、在庫増になっている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 dirty="0"/>
              <a:t>■理由</a:t>
            </a:r>
            <a:endParaRPr lang="en-US" altLang="ja-JP" sz="1400" dirty="0"/>
          </a:p>
          <a:p>
            <a:r>
              <a:rPr lang="ja-JP" altLang="en-US" sz="1400" dirty="0"/>
              <a:t>・</a:t>
            </a:r>
            <a:r>
              <a:rPr lang="en-US" altLang="ja-JP" sz="1400" dirty="0"/>
              <a:t>SHAP</a:t>
            </a:r>
            <a:r>
              <a:rPr lang="ja-JP" altLang="en-US" sz="1400" dirty="0"/>
              <a:t>値は機械学習モデルの中の解釈を表現したものであり、</a:t>
            </a:r>
            <a:endParaRPr lang="en-US" altLang="ja-JP" sz="1400" dirty="0"/>
          </a:p>
          <a:p>
            <a:r>
              <a:rPr lang="ja-JP" altLang="en-US" sz="1400" dirty="0"/>
              <a:t>　必ずしも人間の常識とは一致しない場合がある</a:t>
            </a:r>
            <a:endParaRPr lang="en-US" altLang="ja-JP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3FF7D07-75E8-0F2A-4AA1-32A5B919060B}"/>
              </a:ext>
            </a:extLst>
          </p:cNvPr>
          <p:cNvSpPr txBox="1"/>
          <p:nvPr/>
        </p:nvSpPr>
        <p:spPr>
          <a:xfrm>
            <a:off x="6276461" y="4506686"/>
            <a:ext cx="52711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■現在の取り組み</a:t>
            </a:r>
            <a:endParaRPr lang="en-US" altLang="ja-JP" sz="1400" dirty="0"/>
          </a:p>
          <a:p>
            <a:r>
              <a:rPr lang="ja-JP" altLang="en-US" sz="1400" dirty="0"/>
              <a:t>・常識的におかしい結果はルールベースで除外していく</a:t>
            </a:r>
            <a:endParaRPr lang="en-US" altLang="ja-JP" sz="1400" dirty="0"/>
          </a:p>
          <a:p>
            <a:r>
              <a:rPr lang="ja-JP" altLang="en-US" sz="1400" dirty="0"/>
              <a:t>・データに問題がないか確認</a:t>
            </a:r>
            <a:endParaRPr lang="en-US" altLang="ja-JP" sz="1400" dirty="0"/>
          </a:p>
          <a:p>
            <a:r>
              <a:rPr lang="ja-JP" altLang="en-US" sz="1400" dirty="0"/>
              <a:t>（</a:t>
            </a:r>
            <a:r>
              <a:rPr lang="en-US" altLang="ja-JP" sz="1400" dirty="0"/>
              <a:t>Drsum</a:t>
            </a:r>
            <a:r>
              <a:rPr lang="ja-JP" altLang="en-US" sz="1400" dirty="0"/>
              <a:t>の計算は入出庫が多いと、不具合がある</a:t>
            </a:r>
            <a:endParaRPr lang="en-US" altLang="ja-JP" sz="1400" dirty="0"/>
          </a:p>
          <a:p>
            <a:r>
              <a:rPr lang="ja-JP" altLang="en-US" sz="1400" dirty="0"/>
              <a:t>　</a:t>
            </a:r>
            <a:r>
              <a:rPr lang="en-US" altLang="ja-JP" sz="1400" dirty="0"/>
              <a:t>DXPF</a:t>
            </a:r>
            <a:r>
              <a:rPr lang="ja-JP" altLang="en-US" sz="1400" dirty="0"/>
              <a:t>部さんに確認頂いている）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 dirty="0"/>
              <a:t>■見込み効果</a:t>
            </a:r>
            <a:endParaRPr lang="en-US" altLang="ja-JP" sz="1400" dirty="0"/>
          </a:p>
          <a:p>
            <a:r>
              <a:rPr lang="ja-JP" altLang="en-US" sz="1400" dirty="0"/>
              <a:t>・異常な結果の除外により、上限越えの精度が</a:t>
            </a:r>
            <a:r>
              <a:rPr lang="en-US" altLang="ja-JP" sz="1400" dirty="0"/>
              <a:t>7〜8</a:t>
            </a:r>
            <a:r>
              <a:rPr lang="ja-JP" altLang="en-US" sz="1400" dirty="0"/>
              <a:t>割に改善</a:t>
            </a:r>
            <a:endParaRPr lang="en-US" altLang="ja-JP" sz="140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8F3C64F-B769-FAB5-FC15-37A4AE479390}"/>
              </a:ext>
            </a:extLst>
          </p:cNvPr>
          <p:cNvSpPr/>
          <p:nvPr/>
        </p:nvSpPr>
        <p:spPr>
          <a:xfrm>
            <a:off x="7006046" y="294785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は除外する</a:t>
            </a:r>
          </a:p>
        </p:txBody>
      </p:sp>
    </p:spTree>
    <p:extLst>
      <p:ext uri="{BB962C8B-B14F-4D97-AF65-F5344CB8AC3E}">
        <p14:creationId xmlns:p14="http://schemas.microsoft.com/office/powerpoint/2010/main" val="3204302494"/>
      </p:ext>
    </p:extLst>
  </p:cSld>
  <p:clrMapOvr>
    <a:masterClrMapping/>
  </p:clrMapOvr>
</p:sld>
</file>

<file path=ppt/theme/theme1.xml><?xml version="1.0" encoding="utf-8"?>
<a:theme xmlns:a="http://schemas.openxmlformats.org/drawingml/2006/main" name="内容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4B783BF8-DEA1-4518-93B8-7E4A5AC19B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3846</TotalTime>
  <Words>963</Words>
  <Application>Microsoft Office PowerPoint</Application>
  <PresentationFormat>ワイド画面</PresentationFormat>
  <Paragraphs>139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メイリオ</vt:lpstr>
      <vt:lpstr>Arial</vt:lpstr>
      <vt:lpstr>Segoe UI</vt:lpstr>
      <vt:lpstr>内容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優樹 笹岡</dc:creator>
  <cp:lastModifiedBy>優樹 笹岡</cp:lastModifiedBy>
  <cp:revision>5</cp:revision>
  <dcterms:created xsi:type="dcterms:W3CDTF">2025-03-16T23:36:22Z</dcterms:created>
  <dcterms:modified xsi:type="dcterms:W3CDTF">2025-04-06T14:42:35Z</dcterms:modified>
</cp:coreProperties>
</file>