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66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1" autoAdjust="0"/>
    <p:restoredTop sz="88613" autoAdjust="0"/>
  </p:normalViewPr>
  <p:slideViewPr>
    <p:cSldViewPr snapToGrid="0">
      <p:cViewPr>
        <p:scale>
          <a:sx n="132" d="100"/>
          <a:sy n="132" d="100"/>
        </p:scale>
        <p:origin x="1940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D6E5540-3274-BF20-6D6E-A87A84BD2A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/>
              <a:t>小西さんに説明したアイデアの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dirty="0"/>
              <a:t>最近あまりアウトプットが出てないので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dirty="0"/>
              <a:t>色々やってる</a:t>
            </a:r>
            <a:r>
              <a:rPr lang="ja-JP" altLang="en-US" dirty="0"/>
              <a:t>、立ち位置を明確にしたい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A466D-B9B2-9D5C-49A7-84C0B544A4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4AAAE5-F1FD-16C3-F6A4-3B5CB5E4F1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9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0A5B3DF-9B2E-C812-66EC-127E030E94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4431EA-9723-B54B-E01C-F2EECDB9D0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企画案</a:t>
            </a:r>
            <a:r>
              <a:rPr kumimoji="1" lang="en-US" altLang="ja-JP" dirty="0"/>
              <a:t>v2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90D92-5374-787C-EB54-F81DB7FA92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915483-4AEF-DD17-5052-0DDBBF890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9" y="4563649"/>
            <a:ext cx="618744" cy="61874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981371E-EC49-49E3-0EE1-5646A09C2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19" y="4549597"/>
            <a:ext cx="618744" cy="61874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F2E402-0EA3-537B-45ED-23F2861CFF81}"/>
              </a:ext>
            </a:extLst>
          </p:cNvPr>
          <p:cNvSpPr/>
          <p:nvPr/>
        </p:nvSpPr>
        <p:spPr>
          <a:xfrm>
            <a:off x="443077" y="767396"/>
            <a:ext cx="914400" cy="384048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BCE7A72-9BED-3E94-EC9C-CD8EB347DC57}"/>
              </a:ext>
            </a:extLst>
          </p:cNvPr>
          <p:cNvSpPr/>
          <p:nvPr/>
        </p:nvSpPr>
        <p:spPr>
          <a:xfrm>
            <a:off x="443077" y="3461828"/>
            <a:ext cx="914400" cy="3840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After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ADD4F81-F545-5AA4-BAE2-8F191F247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6" y="2074242"/>
            <a:ext cx="618744" cy="61874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F87E7F4-2359-DEA1-BA7C-AB35C37C3D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1195970"/>
            <a:ext cx="467868" cy="46786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38E5940-0F20-A110-7258-8DFF57F178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1752791"/>
            <a:ext cx="467868" cy="46786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AA4F880-A887-E357-F39F-8CBB525721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2309612"/>
            <a:ext cx="467868" cy="46786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7ACD8F5-D774-A7F2-0016-149BF729CB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20" y="2901069"/>
            <a:ext cx="467868" cy="467868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B0DA701-FE6D-C2F3-9A45-840C842A52A3}"/>
              </a:ext>
            </a:extLst>
          </p:cNvPr>
          <p:cNvCxnSpPr/>
          <p:nvPr/>
        </p:nvCxnSpPr>
        <p:spPr>
          <a:xfrm flipV="1">
            <a:off x="1498854" y="1549762"/>
            <a:ext cx="1170432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CD8CF36-9714-A1E3-1962-7F128DCB4F10}"/>
              </a:ext>
            </a:extLst>
          </p:cNvPr>
          <p:cNvCxnSpPr>
            <a:cxnSpLocks/>
          </p:cNvCxnSpPr>
          <p:nvPr/>
        </p:nvCxnSpPr>
        <p:spPr>
          <a:xfrm flipV="1">
            <a:off x="1498854" y="1986725"/>
            <a:ext cx="1170432" cy="3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AB64339-38A6-1DD3-9868-C766F361F173}"/>
              </a:ext>
            </a:extLst>
          </p:cNvPr>
          <p:cNvCxnSpPr>
            <a:cxnSpLocks/>
          </p:cNvCxnSpPr>
          <p:nvPr/>
        </p:nvCxnSpPr>
        <p:spPr>
          <a:xfrm>
            <a:off x="1498854" y="2349862"/>
            <a:ext cx="1129284" cy="19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AE0B238-2BAA-29F6-0C0A-4B91921A73D2}"/>
              </a:ext>
            </a:extLst>
          </p:cNvPr>
          <p:cNvCxnSpPr>
            <a:cxnSpLocks/>
          </p:cNvCxnSpPr>
          <p:nvPr/>
        </p:nvCxnSpPr>
        <p:spPr>
          <a:xfrm>
            <a:off x="1498854" y="2358936"/>
            <a:ext cx="1092708" cy="77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92D1AE4-E27A-B5F8-4CEF-F19A4059C5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18463" y="4873021"/>
            <a:ext cx="1120140" cy="1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C6EA67E3-35D1-6D0E-50CA-80420C621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65" y="3885021"/>
            <a:ext cx="467868" cy="467868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9666FAB-C928-70C2-EFD9-9A08918C0C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65" y="4441842"/>
            <a:ext cx="467868" cy="467868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3E33414F-1873-E7AD-9F43-B7E14D2ED4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65" y="4998663"/>
            <a:ext cx="467868" cy="467868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B3D5BC1-7A9C-B9DF-2222-F37982FDFD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65" y="5590120"/>
            <a:ext cx="467868" cy="467868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2AE2FDF-24D8-AEC5-C90C-21795A3066D8}"/>
              </a:ext>
            </a:extLst>
          </p:cNvPr>
          <p:cNvCxnSpPr>
            <a:cxnSpLocks/>
          </p:cNvCxnSpPr>
          <p:nvPr/>
        </p:nvCxnSpPr>
        <p:spPr>
          <a:xfrm flipV="1">
            <a:off x="3413379" y="4178322"/>
            <a:ext cx="931164" cy="70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2D8CBE9-C27B-63C1-6951-DF883C6C3C38}"/>
              </a:ext>
            </a:extLst>
          </p:cNvPr>
          <p:cNvCxnSpPr>
            <a:cxnSpLocks/>
          </p:cNvCxnSpPr>
          <p:nvPr/>
        </p:nvCxnSpPr>
        <p:spPr>
          <a:xfrm flipV="1">
            <a:off x="3413379" y="4721921"/>
            <a:ext cx="961644" cy="16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36A719D-EA2D-DC7E-F849-724A1E597A3E}"/>
              </a:ext>
            </a:extLst>
          </p:cNvPr>
          <p:cNvCxnSpPr>
            <a:cxnSpLocks/>
          </p:cNvCxnSpPr>
          <p:nvPr/>
        </p:nvCxnSpPr>
        <p:spPr>
          <a:xfrm>
            <a:off x="3413379" y="4892721"/>
            <a:ext cx="961644" cy="41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6679440-434E-62FC-38D1-E150A2A0BDBA}"/>
              </a:ext>
            </a:extLst>
          </p:cNvPr>
          <p:cNvCxnSpPr>
            <a:cxnSpLocks/>
          </p:cNvCxnSpPr>
          <p:nvPr/>
        </p:nvCxnSpPr>
        <p:spPr>
          <a:xfrm>
            <a:off x="3413379" y="4892721"/>
            <a:ext cx="931164" cy="99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F9FBF3-287D-9401-2DEC-1A09BD7BD1C3}"/>
              </a:ext>
            </a:extLst>
          </p:cNvPr>
          <p:cNvSpPr txBox="1"/>
          <p:nvPr/>
        </p:nvSpPr>
        <p:spPr>
          <a:xfrm>
            <a:off x="2547828" y="520928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生成</a:t>
            </a:r>
            <a:r>
              <a:rPr lang="en-US" altLang="ja-JP" b="1" dirty="0">
                <a:solidFill>
                  <a:schemeClr val="accent6"/>
                </a:solidFill>
              </a:rPr>
              <a:t>AI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0C6E7C6-A0B0-2DE5-8DA3-0014A935C0B1}"/>
              </a:ext>
            </a:extLst>
          </p:cNvPr>
          <p:cNvSpPr txBox="1"/>
          <p:nvPr/>
        </p:nvSpPr>
        <p:spPr>
          <a:xfrm>
            <a:off x="5143322" y="3919298"/>
            <a:ext cx="695451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STEP1 </a:t>
            </a:r>
            <a:r>
              <a:rPr lang="ja-JP" altLang="en-US" sz="1600" b="1" dirty="0"/>
              <a:t>→ </a:t>
            </a:r>
            <a:r>
              <a:rPr lang="en-US" altLang="ja-JP" sz="1600" b="1" dirty="0"/>
              <a:t>2 </a:t>
            </a:r>
            <a:r>
              <a:rPr lang="ja-JP" altLang="en-US" sz="1600" b="1" dirty="0"/>
              <a:t>→ </a:t>
            </a:r>
            <a:r>
              <a:rPr lang="en-US" altLang="ja-JP" sz="1600" b="1" dirty="0"/>
              <a:t>3</a:t>
            </a:r>
            <a:r>
              <a:rPr lang="ja-JP" altLang="en-US" sz="1600" b="1" dirty="0"/>
              <a:t>で拡張させるイメージ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en-US" altLang="ja-JP" sz="1600" b="1" dirty="0"/>
              <a:t>【STEP1】</a:t>
            </a:r>
            <a:r>
              <a:rPr lang="ja-JP" altLang="en-US" sz="1600" b="1" dirty="0"/>
              <a:t>生成</a:t>
            </a:r>
            <a:r>
              <a:rPr lang="en-US" altLang="ja-JP" sz="1600" b="1" dirty="0"/>
              <a:t>AI</a:t>
            </a:r>
            <a:r>
              <a:rPr lang="ja-JP" altLang="en-US" sz="1600" b="1" dirty="0"/>
              <a:t>がユーザーの要望を理解し、最適な</a:t>
            </a:r>
            <a:r>
              <a:rPr lang="ja-JP" altLang="en-US" sz="1600" b="1" dirty="0">
                <a:solidFill>
                  <a:schemeClr val="accent6"/>
                </a:solidFill>
              </a:rPr>
              <a:t>ツールを案内</a:t>
            </a:r>
            <a:endParaRPr lang="en-US" altLang="ja-JP" sz="1600" dirty="0">
              <a:solidFill>
                <a:schemeClr val="accent6"/>
              </a:solidFill>
            </a:endParaRPr>
          </a:p>
          <a:p>
            <a:r>
              <a:rPr lang="ja-JP" altLang="en-US" sz="1600" b="1" dirty="0"/>
              <a:t>　　　　　</a:t>
            </a:r>
            <a:r>
              <a:rPr lang="ja-JP" altLang="en-US" sz="1600" dirty="0"/>
              <a:t>現場の作業履歴をナレッジとして収集</a:t>
            </a:r>
            <a:endParaRPr lang="en-US" altLang="ja-JP" sz="1600" dirty="0"/>
          </a:p>
          <a:p>
            <a:r>
              <a:rPr lang="en-US" altLang="ja-JP" sz="1600" b="1" dirty="0"/>
              <a:t>【STEP2】</a:t>
            </a:r>
            <a:r>
              <a:rPr lang="ja-JP" altLang="en-US" sz="1600" b="1" dirty="0"/>
              <a:t>生成</a:t>
            </a:r>
            <a:r>
              <a:rPr lang="en-US" altLang="ja-JP" sz="1600" b="1" dirty="0"/>
              <a:t>AI</a:t>
            </a:r>
            <a:r>
              <a:rPr lang="ja-JP" altLang="en-US" sz="1600" b="1" dirty="0"/>
              <a:t>が各</a:t>
            </a:r>
            <a:r>
              <a:rPr lang="ja-JP" altLang="en-US" sz="1600" b="1" dirty="0">
                <a:solidFill>
                  <a:schemeClr val="accent6"/>
                </a:solidFill>
              </a:rPr>
              <a:t>ツールを自動操作</a:t>
            </a:r>
            <a:endParaRPr lang="en-US" altLang="ja-JP" sz="1600" b="1" dirty="0">
              <a:solidFill>
                <a:schemeClr val="accent6"/>
              </a:solidFill>
            </a:endParaRPr>
          </a:p>
          <a:p>
            <a:r>
              <a:rPr lang="ja-JP" altLang="en-US" sz="1600" b="1" dirty="0"/>
              <a:t>　　　　　</a:t>
            </a:r>
            <a:r>
              <a:rPr lang="ja-JP" altLang="en-US" sz="1600" dirty="0"/>
              <a:t>既存ツールや因果探索など高度なツールも自動操作（</a:t>
            </a:r>
            <a:r>
              <a:rPr lang="en-US" altLang="ja-JP" sz="1600" dirty="0"/>
              <a:t>MCP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r>
              <a:rPr lang="en-US" altLang="ja-JP" sz="1600" b="1" dirty="0"/>
              <a:t>【STEP3】</a:t>
            </a:r>
            <a:r>
              <a:rPr lang="ja-JP" altLang="en-US" sz="1600" b="1" dirty="0"/>
              <a:t>現場ナレッジと各ツールを活用し、高度な</a:t>
            </a:r>
            <a:r>
              <a:rPr lang="ja-JP" altLang="en-US" sz="1600" b="1" dirty="0">
                <a:solidFill>
                  <a:schemeClr val="accent6"/>
                </a:solidFill>
              </a:rPr>
              <a:t>業務も自動化</a:t>
            </a:r>
            <a:endParaRPr lang="en-US" altLang="ja-JP" sz="1600" b="1" dirty="0">
              <a:solidFill>
                <a:schemeClr val="accent6"/>
              </a:solidFill>
            </a:endParaRPr>
          </a:p>
          <a:p>
            <a:r>
              <a:rPr lang="en-US" altLang="ja-JP" sz="1600" b="1" dirty="0">
                <a:solidFill>
                  <a:schemeClr val="accent6"/>
                </a:solidFill>
              </a:rPr>
              <a:t>                  </a:t>
            </a:r>
            <a:r>
              <a:rPr lang="ja-JP" altLang="en-US" sz="1600" dirty="0"/>
              <a:t>マルチエージェント的なこと</a:t>
            </a:r>
            <a:endParaRPr lang="en-US" altLang="ja-JP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0E13C34-9C23-94A3-2343-99ABF0BCAA67}"/>
              </a:ext>
            </a:extLst>
          </p:cNvPr>
          <p:cNvSpPr txBox="1"/>
          <p:nvPr/>
        </p:nvSpPr>
        <p:spPr>
          <a:xfrm>
            <a:off x="4692961" y="1435829"/>
            <a:ext cx="676772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b="1" dirty="0"/>
              <a:t>【</a:t>
            </a:r>
            <a:r>
              <a:rPr lang="ja-JP" altLang="en-US" sz="1600" b="1" dirty="0"/>
              <a:t>問題１</a:t>
            </a:r>
            <a:r>
              <a:rPr lang="en-US" altLang="ja-JP" sz="1600" b="1" dirty="0"/>
              <a:t>】</a:t>
            </a:r>
            <a:r>
              <a:rPr lang="ja-JP" altLang="en-US" sz="1600" b="1" dirty="0"/>
              <a:t>ツールが多く、選択と操作に負担がある</a:t>
            </a:r>
            <a:endParaRPr lang="en-US" altLang="ja-JP" sz="1600" b="1" dirty="0"/>
          </a:p>
          <a:p>
            <a:r>
              <a:rPr lang="ja-JP" altLang="en-US" sz="1600" dirty="0"/>
              <a:t>複数のツールやシステムが並立しており、ユーザーは利用のたびに適切なものを選択し操作する負担がある。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b="1" dirty="0"/>
              <a:t>【</a:t>
            </a:r>
            <a:r>
              <a:rPr lang="ja-JP" altLang="en-US" sz="1600" b="1" dirty="0"/>
              <a:t>問題２</a:t>
            </a:r>
            <a:r>
              <a:rPr lang="en-US" altLang="ja-JP" sz="1600" b="1" dirty="0"/>
              <a:t>】</a:t>
            </a:r>
            <a:r>
              <a:rPr lang="ja-JP" altLang="en-US" sz="1600" b="1" dirty="0"/>
              <a:t>ナレッジを蓄積、活用できていない</a:t>
            </a:r>
            <a:endParaRPr lang="en-US" altLang="ja-JP" sz="1600" b="1" dirty="0"/>
          </a:p>
          <a:p>
            <a:r>
              <a:rPr lang="ja-JP" altLang="en-US" sz="1600" dirty="0"/>
              <a:t>作業履歴やナレッジが収集統合されていない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4D7247F-556A-7F18-6A1B-1E7B2FC4F6DE}"/>
              </a:ext>
            </a:extLst>
          </p:cNvPr>
          <p:cNvSpPr txBox="1"/>
          <p:nvPr/>
        </p:nvSpPr>
        <p:spPr>
          <a:xfrm>
            <a:off x="772132" y="5232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ヒト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2C450C-9C68-A48E-C470-42F042CF4C7E}"/>
              </a:ext>
            </a:extLst>
          </p:cNvPr>
          <p:cNvSpPr txBox="1"/>
          <p:nvPr/>
        </p:nvSpPr>
        <p:spPr>
          <a:xfrm>
            <a:off x="772132" y="27268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ヒト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B9281EA-423D-06E2-FBBA-6ED9D2340E5C}"/>
              </a:ext>
            </a:extLst>
          </p:cNvPr>
          <p:cNvSpPr txBox="1"/>
          <p:nvPr/>
        </p:nvSpPr>
        <p:spPr>
          <a:xfrm>
            <a:off x="4086201" y="6141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ツール群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01A522E-E9F6-A96E-0764-3D3CA882EEEB}"/>
              </a:ext>
            </a:extLst>
          </p:cNvPr>
          <p:cNvSpPr txBox="1"/>
          <p:nvPr/>
        </p:nvSpPr>
        <p:spPr>
          <a:xfrm>
            <a:off x="2507004" y="3435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ツール群</a:t>
            </a:r>
          </a:p>
        </p:txBody>
      </p:sp>
      <p:sp>
        <p:nvSpPr>
          <p:cNvPr id="70" name="フローチャート: 磁気ディスク 69">
            <a:extLst>
              <a:ext uri="{FF2B5EF4-FFF2-40B4-BE49-F238E27FC236}">
                <a16:creationId xmlns:a16="http://schemas.microsoft.com/office/drawing/2014/main" id="{2647B938-486F-6C4B-0671-F0E0A3F2597A}"/>
              </a:ext>
            </a:extLst>
          </p:cNvPr>
          <p:cNvSpPr/>
          <p:nvPr/>
        </p:nvSpPr>
        <p:spPr>
          <a:xfrm>
            <a:off x="2763183" y="5869501"/>
            <a:ext cx="425614" cy="36933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609BA76-BE8D-8241-666F-464D3933D785}"/>
              </a:ext>
            </a:extLst>
          </p:cNvPr>
          <p:cNvCxnSpPr>
            <a:stCxn id="62" idx="2"/>
            <a:endCxn id="70" idx="1"/>
          </p:cNvCxnSpPr>
          <p:nvPr/>
        </p:nvCxnSpPr>
        <p:spPr>
          <a:xfrm flipH="1">
            <a:off x="2975990" y="5578620"/>
            <a:ext cx="12825" cy="2908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92A2993-DFC8-D8C9-F23D-DC399BB15EBB}"/>
              </a:ext>
            </a:extLst>
          </p:cNvPr>
          <p:cNvSpPr txBox="1"/>
          <p:nvPr/>
        </p:nvSpPr>
        <p:spPr>
          <a:xfrm>
            <a:off x="2274516" y="62881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ナレッジ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8555470-1D4C-0FD6-CE95-56112AA0FC4B}"/>
              </a:ext>
            </a:extLst>
          </p:cNvPr>
          <p:cNvSpPr txBox="1"/>
          <p:nvPr/>
        </p:nvSpPr>
        <p:spPr>
          <a:xfrm>
            <a:off x="619818" y="63123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QC</a:t>
            </a:r>
            <a:r>
              <a:rPr kumimoji="1" lang="ja-JP" altLang="en-US" dirty="0"/>
              <a:t>サークル</a:t>
            </a:r>
          </a:p>
        </p:txBody>
      </p:sp>
      <p:sp>
        <p:nvSpPr>
          <p:cNvPr id="78" name="フローチャート: 複数書類 77">
            <a:extLst>
              <a:ext uri="{FF2B5EF4-FFF2-40B4-BE49-F238E27FC236}">
                <a16:creationId xmlns:a16="http://schemas.microsoft.com/office/drawing/2014/main" id="{5AA07086-A4A4-0B7F-7DE6-9CCE20629132}"/>
              </a:ext>
            </a:extLst>
          </p:cNvPr>
          <p:cNvSpPr/>
          <p:nvPr/>
        </p:nvSpPr>
        <p:spPr>
          <a:xfrm>
            <a:off x="1172505" y="5817418"/>
            <a:ext cx="446157" cy="47349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CB5A662-D3CA-1872-D5F8-C0E58C53F0BD}"/>
              </a:ext>
            </a:extLst>
          </p:cNvPr>
          <p:cNvCxnSpPr>
            <a:stCxn id="78" idx="3"/>
            <a:endCxn id="70" idx="2"/>
          </p:cNvCxnSpPr>
          <p:nvPr/>
        </p:nvCxnSpPr>
        <p:spPr>
          <a:xfrm>
            <a:off x="1618662" y="6054167"/>
            <a:ext cx="1144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図 81">
            <a:extLst>
              <a:ext uri="{FF2B5EF4-FFF2-40B4-BE49-F238E27FC236}">
                <a16:creationId xmlns:a16="http://schemas.microsoft.com/office/drawing/2014/main" id="{F5A926BA-C73A-A9BE-595A-23568B033E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78" y="3758326"/>
            <a:ext cx="321945" cy="321945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C37DDB82-691F-1989-EC21-48ABC2A9AD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78" y="4327347"/>
            <a:ext cx="321945" cy="32194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15074464-D020-62F6-8222-56CB1DB41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78" y="4844539"/>
            <a:ext cx="321945" cy="321945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FE35F025-E6EA-EC92-CC5F-44D59FDF8D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07" y="5416042"/>
            <a:ext cx="321945" cy="321945"/>
          </a:xfrm>
          <a:prstGeom prst="rect">
            <a:avLst/>
          </a:prstGeom>
        </p:spPr>
      </p:pic>
      <p:sp>
        <p:nvSpPr>
          <p:cNvPr id="88" name="吹き出し: 四角形 87">
            <a:extLst>
              <a:ext uri="{FF2B5EF4-FFF2-40B4-BE49-F238E27FC236}">
                <a16:creationId xmlns:a16="http://schemas.microsoft.com/office/drawing/2014/main" id="{B09D7716-DAA0-5CE8-FE99-AAD9559B9BF9}"/>
              </a:ext>
            </a:extLst>
          </p:cNvPr>
          <p:cNvSpPr/>
          <p:nvPr/>
        </p:nvSpPr>
        <p:spPr>
          <a:xfrm>
            <a:off x="489981" y="6816887"/>
            <a:ext cx="1856964" cy="367134"/>
          </a:xfrm>
          <a:prstGeom prst="wedgeRectCallout">
            <a:avLst>
              <a:gd name="adj1" fmla="val -5359"/>
              <a:gd name="adj2" fmla="val -107526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形式知も有効活用</a:t>
            </a:r>
          </a:p>
        </p:txBody>
      </p:sp>
      <p:sp>
        <p:nvSpPr>
          <p:cNvPr id="89" name="吹き出し: 四角形 88">
            <a:extLst>
              <a:ext uri="{FF2B5EF4-FFF2-40B4-BE49-F238E27FC236}">
                <a16:creationId xmlns:a16="http://schemas.microsoft.com/office/drawing/2014/main" id="{8C92D675-126F-5243-849C-83B20EF28931}"/>
              </a:ext>
            </a:extLst>
          </p:cNvPr>
          <p:cNvSpPr/>
          <p:nvPr/>
        </p:nvSpPr>
        <p:spPr>
          <a:xfrm>
            <a:off x="5391515" y="6186780"/>
            <a:ext cx="2439003" cy="367134"/>
          </a:xfrm>
          <a:prstGeom prst="wedgeRectCallout">
            <a:avLst>
              <a:gd name="adj1" fmla="val -58932"/>
              <a:gd name="adj2" fmla="val -1838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因果探索などの技術も活用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08F40B2F-1445-0672-27A5-EB7FBF4E1526}"/>
              </a:ext>
            </a:extLst>
          </p:cNvPr>
          <p:cNvSpPr/>
          <p:nvPr/>
        </p:nvSpPr>
        <p:spPr>
          <a:xfrm>
            <a:off x="2454441" y="6825058"/>
            <a:ext cx="2554260" cy="367134"/>
          </a:xfrm>
          <a:prstGeom prst="wedgeRectCallout">
            <a:avLst>
              <a:gd name="adj1" fmla="val -21975"/>
              <a:gd name="adj2" fmla="val -10097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暗黙知は作業履歴として収集</a:t>
            </a:r>
          </a:p>
        </p:txBody>
      </p: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D0D1D8C4-F28A-CEFC-85B6-233CEBCFEFCF}"/>
              </a:ext>
            </a:extLst>
          </p:cNvPr>
          <p:cNvSpPr/>
          <p:nvPr/>
        </p:nvSpPr>
        <p:spPr>
          <a:xfrm>
            <a:off x="11643503" y="4441842"/>
            <a:ext cx="2439003" cy="367134"/>
          </a:xfrm>
          <a:prstGeom prst="wedgeRectCallout">
            <a:avLst>
              <a:gd name="adj1" fmla="val -58932"/>
              <a:gd name="adj2" fmla="val -1838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因果探索などの技術も活用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D2896A74-D333-4BAC-FC54-582CF648A4E9}"/>
              </a:ext>
            </a:extLst>
          </p:cNvPr>
          <p:cNvSpPr/>
          <p:nvPr/>
        </p:nvSpPr>
        <p:spPr>
          <a:xfrm>
            <a:off x="4692960" y="204205"/>
            <a:ext cx="7404875" cy="9917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tx1"/>
                </a:solidFill>
              </a:rPr>
              <a:t>上期で注力すること（案）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</a:rPr>
              <a:t>・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RAG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、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MCP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、マルチエージェントなど最新技術のキャッチアップ＆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G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内へ技術共有</a:t>
            </a:r>
            <a:endParaRPr kumimoji="1"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</a:rPr>
              <a:t>・１つアウト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STEP1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の実現</a:t>
            </a:r>
          </a:p>
        </p:txBody>
      </p:sp>
    </p:spTree>
    <p:extLst>
      <p:ext uri="{BB962C8B-B14F-4D97-AF65-F5344CB8AC3E}">
        <p14:creationId xmlns:p14="http://schemas.microsoft.com/office/powerpoint/2010/main" val="12428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3AC07B-7D33-85B8-99B6-FC8C986F6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D76818-5DF9-5812-25EB-3B62D24A3F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取り組みテーマ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371B2E-5AC6-1A58-DDF3-9B125E4A4A6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9,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9EA3F7C-FED9-C4A8-A53F-7FBD7BBC3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40071"/>
              </p:ext>
            </p:extLst>
          </p:nvPr>
        </p:nvGraphicFramePr>
        <p:xfrm>
          <a:off x="443077" y="767396"/>
          <a:ext cx="1134155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36">
                  <a:extLst>
                    <a:ext uri="{9D8B030D-6E8A-4147-A177-3AD203B41FA5}">
                      <a16:colId xmlns:a16="http://schemas.microsoft.com/office/drawing/2014/main" val="2118189162"/>
                    </a:ext>
                  </a:extLst>
                </a:gridCol>
                <a:gridCol w="1929474">
                  <a:extLst>
                    <a:ext uri="{9D8B030D-6E8A-4147-A177-3AD203B41FA5}">
                      <a16:colId xmlns:a16="http://schemas.microsoft.com/office/drawing/2014/main" val="790073957"/>
                    </a:ext>
                  </a:extLst>
                </a:gridCol>
                <a:gridCol w="3532472">
                  <a:extLst>
                    <a:ext uri="{9D8B030D-6E8A-4147-A177-3AD203B41FA5}">
                      <a16:colId xmlns:a16="http://schemas.microsoft.com/office/drawing/2014/main" val="3568415633"/>
                    </a:ext>
                  </a:extLst>
                </a:gridCol>
                <a:gridCol w="3066240">
                  <a:extLst>
                    <a:ext uri="{9D8B030D-6E8A-4147-A177-3AD203B41FA5}">
                      <a16:colId xmlns:a16="http://schemas.microsoft.com/office/drawing/2014/main" val="918390956"/>
                    </a:ext>
                  </a:extLst>
                </a:gridCol>
                <a:gridCol w="2447531">
                  <a:extLst>
                    <a:ext uri="{9D8B030D-6E8A-4147-A177-3AD203B41FA5}">
                      <a16:colId xmlns:a16="http://schemas.microsoft.com/office/drawing/2014/main" val="41211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テーマ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課題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6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text-to-analysis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自然言語のクエリでデータ収集、分析を実現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・実現性の検証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・実現性を検証するためのお題設定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QC</a:t>
                      </a:r>
                      <a:r>
                        <a:rPr kumimoji="1" lang="ja-JP" altLang="en-US" sz="1600" dirty="0"/>
                        <a:t>サークル</a:t>
                      </a:r>
                      <a:r>
                        <a:rPr kumimoji="1" lang="en-US" altLang="ja-JP" sz="1600" dirty="0"/>
                        <a:t>×RAG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QC</a:t>
                      </a:r>
                      <a:r>
                        <a:rPr kumimoji="1" lang="ja-JP" altLang="en-US" sz="1600" dirty="0"/>
                        <a:t>サークルの各種ドキュメントをもとに</a:t>
                      </a:r>
                      <a:r>
                        <a:rPr kumimoji="1" lang="en-US" altLang="ja-JP" sz="1600" dirty="0"/>
                        <a:t>RAG</a:t>
                      </a:r>
                      <a:r>
                        <a:rPr kumimoji="1" lang="ja-JP" altLang="en-US" sz="1600" dirty="0"/>
                        <a:t>を構築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・実現性の検証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  <a:r>
                        <a:rPr kumimoji="1" lang="en-US" altLang="ja-JP" sz="1600" dirty="0"/>
                        <a:t>QC</a:t>
                      </a:r>
                      <a:r>
                        <a:rPr kumimoji="1" lang="ja-JP" altLang="en-US" sz="1600" dirty="0"/>
                        <a:t>文書がナレッジとして有効に機能するか検証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・手書き文字の</a:t>
                      </a:r>
                      <a:r>
                        <a:rPr kumimoji="1" lang="en-US" altLang="ja-JP" sz="1600" dirty="0"/>
                        <a:t>OCR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1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MCP</a:t>
                      </a:r>
                      <a:r>
                        <a:rPr kumimoji="1" lang="ja-JP" altLang="en-US" sz="1600" dirty="0"/>
                        <a:t>トライ活用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ブラウザの自動操作など</a:t>
                      </a:r>
                      <a:r>
                        <a:rPr kumimoji="1" lang="en-US" altLang="ja-JP" sz="1600" dirty="0"/>
                        <a:t>MCP</a:t>
                      </a:r>
                      <a:r>
                        <a:rPr kumimoji="1" lang="ja-JP" altLang="en-US" sz="1600" dirty="0"/>
                        <a:t>の味見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</a:t>
                      </a:r>
                      <a:r>
                        <a:rPr kumimoji="1" lang="en-US" altLang="ja-JP" sz="1600" dirty="0"/>
                        <a:t>MCP</a:t>
                      </a:r>
                      <a:r>
                        <a:rPr kumimoji="1" lang="ja-JP" altLang="en-US" sz="1600" dirty="0"/>
                        <a:t>活用ノウハウの獲得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6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causalens</a:t>
                      </a:r>
                      <a:r>
                        <a:rPr kumimoji="1" lang="ja-JP" altLang="en-US" sz="1600" dirty="0"/>
                        <a:t>活用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（エージェント機能もあるので）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因果探索ツールの活用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・エージェント機能の検証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・何ができるか明らかにする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3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407063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20712</TotalTime>
  <Words>365</Words>
  <Application>Microsoft Office PowerPoint</Application>
  <PresentationFormat>ワイド画面</PresentationFormat>
  <Paragraphs>64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181</cp:revision>
  <dcterms:created xsi:type="dcterms:W3CDTF">2022-01-19T01:36:44Z</dcterms:created>
  <dcterms:modified xsi:type="dcterms:W3CDTF">2025-06-09T14:57:56Z</dcterms:modified>
</cp:coreProperties>
</file>