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9"/>
  </p:notesMasterIdLst>
  <p:sldIdLst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FFCCFF"/>
    <a:srgbClr val="FFFFCC"/>
    <a:srgbClr val="CCECFF"/>
    <a:srgbClr val="FFCC66"/>
    <a:srgbClr val="99FF99"/>
    <a:srgbClr val="FF00FF"/>
    <a:srgbClr val="99FFCC"/>
    <a:srgbClr val="0596AE"/>
    <a:srgbClr val="064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4B3DE-25EF-4C28-B600-4661CE0287A6}" v="47" dt="2024-07-21T02:05:12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88613" autoAdjust="0"/>
  </p:normalViewPr>
  <p:slideViewPr>
    <p:cSldViewPr snapToGrid="0">
      <p:cViewPr varScale="1">
        <p:scale>
          <a:sx n="58" d="100"/>
          <a:sy n="58" d="100"/>
        </p:scale>
        <p:origin x="1598" y="29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June 14,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June 14,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June 14,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June 14,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2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0036734-z100\Desktop\太向\プレゼンフォーマット\02_アイシングループロゴ\AISINGROUP_LOGODATA_201509\PNG\PNG_color\positive\AG_logo_variation1_col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840" y="1"/>
            <a:ext cx="789435" cy="7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/>
          <p:cNvCxnSpPr/>
          <p:nvPr userDrawn="1"/>
        </p:nvCxnSpPr>
        <p:spPr>
          <a:xfrm>
            <a:off x="0" y="686831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6431" y="188641"/>
            <a:ext cx="4288353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66103" y="6519532"/>
            <a:ext cx="399468" cy="24622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65AE6374-B558-476C-B6C5-10222A839C1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0280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June 14,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3" r:id="rId2"/>
    <p:sldLayoutId id="2147483686" r:id="rId3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June 14, 2025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746889-22DE-12A3-AB6A-97436D3CBB4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June 16, 2025</a:t>
            </a:fld>
            <a:endParaRPr lang="en-US" dirty="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F7C684F-F309-1C11-60C9-86F8F2248067}"/>
              </a:ext>
            </a:extLst>
          </p:cNvPr>
          <p:cNvGrpSpPr/>
          <p:nvPr/>
        </p:nvGrpSpPr>
        <p:grpSpPr>
          <a:xfrm>
            <a:off x="411480" y="292689"/>
            <a:ext cx="4801314" cy="740783"/>
            <a:chOff x="1307592" y="859310"/>
            <a:chExt cx="4801314" cy="740783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ECDEC46A-DF8B-937A-A6BC-B314483365F4}"/>
                </a:ext>
              </a:extLst>
            </p:cNvPr>
            <p:cNvSpPr txBox="1"/>
            <p:nvPr/>
          </p:nvSpPr>
          <p:spPr>
            <a:xfrm>
              <a:off x="1307592" y="1138428"/>
              <a:ext cx="48013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笹岡　優樹（ささおか　ゆうき）</a:t>
              </a: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FF4560A7-2E4F-3B12-1FBD-7E38E3A425D3}"/>
                </a:ext>
              </a:extLst>
            </p:cNvPr>
            <p:cNvSpPr txBox="1"/>
            <p:nvPr/>
          </p:nvSpPr>
          <p:spPr>
            <a:xfrm>
              <a:off x="1307592" y="859310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>
                  <a:solidFill>
                    <a:schemeClr val="accent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名前</a:t>
              </a:r>
              <a:endParaRPr kumimoji="1" lang="ja-JP" altLang="en-US" sz="1600" b="1" dirty="0">
                <a:solidFill>
                  <a:schemeClr val="accent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8CA2A90-95FC-A2D2-4D45-EC6FA79FF140}"/>
              </a:ext>
            </a:extLst>
          </p:cNvPr>
          <p:cNvGrpSpPr/>
          <p:nvPr/>
        </p:nvGrpSpPr>
        <p:grpSpPr>
          <a:xfrm>
            <a:off x="411480" y="1389299"/>
            <a:ext cx="3967753" cy="740783"/>
            <a:chOff x="1307592" y="859310"/>
            <a:chExt cx="3967753" cy="740783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55346CF-F3A0-1301-01AF-9EBF10A7BF75}"/>
                </a:ext>
              </a:extLst>
            </p:cNvPr>
            <p:cNvSpPr txBox="1"/>
            <p:nvPr/>
          </p:nvSpPr>
          <p:spPr>
            <a:xfrm>
              <a:off x="1307592" y="1138428"/>
              <a:ext cx="39677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2022</a:t>
              </a:r>
              <a:r>
                <a:rPr kumimoji="1" lang="ja-JP" altLang="en-US" sz="24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年（新卒入社</a:t>
              </a:r>
              <a:r>
                <a:rPr lang="ja-JP" altLang="en-US" sz="24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４</a:t>
              </a:r>
              <a:r>
                <a:rPr kumimoji="1" lang="ja-JP" altLang="en-US" sz="24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年目）</a:t>
              </a: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1B37E031-F4BC-F962-8B30-E5CB3B65A994}"/>
                </a:ext>
              </a:extLst>
            </p:cNvPr>
            <p:cNvSpPr txBox="1"/>
            <p:nvPr/>
          </p:nvSpPr>
          <p:spPr>
            <a:xfrm>
              <a:off x="1307592" y="85931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>
                  <a:solidFill>
                    <a:schemeClr val="accent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入社年</a:t>
              </a:r>
              <a:endParaRPr kumimoji="1" lang="ja-JP" altLang="en-US" sz="1600" b="1" dirty="0">
                <a:solidFill>
                  <a:schemeClr val="accent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3CB685DA-E640-8C2C-2362-0EC4ECF7CD56}"/>
              </a:ext>
            </a:extLst>
          </p:cNvPr>
          <p:cNvGrpSpPr/>
          <p:nvPr/>
        </p:nvGrpSpPr>
        <p:grpSpPr>
          <a:xfrm>
            <a:off x="411480" y="2544955"/>
            <a:ext cx="845103" cy="740783"/>
            <a:chOff x="1307592" y="859310"/>
            <a:chExt cx="845103" cy="740783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7F8BD761-77D4-FCF0-F4B2-0658CE43F4D0}"/>
                </a:ext>
              </a:extLst>
            </p:cNvPr>
            <p:cNvSpPr txBox="1"/>
            <p:nvPr/>
          </p:nvSpPr>
          <p:spPr>
            <a:xfrm>
              <a:off x="1307592" y="1138428"/>
              <a:ext cx="8451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28</a:t>
              </a:r>
              <a:r>
                <a:rPr kumimoji="1" lang="ja-JP" altLang="en-US" sz="24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歳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F9A55BDA-57DC-0354-706F-BCCB23CF2D20}"/>
                </a:ext>
              </a:extLst>
            </p:cNvPr>
            <p:cNvSpPr txBox="1"/>
            <p:nvPr/>
          </p:nvSpPr>
          <p:spPr>
            <a:xfrm>
              <a:off x="1307592" y="859310"/>
              <a:ext cx="5982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>
                  <a:solidFill>
                    <a:schemeClr val="accent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年齢</a:t>
              </a:r>
              <a:endParaRPr kumimoji="1" lang="ja-JP" altLang="en-US" sz="1600" b="1" dirty="0">
                <a:solidFill>
                  <a:schemeClr val="accent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9AA1287B-43E8-1121-BC36-6335D85C723B}"/>
              </a:ext>
            </a:extLst>
          </p:cNvPr>
          <p:cNvGrpSpPr/>
          <p:nvPr/>
        </p:nvGrpSpPr>
        <p:grpSpPr>
          <a:xfrm>
            <a:off x="2081168" y="2544955"/>
            <a:ext cx="1811714" cy="740783"/>
            <a:chOff x="1307592" y="859310"/>
            <a:chExt cx="1811714" cy="740783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43FA9BD9-AE69-F32A-4B1D-D66C3BEE36E3}"/>
                </a:ext>
              </a:extLst>
            </p:cNvPr>
            <p:cNvSpPr txBox="1"/>
            <p:nvPr/>
          </p:nvSpPr>
          <p:spPr>
            <a:xfrm>
              <a:off x="1307592" y="1138428"/>
              <a:ext cx="18117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刈谷 共同館</a:t>
              </a:r>
              <a:endParaRPr kumimoji="1"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A18682AF-BC44-91F1-53CD-ECFBE6E7F344}"/>
                </a:ext>
              </a:extLst>
            </p:cNvPr>
            <p:cNvSpPr txBox="1"/>
            <p:nvPr/>
          </p:nvSpPr>
          <p:spPr>
            <a:xfrm>
              <a:off x="1307592" y="85931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>
                  <a:solidFill>
                    <a:schemeClr val="accent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勤務地</a:t>
              </a: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3297E46E-A910-B9B0-9DE3-92161B26190D}"/>
              </a:ext>
            </a:extLst>
          </p:cNvPr>
          <p:cNvGrpSpPr/>
          <p:nvPr/>
        </p:nvGrpSpPr>
        <p:grpSpPr>
          <a:xfrm>
            <a:off x="411480" y="3738211"/>
            <a:ext cx="3573414" cy="1110115"/>
            <a:chOff x="1307592" y="859310"/>
            <a:chExt cx="3573414" cy="1110115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378F5C99-2A14-BB74-5DA2-36DE98F6251A}"/>
                </a:ext>
              </a:extLst>
            </p:cNvPr>
            <p:cNvSpPr txBox="1"/>
            <p:nvPr/>
          </p:nvSpPr>
          <p:spPr>
            <a:xfrm>
              <a:off x="1307592" y="1138428"/>
              <a:ext cx="357341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生産物流データ活用、</a:t>
              </a:r>
              <a:endParaRPr kumimoji="1" lang="en-US" altLang="ja-JP" sz="24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r>
                <a:rPr kumimoji="1" lang="ja-JP" altLang="en-US" sz="24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因果探索、生成</a:t>
              </a:r>
              <a:r>
                <a:rPr kumimoji="1" lang="en-US" altLang="ja-JP" sz="24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AI</a:t>
              </a:r>
              <a:r>
                <a:rPr kumimoji="1" lang="ja-JP" altLang="en-US" sz="24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の適用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C071C434-EA58-9E57-ADFA-C98A67F3185B}"/>
                </a:ext>
              </a:extLst>
            </p:cNvPr>
            <p:cNvSpPr txBox="1"/>
            <p:nvPr/>
          </p:nvSpPr>
          <p:spPr>
            <a:xfrm>
              <a:off x="1307592" y="859310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1600" b="1" dirty="0">
                  <a:solidFill>
                    <a:schemeClr val="accent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現在</a:t>
              </a:r>
              <a:r>
                <a:rPr kumimoji="1" lang="ja-JP" altLang="en-US" sz="1600" b="1" dirty="0">
                  <a:solidFill>
                    <a:schemeClr val="accent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の業務</a:t>
              </a:r>
            </a:p>
          </p:txBody>
        </p:sp>
      </p:grp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9ED51806-D81A-4A9C-2198-84F314811991}"/>
              </a:ext>
            </a:extLst>
          </p:cNvPr>
          <p:cNvGrpSpPr/>
          <p:nvPr/>
        </p:nvGrpSpPr>
        <p:grpSpPr>
          <a:xfrm>
            <a:off x="411480" y="5260014"/>
            <a:ext cx="3570208" cy="740783"/>
            <a:chOff x="1307592" y="859310"/>
            <a:chExt cx="3570208" cy="740783"/>
          </a:xfrm>
        </p:grpSpPr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13DC8676-0B94-3EB1-05C5-5135136264FE}"/>
                </a:ext>
              </a:extLst>
            </p:cNvPr>
            <p:cNvSpPr txBox="1"/>
            <p:nvPr/>
          </p:nvSpPr>
          <p:spPr>
            <a:xfrm>
              <a:off x="1307592" y="1138428"/>
              <a:ext cx="35702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b="1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・ネコ、昆虫、家具など</a:t>
              </a:r>
              <a:endParaRPr kumimoji="1" lang="en-US" altLang="ja-JP" sz="2400" b="1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DE176313-E112-85C7-F271-1A21AA89B10E}"/>
                </a:ext>
              </a:extLst>
            </p:cNvPr>
            <p:cNvSpPr txBox="1"/>
            <p:nvPr/>
          </p:nvSpPr>
          <p:spPr>
            <a:xfrm>
              <a:off x="1307592" y="859310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600" b="1" dirty="0">
                  <a:solidFill>
                    <a:schemeClr val="accent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好きなもの</a:t>
              </a:r>
            </a:p>
          </p:txBody>
        </p: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B886BEB-7A26-4CCA-0746-652148664DCF}"/>
              </a:ext>
            </a:extLst>
          </p:cNvPr>
          <p:cNvSpPr txBox="1"/>
          <p:nvPr/>
        </p:nvSpPr>
        <p:spPr>
          <a:xfrm>
            <a:off x="7928520" y="1993076"/>
            <a:ext cx="30572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セミとカブトムシが好きです</a:t>
            </a:r>
            <a:endParaRPr kumimoji="1" lang="en-US" altLang="ja-JP" sz="16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最近標本も買ってます</a:t>
            </a:r>
            <a:endParaRPr lang="en-US" altLang="ja-JP" sz="16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展足（ピンで固定</a:t>
            </a:r>
            <a:r>
              <a:rPr lang="ja-JP" altLang="en-US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）もトライ中</a:t>
            </a:r>
            <a:endParaRPr kumimoji="1" lang="ja-JP" altLang="en-US" sz="16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33145AB-1178-5A37-4895-54C14032ADCF}"/>
              </a:ext>
            </a:extLst>
          </p:cNvPr>
          <p:cNvSpPr txBox="1"/>
          <p:nvPr/>
        </p:nvSpPr>
        <p:spPr>
          <a:xfrm>
            <a:off x="7928520" y="4453907"/>
            <a:ext cx="39356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デザイナー家具が好きです</a:t>
            </a:r>
            <a:endParaRPr kumimoji="1" lang="en-US" altLang="ja-JP" sz="16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10</a:t>
            </a:r>
            <a:r>
              <a:rPr lang="ja-JP" altLang="en-US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、</a:t>
            </a:r>
            <a:r>
              <a:rPr lang="en-US" altLang="ja-JP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20</a:t>
            </a:r>
            <a:r>
              <a:rPr lang="ja-JP" altLang="en-US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年後も使う想定で買い集めてます</a:t>
            </a:r>
            <a:endParaRPr lang="en-US" altLang="ja-JP" sz="16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10</a:t>
            </a:r>
            <a:r>
              <a:rPr kumimoji="1" lang="ja-JP" altLang="en-US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年後に理想の家を作りたい！</a:t>
            </a:r>
          </a:p>
        </p:txBody>
      </p:sp>
      <p:pic>
        <p:nvPicPr>
          <p:cNvPr id="1026" name="Picture 2" descr="画像が生成されました">
            <a:extLst>
              <a:ext uri="{FF2B5EF4-FFF2-40B4-BE49-F238E27FC236}">
                <a16:creationId xmlns:a16="http://schemas.microsoft.com/office/drawing/2014/main" id="{AE2DF5B0-2057-B480-2174-8E4069688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7976" y="983016"/>
            <a:ext cx="2598384" cy="2598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ARENCO Armchair with armrests By arflex | design Mario Marenco">
            <a:extLst>
              <a:ext uri="{FF2B5EF4-FFF2-40B4-BE49-F238E27FC236}">
                <a16:creationId xmlns:a16="http://schemas.microsoft.com/office/drawing/2014/main" id="{6279ECA6-FD80-44AF-E954-AB07714BC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3816608"/>
            <a:ext cx="2228850" cy="167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AutoShape 8">
            <a:extLst>
              <a:ext uri="{FF2B5EF4-FFF2-40B4-BE49-F238E27FC236}">
                <a16:creationId xmlns:a16="http://schemas.microsoft.com/office/drawing/2014/main" id="{C40B29A0-7D0F-433A-F06A-A05F5561E1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30" name="AutoShape 10">
            <a:extLst>
              <a:ext uri="{FF2B5EF4-FFF2-40B4-BE49-F238E27FC236}">
                <a16:creationId xmlns:a16="http://schemas.microsoft.com/office/drawing/2014/main" id="{84D721A1-CED3-02C5-2171-696546E37A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31" name="AutoShape 12" descr="アクティオンゾウカブト ムシキング に対する画像結果">
            <a:extLst>
              <a:ext uri="{FF2B5EF4-FFF2-40B4-BE49-F238E27FC236}">
                <a16:creationId xmlns:a16="http://schemas.microsoft.com/office/drawing/2014/main" id="{39637742-39D9-AF36-E435-9319867476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1507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E0F1FC-941F-8923-9B92-DF795A32FB3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C0479F-5A03-9D7F-7AD0-F262EE892E8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June 14, 2025</a:t>
            </a:fld>
            <a:endParaRPr lang="en-US" dirty="0"/>
          </a:p>
        </p:txBody>
      </p:sp>
      <p:sp>
        <p:nvSpPr>
          <p:cNvPr id="5" name="フローチャート: 複数書類 4">
            <a:extLst>
              <a:ext uri="{FF2B5EF4-FFF2-40B4-BE49-F238E27FC236}">
                <a16:creationId xmlns:a16="http://schemas.microsoft.com/office/drawing/2014/main" id="{211D746C-8AC7-1B2B-FAD4-E6809B01DC66}"/>
              </a:ext>
            </a:extLst>
          </p:cNvPr>
          <p:cNvSpPr/>
          <p:nvPr/>
        </p:nvSpPr>
        <p:spPr>
          <a:xfrm>
            <a:off x="2676814" y="2952105"/>
            <a:ext cx="1060704" cy="758952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593FF49-63D4-113D-8DD7-05EF27718052}"/>
              </a:ext>
            </a:extLst>
          </p:cNvPr>
          <p:cNvSpPr txBox="1"/>
          <p:nvPr/>
        </p:nvSpPr>
        <p:spPr>
          <a:xfrm>
            <a:off x="2306919" y="397203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発注かんばん数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8223F80B-8F17-C387-59F9-E7DE11697100}"/>
              </a:ext>
            </a:extLst>
          </p:cNvPr>
          <p:cNvSpPr/>
          <p:nvPr/>
        </p:nvSpPr>
        <p:spPr>
          <a:xfrm>
            <a:off x="4539067" y="308926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複数書類 7">
            <a:extLst>
              <a:ext uri="{FF2B5EF4-FFF2-40B4-BE49-F238E27FC236}">
                <a16:creationId xmlns:a16="http://schemas.microsoft.com/office/drawing/2014/main" id="{DC1E0EA4-6D2A-554E-CA89-10B314E3BE06}"/>
              </a:ext>
            </a:extLst>
          </p:cNvPr>
          <p:cNvSpPr/>
          <p:nvPr/>
        </p:nvSpPr>
        <p:spPr>
          <a:xfrm>
            <a:off x="6096000" y="2952105"/>
            <a:ext cx="1060704" cy="758952"/>
          </a:xfrm>
          <a:prstGeom prst="flowChartMultidocumen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0850860-849A-8F6B-4212-561D170A4319}"/>
              </a:ext>
            </a:extLst>
          </p:cNvPr>
          <p:cNvSpPr txBox="1"/>
          <p:nvPr/>
        </p:nvSpPr>
        <p:spPr>
          <a:xfrm>
            <a:off x="5875053" y="397203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在庫予定かんばん数</a:t>
            </a:r>
            <a:endParaRPr kumimoji="1" lang="ja-JP" altLang="en-US" dirty="0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E2C05E8C-FF1D-E086-5E96-D4126BFF37BF}"/>
              </a:ext>
            </a:extLst>
          </p:cNvPr>
          <p:cNvSpPr/>
          <p:nvPr/>
        </p:nvSpPr>
        <p:spPr>
          <a:xfrm>
            <a:off x="2475570" y="1250779"/>
            <a:ext cx="5263376" cy="1075499"/>
          </a:xfrm>
          <a:prstGeom prst="wedgeRectCallout">
            <a:avLst>
              <a:gd name="adj1" fmla="val -8645"/>
              <a:gd name="adj2" fmla="val 9982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2"/>
                </a:solidFill>
              </a:rPr>
              <a:t>基準入庫リードタイムと出庫リードタイムを考慮して、ある時点の在庫予定かんばん数を計算する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58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F2DDD9-97DF-995B-A5CB-5BB6856FA04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211ACE-B351-B0FC-7193-EE6A695761B2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June 14, 2025</a:t>
            </a:fld>
            <a:endParaRPr 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1E6009D-63DB-9169-6AE5-FB0EB41F35A1}"/>
              </a:ext>
            </a:extLst>
          </p:cNvPr>
          <p:cNvSpPr/>
          <p:nvPr/>
        </p:nvSpPr>
        <p:spPr>
          <a:xfrm>
            <a:off x="3638283" y="1304734"/>
            <a:ext cx="2475571" cy="37707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順立装置</a:t>
            </a:r>
          </a:p>
        </p:txBody>
      </p:sp>
      <p:sp>
        <p:nvSpPr>
          <p:cNvPr id="6" name="フローチャート: 書類 5">
            <a:extLst>
              <a:ext uri="{FF2B5EF4-FFF2-40B4-BE49-F238E27FC236}">
                <a16:creationId xmlns:a16="http://schemas.microsoft.com/office/drawing/2014/main" id="{994154F3-D970-0B5F-945C-0689E16CB714}"/>
              </a:ext>
            </a:extLst>
          </p:cNvPr>
          <p:cNvSpPr/>
          <p:nvPr/>
        </p:nvSpPr>
        <p:spPr>
          <a:xfrm>
            <a:off x="672412" y="1326452"/>
            <a:ext cx="914400" cy="612648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D830ACD-F6E9-B95A-91CC-76E515F038A8}"/>
              </a:ext>
            </a:extLst>
          </p:cNvPr>
          <p:cNvSpPr txBox="1"/>
          <p:nvPr/>
        </p:nvSpPr>
        <p:spPr>
          <a:xfrm>
            <a:off x="501074" y="2032828"/>
            <a:ext cx="1257075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かんばん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8" name="フローチャート: 書類 7">
            <a:extLst>
              <a:ext uri="{FF2B5EF4-FFF2-40B4-BE49-F238E27FC236}">
                <a16:creationId xmlns:a16="http://schemas.microsoft.com/office/drawing/2014/main" id="{D25B94CB-D836-281F-9654-666D3039C12B}"/>
              </a:ext>
            </a:extLst>
          </p:cNvPr>
          <p:cNvSpPr/>
          <p:nvPr/>
        </p:nvSpPr>
        <p:spPr>
          <a:xfrm>
            <a:off x="672412" y="2705486"/>
            <a:ext cx="914400" cy="612648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B252201-4E74-C63F-73FE-FD9B93283862}"/>
              </a:ext>
            </a:extLst>
          </p:cNvPr>
          <p:cNvSpPr txBox="1"/>
          <p:nvPr/>
        </p:nvSpPr>
        <p:spPr>
          <a:xfrm>
            <a:off x="501074" y="3411862"/>
            <a:ext cx="124104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かんばん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10" name="フローチャート: 書類 9">
            <a:extLst>
              <a:ext uri="{FF2B5EF4-FFF2-40B4-BE49-F238E27FC236}">
                <a16:creationId xmlns:a16="http://schemas.microsoft.com/office/drawing/2014/main" id="{86EBA129-93D6-C03F-08A0-B29469119206}"/>
              </a:ext>
            </a:extLst>
          </p:cNvPr>
          <p:cNvSpPr/>
          <p:nvPr/>
        </p:nvSpPr>
        <p:spPr>
          <a:xfrm>
            <a:off x="672412" y="4021512"/>
            <a:ext cx="914400" cy="612648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0088D58-B64F-A9E0-9567-EF3A0BD3FDCB}"/>
              </a:ext>
            </a:extLst>
          </p:cNvPr>
          <p:cNvSpPr txBox="1"/>
          <p:nvPr/>
        </p:nvSpPr>
        <p:spPr>
          <a:xfrm>
            <a:off x="501074" y="4727888"/>
            <a:ext cx="1250663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かんばん</a:t>
            </a:r>
            <a:r>
              <a:rPr kumimoji="1" lang="en-US" altLang="ja-JP" dirty="0"/>
              <a:t>C</a:t>
            </a:r>
            <a:endParaRPr kumimoji="1" lang="ja-JP" altLang="en-US" dirty="0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4913CC7-39B1-A9A4-DEC8-51DF9A33A257}"/>
              </a:ext>
            </a:extLst>
          </p:cNvPr>
          <p:cNvCxnSpPr>
            <a:cxnSpLocks/>
          </p:cNvCxnSpPr>
          <p:nvPr/>
        </p:nvCxnSpPr>
        <p:spPr>
          <a:xfrm>
            <a:off x="1944002" y="1326452"/>
            <a:ext cx="0" cy="446103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矢印: 右 27">
            <a:extLst>
              <a:ext uri="{FF2B5EF4-FFF2-40B4-BE49-F238E27FC236}">
                <a16:creationId xmlns:a16="http://schemas.microsoft.com/office/drawing/2014/main" id="{23316110-9476-A628-81EC-8D97FDDC89DA}"/>
              </a:ext>
            </a:extLst>
          </p:cNvPr>
          <p:cNvSpPr/>
          <p:nvPr/>
        </p:nvSpPr>
        <p:spPr>
          <a:xfrm>
            <a:off x="2385412" y="270548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BC9BD1BB-510D-7367-E5C2-8B5346B88B20}"/>
              </a:ext>
            </a:extLst>
          </p:cNvPr>
          <p:cNvSpPr/>
          <p:nvPr/>
        </p:nvSpPr>
        <p:spPr>
          <a:xfrm>
            <a:off x="6631954" y="273424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EB42E26-6E5D-544F-7DB7-F6A267E3F1C4}"/>
              </a:ext>
            </a:extLst>
          </p:cNvPr>
          <p:cNvSpPr txBox="1"/>
          <p:nvPr/>
        </p:nvSpPr>
        <p:spPr>
          <a:xfrm>
            <a:off x="1318670" y="589149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入庫順番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3E5A2C6-04BE-DDF8-8E2E-DFE86A22EF34}"/>
              </a:ext>
            </a:extLst>
          </p:cNvPr>
          <p:cNvSpPr txBox="1"/>
          <p:nvPr/>
        </p:nvSpPr>
        <p:spPr>
          <a:xfrm>
            <a:off x="8994382" y="587738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出庫順番</a:t>
            </a:r>
          </a:p>
        </p:txBody>
      </p:sp>
      <p:sp>
        <p:nvSpPr>
          <p:cNvPr id="34" name="フローチャート: 書類 33">
            <a:extLst>
              <a:ext uri="{FF2B5EF4-FFF2-40B4-BE49-F238E27FC236}">
                <a16:creationId xmlns:a16="http://schemas.microsoft.com/office/drawing/2014/main" id="{E9256DF4-5257-167B-230A-1EA238C84F50}"/>
              </a:ext>
            </a:extLst>
          </p:cNvPr>
          <p:cNvSpPr/>
          <p:nvPr/>
        </p:nvSpPr>
        <p:spPr>
          <a:xfrm>
            <a:off x="8336663" y="1632776"/>
            <a:ext cx="914400" cy="612648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CE336CB-7A20-8A5B-6619-AF1272CE8DD5}"/>
              </a:ext>
            </a:extLst>
          </p:cNvPr>
          <p:cNvSpPr txBox="1"/>
          <p:nvPr/>
        </p:nvSpPr>
        <p:spPr>
          <a:xfrm>
            <a:off x="8165325" y="2339152"/>
            <a:ext cx="1257075" cy="369332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かんばん</a:t>
            </a:r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36" name="フローチャート: 書類 35">
            <a:extLst>
              <a:ext uri="{FF2B5EF4-FFF2-40B4-BE49-F238E27FC236}">
                <a16:creationId xmlns:a16="http://schemas.microsoft.com/office/drawing/2014/main" id="{25945CD6-FFBF-0E92-0AD1-CD69AAD92E6D}"/>
              </a:ext>
            </a:extLst>
          </p:cNvPr>
          <p:cNvSpPr/>
          <p:nvPr/>
        </p:nvSpPr>
        <p:spPr>
          <a:xfrm>
            <a:off x="8336663" y="3011810"/>
            <a:ext cx="914400" cy="612648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B03B6D6-5707-7BA0-971E-24C04EDB3026}"/>
              </a:ext>
            </a:extLst>
          </p:cNvPr>
          <p:cNvSpPr txBox="1"/>
          <p:nvPr/>
        </p:nvSpPr>
        <p:spPr>
          <a:xfrm>
            <a:off x="8165325" y="3718186"/>
            <a:ext cx="124104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かんばん</a:t>
            </a:r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38" name="フローチャート: 書類 37">
            <a:extLst>
              <a:ext uri="{FF2B5EF4-FFF2-40B4-BE49-F238E27FC236}">
                <a16:creationId xmlns:a16="http://schemas.microsoft.com/office/drawing/2014/main" id="{181C9EFA-D680-68F9-EE83-5DCCAC499A5C}"/>
              </a:ext>
            </a:extLst>
          </p:cNvPr>
          <p:cNvSpPr/>
          <p:nvPr/>
        </p:nvSpPr>
        <p:spPr>
          <a:xfrm>
            <a:off x="8336663" y="4327836"/>
            <a:ext cx="914400" cy="612648"/>
          </a:xfrm>
          <a:prstGeom prst="flowChartDocumen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7BA92E1-63CD-3669-0026-930E21467818}"/>
              </a:ext>
            </a:extLst>
          </p:cNvPr>
          <p:cNvSpPr txBox="1"/>
          <p:nvPr/>
        </p:nvSpPr>
        <p:spPr>
          <a:xfrm>
            <a:off x="8165325" y="5034212"/>
            <a:ext cx="1250663" cy="369332"/>
          </a:xfrm>
          <a:prstGeom prst="rect">
            <a:avLst/>
          </a:prstGeom>
          <a:solidFill>
            <a:srgbClr val="CCFFCC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かんばん</a:t>
            </a:r>
            <a:r>
              <a:rPr kumimoji="1" lang="en-US" altLang="ja-JP" dirty="0"/>
              <a:t>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8743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39C5BE-E2C5-E944-70EA-158E810E746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825A38-4DA0-4F7D-6BAA-43D9A3E0619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June 14, 2025</a:t>
            </a:fld>
            <a:endParaRPr 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D9F94A48-AA72-69F0-6BF5-69486637B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571063"/>
              </p:ext>
            </p:extLst>
          </p:nvPr>
        </p:nvGraphicFramePr>
        <p:xfrm>
          <a:off x="144967" y="1421694"/>
          <a:ext cx="1153036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781">
                  <a:extLst>
                    <a:ext uri="{9D8B030D-6E8A-4147-A177-3AD203B41FA5}">
                      <a16:colId xmlns:a16="http://schemas.microsoft.com/office/drawing/2014/main" val="3995838068"/>
                    </a:ext>
                  </a:extLst>
                </a:gridCol>
                <a:gridCol w="2425895">
                  <a:extLst>
                    <a:ext uri="{9D8B030D-6E8A-4147-A177-3AD203B41FA5}">
                      <a16:colId xmlns:a16="http://schemas.microsoft.com/office/drawing/2014/main" val="2428854332"/>
                    </a:ext>
                  </a:extLst>
                </a:gridCol>
                <a:gridCol w="2425895">
                  <a:extLst>
                    <a:ext uri="{9D8B030D-6E8A-4147-A177-3AD203B41FA5}">
                      <a16:colId xmlns:a16="http://schemas.microsoft.com/office/drawing/2014/main" val="3311668934"/>
                    </a:ext>
                  </a:extLst>
                </a:gridCol>
                <a:gridCol w="2425895">
                  <a:extLst>
                    <a:ext uri="{9D8B030D-6E8A-4147-A177-3AD203B41FA5}">
                      <a16:colId xmlns:a16="http://schemas.microsoft.com/office/drawing/2014/main" val="3293554525"/>
                    </a:ext>
                  </a:extLst>
                </a:gridCol>
                <a:gridCol w="2425895">
                  <a:extLst>
                    <a:ext uri="{9D8B030D-6E8A-4147-A177-3AD203B41FA5}">
                      <a16:colId xmlns:a16="http://schemas.microsoft.com/office/drawing/2014/main" val="19743566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かんばん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入庫時刻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入庫時刻</a:t>
                      </a:r>
                      <a:r>
                        <a:rPr kumimoji="1" lang="en-US" altLang="ja-JP" dirty="0"/>
                        <a:t>_</a:t>
                      </a:r>
                      <a:r>
                        <a:rPr kumimoji="1" lang="ja-JP" altLang="en-US" dirty="0"/>
                        <a:t>昇順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出庫時刻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出庫時刻</a:t>
                      </a:r>
                      <a:r>
                        <a:rPr kumimoji="1" lang="en-US" altLang="ja-JP" dirty="0"/>
                        <a:t>_</a:t>
                      </a:r>
                      <a:r>
                        <a:rPr kumimoji="1" lang="ja-JP" altLang="en-US" dirty="0"/>
                        <a:t>昇順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23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かんばん</a:t>
                      </a:r>
                      <a:r>
                        <a:rPr kumimoji="1" lang="en-US" altLang="ja-JP" dirty="0"/>
                        <a:t>A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2024/10/10/10:30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2024/10/10/10:30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2024/10/11/00:12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2024/10/10/15:22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295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かんばん</a:t>
                      </a:r>
                      <a:r>
                        <a:rPr kumimoji="1" lang="en-US" altLang="ja-JP" dirty="0"/>
                        <a:t>B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2024/10/10/13:45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2024/10/10/10:45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2024/10/10/18:34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2024/10/10/18:34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6567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かんばん</a:t>
                      </a:r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2024/10/10/10:45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2024/10/10/13:45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2024/10/10/15:22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2024/10/11/00:12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867403"/>
                  </a:ext>
                </a:extLst>
              </a:tr>
            </a:tbl>
          </a:graphicData>
        </a:graphic>
      </p:graphicFrame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09B5762-EF24-C61B-5784-09081F7DF9A9}"/>
              </a:ext>
            </a:extLst>
          </p:cNvPr>
          <p:cNvCxnSpPr/>
          <p:nvPr/>
        </p:nvCxnSpPr>
        <p:spPr>
          <a:xfrm flipV="1">
            <a:off x="4215161" y="2325189"/>
            <a:ext cx="390292" cy="43489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88733E4-07DA-3194-38E3-42F36B7AAA5A}"/>
              </a:ext>
            </a:extLst>
          </p:cNvPr>
          <p:cNvCxnSpPr>
            <a:cxnSpLocks/>
          </p:cNvCxnSpPr>
          <p:nvPr/>
        </p:nvCxnSpPr>
        <p:spPr>
          <a:xfrm>
            <a:off x="4215161" y="2325189"/>
            <a:ext cx="390292" cy="43489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ADFD5BB-CE65-8D30-D565-93394F1962A4}"/>
              </a:ext>
            </a:extLst>
          </p:cNvPr>
          <p:cNvCxnSpPr>
            <a:cxnSpLocks/>
          </p:cNvCxnSpPr>
          <p:nvPr/>
        </p:nvCxnSpPr>
        <p:spPr>
          <a:xfrm>
            <a:off x="9062225" y="1959217"/>
            <a:ext cx="416312" cy="76200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408380B-233F-D005-31EB-EDD25B5BC4AD}"/>
              </a:ext>
            </a:extLst>
          </p:cNvPr>
          <p:cNvCxnSpPr>
            <a:cxnSpLocks/>
          </p:cNvCxnSpPr>
          <p:nvPr/>
        </p:nvCxnSpPr>
        <p:spPr>
          <a:xfrm>
            <a:off x="9062225" y="2362359"/>
            <a:ext cx="416312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603120A-7754-087E-7819-B11A6FE8D1C6}"/>
              </a:ext>
            </a:extLst>
          </p:cNvPr>
          <p:cNvCxnSpPr>
            <a:cxnSpLocks/>
          </p:cNvCxnSpPr>
          <p:nvPr/>
        </p:nvCxnSpPr>
        <p:spPr>
          <a:xfrm flipV="1">
            <a:off x="9062225" y="1920028"/>
            <a:ext cx="416312" cy="84005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470EC51-3DA8-514E-EDD0-A982C2F32643}"/>
              </a:ext>
            </a:extLst>
          </p:cNvPr>
          <p:cNvCxnSpPr>
            <a:cxnSpLocks/>
          </p:cNvCxnSpPr>
          <p:nvPr/>
        </p:nvCxnSpPr>
        <p:spPr>
          <a:xfrm>
            <a:off x="4202151" y="1992670"/>
            <a:ext cx="416312" cy="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136414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25066</TotalTime>
  <Words>183</Words>
  <Application>Microsoft Office PowerPoint</Application>
  <PresentationFormat>ワイド画面</PresentationFormat>
  <Paragraphs>55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メイリオ</vt:lpstr>
      <vt:lpstr>游ゴシック</vt:lpstr>
      <vt:lpstr>Arial</vt:lpstr>
      <vt:lpstr>Segoe UI</vt:lpstr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優樹 笹岡</cp:lastModifiedBy>
  <cp:revision>186</cp:revision>
  <dcterms:created xsi:type="dcterms:W3CDTF">2022-01-19T01:36:44Z</dcterms:created>
  <dcterms:modified xsi:type="dcterms:W3CDTF">2025-06-17T02:08:16Z</dcterms:modified>
</cp:coreProperties>
</file>