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FFFFCC"/>
    <a:srgbClr val="CCFFFF"/>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4" d="100"/>
          <a:sy n="74" d="100"/>
        </p:scale>
        <p:origin x="104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目次">
    <p:spTree>
      <p:nvGrpSpPr>
        <p:cNvPr id="1" name=""/>
        <p:cNvGrpSpPr/>
        <p:nvPr/>
      </p:nvGrpSpPr>
      <p:grpSpPr>
        <a:xfrm>
          <a:off x="0" y="0"/>
          <a:ext cx="0" cy="0"/>
          <a:chOff x="0" y="0"/>
          <a:chExt cx="0" cy="0"/>
        </a:xfrm>
      </p:grpSpPr>
      <p:sp>
        <p:nvSpPr>
          <p:cNvPr id="2" name="テキスト ボックス 1"/>
          <p:cNvSpPr txBox="1"/>
          <p:nvPr/>
        </p:nvSpPr>
        <p:spPr>
          <a:xfrm>
            <a:off x="443077" y="306000"/>
            <a:ext cx="11302892" cy="369332"/>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b="1" dirty="0">
                <a:solidFill>
                  <a:srgbClr val="000000"/>
                </a:solidFill>
                <a:latin typeface="メイリオ" panose="020B0604030504040204" pitchFamily="50" charset="-128"/>
                <a:ea typeface="メイリオ" panose="020B0604030504040204" pitchFamily="50" charset="-128"/>
              </a:rPr>
              <a:t>CONTENTS</a:t>
            </a:r>
            <a:endParaRPr kumimoji="1" lang="ja-JP" altLang="en-US" sz="2400" b="1" dirty="0">
              <a:solidFill>
                <a:srgbClr val="000000"/>
              </a:solidFill>
              <a:latin typeface="メイリオ" panose="020B0604030504040204" pitchFamily="50" charset="-128"/>
              <a:ea typeface="メイリオ" panose="020B0604030504040204" pitchFamily="50" charset="-128"/>
            </a:endParaRPr>
          </a:p>
        </p:txBody>
      </p:sp>
      <p:sp>
        <p:nvSpPr>
          <p:cNvPr id="7" name="テキスト プレースホルダー 2">
            <a:extLst>
              <a:ext uri="{FF2B5EF4-FFF2-40B4-BE49-F238E27FC236}">
                <a16:creationId xmlns:a16="http://schemas.microsoft.com/office/drawing/2014/main" id="{8D423200-9DDA-EB45-B4AE-06A422E698E1}"/>
              </a:ext>
            </a:extLst>
          </p:cNvPr>
          <p:cNvSpPr>
            <a:spLocks noGrp="1"/>
          </p:cNvSpPr>
          <p:nvPr>
            <p:ph type="body" sz="quarter" idx="18" hasCustomPrompt="1"/>
          </p:nvPr>
        </p:nvSpPr>
        <p:spPr>
          <a:xfrm>
            <a:off x="996842" y="1080000"/>
            <a:ext cx="10198316" cy="5004000"/>
          </a:xfrm>
          <a:prstGeom prst="rect">
            <a:avLst/>
          </a:prstGeom>
        </p:spPr>
        <p:txBody>
          <a:bodyPr>
            <a:normAutofit/>
          </a:bodyPr>
          <a:lstStyle>
            <a:lvl1pPr marL="0" indent="0">
              <a:lnSpc>
                <a:spcPct val="100000"/>
              </a:lnSpc>
              <a:spcBef>
                <a:spcPts val="0"/>
              </a:spcBef>
              <a:buNone/>
              <a:defRPr sz="2800" b="1" baseline="0">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en-US" altLang="ja-JP" dirty="0"/>
              <a:t>1</a:t>
            </a:r>
            <a:r>
              <a:rPr kumimoji="1" lang="ja-JP" altLang="en-US" dirty="0"/>
              <a:t>　項目タイトル</a:t>
            </a:r>
            <a:r>
              <a:rPr kumimoji="1" lang="en-US" altLang="ja-JP" dirty="0"/>
              <a:t> </a:t>
            </a:r>
            <a:r>
              <a:rPr kumimoji="1" lang="ja-JP" altLang="en-US" dirty="0"/>
              <a:t>メイリオ</a:t>
            </a:r>
            <a:r>
              <a:rPr kumimoji="1" lang="en-US" altLang="ja-JP" dirty="0"/>
              <a:t>28pt</a:t>
            </a:r>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April 19, 2025</a:t>
            </a:fld>
            <a:endParaRPr lang="en-US" dirty="0"/>
          </a:p>
        </p:txBody>
      </p:sp>
    </p:spTree>
    <p:extLst>
      <p:ext uri="{BB962C8B-B14F-4D97-AF65-F5344CB8AC3E}">
        <p14:creationId xmlns:p14="http://schemas.microsoft.com/office/powerpoint/2010/main" val="2587358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扉">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9" hasCustomPrompt="1"/>
          </p:nvPr>
        </p:nvSpPr>
        <p:spPr>
          <a:xfrm>
            <a:off x="442339" y="2303884"/>
            <a:ext cx="11307323" cy="2088232"/>
          </a:xfrm>
          <a:prstGeom prst="rect">
            <a:avLst/>
          </a:prstGeom>
        </p:spPr>
        <p:txBody>
          <a:bodyPr lIns="0" tIns="0" rIns="0" bIns="0" anchor="ctr">
            <a:normAutofit/>
          </a:bodyPr>
          <a:lstStyle>
            <a:lvl1pPr marL="0" indent="0" algn="ctr">
              <a:lnSpc>
                <a:spcPct val="100000"/>
              </a:lnSpc>
              <a:spcBef>
                <a:spcPts val="0"/>
              </a:spcBef>
              <a:buNone/>
              <a:defRPr sz="3600" b="1" baseline="0">
                <a:solidFill>
                  <a:schemeClr val="tx2"/>
                </a:solidFill>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項目タイトル</a:t>
            </a:r>
            <a:r>
              <a:rPr kumimoji="1" lang="en-US" altLang="ja-JP" dirty="0"/>
              <a:t> </a:t>
            </a:r>
            <a:r>
              <a:rPr kumimoji="1" lang="ja-JP" altLang="en-US" dirty="0"/>
              <a:t>メイリオ</a:t>
            </a:r>
            <a:r>
              <a:rPr kumimoji="1" lang="en-US" altLang="ja-JP" dirty="0"/>
              <a:t>36pt</a:t>
            </a:r>
          </a:p>
        </p:txBody>
      </p:sp>
      <p:sp>
        <p:nvSpPr>
          <p:cNvPr id="5" name="日付プレースホルダー 3"/>
          <p:cNvSpPr>
            <a:spLocks noGrp="1"/>
          </p:cNvSpPr>
          <p:nvPr>
            <p:ph type="dt" sz="half" idx="20"/>
          </p:nvPr>
        </p:nvSpPr>
        <p:spPr>
          <a:xfrm>
            <a:off x="6962400" y="6668516"/>
            <a:ext cx="2228850" cy="129789"/>
          </a:xfrm>
        </p:spPr>
        <p:txBody>
          <a:bodyPr/>
          <a:lstStyle/>
          <a:p>
            <a:fld id="{FCAFAC13-DB77-42F2-BE26-45BA5532FD50}" type="datetime4">
              <a:rPr lang="en-US" altLang="ja-JP" smtClean="0"/>
              <a:pPr/>
              <a:t>April 19, 2025</a:t>
            </a:fld>
            <a:endParaRPr lang="en-US" dirty="0"/>
          </a:p>
        </p:txBody>
      </p:sp>
    </p:spTree>
    <p:extLst>
      <p:ext uri="{BB962C8B-B14F-4D97-AF65-F5344CB8AC3E}">
        <p14:creationId xmlns:p14="http://schemas.microsoft.com/office/powerpoint/2010/main" val="878415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見出し1行">
    <p:spTree>
      <p:nvGrpSpPr>
        <p:cNvPr id="1" name=""/>
        <p:cNvGrpSpPr/>
        <p:nvPr/>
      </p:nvGrpSpPr>
      <p:grpSpPr>
        <a:xfrm>
          <a:off x="0" y="0"/>
          <a:ext cx="0" cy="0"/>
          <a:chOff x="0" y="0"/>
          <a:chExt cx="0" cy="0"/>
        </a:xfrm>
      </p:grpSpPr>
      <p:sp>
        <p:nvSpPr>
          <p:cNvPr id="5" name="テキスト プレースホルダー 2"/>
          <p:cNvSpPr>
            <a:spLocks noGrp="1"/>
          </p:cNvSpPr>
          <p:nvPr>
            <p:ph type="body" sz="quarter" idx="18" hasCustomPrompt="1"/>
          </p:nvPr>
        </p:nvSpPr>
        <p:spPr>
          <a:xfrm>
            <a:off x="443077" y="767396"/>
            <a:ext cx="11341555" cy="5637600"/>
          </a:xfrm>
          <a:prstGeom prst="rect">
            <a:avLst/>
          </a:prstGeom>
        </p:spPr>
        <p:txBody>
          <a:bodyPr/>
          <a:lstStyle>
            <a:lvl1pPr marL="0" indent="0">
              <a:spcBef>
                <a:spcPts val="0"/>
              </a:spcBef>
              <a:buNone/>
              <a:defRPr sz="21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本文</a:t>
            </a:r>
            <a:r>
              <a:rPr kumimoji="1" lang="en-US" altLang="ja-JP" dirty="0"/>
              <a:t> </a:t>
            </a:r>
            <a:r>
              <a:rPr kumimoji="1" lang="ja-JP" altLang="en-US" dirty="0"/>
              <a:t>メイリオ</a:t>
            </a:r>
            <a:r>
              <a:rPr kumimoji="1" lang="en-US" altLang="ja-JP" dirty="0"/>
              <a:t>21pt</a:t>
            </a:r>
            <a:endParaRPr kumimoji="1" lang="ja-JP" altLang="en-US" dirty="0"/>
          </a:p>
        </p:txBody>
      </p:sp>
      <p:sp>
        <p:nvSpPr>
          <p:cNvPr id="6" name="テキスト プレースホルダー 5"/>
          <p:cNvSpPr>
            <a:spLocks noGrp="1"/>
          </p:cNvSpPr>
          <p:nvPr>
            <p:ph type="body" sz="quarter" idx="20" hasCustomPrompt="1"/>
          </p:nvPr>
        </p:nvSpPr>
        <p:spPr>
          <a:xfrm>
            <a:off x="443077" y="273600"/>
            <a:ext cx="11341555" cy="351353"/>
          </a:xfrm>
          <a:prstGeom prst="rect">
            <a:avLst/>
          </a:prstGeom>
        </p:spPr>
        <p:txBody>
          <a:bodyPr/>
          <a:lstStyle>
            <a:lvl1pPr indent="0">
              <a:spcBef>
                <a:spcPts val="0"/>
              </a:spcBef>
              <a:defRPr sz="2400">
                <a:solidFill>
                  <a:schemeClr val="tx2"/>
                </a:solidFill>
              </a:defRPr>
            </a:lvl1pPr>
            <a:lvl2pPr>
              <a:defRPr sz="2400"/>
            </a:lvl2pPr>
            <a:lvl3pPr>
              <a:defRPr sz="2400"/>
            </a:lvl3pPr>
            <a:lvl4pPr>
              <a:defRPr sz="2400"/>
            </a:lvl4pPr>
            <a:lvl5pPr>
              <a:defRPr sz="2400"/>
            </a:lvl5pPr>
          </a:lstStyle>
          <a:p>
            <a:pPr lvl="0"/>
            <a:r>
              <a:rPr kumimoji="1" lang="ja-JP" altLang="en-US" dirty="0"/>
              <a:t>ページ見出し メイリオ</a:t>
            </a:r>
            <a:r>
              <a:rPr kumimoji="1" lang="en-US" altLang="ja-JP" dirty="0"/>
              <a:t>24pt</a:t>
            </a:r>
            <a:endParaRPr kumimoji="1" lang="ja-JP" altLang="en-US" dirty="0"/>
          </a:p>
        </p:txBody>
      </p:sp>
      <p:sp>
        <p:nvSpPr>
          <p:cNvPr id="8" name="日付プレースホルダー 3"/>
          <p:cNvSpPr>
            <a:spLocks noGrp="1"/>
          </p:cNvSpPr>
          <p:nvPr>
            <p:ph type="dt" sz="half" idx="19"/>
          </p:nvPr>
        </p:nvSpPr>
        <p:spPr>
          <a:xfrm>
            <a:off x="6962400" y="6668516"/>
            <a:ext cx="2228850" cy="129789"/>
          </a:xfrm>
        </p:spPr>
        <p:txBody>
          <a:bodyPr/>
          <a:lstStyle/>
          <a:p>
            <a:fld id="{FCAFAC13-DB77-42F2-BE26-45BA5532FD50}" type="datetime4">
              <a:rPr lang="en-US" altLang="ja-JP" smtClean="0"/>
              <a:pPr/>
              <a:t>April 19, 2025</a:t>
            </a:fld>
            <a:endParaRPr lang="en-US" dirty="0"/>
          </a:p>
        </p:txBody>
      </p:sp>
    </p:spTree>
    <p:extLst>
      <p:ext uri="{BB962C8B-B14F-4D97-AF65-F5344CB8AC3E}">
        <p14:creationId xmlns:p14="http://schemas.microsoft.com/office/powerpoint/2010/main" val="2072231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見出し2行">
    <p:spTree>
      <p:nvGrpSpPr>
        <p:cNvPr id="1" name=""/>
        <p:cNvGrpSpPr/>
        <p:nvPr/>
      </p:nvGrpSpPr>
      <p:grpSpPr>
        <a:xfrm>
          <a:off x="0" y="0"/>
          <a:ext cx="0" cy="0"/>
          <a:chOff x="0" y="0"/>
          <a:chExt cx="0" cy="0"/>
        </a:xfrm>
      </p:grpSpPr>
      <p:sp>
        <p:nvSpPr>
          <p:cNvPr id="5" name="テキスト プレースホルダー 5"/>
          <p:cNvSpPr>
            <a:spLocks noGrp="1"/>
          </p:cNvSpPr>
          <p:nvPr>
            <p:ph type="body" sz="quarter" idx="20" hasCustomPrompt="1"/>
          </p:nvPr>
        </p:nvSpPr>
        <p:spPr>
          <a:xfrm>
            <a:off x="443077" y="273600"/>
            <a:ext cx="11341555" cy="779136"/>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400">
                <a:solidFill>
                  <a:schemeClr val="tx2"/>
                </a:solidFill>
              </a:defRPr>
            </a:lvl1pPr>
            <a:lvl2pPr>
              <a:defRPr sz="2400"/>
            </a:lvl2pPr>
            <a:lvl3pPr>
              <a:defRPr sz="2400"/>
            </a:lvl3pPr>
            <a:lvl4pPr>
              <a:defRPr sz="2400"/>
            </a:lvl4pPr>
            <a:lvl5pPr>
              <a:defRPr sz="2400"/>
            </a:lvl5pPr>
          </a:lstStyle>
          <a:p>
            <a:pPr lvl="0"/>
            <a:r>
              <a:rPr kumimoji="1" lang="ja-JP" altLang="en-US" dirty="0"/>
              <a:t>ページ見出し </a:t>
            </a:r>
            <a:r>
              <a:rPr kumimoji="1" lang="en-US" altLang="ja-JP" dirty="0"/>
              <a:t>2</a:t>
            </a:r>
            <a:r>
              <a:rPr kumimoji="1" lang="ja-JP" altLang="en-US" dirty="0"/>
              <a:t>行 メイリオ</a:t>
            </a:r>
            <a:r>
              <a:rPr kumimoji="1" lang="en-US" altLang="ja-JP" dirty="0"/>
              <a:t>24pt</a:t>
            </a:r>
          </a:p>
        </p:txBody>
      </p:sp>
      <p:sp>
        <p:nvSpPr>
          <p:cNvPr id="8" name="テキスト プレースホルダー 2">
            <a:extLst>
              <a:ext uri="{FF2B5EF4-FFF2-40B4-BE49-F238E27FC236}">
                <a16:creationId xmlns:a16="http://schemas.microsoft.com/office/drawing/2014/main" id="{D36865C0-32FD-6041-BDCE-3C31AE2B383C}"/>
              </a:ext>
            </a:extLst>
          </p:cNvPr>
          <p:cNvSpPr>
            <a:spLocks noGrp="1"/>
          </p:cNvSpPr>
          <p:nvPr>
            <p:ph type="body" sz="quarter" idx="22" hasCustomPrompt="1"/>
          </p:nvPr>
        </p:nvSpPr>
        <p:spPr>
          <a:xfrm>
            <a:off x="443078" y="1232736"/>
            <a:ext cx="11341554" cy="5171664"/>
          </a:xfrm>
          <a:prstGeom prst="rect">
            <a:avLst/>
          </a:prstGeom>
        </p:spPr>
        <p:txBody>
          <a:bodyPr/>
          <a:lstStyle>
            <a:lvl1pPr marL="0" indent="0">
              <a:spcBef>
                <a:spcPts val="0"/>
              </a:spcBef>
              <a:buNone/>
              <a:defRPr sz="21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本文</a:t>
            </a:r>
            <a:r>
              <a:rPr kumimoji="1" lang="en-US" altLang="ja-JP" dirty="0"/>
              <a:t> </a:t>
            </a:r>
            <a:r>
              <a:rPr kumimoji="1" lang="ja-JP" altLang="en-US" dirty="0"/>
              <a:t>メイリオ</a:t>
            </a:r>
            <a:r>
              <a:rPr kumimoji="1" lang="en-US" altLang="ja-JP" dirty="0"/>
              <a:t>21pt</a:t>
            </a:r>
            <a:endParaRPr kumimoji="1" lang="ja-JP" altLang="en-US" dirty="0"/>
          </a:p>
        </p:txBody>
      </p:sp>
      <p:sp>
        <p:nvSpPr>
          <p:cNvPr id="6" name="日付プレースホルダー 3"/>
          <p:cNvSpPr>
            <a:spLocks noGrp="1"/>
          </p:cNvSpPr>
          <p:nvPr>
            <p:ph type="dt" sz="half" idx="19"/>
          </p:nvPr>
        </p:nvSpPr>
        <p:spPr>
          <a:xfrm>
            <a:off x="6962400" y="6668516"/>
            <a:ext cx="2228850" cy="129789"/>
          </a:xfrm>
        </p:spPr>
        <p:txBody>
          <a:bodyPr/>
          <a:lstStyle/>
          <a:p>
            <a:fld id="{FCAFAC13-DB77-42F2-BE26-45BA5532FD50}" type="datetime4">
              <a:rPr lang="en-US" altLang="ja-JP" smtClean="0"/>
              <a:pPr/>
              <a:t>April 19, 2025</a:t>
            </a:fld>
            <a:endParaRPr lang="en-US" dirty="0"/>
          </a:p>
        </p:txBody>
      </p:sp>
    </p:spTree>
    <p:extLst>
      <p:ext uri="{BB962C8B-B14F-4D97-AF65-F5344CB8AC3E}">
        <p14:creationId xmlns:p14="http://schemas.microsoft.com/office/powerpoint/2010/main" val="207734749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図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0" y="6596818"/>
            <a:ext cx="12192000" cy="261182"/>
          </a:xfrm>
          <a:prstGeom prst="rect">
            <a:avLst/>
          </a:prstGeom>
        </p:spPr>
      </p:pic>
      <p:sp>
        <p:nvSpPr>
          <p:cNvPr id="23" name="日付プレースホルダー 3"/>
          <p:cNvSpPr>
            <a:spLocks noGrp="1"/>
          </p:cNvSpPr>
          <p:nvPr>
            <p:ph type="dt" sz="half" idx="2"/>
          </p:nvPr>
        </p:nvSpPr>
        <p:spPr>
          <a:xfrm>
            <a:off x="6962400" y="6668516"/>
            <a:ext cx="2228850" cy="129789"/>
          </a:xfrm>
          <a:prstGeom prst="rect">
            <a:avLst/>
          </a:prstGeom>
        </p:spPr>
        <p:txBody>
          <a:bodyPr vert="horz" lIns="91440" tIns="45720" rIns="91440" bIns="45720" rtlCol="0" anchor="ctr"/>
          <a:lstStyle>
            <a:lvl1pPr marL="0" algn="r" defTabSz="914400" rtl="0" eaLnBrk="1" latinLnBrk="0" hangingPunct="1">
              <a:defRPr kumimoji="1" lang="ja-JP" altLang="en-US" sz="850" kern="1200" baseline="0" smtClean="0">
                <a:solidFill>
                  <a:schemeClr val="bg1"/>
                </a:solidFill>
                <a:latin typeface="Segoe UI" panose="020B0502040204020203" pitchFamily="34" charset="0"/>
                <a:ea typeface="+mn-ea"/>
                <a:cs typeface="Segoe UI" panose="020B0502040204020203" pitchFamily="34" charset="0"/>
              </a:defRPr>
            </a:lvl1pPr>
          </a:lstStyle>
          <a:p>
            <a:fld id="{FCAFAC13-DB77-42F2-BE26-45BA5532FD50}" type="datetime4">
              <a:rPr lang="en-US" altLang="ja-JP" smtClean="0"/>
              <a:pPr/>
              <a:t>April 19, 2025</a:t>
            </a:fld>
            <a:endParaRPr lang="en-US" dirty="0"/>
          </a:p>
        </p:txBody>
      </p:sp>
      <p:sp>
        <p:nvSpPr>
          <p:cNvPr id="24" name="コンテンツ プレースホルダー 6">
            <a:extLst>
              <a:ext uri="{FF2B5EF4-FFF2-40B4-BE49-F238E27FC236}">
                <a16:creationId xmlns:a16="http://schemas.microsoft.com/office/drawing/2014/main" id="{3B2F5581-4034-DA46-842F-58D9CD0C1C39}"/>
              </a:ext>
            </a:extLst>
          </p:cNvPr>
          <p:cNvSpPr txBox="1">
            <a:spLocks/>
          </p:cNvSpPr>
          <p:nvPr/>
        </p:nvSpPr>
        <p:spPr>
          <a:xfrm>
            <a:off x="8092800" y="6681600"/>
            <a:ext cx="3240000"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US" altLang="ja-JP" sz="850" dirty="0">
                <a:solidFill>
                  <a:schemeClr val="bg1"/>
                </a:solidFill>
                <a:latin typeface="Segoe UI" panose="020B0502040204020203" pitchFamily="34" charset="0"/>
                <a:cs typeface="Segoe UI" panose="020B0502040204020203" pitchFamily="34" charset="0"/>
              </a:rPr>
              <a:t>/ © AISIN CORPORATION All Rights Reserved.</a:t>
            </a:r>
            <a:endParaRPr lang="ja-JP" altLang="en-US" sz="850" dirty="0">
              <a:solidFill>
                <a:schemeClr val="bg1"/>
              </a:solidFill>
              <a:latin typeface="Segoe UI" panose="020B0502040204020203" pitchFamily="34" charset="0"/>
              <a:cs typeface="Segoe UI" panose="020B0502040204020203" pitchFamily="34" charset="0"/>
            </a:endParaRPr>
          </a:p>
        </p:txBody>
      </p:sp>
      <p:sp>
        <p:nvSpPr>
          <p:cNvPr id="25" name="スライド番号プレースホルダー 1"/>
          <p:cNvSpPr txBox="1">
            <a:spLocks/>
          </p:cNvSpPr>
          <p:nvPr/>
        </p:nvSpPr>
        <p:spPr>
          <a:xfrm>
            <a:off x="11131200" y="6645303"/>
            <a:ext cx="809560" cy="173936"/>
          </a:xfrm>
          <a:prstGeom prst="rect">
            <a:avLst/>
          </a:prstGeom>
        </p:spPr>
        <p:txBody>
          <a:bodyPr vert="horz" lIns="91440" tIns="45720" rIns="91440" bIns="45720" rtlCol="0" anchor="ctr"/>
          <a:lstStyle>
            <a:defPPr>
              <a:defRPr lang="ja-JP"/>
            </a:defPPr>
            <a:lvl1pPr marL="0" algn="r" defTabSz="914400" rtl="0" eaLnBrk="1" latinLnBrk="0" hangingPunct="1">
              <a:defRPr kumimoji="1" lang="ja-JP" altLang="en-US" sz="1300" kern="1200" smtClean="0">
                <a:solidFill>
                  <a:schemeClr val="bg1"/>
                </a:solidFill>
                <a:latin typeface="Segoe UI" panose="020B0502040204020203" pitchFamily="34" charset="0"/>
                <a:ea typeface="+mn-ea"/>
                <a:cs typeface="Segoe UI" panose="020B0502040204020203"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C9ED8002-315A-4F99-B394-092101E2DCBD}" type="slidenum">
              <a:rPr lang="en-US" altLang="ja-JP" smtClean="0"/>
              <a:pPr/>
              <a:t>‹#›</a:t>
            </a:fld>
            <a:r>
              <a:rPr lang="en-US" altLang="ja-JP" dirty="0"/>
              <a:t>/*0</a:t>
            </a:r>
            <a:endParaRPr lang="en-US" dirty="0"/>
          </a:p>
        </p:txBody>
      </p:sp>
      <p:sp>
        <p:nvSpPr>
          <p:cNvPr id="67" name="正方形/長方形 66">
            <a:extLst>
              <a:ext uri="{FF2B5EF4-FFF2-40B4-BE49-F238E27FC236}">
                <a16:creationId xmlns:a16="http://schemas.microsoft.com/office/drawing/2014/main" id="{F4AC7A4D-6E21-7A4C-A961-5DA83D8F01AE}"/>
              </a:ext>
            </a:extLst>
          </p:cNvPr>
          <p:cNvSpPr/>
          <p:nvPr/>
        </p:nvSpPr>
        <p:spPr>
          <a:xfrm>
            <a:off x="-751216" y="527"/>
            <a:ext cx="375608"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844083" rtl="0" eaLnBrk="1" fontAlgn="auto" latinLnBrk="0" hangingPunct="1">
              <a:lnSpc>
                <a:spcPct val="100000"/>
              </a:lnSpc>
              <a:spcBef>
                <a:spcPts val="0"/>
              </a:spcBef>
              <a:spcAft>
                <a:spcPts val="0"/>
              </a:spcAft>
              <a:buClrTx/>
              <a:buSzTx/>
              <a:buFontTx/>
              <a:buNone/>
              <a:tabLst/>
              <a:defRPr/>
            </a:pPr>
            <a:endParaRPr kumimoji="1" lang="en-US" altLang="ja-JP" sz="831"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68" name="正方形/長方形 67">
            <a:extLst>
              <a:ext uri="{FF2B5EF4-FFF2-40B4-BE49-F238E27FC236}">
                <a16:creationId xmlns:a16="http://schemas.microsoft.com/office/drawing/2014/main" id="{F4AC7A4D-6E21-7A4C-A961-5DA83D8F01AE}"/>
              </a:ext>
            </a:extLst>
          </p:cNvPr>
          <p:cNvSpPr/>
          <p:nvPr/>
        </p:nvSpPr>
        <p:spPr>
          <a:xfrm>
            <a:off x="-1766771" y="52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69" name="正方形/長方形 68">
            <a:extLst>
              <a:ext uri="{FF2B5EF4-FFF2-40B4-BE49-F238E27FC236}">
                <a16:creationId xmlns:a16="http://schemas.microsoft.com/office/drawing/2014/main" id="{726849EE-6865-1F4E-B2B0-B61D15B6EC0D}"/>
              </a:ext>
            </a:extLst>
          </p:cNvPr>
          <p:cNvSpPr/>
          <p:nvPr/>
        </p:nvSpPr>
        <p:spPr>
          <a:xfrm>
            <a:off x="-751216" y="546705"/>
            <a:ext cx="375608"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0" name="正方形/長方形 69">
            <a:extLst>
              <a:ext uri="{FF2B5EF4-FFF2-40B4-BE49-F238E27FC236}">
                <a16:creationId xmlns:a16="http://schemas.microsoft.com/office/drawing/2014/main" id="{F4AC7A4D-6E21-7A4C-A961-5DA83D8F01AE}"/>
              </a:ext>
            </a:extLst>
          </p:cNvPr>
          <p:cNvSpPr/>
          <p:nvPr/>
        </p:nvSpPr>
        <p:spPr>
          <a:xfrm>
            <a:off x="-1766771" y="54670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71" name="正方形/長方形 70">
            <a:extLst>
              <a:ext uri="{FF2B5EF4-FFF2-40B4-BE49-F238E27FC236}">
                <a16:creationId xmlns:a16="http://schemas.microsoft.com/office/drawing/2014/main" id="{48C117A6-C546-0C42-99EF-0376AB21CB8A}"/>
              </a:ext>
            </a:extLst>
          </p:cNvPr>
          <p:cNvSpPr/>
          <p:nvPr/>
        </p:nvSpPr>
        <p:spPr>
          <a:xfrm>
            <a:off x="-751216" y="1092883"/>
            <a:ext cx="375608"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2" name="正方形/長方形 71">
            <a:extLst>
              <a:ext uri="{FF2B5EF4-FFF2-40B4-BE49-F238E27FC236}">
                <a16:creationId xmlns:a16="http://schemas.microsoft.com/office/drawing/2014/main" id="{F4AC7A4D-6E21-7A4C-A961-5DA83D8F01AE}"/>
              </a:ext>
            </a:extLst>
          </p:cNvPr>
          <p:cNvSpPr/>
          <p:nvPr/>
        </p:nvSpPr>
        <p:spPr>
          <a:xfrm>
            <a:off x="-1766771" y="109288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73" name="正方形/長方形 72">
            <a:extLst>
              <a:ext uri="{FF2B5EF4-FFF2-40B4-BE49-F238E27FC236}">
                <a16:creationId xmlns:a16="http://schemas.microsoft.com/office/drawing/2014/main" id="{DC31C3B1-5ED5-CC45-8D42-9AC157BF190D}"/>
              </a:ext>
            </a:extLst>
          </p:cNvPr>
          <p:cNvSpPr/>
          <p:nvPr/>
        </p:nvSpPr>
        <p:spPr>
          <a:xfrm>
            <a:off x="-751216" y="1639061"/>
            <a:ext cx="375608"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4" name="正方形/長方形 73">
            <a:extLst>
              <a:ext uri="{FF2B5EF4-FFF2-40B4-BE49-F238E27FC236}">
                <a16:creationId xmlns:a16="http://schemas.microsoft.com/office/drawing/2014/main" id="{F4AC7A4D-6E21-7A4C-A961-5DA83D8F01AE}"/>
              </a:ext>
            </a:extLst>
          </p:cNvPr>
          <p:cNvSpPr/>
          <p:nvPr/>
        </p:nvSpPr>
        <p:spPr>
          <a:xfrm>
            <a:off x="-1766771" y="163906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75" name="正方形/長方形 74">
            <a:extLst>
              <a:ext uri="{FF2B5EF4-FFF2-40B4-BE49-F238E27FC236}">
                <a16:creationId xmlns:a16="http://schemas.microsoft.com/office/drawing/2014/main" id="{ACA1EDBB-4DB2-E24D-83B0-24E929FD55CA}"/>
              </a:ext>
            </a:extLst>
          </p:cNvPr>
          <p:cNvSpPr/>
          <p:nvPr/>
        </p:nvSpPr>
        <p:spPr>
          <a:xfrm>
            <a:off x="-751216" y="4369951"/>
            <a:ext cx="375608"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6" name="正方形/長方形 75">
            <a:extLst>
              <a:ext uri="{FF2B5EF4-FFF2-40B4-BE49-F238E27FC236}">
                <a16:creationId xmlns:a16="http://schemas.microsoft.com/office/drawing/2014/main" id="{F4AC7A4D-6E21-7A4C-A961-5DA83D8F01AE}"/>
              </a:ext>
            </a:extLst>
          </p:cNvPr>
          <p:cNvSpPr/>
          <p:nvPr/>
        </p:nvSpPr>
        <p:spPr>
          <a:xfrm>
            <a:off x="-1766771" y="436995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77" name="正方形/長方形 76">
            <a:extLst>
              <a:ext uri="{FF2B5EF4-FFF2-40B4-BE49-F238E27FC236}">
                <a16:creationId xmlns:a16="http://schemas.microsoft.com/office/drawing/2014/main" id="{F4AC7A4D-6E21-7A4C-A961-5DA83D8F01AE}"/>
              </a:ext>
            </a:extLst>
          </p:cNvPr>
          <p:cNvSpPr/>
          <p:nvPr/>
        </p:nvSpPr>
        <p:spPr>
          <a:xfrm>
            <a:off x="-1766771" y="382377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78" name="正方形/長方形 77">
            <a:extLst>
              <a:ext uri="{FF2B5EF4-FFF2-40B4-BE49-F238E27FC236}">
                <a16:creationId xmlns:a16="http://schemas.microsoft.com/office/drawing/2014/main" id="{ACA1EDBB-4DB2-E24D-83B0-24E929FD55CA}"/>
              </a:ext>
            </a:extLst>
          </p:cNvPr>
          <p:cNvSpPr/>
          <p:nvPr/>
        </p:nvSpPr>
        <p:spPr>
          <a:xfrm>
            <a:off x="-751216" y="3823773"/>
            <a:ext cx="375608"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9" name="正方形/長方形 78">
            <a:extLst>
              <a:ext uri="{FF2B5EF4-FFF2-40B4-BE49-F238E27FC236}">
                <a16:creationId xmlns:a16="http://schemas.microsoft.com/office/drawing/2014/main" id="{E40500AD-14E2-CB4D-9452-050B16BFCA22}"/>
              </a:ext>
            </a:extLst>
          </p:cNvPr>
          <p:cNvSpPr/>
          <p:nvPr/>
        </p:nvSpPr>
        <p:spPr>
          <a:xfrm>
            <a:off x="-751216" y="2731417"/>
            <a:ext cx="375608"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0" name="正方形/長方形 79">
            <a:extLst>
              <a:ext uri="{FF2B5EF4-FFF2-40B4-BE49-F238E27FC236}">
                <a16:creationId xmlns:a16="http://schemas.microsoft.com/office/drawing/2014/main" id="{F4AC7A4D-6E21-7A4C-A961-5DA83D8F01AE}"/>
              </a:ext>
            </a:extLst>
          </p:cNvPr>
          <p:cNvSpPr/>
          <p:nvPr/>
        </p:nvSpPr>
        <p:spPr>
          <a:xfrm>
            <a:off x="-1807518" y="2731417"/>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81" name="正方形/長方形 80">
            <a:extLst>
              <a:ext uri="{FF2B5EF4-FFF2-40B4-BE49-F238E27FC236}">
                <a16:creationId xmlns:a16="http://schemas.microsoft.com/office/drawing/2014/main" id="{E40500AD-14E2-CB4D-9452-050B16BFCA22}"/>
              </a:ext>
            </a:extLst>
          </p:cNvPr>
          <p:cNvSpPr/>
          <p:nvPr/>
        </p:nvSpPr>
        <p:spPr>
          <a:xfrm>
            <a:off x="-751216" y="3277595"/>
            <a:ext cx="375608"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2" name="正方形/長方形 81">
            <a:extLst>
              <a:ext uri="{FF2B5EF4-FFF2-40B4-BE49-F238E27FC236}">
                <a16:creationId xmlns:a16="http://schemas.microsoft.com/office/drawing/2014/main" id="{F4AC7A4D-6E21-7A4C-A961-5DA83D8F01AE}"/>
              </a:ext>
            </a:extLst>
          </p:cNvPr>
          <p:cNvSpPr/>
          <p:nvPr/>
        </p:nvSpPr>
        <p:spPr>
          <a:xfrm>
            <a:off x="-1807518" y="3277595"/>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R250 G10 B60</a:t>
            </a:r>
          </a:p>
        </p:txBody>
      </p:sp>
      <p:sp>
        <p:nvSpPr>
          <p:cNvPr id="83" name="正方形/長方形 82">
            <a:extLst>
              <a:ext uri="{FF2B5EF4-FFF2-40B4-BE49-F238E27FC236}">
                <a16:creationId xmlns:a16="http://schemas.microsoft.com/office/drawing/2014/main" id="{ACA1EDBB-4DB2-E24D-83B0-24E929FD55CA}"/>
              </a:ext>
            </a:extLst>
          </p:cNvPr>
          <p:cNvSpPr/>
          <p:nvPr/>
        </p:nvSpPr>
        <p:spPr>
          <a:xfrm>
            <a:off x="-751216" y="5462307"/>
            <a:ext cx="375608" cy="289920"/>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4" name="正方形/長方形 83">
            <a:extLst>
              <a:ext uri="{FF2B5EF4-FFF2-40B4-BE49-F238E27FC236}">
                <a16:creationId xmlns:a16="http://schemas.microsoft.com/office/drawing/2014/main" id="{F4AC7A4D-6E21-7A4C-A961-5DA83D8F01AE}"/>
              </a:ext>
            </a:extLst>
          </p:cNvPr>
          <p:cNvSpPr/>
          <p:nvPr/>
        </p:nvSpPr>
        <p:spPr>
          <a:xfrm>
            <a:off x="-1766771" y="546230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50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R153 G153 B153</a:t>
            </a:r>
          </a:p>
        </p:txBody>
      </p:sp>
      <p:sp>
        <p:nvSpPr>
          <p:cNvPr id="85" name="正方形/長方形 84">
            <a:extLst>
              <a:ext uri="{FF2B5EF4-FFF2-40B4-BE49-F238E27FC236}">
                <a16:creationId xmlns:a16="http://schemas.microsoft.com/office/drawing/2014/main" id="{F4AC7A4D-6E21-7A4C-A961-5DA83D8F01AE}"/>
              </a:ext>
            </a:extLst>
          </p:cNvPr>
          <p:cNvSpPr/>
          <p:nvPr/>
        </p:nvSpPr>
        <p:spPr>
          <a:xfrm>
            <a:off x="-1766771" y="491612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75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R102 G102 B102</a:t>
            </a:r>
          </a:p>
        </p:txBody>
      </p:sp>
      <p:sp>
        <p:nvSpPr>
          <p:cNvPr id="86" name="正方形/長方形 85">
            <a:extLst>
              <a:ext uri="{FF2B5EF4-FFF2-40B4-BE49-F238E27FC236}">
                <a16:creationId xmlns:a16="http://schemas.microsoft.com/office/drawing/2014/main" id="{ACA1EDBB-4DB2-E24D-83B0-24E929FD55CA}"/>
              </a:ext>
            </a:extLst>
          </p:cNvPr>
          <p:cNvSpPr/>
          <p:nvPr/>
        </p:nvSpPr>
        <p:spPr>
          <a:xfrm>
            <a:off x="-751216" y="4916129"/>
            <a:ext cx="375608" cy="289920"/>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7" name="正方形/長方形 86">
            <a:extLst>
              <a:ext uri="{FF2B5EF4-FFF2-40B4-BE49-F238E27FC236}">
                <a16:creationId xmlns:a16="http://schemas.microsoft.com/office/drawing/2014/main" id="{ACA1EDBB-4DB2-E24D-83B0-24E929FD55CA}"/>
              </a:ext>
            </a:extLst>
          </p:cNvPr>
          <p:cNvSpPr/>
          <p:nvPr/>
        </p:nvSpPr>
        <p:spPr>
          <a:xfrm>
            <a:off x="-751216" y="6554662"/>
            <a:ext cx="375608" cy="28992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8" name="正方形/長方形 87">
            <a:extLst>
              <a:ext uri="{FF2B5EF4-FFF2-40B4-BE49-F238E27FC236}">
                <a16:creationId xmlns:a16="http://schemas.microsoft.com/office/drawing/2014/main" id="{F4AC7A4D-6E21-7A4C-A961-5DA83D8F01AE}"/>
              </a:ext>
            </a:extLst>
          </p:cNvPr>
          <p:cNvSpPr/>
          <p:nvPr/>
        </p:nvSpPr>
        <p:spPr>
          <a:xfrm>
            <a:off x="-1766771" y="6554662"/>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10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R235 G235 B235</a:t>
            </a:r>
          </a:p>
        </p:txBody>
      </p:sp>
      <p:sp>
        <p:nvSpPr>
          <p:cNvPr id="89" name="正方形/長方形 88">
            <a:extLst>
              <a:ext uri="{FF2B5EF4-FFF2-40B4-BE49-F238E27FC236}">
                <a16:creationId xmlns:a16="http://schemas.microsoft.com/office/drawing/2014/main" id="{F4AC7A4D-6E21-7A4C-A961-5DA83D8F01AE}"/>
              </a:ext>
            </a:extLst>
          </p:cNvPr>
          <p:cNvSpPr/>
          <p:nvPr/>
        </p:nvSpPr>
        <p:spPr>
          <a:xfrm>
            <a:off x="-1766771" y="600848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25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R204 G204 B204</a:t>
            </a:r>
          </a:p>
        </p:txBody>
      </p:sp>
      <p:sp>
        <p:nvSpPr>
          <p:cNvPr id="90" name="正方形/長方形 89">
            <a:extLst>
              <a:ext uri="{FF2B5EF4-FFF2-40B4-BE49-F238E27FC236}">
                <a16:creationId xmlns:a16="http://schemas.microsoft.com/office/drawing/2014/main" id="{ACA1EDBB-4DB2-E24D-83B0-24E929FD55CA}"/>
              </a:ext>
            </a:extLst>
          </p:cNvPr>
          <p:cNvSpPr/>
          <p:nvPr/>
        </p:nvSpPr>
        <p:spPr>
          <a:xfrm>
            <a:off x="-751216" y="6008485"/>
            <a:ext cx="375608" cy="28992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91" name="正方形/長方形 90">
            <a:extLst>
              <a:ext uri="{FF2B5EF4-FFF2-40B4-BE49-F238E27FC236}">
                <a16:creationId xmlns:a16="http://schemas.microsoft.com/office/drawing/2014/main" id="{DC31C3B1-5ED5-CC45-8D42-9AC157BF190D}"/>
              </a:ext>
            </a:extLst>
          </p:cNvPr>
          <p:cNvSpPr/>
          <p:nvPr/>
        </p:nvSpPr>
        <p:spPr>
          <a:xfrm>
            <a:off x="-751216" y="2185239"/>
            <a:ext cx="375608" cy="289920"/>
          </a:xfrm>
          <a:prstGeom prst="rect">
            <a:avLst/>
          </a:prstGeom>
          <a:solidFill>
            <a:srgbClr val="DEE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92" name="正方形/長方形 91">
            <a:extLst>
              <a:ext uri="{FF2B5EF4-FFF2-40B4-BE49-F238E27FC236}">
                <a16:creationId xmlns:a16="http://schemas.microsoft.com/office/drawing/2014/main" id="{F4AC7A4D-6E21-7A4C-A961-5DA83D8F01AE}"/>
              </a:ext>
            </a:extLst>
          </p:cNvPr>
          <p:cNvSpPr/>
          <p:nvPr/>
        </p:nvSpPr>
        <p:spPr>
          <a:xfrm>
            <a:off x="-1766771" y="218523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R222 G225 B237</a:t>
            </a:r>
          </a:p>
        </p:txBody>
      </p:sp>
    </p:spTree>
    <p:extLst>
      <p:ext uri="{BB962C8B-B14F-4D97-AF65-F5344CB8AC3E}">
        <p14:creationId xmlns:p14="http://schemas.microsoft.com/office/powerpoint/2010/main" val="27201137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hf hdr="0" ftr="0"/>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800" b="1" kern="1200" baseline="0">
          <a:solidFill>
            <a:srgbClr val="333333"/>
          </a:solidFill>
          <a:latin typeface="メイリオ" panose="020B0604030504040204" pitchFamily="50" charset="-128"/>
          <a:ea typeface="メイリオ" panose="020B0604030504040204" pitchFamily="50" charset="-128"/>
          <a:cs typeface="+mn-cs"/>
        </a:defRPr>
      </a:lvl1pPr>
      <a:lvl2pPr marL="360000" marR="0" indent="-1440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kumimoji="1" sz="1200" b="1" kern="1200" baseline="0">
          <a:solidFill>
            <a:srgbClr val="333333"/>
          </a:solidFill>
          <a:latin typeface="メイリオ" panose="020B0604030504040204" pitchFamily="50" charset="-128"/>
          <a:ea typeface="メイリオ" panose="020B0604030504040204" pitchFamily="50" charset="-128"/>
          <a:cs typeface="+mn-cs"/>
        </a:defRPr>
      </a:lvl2pPr>
      <a:lvl3pPr marL="720000" marR="0" indent="-1440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kumimoji="1" sz="1050" b="1" kern="1200" baseline="0">
          <a:solidFill>
            <a:srgbClr val="333333"/>
          </a:solidFill>
          <a:latin typeface="メイリオ" panose="020B0604030504040204" pitchFamily="50" charset="-128"/>
          <a:ea typeface="メイリオ" panose="020B0604030504040204" pitchFamily="50" charset="-128"/>
          <a:cs typeface="+mn-cs"/>
        </a:defRPr>
      </a:lvl3pPr>
      <a:lvl4pPr marL="93600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900" b="1" kern="1200" baseline="0">
          <a:solidFill>
            <a:srgbClr val="333333"/>
          </a:solidFill>
          <a:latin typeface="メイリオ" panose="020B0604030504040204" pitchFamily="50" charset="-128"/>
          <a:ea typeface="メイリオ" panose="020B0604030504040204" pitchFamily="50" charset="-128"/>
          <a:cs typeface="+mn-cs"/>
        </a:defRPr>
      </a:lvl4pPr>
      <a:lvl5pPr marL="1440000" marR="0" indent="-1440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kumimoji="1" sz="900" b="1"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1C44615-3E89-74A0-5D3C-8DB417A35627}"/>
              </a:ext>
            </a:extLst>
          </p:cNvPr>
          <p:cNvSpPr>
            <a:spLocks noGrp="1"/>
          </p:cNvSpPr>
          <p:nvPr>
            <p:ph type="body" sz="quarter" idx="18"/>
          </p:nvPr>
        </p:nvSpPr>
        <p:spPr/>
        <p:txBody>
          <a:bodyPr/>
          <a:lstStyle/>
          <a:p>
            <a:endParaRPr kumimoji="1" lang="en-US" altLang="ja-JP" dirty="0"/>
          </a:p>
          <a:p>
            <a:endParaRPr kumimoji="1" lang="ja-JP" altLang="en-US" dirty="0"/>
          </a:p>
        </p:txBody>
      </p:sp>
      <p:sp>
        <p:nvSpPr>
          <p:cNvPr id="3" name="テキスト プレースホルダー 2">
            <a:extLst>
              <a:ext uri="{FF2B5EF4-FFF2-40B4-BE49-F238E27FC236}">
                <a16:creationId xmlns:a16="http://schemas.microsoft.com/office/drawing/2014/main" id="{23D7A529-C432-F7B8-7428-77C8EC3F3C46}"/>
              </a:ext>
            </a:extLst>
          </p:cNvPr>
          <p:cNvSpPr>
            <a:spLocks noGrp="1"/>
          </p:cNvSpPr>
          <p:nvPr>
            <p:ph type="body" sz="quarter" idx="20"/>
          </p:nvPr>
        </p:nvSpPr>
        <p:spPr/>
        <p:txBody>
          <a:bodyPr/>
          <a:lstStyle/>
          <a:p>
            <a:r>
              <a:rPr kumimoji="1" lang="en-US" altLang="ja-JP" dirty="0"/>
              <a:t>【</a:t>
            </a:r>
            <a:r>
              <a:rPr kumimoji="1" lang="ja-JP" altLang="en-US" dirty="0"/>
              <a:t>個人</a:t>
            </a:r>
            <a:r>
              <a:rPr lang="en-US" altLang="ja-JP" dirty="0"/>
              <a:t>OAPC</a:t>
            </a:r>
            <a:r>
              <a:rPr lang="ja-JP" altLang="en-US" dirty="0"/>
              <a:t>を利用する方</a:t>
            </a:r>
            <a:r>
              <a:rPr lang="en-US" altLang="ja-JP" dirty="0"/>
              <a:t>】</a:t>
            </a:r>
            <a:r>
              <a:rPr kumimoji="1" lang="ja-JP" altLang="en-US" dirty="0"/>
              <a:t>環境設定（初回のみ）</a:t>
            </a:r>
          </a:p>
        </p:txBody>
      </p:sp>
      <p:sp>
        <p:nvSpPr>
          <p:cNvPr id="4" name="日付プレースホルダー 3">
            <a:extLst>
              <a:ext uri="{FF2B5EF4-FFF2-40B4-BE49-F238E27FC236}">
                <a16:creationId xmlns:a16="http://schemas.microsoft.com/office/drawing/2014/main" id="{2BA36D1D-F17C-F0D1-3002-E39471A50416}"/>
              </a:ext>
            </a:extLst>
          </p:cNvPr>
          <p:cNvSpPr>
            <a:spLocks noGrp="1"/>
          </p:cNvSpPr>
          <p:nvPr>
            <p:ph type="dt" sz="half" idx="19"/>
          </p:nvPr>
        </p:nvSpPr>
        <p:spPr/>
        <p:txBody>
          <a:bodyPr/>
          <a:lstStyle/>
          <a:p>
            <a:fld id="{FCAFAC13-DB77-42F2-BE26-45BA5532FD50}" type="datetime4">
              <a:rPr lang="en-US" altLang="ja-JP" smtClean="0"/>
              <a:pPr/>
              <a:t>April 19, 2025</a:t>
            </a:fld>
            <a:endParaRPr lang="en-US" dirty="0"/>
          </a:p>
        </p:txBody>
      </p:sp>
      <p:sp>
        <p:nvSpPr>
          <p:cNvPr id="5" name="テキスト ボックス 4">
            <a:extLst>
              <a:ext uri="{FF2B5EF4-FFF2-40B4-BE49-F238E27FC236}">
                <a16:creationId xmlns:a16="http://schemas.microsoft.com/office/drawing/2014/main" id="{8FA0E6CE-0262-6A95-096F-8C6C7ACD2B54}"/>
              </a:ext>
            </a:extLst>
          </p:cNvPr>
          <p:cNvSpPr txBox="1"/>
          <p:nvPr/>
        </p:nvSpPr>
        <p:spPr>
          <a:xfrm>
            <a:off x="407368" y="904009"/>
            <a:ext cx="5724644" cy="369332"/>
          </a:xfrm>
          <a:prstGeom prst="rect">
            <a:avLst/>
          </a:prstGeom>
          <a:noFill/>
        </p:spPr>
        <p:txBody>
          <a:bodyPr wrap="none" rtlCol="0">
            <a:spAutoFit/>
          </a:bodyPr>
          <a:lstStyle/>
          <a:p>
            <a:r>
              <a:rPr kumimoji="1" lang="ja-JP" altLang="en-US" dirty="0"/>
              <a:t>①○○にある○○を○○にダウンロードしてください</a:t>
            </a:r>
          </a:p>
        </p:txBody>
      </p:sp>
      <p:sp>
        <p:nvSpPr>
          <p:cNvPr id="6" name="テキスト ボックス 5">
            <a:extLst>
              <a:ext uri="{FF2B5EF4-FFF2-40B4-BE49-F238E27FC236}">
                <a16:creationId xmlns:a16="http://schemas.microsoft.com/office/drawing/2014/main" id="{8F56DE05-7DB8-3EDF-531E-6518F8E95880}"/>
              </a:ext>
            </a:extLst>
          </p:cNvPr>
          <p:cNvSpPr txBox="1"/>
          <p:nvPr/>
        </p:nvSpPr>
        <p:spPr>
          <a:xfrm>
            <a:off x="443077" y="3429000"/>
            <a:ext cx="5724644" cy="369332"/>
          </a:xfrm>
          <a:prstGeom prst="rect">
            <a:avLst/>
          </a:prstGeom>
          <a:noFill/>
        </p:spPr>
        <p:txBody>
          <a:bodyPr wrap="none" rtlCol="0">
            <a:spAutoFit/>
          </a:bodyPr>
          <a:lstStyle/>
          <a:p>
            <a:r>
              <a:rPr lang="ja-JP" altLang="en-US" dirty="0"/>
              <a:t>②</a:t>
            </a:r>
            <a:r>
              <a:rPr kumimoji="1" lang="ja-JP" altLang="en-US" dirty="0"/>
              <a:t>○○にある○○を○○にダウンロードしてください</a:t>
            </a:r>
          </a:p>
        </p:txBody>
      </p:sp>
    </p:spTree>
    <p:extLst>
      <p:ext uri="{BB962C8B-B14F-4D97-AF65-F5344CB8AC3E}">
        <p14:creationId xmlns:p14="http://schemas.microsoft.com/office/powerpoint/2010/main" val="615562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953D64F-A5C1-5866-ECA5-9758E529835D}"/>
              </a:ext>
            </a:extLst>
          </p:cNvPr>
          <p:cNvSpPr>
            <a:spLocks noGrp="1"/>
          </p:cNvSpPr>
          <p:nvPr>
            <p:ph type="body" sz="quarter" idx="18"/>
          </p:nvPr>
        </p:nvSpPr>
        <p:spPr/>
        <p:txBody>
          <a:bodyPr/>
          <a:lstStyle/>
          <a:p>
            <a:r>
              <a:rPr kumimoji="1" lang="ja-JP" altLang="en-US" sz="1800" b="0" dirty="0"/>
              <a:t>ある時点の在庫異常の原因を以下</a:t>
            </a:r>
            <a:r>
              <a:rPr kumimoji="1" lang="en-US" altLang="ja-JP" sz="1800" b="0" dirty="0"/>
              <a:t>9</a:t>
            </a:r>
            <a:r>
              <a:rPr kumimoji="1" lang="ja-JP" altLang="en-US" sz="1800" b="0" dirty="0"/>
              <a:t>要因で分解し、寄与度を算出します</a:t>
            </a:r>
          </a:p>
        </p:txBody>
      </p:sp>
      <p:sp>
        <p:nvSpPr>
          <p:cNvPr id="3" name="テキスト プレースホルダー 2">
            <a:extLst>
              <a:ext uri="{FF2B5EF4-FFF2-40B4-BE49-F238E27FC236}">
                <a16:creationId xmlns:a16="http://schemas.microsoft.com/office/drawing/2014/main" id="{EE0EA879-FF36-34BC-9975-FF90B5B81BFA}"/>
              </a:ext>
            </a:extLst>
          </p:cNvPr>
          <p:cNvSpPr>
            <a:spLocks noGrp="1"/>
          </p:cNvSpPr>
          <p:nvPr>
            <p:ph type="body" sz="quarter" idx="20"/>
          </p:nvPr>
        </p:nvSpPr>
        <p:spPr/>
        <p:txBody>
          <a:bodyPr/>
          <a:lstStyle/>
          <a:p>
            <a:r>
              <a:rPr lang="ja-JP" altLang="en-US" dirty="0"/>
              <a:t>概要</a:t>
            </a:r>
            <a:endParaRPr kumimoji="1" lang="ja-JP" altLang="en-US" dirty="0"/>
          </a:p>
        </p:txBody>
      </p:sp>
      <p:sp>
        <p:nvSpPr>
          <p:cNvPr id="4" name="日付プレースホルダー 3">
            <a:extLst>
              <a:ext uri="{FF2B5EF4-FFF2-40B4-BE49-F238E27FC236}">
                <a16:creationId xmlns:a16="http://schemas.microsoft.com/office/drawing/2014/main" id="{667C1EB2-F266-79ED-0CA4-0ECAA77806AE}"/>
              </a:ext>
            </a:extLst>
          </p:cNvPr>
          <p:cNvSpPr>
            <a:spLocks noGrp="1"/>
          </p:cNvSpPr>
          <p:nvPr>
            <p:ph type="dt" sz="half" idx="19"/>
          </p:nvPr>
        </p:nvSpPr>
        <p:spPr/>
        <p:txBody>
          <a:bodyPr/>
          <a:lstStyle/>
          <a:p>
            <a:fld id="{FCAFAC13-DB77-42F2-BE26-45BA5532FD50}" type="datetime4">
              <a:rPr lang="en-US" altLang="ja-JP" smtClean="0"/>
              <a:pPr/>
              <a:t>April 19, 2025</a:t>
            </a:fld>
            <a:endParaRPr lang="en-US" dirty="0"/>
          </a:p>
        </p:txBody>
      </p:sp>
      <p:graphicFrame>
        <p:nvGraphicFramePr>
          <p:cNvPr id="5" name="表 4">
            <a:extLst>
              <a:ext uri="{FF2B5EF4-FFF2-40B4-BE49-F238E27FC236}">
                <a16:creationId xmlns:a16="http://schemas.microsoft.com/office/drawing/2014/main" id="{2B7DC6EB-EBA6-AD64-1772-1A774323E374}"/>
              </a:ext>
            </a:extLst>
          </p:cNvPr>
          <p:cNvGraphicFramePr>
            <a:graphicFrameLocks noGrp="1"/>
          </p:cNvGraphicFramePr>
          <p:nvPr>
            <p:extLst>
              <p:ext uri="{D42A27DB-BD31-4B8C-83A1-F6EECF244321}">
                <p14:modId xmlns:p14="http://schemas.microsoft.com/office/powerpoint/2010/main" val="3035070179"/>
              </p:ext>
            </p:extLst>
          </p:nvPr>
        </p:nvGraphicFramePr>
        <p:xfrm>
          <a:off x="443077" y="1196801"/>
          <a:ext cx="11341555" cy="3361332"/>
        </p:xfrm>
        <a:graphic>
          <a:graphicData uri="http://schemas.openxmlformats.org/drawingml/2006/table">
            <a:tbl>
              <a:tblPr bandRow="1">
                <a:tableStyleId>{5C22544A-7EE6-4342-B048-85BDC9FD1C3A}</a:tableStyleId>
              </a:tblPr>
              <a:tblGrid>
                <a:gridCol w="362467">
                  <a:extLst>
                    <a:ext uri="{9D8B030D-6E8A-4147-A177-3AD203B41FA5}">
                      <a16:colId xmlns:a16="http://schemas.microsoft.com/office/drawing/2014/main" val="1492397677"/>
                    </a:ext>
                  </a:extLst>
                </a:gridCol>
                <a:gridCol w="4067792">
                  <a:extLst>
                    <a:ext uri="{9D8B030D-6E8A-4147-A177-3AD203B41FA5}">
                      <a16:colId xmlns:a16="http://schemas.microsoft.com/office/drawing/2014/main" val="3078679429"/>
                    </a:ext>
                  </a:extLst>
                </a:gridCol>
                <a:gridCol w="6911296">
                  <a:extLst>
                    <a:ext uri="{9D8B030D-6E8A-4147-A177-3AD203B41FA5}">
                      <a16:colId xmlns:a16="http://schemas.microsoft.com/office/drawing/2014/main" val="3944360374"/>
                    </a:ext>
                  </a:extLst>
                </a:gridCol>
              </a:tblGrid>
              <a:tr h="315908">
                <a:tc>
                  <a:txBody>
                    <a:bodyPr/>
                    <a:lstStyle/>
                    <a:p>
                      <a:r>
                        <a:rPr kumimoji="1" lang="en-US" altLang="ja-JP" sz="1400" b="1" dirty="0">
                          <a:solidFill>
                            <a:schemeClr val="bg1"/>
                          </a:solidFill>
                        </a:rPr>
                        <a:t>#</a:t>
                      </a:r>
                      <a:endParaRPr kumimoji="1" lang="ja-JP" altLang="en-US" sz="1400" b="1" dirty="0">
                        <a:solidFill>
                          <a:schemeClr val="bg1"/>
                        </a:solidFill>
                      </a:endParaRPr>
                    </a:p>
                  </a:txBody>
                  <a:tcPr>
                    <a:solidFill>
                      <a:schemeClr val="accent1"/>
                    </a:solidFill>
                  </a:tcPr>
                </a:tc>
                <a:tc>
                  <a:txBody>
                    <a:bodyPr/>
                    <a:lstStyle/>
                    <a:p>
                      <a:r>
                        <a:rPr kumimoji="1" lang="ja-JP" altLang="en-US" sz="1400" b="1" dirty="0">
                          <a:solidFill>
                            <a:schemeClr val="bg1"/>
                          </a:solidFill>
                        </a:rPr>
                        <a:t>要因</a:t>
                      </a:r>
                    </a:p>
                  </a:txBody>
                  <a:tcPr>
                    <a:solidFill>
                      <a:schemeClr val="accent1"/>
                    </a:solidFill>
                  </a:tcPr>
                </a:tc>
                <a:tc>
                  <a:txBody>
                    <a:bodyPr/>
                    <a:lstStyle/>
                    <a:p>
                      <a:r>
                        <a:rPr kumimoji="1" lang="ja-JP" altLang="en-US" sz="1400" b="1" dirty="0">
                          <a:solidFill>
                            <a:schemeClr val="bg1"/>
                          </a:solidFill>
                        </a:rPr>
                        <a:t>内容</a:t>
                      </a:r>
                    </a:p>
                  </a:txBody>
                  <a:tcPr>
                    <a:solidFill>
                      <a:schemeClr val="accent1"/>
                    </a:solidFill>
                  </a:tcPr>
                </a:tc>
                <a:extLst>
                  <a:ext uri="{0D108BD9-81ED-4DB2-BD59-A6C34878D82A}">
                    <a16:rowId xmlns:a16="http://schemas.microsoft.com/office/drawing/2014/main" val="411658150"/>
                  </a:ext>
                </a:extLst>
              </a:tr>
              <a:tr h="315908">
                <a:tc>
                  <a:txBody>
                    <a:bodyPr/>
                    <a:lstStyle/>
                    <a:p>
                      <a:r>
                        <a:rPr kumimoji="1" lang="en-US" altLang="ja-JP" sz="1400" dirty="0"/>
                        <a:t>1</a:t>
                      </a:r>
                      <a:endParaRPr kumimoji="1" lang="ja-JP" altLang="en-US" sz="1400" dirty="0"/>
                    </a:p>
                  </a:txBody>
                  <a:tcPr/>
                </a:tc>
                <a:tc>
                  <a:txBody>
                    <a:bodyPr/>
                    <a:lstStyle/>
                    <a:p>
                      <a:r>
                        <a:rPr kumimoji="1" lang="ja-JP" altLang="en-US" sz="1400" dirty="0"/>
                        <a:t>過去かんばんが多い</a:t>
                      </a:r>
                    </a:p>
                  </a:txBody>
                  <a:tcPr/>
                </a:tc>
                <a:tc>
                  <a:txBody>
                    <a:bodyPr/>
                    <a:lstStyle/>
                    <a:p>
                      <a:r>
                        <a:rPr kumimoji="1" lang="ja-JP" altLang="en-US" sz="1400" dirty="0"/>
                        <a:t>過去のかんばんの残り</a:t>
                      </a:r>
                      <a:r>
                        <a:rPr kumimoji="1" lang="en-US" altLang="ja-JP" sz="1400" dirty="0"/>
                        <a:t>※1</a:t>
                      </a:r>
                      <a:r>
                        <a:rPr kumimoji="1" lang="ja-JP" altLang="en-US" sz="1400" dirty="0"/>
                        <a:t>が多い</a:t>
                      </a:r>
                      <a:endParaRPr kumimoji="1" lang="en-US" altLang="ja-JP" sz="1400" dirty="0"/>
                    </a:p>
                  </a:txBody>
                  <a:tcPr/>
                </a:tc>
                <a:extLst>
                  <a:ext uri="{0D108BD9-81ED-4DB2-BD59-A6C34878D82A}">
                    <a16:rowId xmlns:a16="http://schemas.microsoft.com/office/drawing/2014/main" val="2996166239"/>
                  </a:ext>
                </a:extLst>
              </a:tr>
              <a:tr h="315908">
                <a:tc>
                  <a:txBody>
                    <a:bodyPr/>
                    <a:lstStyle/>
                    <a:p>
                      <a:r>
                        <a:rPr kumimoji="1" lang="en-US" altLang="ja-JP" sz="1400" dirty="0"/>
                        <a:t>2</a:t>
                      </a:r>
                      <a:endParaRPr kumimoji="1" lang="ja-JP" altLang="en-US" sz="1400" dirty="0"/>
                    </a:p>
                  </a:txBody>
                  <a:tcPr/>
                </a:tc>
                <a:tc>
                  <a:txBody>
                    <a:bodyPr/>
                    <a:lstStyle/>
                    <a:p>
                      <a:r>
                        <a:rPr kumimoji="1" lang="ja-JP" altLang="en-US" sz="1400" dirty="0"/>
                        <a:t>過去かんばんが少ない</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過去のかんばんの残り</a:t>
                      </a:r>
                      <a:r>
                        <a:rPr kumimoji="1" lang="en-US" altLang="ja-JP" sz="1400" dirty="0"/>
                        <a:t>※1</a:t>
                      </a:r>
                      <a:r>
                        <a:rPr kumimoji="1" lang="ja-JP" altLang="en-US" sz="1400" dirty="0"/>
                        <a:t>が少ない</a:t>
                      </a:r>
                      <a:endParaRPr kumimoji="1" lang="en-US" altLang="ja-JP" sz="1400" dirty="0"/>
                    </a:p>
                  </a:txBody>
                  <a:tcPr/>
                </a:tc>
                <a:extLst>
                  <a:ext uri="{0D108BD9-81ED-4DB2-BD59-A6C34878D82A}">
                    <a16:rowId xmlns:a16="http://schemas.microsoft.com/office/drawing/2014/main" val="1879608165"/>
                  </a:ext>
                </a:extLst>
              </a:tr>
              <a:tr h="315908">
                <a:tc>
                  <a:txBody>
                    <a:bodyPr/>
                    <a:lstStyle/>
                    <a:p>
                      <a:r>
                        <a:rPr kumimoji="1" lang="en-US" altLang="ja-JP" sz="1400" dirty="0"/>
                        <a:t>3</a:t>
                      </a:r>
                      <a:endParaRPr kumimoji="1" lang="ja-JP" altLang="en-US" sz="1400" dirty="0"/>
                    </a:p>
                  </a:txBody>
                  <a:tcPr/>
                </a:tc>
                <a:tc>
                  <a:txBody>
                    <a:bodyPr/>
                    <a:lstStyle/>
                    <a:p>
                      <a:r>
                        <a:rPr kumimoji="1" lang="ja-JP" altLang="en-US" sz="1400" dirty="0"/>
                        <a:t>納入が多い</a:t>
                      </a:r>
                    </a:p>
                  </a:txBody>
                  <a:tcPr/>
                </a:tc>
                <a:tc>
                  <a:txBody>
                    <a:bodyPr/>
                    <a:lstStyle/>
                    <a:p>
                      <a:r>
                        <a:rPr kumimoji="1" lang="ja-JP" altLang="en-US" sz="1400" dirty="0"/>
                        <a:t>発注かんばん数</a:t>
                      </a:r>
                      <a:r>
                        <a:rPr kumimoji="1" lang="en-US" altLang="ja-JP" sz="1400" dirty="0"/>
                        <a:t>※2</a:t>
                      </a:r>
                      <a:r>
                        <a:rPr kumimoji="1" lang="ja-JP" altLang="en-US" sz="1400" dirty="0"/>
                        <a:t>が多い</a:t>
                      </a:r>
                      <a:endParaRPr kumimoji="1" lang="en-US" altLang="ja-JP" sz="1400" dirty="0"/>
                    </a:p>
                  </a:txBody>
                  <a:tcPr/>
                </a:tc>
                <a:extLst>
                  <a:ext uri="{0D108BD9-81ED-4DB2-BD59-A6C34878D82A}">
                    <a16:rowId xmlns:a16="http://schemas.microsoft.com/office/drawing/2014/main" val="2693775798"/>
                  </a:ext>
                </a:extLst>
              </a:tr>
              <a:tr h="315908">
                <a:tc>
                  <a:txBody>
                    <a:bodyPr/>
                    <a:lstStyle/>
                    <a:p>
                      <a:r>
                        <a:rPr kumimoji="1" lang="en-US" altLang="ja-JP" sz="1400" dirty="0"/>
                        <a:t>4</a:t>
                      </a:r>
                      <a:endParaRPr kumimoji="1" lang="ja-JP" altLang="en-US" sz="1400" dirty="0"/>
                    </a:p>
                  </a:txBody>
                  <a:tcPr/>
                </a:tc>
                <a:tc>
                  <a:txBody>
                    <a:bodyPr/>
                    <a:lstStyle/>
                    <a:p>
                      <a:r>
                        <a:rPr kumimoji="1" lang="ja-JP" altLang="en-US" sz="1400" dirty="0"/>
                        <a:t>納入が少ない</a:t>
                      </a:r>
                    </a:p>
                  </a:txBody>
                  <a:tcPr/>
                </a:tc>
                <a:tc>
                  <a:txBody>
                    <a:bodyPr/>
                    <a:lstStyle/>
                    <a:p>
                      <a:r>
                        <a:rPr kumimoji="1" lang="ja-JP" altLang="en-US" sz="1400" dirty="0"/>
                        <a:t>発注かんばん数</a:t>
                      </a:r>
                      <a:r>
                        <a:rPr kumimoji="1" lang="en-US" altLang="ja-JP" sz="1400" dirty="0"/>
                        <a:t>※2</a:t>
                      </a:r>
                      <a:r>
                        <a:rPr kumimoji="1" lang="ja-JP" altLang="en-US" sz="1400" dirty="0"/>
                        <a:t>が少ない</a:t>
                      </a:r>
                      <a:endParaRPr kumimoji="1" lang="en-US" altLang="ja-JP" sz="1400" dirty="0"/>
                    </a:p>
                  </a:txBody>
                  <a:tcPr/>
                </a:tc>
                <a:extLst>
                  <a:ext uri="{0D108BD9-81ED-4DB2-BD59-A6C34878D82A}">
                    <a16:rowId xmlns:a16="http://schemas.microsoft.com/office/drawing/2014/main" val="3248486743"/>
                  </a:ext>
                </a:extLst>
              </a:tr>
              <a:tr h="315908">
                <a:tc>
                  <a:txBody>
                    <a:bodyPr/>
                    <a:lstStyle/>
                    <a:p>
                      <a:r>
                        <a:rPr kumimoji="1" lang="en-US" altLang="ja-JP" sz="1400" dirty="0"/>
                        <a:t>5</a:t>
                      </a:r>
                      <a:endParaRPr kumimoji="1" lang="ja-JP" altLang="en-US" sz="1400" dirty="0"/>
                    </a:p>
                  </a:txBody>
                  <a:tcPr/>
                </a:tc>
                <a:tc>
                  <a:txBody>
                    <a:bodyPr/>
                    <a:lstStyle/>
                    <a:p>
                      <a:r>
                        <a:rPr kumimoji="1" lang="ja-JP" altLang="en-US" sz="1400" dirty="0"/>
                        <a:t>生産が多い</a:t>
                      </a:r>
                    </a:p>
                  </a:txBody>
                  <a:tcPr/>
                </a:tc>
                <a:tc>
                  <a:txBody>
                    <a:bodyPr/>
                    <a:lstStyle/>
                    <a:p>
                      <a:r>
                        <a:rPr kumimoji="1" lang="ja-JP" altLang="en-US" sz="1400" dirty="0"/>
                        <a:t>流動機種の生産数</a:t>
                      </a:r>
                      <a:r>
                        <a:rPr kumimoji="1" lang="en-US" altLang="ja-JP" sz="1400" dirty="0"/>
                        <a:t>※3</a:t>
                      </a:r>
                      <a:r>
                        <a:rPr kumimoji="1" lang="ja-JP" altLang="en-US" sz="1400" dirty="0"/>
                        <a:t>が多い</a:t>
                      </a:r>
                    </a:p>
                  </a:txBody>
                  <a:tcPr/>
                </a:tc>
                <a:extLst>
                  <a:ext uri="{0D108BD9-81ED-4DB2-BD59-A6C34878D82A}">
                    <a16:rowId xmlns:a16="http://schemas.microsoft.com/office/drawing/2014/main" val="3198687194"/>
                  </a:ext>
                </a:extLst>
              </a:tr>
              <a:tr h="315908">
                <a:tc>
                  <a:txBody>
                    <a:bodyPr/>
                    <a:lstStyle/>
                    <a:p>
                      <a:r>
                        <a:rPr kumimoji="1" lang="en-US" altLang="ja-JP" sz="1400" dirty="0"/>
                        <a:t>6</a:t>
                      </a:r>
                      <a:endParaRPr kumimoji="1" lang="ja-JP" altLang="en-US" sz="1400" dirty="0"/>
                    </a:p>
                  </a:txBody>
                  <a:tcPr/>
                </a:tc>
                <a:tc>
                  <a:txBody>
                    <a:bodyPr/>
                    <a:lstStyle/>
                    <a:p>
                      <a:r>
                        <a:rPr kumimoji="1" lang="ja-JP" altLang="en-US" sz="1400" dirty="0"/>
                        <a:t>生産が少ない</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流動機種の生産数</a:t>
                      </a:r>
                      <a:r>
                        <a:rPr kumimoji="1" lang="en-US" altLang="ja-JP" sz="1400" dirty="0"/>
                        <a:t>※3</a:t>
                      </a:r>
                      <a:r>
                        <a:rPr kumimoji="1" lang="ja-JP" altLang="en-US" sz="1400" dirty="0"/>
                        <a:t>が少ない</a:t>
                      </a:r>
                    </a:p>
                  </a:txBody>
                  <a:tcPr/>
                </a:tc>
                <a:extLst>
                  <a:ext uri="{0D108BD9-81ED-4DB2-BD59-A6C34878D82A}">
                    <a16:rowId xmlns:a16="http://schemas.microsoft.com/office/drawing/2014/main" val="641016000"/>
                  </a:ext>
                </a:extLst>
              </a:tr>
              <a:tr h="315908">
                <a:tc>
                  <a:txBody>
                    <a:bodyPr/>
                    <a:lstStyle/>
                    <a:p>
                      <a:r>
                        <a:rPr kumimoji="1" lang="en-US" altLang="ja-JP" sz="1400" dirty="0"/>
                        <a:t>7</a:t>
                      </a:r>
                      <a:endParaRPr kumimoji="1" lang="ja-JP" altLang="en-US" sz="1400" dirty="0"/>
                    </a:p>
                  </a:txBody>
                  <a:tcPr/>
                </a:tc>
                <a:tc>
                  <a:txBody>
                    <a:bodyPr/>
                    <a:lstStyle/>
                    <a:p>
                      <a:r>
                        <a:rPr kumimoji="1" lang="ja-JP" altLang="en-US" sz="1400" dirty="0"/>
                        <a:t>西尾東</a:t>
                      </a:r>
                      <a:r>
                        <a:rPr kumimoji="1" lang="en-US" altLang="ja-JP" sz="1400" dirty="0"/>
                        <a:t>BC</a:t>
                      </a:r>
                      <a:r>
                        <a:rPr kumimoji="1" lang="ja-JP" altLang="en-US" sz="1400" dirty="0"/>
                        <a:t>～部品置き場の滞留かんばん数が多い</a:t>
                      </a:r>
                    </a:p>
                  </a:txBody>
                  <a:tcPr/>
                </a:tc>
                <a:tc>
                  <a:txBody>
                    <a:bodyPr/>
                    <a:lstStyle/>
                    <a:p>
                      <a:r>
                        <a:rPr kumimoji="1" lang="ja-JP" altLang="en-US" sz="1400" dirty="0"/>
                        <a:t>入庫予定時間になっても入庫されていないかんばんの数が多い</a:t>
                      </a:r>
                    </a:p>
                  </a:txBody>
                  <a:tcPr/>
                </a:tc>
                <a:extLst>
                  <a:ext uri="{0D108BD9-81ED-4DB2-BD59-A6C34878D82A}">
                    <a16:rowId xmlns:a16="http://schemas.microsoft.com/office/drawing/2014/main" val="2858948488"/>
                  </a:ext>
                </a:extLst>
              </a:tr>
              <a:tr h="315908">
                <a:tc>
                  <a:txBody>
                    <a:bodyPr/>
                    <a:lstStyle/>
                    <a:p>
                      <a:r>
                        <a:rPr kumimoji="1" lang="en-US" altLang="ja-JP" sz="1400" dirty="0"/>
                        <a:t>8</a:t>
                      </a:r>
                      <a:endParaRPr kumimoji="1" lang="ja-JP" altLang="en-US" sz="1400" dirty="0"/>
                    </a:p>
                  </a:txBody>
                  <a:tcPr/>
                </a:tc>
                <a:tc>
                  <a:txBody>
                    <a:bodyPr/>
                    <a:lstStyle/>
                    <a:p>
                      <a:r>
                        <a:rPr kumimoji="1" lang="ja-JP" altLang="en-US" sz="1400" dirty="0"/>
                        <a:t>入庫予定時間外の入庫かんばん数が多い</a:t>
                      </a:r>
                    </a:p>
                  </a:txBody>
                  <a:tcPr/>
                </a:tc>
                <a:tc>
                  <a:txBody>
                    <a:bodyPr/>
                    <a:lstStyle/>
                    <a:p>
                      <a:r>
                        <a:rPr kumimoji="1" lang="ja-JP" altLang="en-US" sz="1400" dirty="0"/>
                        <a:t>入庫予定時間外の入庫かんばん数が多い</a:t>
                      </a:r>
                      <a:endParaRPr kumimoji="1" lang="en-US" altLang="ja-JP" sz="1400" dirty="0"/>
                    </a:p>
                    <a:p>
                      <a:r>
                        <a:rPr kumimoji="1" lang="ja-JP" altLang="en-US" sz="1400" dirty="0"/>
                        <a:t>例えば、滞留していたものが入庫されたなど</a:t>
                      </a:r>
                    </a:p>
                  </a:txBody>
                  <a:tcPr/>
                </a:tc>
                <a:extLst>
                  <a:ext uri="{0D108BD9-81ED-4DB2-BD59-A6C34878D82A}">
                    <a16:rowId xmlns:a16="http://schemas.microsoft.com/office/drawing/2014/main" val="3507368796"/>
                  </a:ext>
                </a:extLst>
              </a:tr>
              <a:tr h="315908">
                <a:tc>
                  <a:txBody>
                    <a:bodyPr/>
                    <a:lstStyle/>
                    <a:p>
                      <a:r>
                        <a:rPr kumimoji="1" lang="en-US" altLang="ja-JP" sz="1400" dirty="0"/>
                        <a:t>9</a:t>
                      </a:r>
                      <a:endParaRPr kumimoji="1" lang="ja-JP" altLang="en-US" sz="1400" dirty="0"/>
                    </a:p>
                  </a:txBody>
                  <a:tcPr/>
                </a:tc>
                <a:tc>
                  <a:txBody>
                    <a:bodyPr/>
                    <a:lstStyle/>
                    <a:p>
                      <a:r>
                        <a:rPr kumimoji="1" lang="ja-JP" altLang="en-US" sz="1400" dirty="0"/>
                        <a:t>投入間口が渋滞して入庫できない</a:t>
                      </a:r>
                    </a:p>
                  </a:txBody>
                  <a:tcPr/>
                </a:tc>
                <a:tc>
                  <a:txBody>
                    <a:bodyPr/>
                    <a:lstStyle/>
                    <a:p>
                      <a:r>
                        <a:rPr kumimoji="1" lang="ja-JP" altLang="en-US" sz="1400" dirty="0"/>
                        <a:t>いずれかの間口が一杯で投入間口が渋滞し、入庫できない</a:t>
                      </a:r>
                    </a:p>
                  </a:txBody>
                  <a:tcPr/>
                </a:tc>
                <a:extLst>
                  <a:ext uri="{0D108BD9-81ED-4DB2-BD59-A6C34878D82A}">
                    <a16:rowId xmlns:a16="http://schemas.microsoft.com/office/drawing/2014/main" val="612993982"/>
                  </a:ext>
                </a:extLst>
              </a:tr>
            </a:tbl>
          </a:graphicData>
        </a:graphic>
      </p:graphicFrame>
      <p:sp>
        <p:nvSpPr>
          <p:cNvPr id="11" name="テキスト ボックス 10">
            <a:extLst>
              <a:ext uri="{FF2B5EF4-FFF2-40B4-BE49-F238E27FC236}">
                <a16:creationId xmlns:a16="http://schemas.microsoft.com/office/drawing/2014/main" id="{ADA4DDAB-8391-C125-AA40-E9329F1422C3}"/>
              </a:ext>
            </a:extLst>
          </p:cNvPr>
          <p:cNvSpPr txBox="1"/>
          <p:nvPr/>
        </p:nvSpPr>
        <p:spPr>
          <a:xfrm>
            <a:off x="407368" y="4696734"/>
            <a:ext cx="11377264" cy="1169551"/>
          </a:xfrm>
          <a:prstGeom prst="rect">
            <a:avLst/>
          </a:prstGeom>
          <a:noFill/>
        </p:spPr>
        <p:txBody>
          <a:bodyPr wrap="square">
            <a:spAutoFit/>
          </a:bodyPr>
          <a:lstStyle/>
          <a:p>
            <a:r>
              <a:rPr lang="en-US" altLang="ja-JP" sz="1400" dirty="0"/>
              <a:t>※1 </a:t>
            </a:r>
            <a:r>
              <a:rPr lang="ja-JP" altLang="en-US" sz="1400" dirty="0"/>
              <a:t>過去のかんばん使用数に基づくもので、在庫の状態にじわじわと影響を与える「長期的な累積要因」</a:t>
            </a:r>
            <a:endParaRPr lang="en-US" altLang="ja-JP" sz="1400" dirty="0"/>
          </a:p>
          <a:p>
            <a:r>
              <a:rPr lang="en-US" altLang="ja-JP" sz="1400" dirty="0"/>
              <a:t>      </a:t>
            </a:r>
            <a:r>
              <a:rPr lang="ja-JP" altLang="en-US" sz="1400" dirty="0"/>
              <a:t>入庫予定より過去のかんばんを参照するため、在庫に即時的な影響は与えないが、ベースラインを上下させる累積的な働きを持つ</a:t>
            </a:r>
            <a:endParaRPr lang="en-US" altLang="ja-JP" sz="1400" dirty="0"/>
          </a:p>
          <a:p>
            <a:r>
              <a:rPr lang="ja-JP" altLang="en-US" sz="1400" dirty="0"/>
              <a:t> </a:t>
            </a:r>
            <a:r>
              <a:rPr lang="en-US" altLang="ja-JP" sz="1400" dirty="0"/>
              <a:t>※2 </a:t>
            </a:r>
            <a:r>
              <a:rPr lang="ja-JP" altLang="en-US" sz="1400" dirty="0"/>
              <a:t>発注取り消し分を削除した納入予定かんばん数。納入予定かんばん数は納入入庫</a:t>
            </a:r>
            <a:r>
              <a:rPr lang="en-US" altLang="ja-JP" sz="1400" dirty="0"/>
              <a:t>LT</a:t>
            </a:r>
            <a:r>
              <a:rPr lang="ja-JP" altLang="en-US" sz="1400" dirty="0"/>
              <a:t>時間分未来に進めると、</a:t>
            </a:r>
            <a:endParaRPr lang="en-US" altLang="ja-JP" sz="1400" dirty="0"/>
          </a:p>
          <a:p>
            <a:r>
              <a:rPr lang="ja-JP" altLang="en-US" sz="1400" dirty="0"/>
              <a:t>　　入庫予定かんばん数になるため、在庫数に即時的な影響を与える「瞬間的な変動要因」として考えることができる</a:t>
            </a:r>
            <a:endParaRPr lang="en-US" altLang="ja-JP" sz="1400" dirty="0"/>
          </a:p>
          <a:p>
            <a:r>
              <a:rPr lang="en-US" altLang="ja-JP" sz="1400" dirty="0"/>
              <a:t>※3</a:t>
            </a:r>
            <a:r>
              <a:rPr lang="ja-JP" altLang="en-US" sz="1400" dirty="0"/>
              <a:t> ある構成品番に対応する全生産機種の合計生産台数</a:t>
            </a:r>
            <a:endParaRPr lang="en-US" altLang="ja-JP" sz="1400" dirty="0"/>
          </a:p>
        </p:txBody>
      </p:sp>
    </p:spTree>
    <p:extLst>
      <p:ext uri="{BB962C8B-B14F-4D97-AF65-F5344CB8AC3E}">
        <p14:creationId xmlns:p14="http://schemas.microsoft.com/office/powerpoint/2010/main" val="3444042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98763DC-AEAC-E2CA-1121-D72F2A4F402D}"/>
              </a:ext>
            </a:extLst>
          </p:cNvPr>
          <p:cNvSpPr>
            <a:spLocks noGrp="1"/>
          </p:cNvSpPr>
          <p:nvPr>
            <p:ph type="body" sz="quarter" idx="18"/>
          </p:nvPr>
        </p:nvSpPr>
        <p:spPr/>
        <p:txBody>
          <a:bodyPr/>
          <a:lstStyle/>
          <a:p>
            <a:pPr marL="285750" indent="-285750">
              <a:buFont typeface="Arial" panose="020B0604020202020204" pitchFamily="34" charset="0"/>
              <a:buChar char="•"/>
            </a:pPr>
            <a:r>
              <a:rPr lang="ja-JP" altLang="en-US" sz="1600" b="0" dirty="0"/>
              <a:t>ある時点の在庫数は、直前の状況だけで決まるわけではありません。過去のかんばんの使用枚数や生産の変動など時間をかけて積み重なった影響が反映されて形成されています。</a:t>
            </a:r>
            <a:endParaRPr lang="en-US" altLang="ja-JP" sz="1600" b="0" dirty="0"/>
          </a:p>
          <a:p>
            <a:pPr marL="285750" indent="-285750">
              <a:buFont typeface="Arial" panose="020B0604020202020204" pitchFamily="34" charset="0"/>
              <a:buChar char="•"/>
            </a:pPr>
            <a:r>
              <a:rPr kumimoji="1" lang="ja-JP" altLang="en-US" sz="1600" b="0" dirty="0"/>
              <a:t>そのため、在庫異常の原因を分析する際には、異常が発生した瞬間だけに注目するのではなく、それ以前のかんばんの使用履歴や生産状況の変動など、時間を遡って状況を把握することが必要になります。</a:t>
            </a:r>
            <a:endParaRPr kumimoji="1" lang="en-US" altLang="ja-JP" sz="1600" b="0" dirty="0"/>
          </a:p>
          <a:p>
            <a:pPr marL="285750" indent="-285750">
              <a:buFont typeface="Arial" panose="020B0604020202020204" pitchFamily="34" charset="0"/>
              <a:buChar char="•"/>
            </a:pPr>
            <a:r>
              <a:rPr lang="ja-JP" altLang="en-US" sz="1600" b="0" dirty="0"/>
              <a:t>具体的には、各要因が在庫数という結果に対してどのように寄与するのか、どのような時間差で寄与するのかを整理すること必要です。</a:t>
            </a:r>
            <a:endParaRPr lang="en-US" altLang="ja-JP" sz="1600" b="0" dirty="0"/>
          </a:p>
        </p:txBody>
      </p:sp>
      <p:sp>
        <p:nvSpPr>
          <p:cNvPr id="3" name="テキスト プレースホルダー 2">
            <a:extLst>
              <a:ext uri="{FF2B5EF4-FFF2-40B4-BE49-F238E27FC236}">
                <a16:creationId xmlns:a16="http://schemas.microsoft.com/office/drawing/2014/main" id="{CB623255-7252-8918-80DB-39BEF20C4F8C}"/>
              </a:ext>
            </a:extLst>
          </p:cNvPr>
          <p:cNvSpPr>
            <a:spLocks noGrp="1"/>
          </p:cNvSpPr>
          <p:nvPr>
            <p:ph type="body" sz="quarter" idx="20"/>
          </p:nvPr>
        </p:nvSpPr>
        <p:spPr/>
        <p:txBody>
          <a:bodyPr/>
          <a:lstStyle/>
          <a:p>
            <a:r>
              <a:rPr kumimoji="1" lang="en-US" altLang="ja-JP" dirty="0"/>
              <a:t>【</a:t>
            </a:r>
            <a:r>
              <a:rPr kumimoji="1" lang="ja-JP" altLang="en-US" dirty="0"/>
              <a:t>参考</a:t>
            </a:r>
            <a:r>
              <a:rPr kumimoji="1" lang="en-US" altLang="ja-JP" dirty="0"/>
              <a:t>】</a:t>
            </a:r>
            <a:r>
              <a:rPr kumimoji="1" lang="ja-JP" altLang="en-US" dirty="0"/>
              <a:t>在庫異常分析の考え方</a:t>
            </a:r>
          </a:p>
        </p:txBody>
      </p:sp>
      <p:sp>
        <p:nvSpPr>
          <p:cNvPr id="4" name="日付プレースホルダー 3">
            <a:extLst>
              <a:ext uri="{FF2B5EF4-FFF2-40B4-BE49-F238E27FC236}">
                <a16:creationId xmlns:a16="http://schemas.microsoft.com/office/drawing/2014/main" id="{9E8E67C9-AFE5-0ADB-6AB8-54CF0DA93C88}"/>
              </a:ext>
            </a:extLst>
          </p:cNvPr>
          <p:cNvSpPr>
            <a:spLocks noGrp="1"/>
          </p:cNvSpPr>
          <p:nvPr>
            <p:ph type="dt" sz="half" idx="19"/>
          </p:nvPr>
        </p:nvSpPr>
        <p:spPr>
          <a:xfrm>
            <a:off x="6639073" y="6681579"/>
            <a:ext cx="2228850" cy="129789"/>
          </a:xfrm>
        </p:spPr>
        <p:txBody>
          <a:bodyPr/>
          <a:lstStyle/>
          <a:p>
            <a:fld id="{FCAFAC13-DB77-42F2-BE26-45BA5532FD50}" type="datetime4">
              <a:rPr lang="en-US" altLang="ja-JP" smtClean="0"/>
              <a:pPr/>
              <a:t>April 20, 2025</a:t>
            </a:fld>
            <a:endParaRPr lang="en-US" dirty="0"/>
          </a:p>
        </p:txBody>
      </p:sp>
      <p:cxnSp>
        <p:nvCxnSpPr>
          <p:cNvPr id="6" name="直線矢印コネクタ 5">
            <a:extLst>
              <a:ext uri="{FF2B5EF4-FFF2-40B4-BE49-F238E27FC236}">
                <a16:creationId xmlns:a16="http://schemas.microsoft.com/office/drawing/2014/main" id="{5EDE8AD1-0079-E433-3E6A-014A9957AA06}"/>
              </a:ext>
            </a:extLst>
          </p:cNvPr>
          <p:cNvCxnSpPr>
            <a:cxnSpLocks/>
          </p:cNvCxnSpPr>
          <p:nvPr/>
        </p:nvCxnSpPr>
        <p:spPr>
          <a:xfrm flipV="1">
            <a:off x="676947" y="5722758"/>
            <a:ext cx="10624457" cy="597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695ED18C-4EDE-3EFF-52C3-19C9543DE9E4}"/>
              </a:ext>
            </a:extLst>
          </p:cNvPr>
          <p:cNvSpPr txBox="1"/>
          <p:nvPr/>
        </p:nvSpPr>
        <p:spPr>
          <a:xfrm>
            <a:off x="11415276" y="5597890"/>
            <a:ext cx="667294" cy="369332"/>
          </a:xfrm>
          <a:prstGeom prst="rect">
            <a:avLst/>
          </a:prstGeom>
          <a:noFill/>
        </p:spPr>
        <p:txBody>
          <a:bodyPr wrap="square">
            <a:spAutoFit/>
          </a:bodyPr>
          <a:lstStyle/>
          <a:p>
            <a:r>
              <a:rPr lang="ja-JP" altLang="en-US" dirty="0"/>
              <a:t>時間</a:t>
            </a:r>
          </a:p>
        </p:txBody>
      </p:sp>
      <p:sp>
        <p:nvSpPr>
          <p:cNvPr id="13" name="テキスト ボックス 12">
            <a:extLst>
              <a:ext uri="{FF2B5EF4-FFF2-40B4-BE49-F238E27FC236}">
                <a16:creationId xmlns:a16="http://schemas.microsoft.com/office/drawing/2014/main" id="{892E2EE7-D995-1180-3BDA-1CE2A831A88D}"/>
              </a:ext>
            </a:extLst>
          </p:cNvPr>
          <p:cNvSpPr txBox="1"/>
          <p:nvPr/>
        </p:nvSpPr>
        <p:spPr>
          <a:xfrm>
            <a:off x="8989453" y="6147354"/>
            <a:ext cx="2271625" cy="369332"/>
          </a:xfrm>
          <a:prstGeom prst="rect">
            <a:avLst/>
          </a:prstGeom>
          <a:solidFill>
            <a:srgbClr val="FFFFCC"/>
          </a:solidFill>
        </p:spPr>
        <p:txBody>
          <a:bodyPr wrap="square">
            <a:spAutoFit/>
          </a:bodyPr>
          <a:lstStyle/>
          <a:p>
            <a:pPr algn="ctr"/>
            <a:r>
              <a:rPr lang="en-US" altLang="ja-JP" dirty="0"/>
              <a:t>4</a:t>
            </a:r>
            <a:r>
              <a:rPr lang="ja-JP" altLang="en-US" dirty="0"/>
              <a:t>月</a:t>
            </a:r>
            <a:r>
              <a:rPr lang="en-US" altLang="ja-JP" dirty="0"/>
              <a:t>17</a:t>
            </a:r>
            <a:r>
              <a:rPr lang="ja-JP" altLang="en-US" dirty="0"/>
              <a:t>日</a:t>
            </a:r>
            <a:r>
              <a:rPr lang="en-US" altLang="ja-JP" dirty="0"/>
              <a:t> 15</a:t>
            </a:r>
            <a:r>
              <a:rPr lang="ja-JP" altLang="en-US" dirty="0"/>
              <a:t>時　</a:t>
            </a:r>
            <a:r>
              <a:rPr lang="en-US" altLang="ja-JP" dirty="0"/>
              <a:t>2</a:t>
            </a:r>
            <a:r>
              <a:rPr lang="ja-JP" altLang="en-US" dirty="0"/>
              <a:t>箱</a:t>
            </a:r>
          </a:p>
        </p:txBody>
      </p:sp>
      <p:sp>
        <p:nvSpPr>
          <p:cNvPr id="16" name="正方形/長方形 15">
            <a:extLst>
              <a:ext uri="{FF2B5EF4-FFF2-40B4-BE49-F238E27FC236}">
                <a16:creationId xmlns:a16="http://schemas.microsoft.com/office/drawing/2014/main" id="{B4B45983-F7FD-B448-0F17-387A06859741}"/>
              </a:ext>
            </a:extLst>
          </p:cNvPr>
          <p:cNvSpPr/>
          <p:nvPr/>
        </p:nvSpPr>
        <p:spPr>
          <a:xfrm>
            <a:off x="840373" y="2328350"/>
            <a:ext cx="6683831" cy="225004"/>
          </a:xfrm>
          <a:prstGeom prst="rect">
            <a:avLst/>
          </a:prstGeom>
          <a:solidFill>
            <a:srgbClr val="FFFFC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sz="1000" dirty="0">
                <a:solidFill>
                  <a:schemeClr val="tx1"/>
                </a:solidFill>
              </a:rPr>
              <a:t>Q.</a:t>
            </a:r>
            <a:r>
              <a:rPr kumimoji="1" lang="ja-JP" altLang="en-US" sz="1000" dirty="0">
                <a:solidFill>
                  <a:schemeClr val="tx1"/>
                </a:solidFill>
              </a:rPr>
              <a:t>　例として、</a:t>
            </a:r>
            <a:r>
              <a:rPr kumimoji="1" lang="en-US" altLang="ja-JP" sz="1000" dirty="0">
                <a:solidFill>
                  <a:schemeClr val="tx1"/>
                </a:solidFill>
              </a:rPr>
              <a:t>4</a:t>
            </a:r>
            <a:r>
              <a:rPr kumimoji="1" lang="ja-JP" altLang="en-US" sz="1000" dirty="0">
                <a:solidFill>
                  <a:schemeClr val="tx1"/>
                </a:solidFill>
              </a:rPr>
              <a:t>月</a:t>
            </a:r>
            <a:r>
              <a:rPr lang="en-US" altLang="ja-JP" sz="1000" dirty="0">
                <a:solidFill>
                  <a:schemeClr val="tx1"/>
                </a:solidFill>
              </a:rPr>
              <a:t>17</a:t>
            </a:r>
            <a:r>
              <a:rPr lang="ja-JP" altLang="en-US" sz="1000" dirty="0">
                <a:solidFill>
                  <a:schemeClr val="tx1"/>
                </a:solidFill>
              </a:rPr>
              <a:t>日</a:t>
            </a:r>
            <a:r>
              <a:rPr lang="en-US" altLang="ja-JP" sz="1000" dirty="0">
                <a:solidFill>
                  <a:schemeClr val="tx1"/>
                </a:solidFill>
              </a:rPr>
              <a:t>15</a:t>
            </a:r>
            <a:r>
              <a:rPr lang="ja-JP" altLang="en-US" sz="1000" dirty="0">
                <a:solidFill>
                  <a:schemeClr val="tx1"/>
                </a:solidFill>
              </a:rPr>
              <a:t>時の在庫がどのように形成されているか考えます</a:t>
            </a:r>
            <a:endParaRPr kumimoji="1" lang="en-US" altLang="ja-JP" sz="1000" dirty="0">
              <a:solidFill>
                <a:schemeClr val="tx1"/>
              </a:solidFill>
            </a:endParaRPr>
          </a:p>
        </p:txBody>
      </p:sp>
      <p:sp>
        <p:nvSpPr>
          <p:cNvPr id="18" name="吹き出し: 四角形 17">
            <a:extLst>
              <a:ext uri="{FF2B5EF4-FFF2-40B4-BE49-F238E27FC236}">
                <a16:creationId xmlns:a16="http://schemas.microsoft.com/office/drawing/2014/main" id="{9BB15039-716E-D8B1-5A60-E91A4401065B}"/>
              </a:ext>
            </a:extLst>
          </p:cNvPr>
          <p:cNvSpPr/>
          <p:nvPr/>
        </p:nvSpPr>
        <p:spPr>
          <a:xfrm>
            <a:off x="8381655" y="3160648"/>
            <a:ext cx="3381098" cy="992291"/>
          </a:xfrm>
          <a:prstGeom prst="wedgeRectCallout">
            <a:avLst>
              <a:gd name="adj1" fmla="val 1089"/>
              <a:gd name="adj2" fmla="val 65374"/>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tx1"/>
                </a:solidFill>
              </a:rPr>
              <a:t>部品在庫には一定のサイクル（納入サイクル）があり、</a:t>
            </a:r>
            <a:endParaRPr kumimoji="1" lang="en-US" altLang="ja-JP" sz="1000" dirty="0">
              <a:solidFill>
                <a:schemeClr val="tx1"/>
              </a:solidFill>
            </a:endParaRPr>
          </a:p>
          <a:p>
            <a:r>
              <a:rPr kumimoji="1" lang="ja-JP" altLang="en-US" sz="1000" dirty="0">
                <a:solidFill>
                  <a:schemeClr val="tx1"/>
                </a:solidFill>
              </a:rPr>
              <a:t>時間に応じて「いつもの在庫数（典型値）」が</a:t>
            </a:r>
            <a:endParaRPr kumimoji="1" lang="en-US" altLang="ja-JP" sz="1000" dirty="0">
              <a:solidFill>
                <a:schemeClr val="tx1"/>
              </a:solidFill>
            </a:endParaRPr>
          </a:p>
          <a:p>
            <a:r>
              <a:rPr kumimoji="1" lang="ja-JP" altLang="en-US" sz="1000" dirty="0">
                <a:solidFill>
                  <a:schemeClr val="tx1"/>
                </a:solidFill>
              </a:rPr>
              <a:t>決まってくる傾向があります</a:t>
            </a:r>
            <a:r>
              <a:rPr lang="ja-JP" altLang="en-US" sz="1000" dirty="0">
                <a:solidFill>
                  <a:schemeClr val="tx1"/>
                </a:solidFill>
              </a:rPr>
              <a:t>。</a:t>
            </a:r>
            <a:endParaRPr lang="en-US" altLang="ja-JP" sz="1000" dirty="0">
              <a:solidFill>
                <a:schemeClr val="tx1"/>
              </a:solidFill>
            </a:endParaRPr>
          </a:p>
          <a:p>
            <a:r>
              <a:rPr lang="ja-JP" altLang="en-US" sz="1000" dirty="0">
                <a:solidFill>
                  <a:schemeClr val="tx1"/>
                </a:solidFill>
              </a:rPr>
              <a:t>そこで、</a:t>
            </a:r>
            <a:r>
              <a:rPr lang="en-US" altLang="ja-JP" sz="1000" b="1" dirty="0">
                <a:solidFill>
                  <a:srgbClr val="00B050"/>
                </a:solidFill>
              </a:rPr>
              <a:t>4</a:t>
            </a:r>
            <a:r>
              <a:rPr lang="ja-JP" altLang="en-US" sz="1000" b="1" dirty="0">
                <a:solidFill>
                  <a:srgbClr val="00B050"/>
                </a:solidFill>
              </a:rPr>
              <a:t>月</a:t>
            </a:r>
            <a:r>
              <a:rPr lang="en-US" altLang="ja-JP" sz="1000" b="1" dirty="0">
                <a:solidFill>
                  <a:srgbClr val="00B050"/>
                </a:solidFill>
              </a:rPr>
              <a:t>17</a:t>
            </a:r>
            <a:r>
              <a:rPr lang="ja-JP" altLang="en-US" sz="1000" b="1" dirty="0">
                <a:solidFill>
                  <a:srgbClr val="00B050"/>
                </a:solidFill>
              </a:rPr>
              <a:t>日</a:t>
            </a:r>
            <a:r>
              <a:rPr lang="en-US" altLang="ja-JP" sz="1000" b="1" dirty="0">
                <a:solidFill>
                  <a:srgbClr val="00B050"/>
                </a:solidFill>
              </a:rPr>
              <a:t>15</a:t>
            </a:r>
            <a:r>
              <a:rPr lang="ja-JP" altLang="en-US" sz="1000" b="1" dirty="0">
                <a:solidFill>
                  <a:srgbClr val="00B050"/>
                </a:solidFill>
              </a:rPr>
              <a:t>時の在庫は、</a:t>
            </a:r>
            <a:r>
              <a:rPr lang="en-US" altLang="ja-JP" sz="1000" b="1" dirty="0">
                <a:solidFill>
                  <a:srgbClr val="00B050"/>
                </a:solidFill>
              </a:rPr>
              <a:t> </a:t>
            </a:r>
          </a:p>
          <a:p>
            <a:r>
              <a:rPr lang="en-US" altLang="ja-JP" sz="1000" b="1" dirty="0">
                <a:solidFill>
                  <a:srgbClr val="00B050"/>
                </a:solidFill>
              </a:rPr>
              <a:t>15</a:t>
            </a:r>
            <a:r>
              <a:rPr lang="ja-JP" altLang="en-US" sz="1000" b="1" dirty="0">
                <a:solidFill>
                  <a:srgbClr val="00B050"/>
                </a:solidFill>
              </a:rPr>
              <a:t>時のいつもの在庫をベースラインで持つと仮定します</a:t>
            </a:r>
            <a:endParaRPr kumimoji="1" lang="ja-JP" altLang="en-US" sz="1000" b="1" dirty="0">
              <a:solidFill>
                <a:srgbClr val="00B050"/>
              </a:solidFill>
            </a:endParaRPr>
          </a:p>
        </p:txBody>
      </p:sp>
      <p:sp>
        <p:nvSpPr>
          <p:cNvPr id="19" name="正方形/長方形 18">
            <a:extLst>
              <a:ext uri="{FF2B5EF4-FFF2-40B4-BE49-F238E27FC236}">
                <a16:creationId xmlns:a16="http://schemas.microsoft.com/office/drawing/2014/main" id="{D5342119-97BB-3DAC-B632-2F70D1A11F63}"/>
              </a:ext>
            </a:extLst>
          </p:cNvPr>
          <p:cNvSpPr/>
          <p:nvPr/>
        </p:nvSpPr>
        <p:spPr>
          <a:xfrm>
            <a:off x="840373" y="2605420"/>
            <a:ext cx="10944258" cy="404006"/>
          </a:xfrm>
          <a:prstGeom prst="rect">
            <a:avLst/>
          </a:prstGeom>
          <a:solidFill>
            <a:srgbClr val="FFFFC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ja-JP" sz="1000" dirty="0">
                <a:solidFill>
                  <a:schemeClr val="tx1"/>
                </a:solidFill>
              </a:rPr>
              <a:t>A</a:t>
            </a:r>
            <a:r>
              <a:rPr kumimoji="1" lang="en-US" altLang="ja-JP" sz="1000" dirty="0">
                <a:solidFill>
                  <a:schemeClr val="tx1"/>
                </a:solidFill>
              </a:rPr>
              <a:t>.</a:t>
            </a:r>
            <a:r>
              <a:rPr kumimoji="1" lang="ja-JP" altLang="en-US" sz="1000" dirty="0">
                <a:solidFill>
                  <a:schemeClr val="tx1"/>
                </a:solidFill>
              </a:rPr>
              <a:t>　</a:t>
            </a:r>
            <a:r>
              <a:rPr kumimoji="1" lang="en-US" altLang="ja-JP" sz="1000" dirty="0">
                <a:solidFill>
                  <a:schemeClr val="tx1"/>
                </a:solidFill>
              </a:rPr>
              <a:t>4</a:t>
            </a:r>
            <a:r>
              <a:rPr kumimoji="1" lang="ja-JP" altLang="en-US" sz="1000" dirty="0">
                <a:solidFill>
                  <a:schemeClr val="tx1"/>
                </a:solidFill>
              </a:rPr>
              <a:t>月</a:t>
            </a:r>
            <a:r>
              <a:rPr lang="en-US" altLang="ja-JP" sz="1000" dirty="0">
                <a:solidFill>
                  <a:schemeClr val="tx1"/>
                </a:solidFill>
              </a:rPr>
              <a:t>17</a:t>
            </a:r>
            <a:r>
              <a:rPr lang="ja-JP" altLang="en-US" sz="1000" dirty="0">
                <a:solidFill>
                  <a:schemeClr val="tx1"/>
                </a:solidFill>
              </a:rPr>
              <a:t>日</a:t>
            </a:r>
            <a:r>
              <a:rPr lang="en-US" altLang="ja-JP" sz="1000" dirty="0">
                <a:solidFill>
                  <a:schemeClr val="tx1"/>
                </a:solidFill>
              </a:rPr>
              <a:t>15</a:t>
            </a:r>
            <a:r>
              <a:rPr lang="ja-JP" altLang="en-US" sz="1000" dirty="0">
                <a:solidFill>
                  <a:schemeClr val="tx1"/>
                </a:solidFill>
              </a:rPr>
              <a:t>時の在庫　＝　</a:t>
            </a:r>
            <a:r>
              <a:rPr lang="en-US" altLang="ja-JP" sz="1000" b="1" dirty="0">
                <a:solidFill>
                  <a:srgbClr val="00B050"/>
                </a:solidFill>
              </a:rPr>
              <a:t>15</a:t>
            </a:r>
            <a:r>
              <a:rPr lang="ja-JP" altLang="en-US" sz="1000" b="1" dirty="0">
                <a:solidFill>
                  <a:srgbClr val="00B050"/>
                </a:solidFill>
              </a:rPr>
              <a:t>時のいつもの在庫（ベースライン</a:t>
            </a:r>
            <a:r>
              <a:rPr lang="ja-JP" altLang="en-US" sz="1000" dirty="0">
                <a:solidFill>
                  <a:srgbClr val="00B050"/>
                </a:solidFill>
              </a:rPr>
              <a:t>） </a:t>
            </a:r>
            <a:r>
              <a:rPr lang="en-US" altLang="ja-JP" sz="1000" dirty="0">
                <a:solidFill>
                  <a:schemeClr val="tx1"/>
                </a:solidFill>
              </a:rPr>
              <a:t>+ 4</a:t>
            </a:r>
            <a:r>
              <a:rPr lang="ja-JP" altLang="en-US" sz="1000" dirty="0">
                <a:solidFill>
                  <a:schemeClr val="tx1"/>
                </a:solidFill>
              </a:rPr>
              <a:t>月</a:t>
            </a:r>
            <a:r>
              <a:rPr lang="en-US" altLang="ja-JP" sz="1000" dirty="0">
                <a:solidFill>
                  <a:schemeClr val="tx1"/>
                </a:solidFill>
              </a:rPr>
              <a:t>17</a:t>
            </a:r>
            <a:r>
              <a:rPr lang="ja-JP" altLang="en-US" sz="1000" dirty="0">
                <a:solidFill>
                  <a:schemeClr val="tx1"/>
                </a:solidFill>
              </a:rPr>
              <a:t>日</a:t>
            </a:r>
            <a:r>
              <a:rPr lang="en-US" altLang="ja-JP" sz="1000" dirty="0">
                <a:solidFill>
                  <a:schemeClr val="tx1"/>
                </a:solidFill>
              </a:rPr>
              <a:t>15</a:t>
            </a:r>
            <a:r>
              <a:rPr lang="ja-JP" altLang="en-US" sz="1000" dirty="0">
                <a:solidFill>
                  <a:schemeClr val="tx1"/>
                </a:solidFill>
              </a:rPr>
              <a:t>時時点の入庫予定かんばん数 </a:t>
            </a:r>
            <a:r>
              <a:rPr lang="en-US" altLang="ja-JP" sz="1000" dirty="0">
                <a:solidFill>
                  <a:schemeClr val="tx1"/>
                </a:solidFill>
              </a:rPr>
              <a:t>+</a:t>
            </a:r>
            <a:r>
              <a:rPr lang="ja-JP" altLang="en-US" sz="1000" dirty="0">
                <a:solidFill>
                  <a:schemeClr val="tx1"/>
                </a:solidFill>
              </a:rPr>
              <a:t> </a:t>
            </a:r>
            <a:r>
              <a:rPr lang="en-US" altLang="ja-JP" sz="1000" dirty="0">
                <a:solidFill>
                  <a:schemeClr val="tx1"/>
                </a:solidFill>
              </a:rPr>
              <a:t> 4</a:t>
            </a:r>
            <a:r>
              <a:rPr lang="ja-JP" altLang="en-US" sz="1000" dirty="0">
                <a:solidFill>
                  <a:schemeClr val="tx1"/>
                </a:solidFill>
              </a:rPr>
              <a:t>月</a:t>
            </a:r>
            <a:r>
              <a:rPr lang="en-US" altLang="ja-JP" sz="1000" dirty="0">
                <a:solidFill>
                  <a:schemeClr val="tx1"/>
                </a:solidFill>
              </a:rPr>
              <a:t>17</a:t>
            </a:r>
            <a:r>
              <a:rPr lang="ja-JP" altLang="en-US" sz="1000" dirty="0">
                <a:solidFill>
                  <a:schemeClr val="tx1"/>
                </a:solidFill>
              </a:rPr>
              <a:t>日</a:t>
            </a:r>
            <a:r>
              <a:rPr lang="en-US" altLang="ja-JP" sz="1000" dirty="0">
                <a:solidFill>
                  <a:schemeClr val="tx1"/>
                </a:solidFill>
              </a:rPr>
              <a:t>15</a:t>
            </a:r>
            <a:r>
              <a:rPr lang="ja-JP" altLang="en-US" sz="1000" dirty="0">
                <a:solidFill>
                  <a:schemeClr val="tx1"/>
                </a:solidFill>
              </a:rPr>
              <a:t>時時点の設計外の入庫かんばん数 </a:t>
            </a:r>
            <a:r>
              <a:rPr lang="en-US" altLang="ja-JP" sz="1000" dirty="0">
                <a:solidFill>
                  <a:schemeClr val="tx1"/>
                </a:solidFill>
              </a:rPr>
              <a:t>+ </a:t>
            </a:r>
            <a:r>
              <a:rPr lang="ja-JP" altLang="en-US" sz="1000" dirty="0">
                <a:solidFill>
                  <a:schemeClr val="tx1"/>
                </a:solidFill>
              </a:rPr>
              <a:t>過去かんばん枚数</a:t>
            </a:r>
            <a:endParaRPr lang="en-US" altLang="ja-JP" sz="1000" dirty="0">
              <a:solidFill>
                <a:schemeClr val="tx1"/>
              </a:solidFill>
            </a:endParaRPr>
          </a:p>
          <a:p>
            <a:r>
              <a:rPr lang="en-US" altLang="ja-JP" sz="1000" dirty="0">
                <a:solidFill>
                  <a:schemeClr val="tx1"/>
                </a:solidFill>
              </a:rPr>
              <a:t>                                                  -</a:t>
            </a:r>
            <a:r>
              <a:rPr lang="ja-JP" altLang="en-US" sz="1000" dirty="0">
                <a:solidFill>
                  <a:schemeClr val="tx1"/>
                </a:solidFill>
              </a:rPr>
              <a:t>  </a:t>
            </a:r>
            <a:r>
              <a:rPr lang="en-US" altLang="ja-JP" sz="1000" dirty="0">
                <a:solidFill>
                  <a:schemeClr val="tx1"/>
                </a:solidFill>
              </a:rPr>
              <a:t>4</a:t>
            </a:r>
            <a:r>
              <a:rPr lang="ja-JP" altLang="en-US" sz="1000" dirty="0">
                <a:solidFill>
                  <a:schemeClr val="tx1"/>
                </a:solidFill>
              </a:rPr>
              <a:t>月</a:t>
            </a:r>
            <a:r>
              <a:rPr lang="en-US" altLang="ja-JP" sz="1000" dirty="0">
                <a:solidFill>
                  <a:schemeClr val="tx1"/>
                </a:solidFill>
              </a:rPr>
              <a:t>17</a:t>
            </a:r>
            <a:r>
              <a:rPr lang="ja-JP" altLang="en-US" sz="1000" dirty="0">
                <a:solidFill>
                  <a:schemeClr val="tx1"/>
                </a:solidFill>
              </a:rPr>
              <a:t>日</a:t>
            </a:r>
            <a:r>
              <a:rPr lang="en-US" altLang="ja-JP" sz="1000" dirty="0">
                <a:solidFill>
                  <a:schemeClr val="tx1"/>
                </a:solidFill>
              </a:rPr>
              <a:t>15</a:t>
            </a:r>
            <a:r>
              <a:rPr lang="ja-JP" altLang="en-US" sz="1000" dirty="0">
                <a:solidFill>
                  <a:schemeClr val="tx1"/>
                </a:solidFill>
              </a:rPr>
              <a:t>時時点の滞留かんばん数</a:t>
            </a:r>
            <a:r>
              <a:rPr lang="en-US" altLang="ja-JP" sz="1000" dirty="0">
                <a:solidFill>
                  <a:schemeClr val="tx1"/>
                </a:solidFill>
              </a:rPr>
              <a:t> </a:t>
            </a:r>
            <a:endParaRPr kumimoji="1" lang="en-US" altLang="ja-JP" sz="1000" dirty="0">
              <a:solidFill>
                <a:schemeClr val="tx1"/>
              </a:solidFill>
            </a:endParaRPr>
          </a:p>
        </p:txBody>
      </p:sp>
      <p:sp>
        <p:nvSpPr>
          <p:cNvPr id="26" name="楕円 25">
            <a:extLst>
              <a:ext uri="{FF2B5EF4-FFF2-40B4-BE49-F238E27FC236}">
                <a16:creationId xmlns:a16="http://schemas.microsoft.com/office/drawing/2014/main" id="{C81A94ED-7961-4EBB-5EDB-A0FD72F32646}"/>
              </a:ext>
            </a:extLst>
          </p:cNvPr>
          <p:cNvSpPr/>
          <p:nvPr/>
        </p:nvSpPr>
        <p:spPr>
          <a:xfrm>
            <a:off x="10015497" y="4891261"/>
            <a:ext cx="187234" cy="317022"/>
          </a:xfrm>
          <a:prstGeom prst="ellipse">
            <a:avLst/>
          </a:prstGeom>
          <a:solidFill>
            <a:schemeClr val="accent5">
              <a:lumMod val="20000"/>
              <a:lumOff val="8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吹き出し: 四角形 26">
            <a:extLst>
              <a:ext uri="{FF2B5EF4-FFF2-40B4-BE49-F238E27FC236}">
                <a16:creationId xmlns:a16="http://schemas.microsoft.com/office/drawing/2014/main" id="{EEBF653C-682F-29A8-908C-93E5795BC022}"/>
              </a:ext>
            </a:extLst>
          </p:cNvPr>
          <p:cNvSpPr/>
          <p:nvPr/>
        </p:nvSpPr>
        <p:spPr>
          <a:xfrm>
            <a:off x="7253550" y="4508316"/>
            <a:ext cx="2312124" cy="476120"/>
          </a:xfrm>
          <a:prstGeom prst="wedgeRectCallout">
            <a:avLst>
              <a:gd name="adj1" fmla="val 71938"/>
              <a:gd name="adj2" fmla="val 60603"/>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tx1"/>
                </a:solidFill>
              </a:rPr>
              <a:t>その時点の部品置き場の滞留かんばん数</a:t>
            </a:r>
            <a:r>
              <a:rPr lang="ja-JP" altLang="en-US" sz="1000" dirty="0">
                <a:solidFill>
                  <a:schemeClr val="tx1"/>
                </a:solidFill>
              </a:rPr>
              <a:t>が多いほど減ります</a:t>
            </a:r>
            <a:endParaRPr kumimoji="1" lang="en-US" altLang="ja-JP" sz="1000" dirty="0">
              <a:solidFill>
                <a:schemeClr val="tx1"/>
              </a:solidFill>
            </a:endParaRPr>
          </a:p>
        </p:txBody>
      </p:sp>
      <p:sp>
        <p:nvSpPr>
          <p:cNvPr id="28" name="楕円 27">
            <a:extLst>
              <a:ext uri="{FF2B5EF4-FFF2-40B4-BE49-F238E27FC236}">
                <a16:creationId xmlns:a16="http://schemas.microsoft.com/office/drawing/2014/main" id="{C220FF04-F5D6-C1A8-A9D8-5C5EC625BB46}"/>
              </a:ext>
            </a:extLst>
          </p:cNvPr>
          <p:cNvSpPr/>
          <p:nvPr/>
        </p:nvSpPr>
        <p:spPr>
          <a:xfrm>
            <a:off x="7305382" y="5568637"/>
            <a:ext cx="2873828" cy="317021"/>
          </a:xfrm>
          <a:prstGeom prst="ellipse">
            <a:avLst/>
          </a:prstGeom>
          <a:solidFill>
            <a:schemeClr val="accent5">
              <a:lumMod val="20000"/>
              <a:lumOff val="8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吹き出し: 四角形 28">
            <a:extLst>
              <a:ext uri="{FF2B5EF4-FFF2-40B4-BE49-F238E27FC236}">
                <a16:creationId xmlns:a16="http://schemas.microsoft.com/office/drawing/2014/main" id="{E55301B3-2D12-833E-1995-D6B45DE16A82}"/>
              </a:ext>
            </a:extLst>
          </p:cNvPr>
          <p:cNvSpPr/>
          <p:nvPr/>
        </p:nvSpPr>
        <p:spPr>
          <a:xfrm>
            <a:off x="4977251" y="5841165"/>
            <a:ext cx="3473608" cy="572514"/>
          </a:xfrm>
          <a:prstGeom prst="wedgeRectCallout">
            <a:avLst>
              <a:gd name="adj1" fmla="val 34695"/>
              <a:gd name="adj2" fmla="val -70082"/>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tx1"/>
                </a:solidFill>
              </a:rPr>
              <a:t>生産数が多いほど減ります</a:t>
            </a:r>
            <a:endParaRPr kumimoji="1" lang="en-US" altLang="ja-JP" sz="1000" dirty="0">
              <a:solidFill>
                <a:schemeClr val="tx1"/>
              </a:solidFill>
            </a:endParaRPr>
          </a:p>
          <a:p>
            <a:r>
              <a:rPr lang="ja-JP" altLang="en-US" sz="1000" dirty="0">
                <a:solidFill>
                  <a:schemeClr val="tx1"/>
                </a:solidFill>
              </a:rPr>
              <a:t>在庫に対する影響を正しく捉えるには、ある程度の時間幅を持った視点で状況を見ることが重要です</a:t>
            </a:r>
            <a:endParaRPr kumimoji="1" lang="en-US" altLang="ja-JP" sz="1000" dirty="0">
              <a:solidFill>
                <a:schemeClr val="tx1"/>
              </a:solidFill>
            </a:endParaRPr>
          </a:p>
        </p:txBody>
      </p:sp>
      <p:sp>
        <p:nvSpPr>
          <p:cNvPr id="30" name="楕円 29">
            <a:extLst>
              <a:ext uri="{FF2B5EF4-FFF2-40B4-BE49-F238E27FC236}">
                <a16:creationId xmlns:a16="http://schemas.microsoft.com/office/drawing/2014/main" id="{A38DAEFB-50E2-0EAE-B6B6-6C3200CE1919}"/>
              </a:ext>
            </a:extLst>
          </p:cNvPr>
          <p:cNvSpPr/>
          <p:nvPr/>
        </p:nvSpPr>
        <p:spPr>
          <a:xfrm>
            <a:off x="3696667" y="5594147"/>
            <a:ext cx="538668" cy="317021"/>
          </a:xfrm>
          <a:prstGeom prst="ellipse">
            <a:avLst/>
          </a:prstGeom>
          <a:solidFill>
            <a:schemeClr val="accent6">
              <a:lumMod val="20000"/>
              <a:lumOff val="8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B825F0B3-271D-C728-5988-A8C4474D3000}"/>
              </a:ext>
            </a:extLst>
          </p:cNvPr>
          <p:cNvSpPr/>
          <p:nvPr/>
        </p:nvSpPr>
        <p:spPr>
          <a:xfrm>
            <a:off x="378429" y="5566628"/>
            <a:ext cx="3265579" cy="344540"/>
          </a:xfrm>
          <a:prstGeom prst="ellipse">
            <a:avLst/>
          </a:prstGeom>
          <a:solidFill>
            <a:schemeClr val="accent6">
              <a:lumMod val="20000"/>
              <a:lumOff val="8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707F6565-BF70-A23E-31D7-779B84622C9A}"/>
              </a:ext>
            </a:extLst>
          </p:cNvPr>
          <p:cNvSpPr/>
          <p:nvPr/>
        </p:nvSpPr>
        <p:spPr>
          <a:xfrm>
            <a:off x="9603187" y="5250440"/>
            <a:ext cx="628681" cy="317022"/>
          </a:xfrm>
          <a:prstGeom prst="ellipse">
            <a:avLst/>
          </a:prstGeom>
          <a:solidFill>
            <a:schemeClr val="accent5">
              <a:lumMod val="20000"/>
              <a:lumOff val="8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吹き出し: 四角形 33">
            <a:extLst>
              <a:ext uri="{FF2B5EF4-FFF2-40B4-BE49-F238E27FC236}">
                <a16:creationId xmlns:a16="http://schemas.microsoft.com/office/drawing/2014/main" id="{D18A9E17-7676-DA8A-03F5-0BD323F42055}"/>
              </a:ext>
            </a:extLst>
          </p:cNvPr>
          <p:cNvSpPr/>
          <p:nvPr/>
        </p:nvSpPr>
        <p:spPr>
          <a:xfrm>
            <a:off x="7253550" y="5046386"/>
            <a:ext cx="2048187" cy="419922"/>
          </a:xfrm>
          <a:prstGeom prst="wedgeRectCallout">
            <a:avLst>
              <a:gd name="adj1" fmla="val 82015"/>
              <a:gd name="adj2" fmla="val 34796"/>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1000" dirty="0">
                <a:solidFill>
                  <a:schemeClr val="tx1"/>
                </a:solidFill>
              </a:rPr>
              <a:t>投入間口が一杯なら入庫できないので減るはずです</a:t>
            </a:r>
            <a:endParaRPr kumimoji="1" lang="en-US" altLang="ja-JP" sz="1000" dirty="0">
              <a:solidFill>
                <a:schemeClr val="tx1"/>
              </a:solidFill>
            </a:endParaRPr>
          </a:p>
        </p:txBody>
      </p:sp>
      <p:sp>
        <p:nvSpPr>
          <p:cNvPr id="36" name="矢印: 上向き折線 35">
            <a:extLst>
              <a:ext uri="{FF2B5EF4-FFF2-40B4-BE49-F238E27FC236}">
                <a16:creationId xmlns:a16="http://schemas.microsoft.com/office/drawing/2014/main" id="{A7F85B67-7BF6-77F6-D2C4-82FB512D1565}"/>
              </a:ext>
            </a:extLst>
          </p:cNvPr>
          <p:cNvSpPr/>
          <p:nvPr/>
        </p:nvSpPr>
        <p:spPr>
          <a:xfrm rot="10800000">
            <a:off x="7672252" y="3932566"/>
            <a:ext cx="643324" cy="454620"/>
          </a:xfrm>
          <a:prstGeom prst="bentUpArrow">
            <a:avLst>
              <a:gd name="adj1" fmla="val 10119"/>
              <a:gd name="adj2" fmla="val 12500"/>
              <a:gd name="adj3" fmla="val 29167"/>
            </a:avLst>
          </a:prstGeom>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F8D627F1-C00A-DCCA-12DA-1F95C14AF0AC}"/>
              </a:ext>
            </a:extLst>
          </p:cNvPr>
          <p:cNvSpPr txBox="1"/>
          <p:nvPr/>
        </p:nvSpPr>
        <p:spPr>
          <a:xfrm>
            <a:off x="5306114" y="3279613"/>
            <a:ext cx="3015346" cy="553998"/>
          </a:xfrm>
          <a:prstGeom prst="rect">
            <a:avLst/>
          </a:prstGeom>
          <a:noFill/>
        </p:spPr>
        <p:txBody>
          <a:bodyPr wrap="square">
            <a:spAutoFit/>
          </a:bodyPr>
          <a:lstStyle/>
          <a:p>
            <a:r>
              <a:rPr lang="ja-JP" altLang="en-US" sz="1000" dirty="0"/>
              <a:t>各要因に大きな変化がなければ、在庫はベースラインで説明できます。ただ実際には日々変動があるため、それらを反映した分析が求められます。</a:t>
            </a:r>
          </a:p>
        </p:txBody>
      </p:sp>
      <p:sp>
        <p:nvSpPr>
          <p:cNvPr id="39" name="吹き出し: 四角形 38">
            <a:extLst>
              <a:ext uri="{FF2B5EF4-FFF2-40B4-BE49-F238E27FC236}">
                <a16:creationId xmlns:a16="http://schemas.microsoft.com/office/drawing/2014/main" id="{58EA5086-84C3-1F30-CE2E-BED50242AAAE}"/>
              </a:ext>
            </a:extLst>
          </p:cNvPr>
          <p:cNvSpPr/>
          <p:nvPr/>
        </p:nvSpPr>
        <p:spPr>
          <a:xfrm>
            <a:off x="3216820" y="4513291"/>
            <a:ext cx="3772422" cy="572514"/>
          </a:xfrm>
          <a:prstGeom prst="wedgeRectCallout">
            <a:avLst>
              <a:gd name="adj1" fmla="val -30564"/>
              <a:gd name="adj2" fmla="val 154212"/>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ja-JP" sz="1000" dirty="0">
                <a:solidFill>
                  <a:schemeClr val="tx1"/>
                </a:solidFill>
              </a:rPr>
              <a:t>4</a:t>
            </a:r>
            <a:r>
              <a:rPr lang="ja-JP" altLang="en-US" sz="1000" dirty="0">
                <a:solidFill>
                  <a:schemeClr val="tx1"/>
                </a:solidFill>
              </a:rPr>
              <a:t>月</a:t>
            </a:r>
            <a:r>
              <a:rPr lang="en-US" altLang="ja-JP" sz="1000" dirty="0">
                <a:solidFill>
                  <a:schemeClr val="tx1"/>
                </a:solidFill>
              </a:rPr>
              <a:t>17</a:t>
            </a:r>
            <a:r>
              <a:rPr lang="ja-JP" altLang="en-US" sz="1000" dirty="0">
                <a:solidFill>
                  <a:schemeClr val="tx1"/>
                </a:solidFill>
              </a:rPr>
              <a:t>日</a:t>
            </a:r>
            <a:r>
              <a:rPr lang="en-US" altLang="ja-JP" sz="1000" dirty="0">
                <a:solidFill>
                  <a:schemeClr val="tx1"/>
                </a:solidFill>
              </a:rPr>
              <a:t>15</a:t>
            </a:r>
            <a:r>
              <a:rPr lang="ja-JP" altLang="en-US" sz="1000" dirty="0">
                <a:solidFill>
                  <a:schemeClr val="tx1"/>
                </a:solidFill>
              </a:rPr>
              <a:t>時の</a:t>
            </a:r>
            <a:r>
              <a:rPr kumimoji="1" lang="ja-JP" altLang="en-US" sz="1000" dirty="0">
                <a:solidFill>
                  <a:schemeClr val="tx1"/>
                </a:solidFill>
              </a:rPr>
              <a:t>入庫予定に対応する納入数が多いほど増えます</a:t>
            </a:r>
            <a:endParaRPr kumimoji="1" lang="en-US" altLang="ja-JP" sz="1000" dirty="0">
              <a:solidFill>
                <a:schemeClr val="tx1"/>
              </a:solidFill>
            </a:endParaRPr>
          </a:p>
          <a:p>
            <a:r>
              <a:rPr lang="ja-JP" altLang="en-US" sz="1000" dirty="0">
                <a:solidFill>
                  <a:schemeClr val="tx1"/>
                </a:solidFill>
              </a:rPr>
              <a:t>納入入庫</a:t>
            </a:r>
            <a:r>
              <a:rPr lang="en-US" altLang="ja-JP" sz="1000" dirty="0">
                <a:solidFill>
                  <a:schemeClr val="tx1"/>
                </a:solidFill>
              </a:rPr>
              <a:t>LT</a:t>
            </a:r>
            <a:r>
              <a:rPr lang="ja-JP" altLang="en-US" sz="1000" dirty="0">
                <a:solidFill>
                  <a:schemeClr val="tx1"/>
                </a:solidFill>
              </a:rPr>
              <a:t>は品番によって異なるため、この時間差を考慮した分析が重要です。</a:t>
            </a:r>
            <a:endParaRPr kumimoji="1" lang="en-US" altLang="ja-JP" sz="1000" dirty="0">
              <a:solidFill>
                <a:schemeClr val="tx1"/>
              </a:solidFill>
            </a:endParaRPr>
          </a:p>
        </p:txBody>
      </p:sp>
      <p:sp>
        <p:nvSpPr>
          <p:cNvPr id="40" name="吹き出し: 四角形 39">
            <a:extLst>
              <a:ext uri="{FF2B5EF4-FFF2-40B4-BE49-F238E27FC236}">
                <a16:creationId xmlns:a16="http://schemas.microsoft.com/office/drawing/2014/main" id="{0B30E607-D0A6-0FD3-9B4E-B30DF480CCF2}"/>
              </a:ext>
            </a:extLst>
          </p:cNvPr>
          <p:cNvSpPr/>
          <p:nvPr/>
        </p:nvSpPr>
        <p:spPr>
          <a:xfrm>
            <a:off x="243840" y="4387186"/>
            <a:ext cx="2891896" cy="710902"/>
          </a:xfrm>
          <a:prstGeom prst="wedgeRectCallout">
            <a:avLst>
              <a:gd name="adj1" fmla="val 628"/>
              <a:gd name="adj2" fmla="val 144135"/>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tx1"/>
                </a:solidFill>
              </a:rPr>
              <a:t>過去の発注数が使用数より多いと、</a:t>
            </a:r>
            <a:endParaRPr kumimoji="1" lang="en-US" altLang="ja-JP" sz="1000" dirty="0">
              <a:solidFill>
                <a:schemeClr val="tx1"/>
              </a:solidFill>
            </a:endParaRPr>
          </a:p>
          <a:p>
            <a:r>
              <a:rPr kumimoji="1" lang="ja-JP" altLang="en-US" sz="1000" dirty="0">
                <a:solidFill>
                  <a:schemeClr val="tx1"/>
                </a:solidFill>
              </a:rPr>
              <a:t>過去のかんばんが残存するため、在庫が多くなりがちです。長期過去要因として効いてくるはずです。</a:t>
            </a:r>
            <a:endParaRPr kumimoji="1" lang="en-US" altLang="ja-JP" sz="1000" dirty="0">
              <a:solidFill>
                <a:schemeClr val="tx1"/>
              </a:solidFill>
            </a:endParaRPr>
          </a:p>
        </p:txBody>
      </p:sp>
      <p:sp>
        <p:nvSpPr>
          <p:cNvPr id="41" name="楕円 40">
            <a:extLst>
              <a:ext uri="{FF2B5EF4-FFF2-40B4-BE49-F238E27FC236}">
                <a16:creationId xmlns:a16="http://schemas.microsoft.com/office/drawing/2014/main" id="{CC8CB350-FAD4-2F56-C675-13850D43FC31}"/>
              </a:ext>
            </a:extLst>
          </p:cNvPr>
          <p:cNvSpPr/>
          <p:nvPr/>
        </p:nvSpPr>
        <p:spPr>
          <a:xfrm>
            <a:off x="10015497" y="4471137"/>
            <a:ext cx="187234" cy="317022"/>
          </a:xfrm>
          <a:prstGeom prst="ellipse">
            <a:avLst/>
          </a:prstGeom>
          <a:solidFill>
            <a:schemeClr val="accent6">
              <a:lumMod val="20000"/>
              <a:lumOff val="80000"/>
            </a:schemeClr>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吹き出し: 四角形 47">
            <a:extLst>
              <a:ext uri="{FF2B5EF4-FFF2-40B4-BE49-F238E27FC236}">
                <a16:creationId xmlns:a16="http://schemas.microsoft.com/office/drawing/2014/main" id="{6F55FD59-14E0-B048-2AD4-8A98CC535ACA}"/>
              </a:ext>
            </a:extLst>
          </p:cNvPr>
          <p:cNvSpPr/>
          <p:nvPr/>
        </p:nvSpPr>
        <p:spPr>
          <a:xfrm>
            <a:off x="10375183" y="4440974"/>
            <a:ext cx="1493490" cy="420641"/>
          </a:xfrm>
          <a:prstGeom prst="wedgeRectCallout">
            <a:avLst>
              <a:gd name="adj1" fmla="val -63311"/>
              <a:gd name="adj2" fmla="val -1507"/>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tx1"/>
                </a:solidFill>
              </a:rPr>
              <a:t>設計外の入庫数が多いほど増えます</a:t>
            </a:r>
            <a:endParaRPr kumimoji="1" lang="en-US" altLang="ja-JP" sz="1000" dirty="0">
              <a:solidFill>
                <a:schemeClr val="tx1"/>
              </a:solidFill>
            </a:endParaRPr>
          </a:p>
        </p:txBody>
      </p:sp>
      <p:cxnSp>
        <p:nvCxnSpPr>
          <p:cNvPr id="11" name="直線コネクタ 10">
            <a:extLst>
              <a:ext uri="{FF2B5EF4-FFF2-40B4-BE49-F238E27FC236}">
                <a16:creationId xmlns:a16="http://schemas.microsoft.com/office/drawing/2014/main" id="{70A6E384-4B1C-48AD-944D-62F3C112F048}"/>
              </a:ext>
            </a:extLst>
          </p:cNvPr>
          <p:cNvCxnSpPr>
            <a:cxnSpLocks/>
          </p:cNvCxnSpPr>
          <p:nvPr/>
        </p:nvCxnSpPr>
        <p:spPr>
          <a:xfrm>
            <a:off x="10110874" y="4367749"/>
            <a:ext cx="0" cy="167497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51" name="吹き出し: 四角形 50">
            <a:extLst>
              <a:ext uri="{FF2B5EF4-FFF2-40B4-BE49-F238E27FC236}">
                <a16:creationId xmlns:a16="http://schemas.microsoft.com/office/drawing/2014/main" id="{88D2E243-35AC-F01F-4C03-2AF9D4A21879}"/>
              </a:ext>
            </a:extLst>
          </p:cNvPr>
          <p:cNvSpPr/>
          <p:nvPr/>
        </p:nvSpPr>
        <p:spPr>
          <a:xfrm>
            <a:off x="1640359" y="3190307"/>
            <a:ext cx="3265579" cy="743015"/>
          </a:xfrm>
          <a:prstGeom prst="wedgeRectCallout">
            <a:avLst>
              <a:gd name="adj1" fmla="val 59230"/>
              <a:gd name="adj2" fmla="val -10880"/>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tx1"/>
                </a:solidFill>
              </a:rPr>
              <a:t>例えば、ベースラインが</a:t>
            </a:r>
            <a:r>
              <a:rPr lang="en-US" altLang="ja-JP" sz="1000" dirty="0">
                <a:solidFill>
                  <a:schemeClr val="tx1"/>
                </a:solidFill>
              </a:rPr>
              <a:t>6</a:t>
            </a:r>
            <a:r>
              <a:rPr lang="ja-JP" altLang="en-US" sz="1000" dirty="0">
                <a:solidFill>
                  <a:schemeClr val="tx1"/>
                </a:solidFill>
              </a:rPr>
              <a:t>箱だとすると、</a:t>
            </a:r>
            <a:endParaRPr lang="en-US" altLang="ja-JP" sz="1000" dirty="0">
              <a:solidFill>
                <a:schemeClr val="tx1"/>
              </a:solidFill>
            </a:endParaRPr>
          </a:p>
          <a:p>
            <a:r>
              <a:rPr lang="ja-JP" altLang="en-US" sz="1000" dirty="0">
                <a:solidFill>
                  <a:schemeClr val="tx1"/>
                </a:solidFill>
              </a:rPr>
              <a:t>実績</a:t>
            </a:r>
            <a:r>
              <a:rPr lang="en-US" altLang="ja-JP" sz="1000" dirty="0">
                <a:solidFill>
                  <a:schemeClr val="tx1"/>
                </a:solidFill>
              </a:rPr>
              <a:t>2</a:t>
            </a:r>
            <a:r>
              <a:rPr lang="ja-JP" altLang="en-US" sz="1000" dirty="0">
                <a:solidFill>
                  <a:schemeClr val="tx1"/>
                </a:solidFill>
              </a:rPr>
              <a:t>箱の場合、いつもより</a:t>
            </a:r>
            <a:r>
              <a:rPr lang="en-US" altLang="ja-JP" sz="1000" dirty="0">
                <a:solidFill>
                  <a:schemeClr val="tx1"/>
                </a:solidFill>
              </a:rPr>
              <a:t>4</a:t>
            </a:r>
            <a:r>
              <a:rPr lang="ja-JP" altLang="en-US" sz="1000" dirty="0">
                <a:solidFill>
                  <a:schemeClr val="tx1"/>
                </a:solidFill>
              </a:rPr>
              <a:t>箱少ないです。</a:t>
            </a:r>
            <a:endParaRPr lang="en-US" altLang="ja-JP" sz="1000" dirty="0">
              <a:solidFill>
                <a:schemeClr val="tx1"/>
              </a:solidFill>
            </a:endParaRPr>
          </a:p>
          <a:p>
            <a:r>
              <a:rPr kumimoji="1" lang="ja-JP" altLang="en-US" sz="1000" dirty="0">
                <a:solidFill>
                  <a:schemeClr val="tx1"/>
                </a:solidFill>
              </a:rPr>
              <a:t>いつもより</a:t>
            </a:r>
            <a:r>
              <a:rPr kumimoji="1" lang="en-US" altLang="ja-JP" sz="1000" dirty="0">
                <a:solidFill>
                  <a:schemeClr val="tx1"/>
                </a:solidFill>
              </a:rPr>
              <a:t>4</a:t>
            </a:r>
            <a:r>
              <a:rPr kumimoji="1" lang="ja-JP" altLang="en-US" sz="1000" dirty="0">
                <a:solidFill>
                  <a:schemeClr val="tx1"/>
                </a:solidFill>
              </a:rPr>
              <a:t>箱少ないことを説明する必要があるため、</a:t>
            </a:r>
            <a:endParaRPr kumimoji="1" lang="en-US" altLang="ja-JP" sz="1000" dirty="0">
              <a:solidFill>
                <a:schemeClr val="tx1"/>
              </a:solidFill>
            </a:endParaRPr>
          </a:p>
          <a:p>
            <a:r>
              <a:rPr lang="ja-JP" altLang="en-US" sz="1000" dirty="0">
                <a:solidFill>
                  <a:schemeClr val="tx1"/>
                </a:solidFill>
              </a:rPr>
              <a:t>変動要因を</a:t>
            </a:r>
            <a:r>
              <a:rPr kumimoji="1" lang="ja-JP" altLang="en-US" sz="1000" dirty="0">
                <a:solidFill>
                  <a:schemeClr val="tx1"/>
                </a:solidFill>
              </a:rPr>
              <a:t>盛り込みます</a:t>
            </a:r>
            <a:endParaRPr kumimoji="1" lang="en-US" altLang="ja-JP" sz="1000" dirty="0">
              <a:solidFill>
                <a:schemeClr val="tx1"/>
              </a:solidFill>
            </a:endParaRPr>
          </a:p>
        </p:txBody>
      </p:sp>
      <p:sp>
        <p:nvSpPr>
          <p:cNvPr id="52" name="吹き出し: 四角形 51">
            <a:extLst>
              <a:ext uri="{FF2B5EF4-FFF2-40B4-BE49-F238E27FC236}">
                <a16:creationId xmlns:a16="http://schemas.microsoft.com/office/drawing/2014/main" id="{4295D72A-8244-1AA2-8F88-F612D5DBA566}"/>
              </a:ext>
            </a:extLst>
          </p:cNvPr>
          <p:cNvSpPr/>
          <p:nvPr/>
        </p:nvSpPr>
        <p:spPr>
          <a:xfrm>
            <a:off x="8613833" y="2164769"/>
            <a:ext cx="3135090" cy="393782"/>
          </a:xfrm>
          <a:prstGeom prst="wedgeRectCallout">
            <a:avLst>
              <a:gd name="adj1" fmla="val -57331"/>
              <a:gd name="adj2" fmla="val 51412"/>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1000" dirty="0">
                <a:solidFill>
                  <a:schemeClr val="tx1"/>
                </a:solidFill>
              </a:rPr>
              <a:t>在庫の構造を理解し、説明をしやすくするために、</a:t>
            </a:r>
            <a:endParaRPr lang="en-US" altLang="ja-JP" sz="1000" dirty="0">
              <a:solidFill>
                <a:schemeClr val="tx1"/>
              </a:solidFill>
            </a:endParaRPr>
          </a:p>
          <a:p>
            <a:r>
              <a:rPr lang="ja-JP" altLang="en-US" sz="1000" dirty="0">
                <a:solidFill>
                  <a:schemeClr val="tx1"/>
                </a:solidFill>
              </a:rPr>
              <a:t>ベースラインと変動要因に分ける</a:t>
            </a:r>
            <a:endParaRPr kumimoji="1" lang="en-US" altLang="ja-JP" sz="1000" dirty="0">
              <a:solidFill>
                <a:schemeClr val="tx1"/>
              </a:solidFill>
            </a:endParaRPr>
          </a:p>
        </p:txBody>
      </p:sp>
      <p:sp>
        <p:nvSpPr>
          <p:cNvPr id="54" name="吹き出し: 四角形 53">
            <a:extLst>
              <a:ext uri="{FF2B5EF4-FFF2-40B4-BE49-F238E27FC236}">
                <a16:creationId xmlns:a16="http://schemas.microsoft.com/office/drawing/2014/main" id="{2A23A01E-40D4-DB0D-BCF8-52352191CACF}"/>
              </a:ext>
            </a:extLst>
          </p:cNvPr>
          <p:cNvSpPr/>
          <p:nvPr/>
        </p:nvSpPr>
        <p:spPr>
          <a:xfrm>
            <a:off x="10386519" y="4945390"/>
            <a:ext cx="1493490" cy="420641"/>
          </a:xfrm>
          <a:prstGeom prst="wedgeRectCallout">
            <a:avLst>
              <a:gd name="adj1" fmla="val 20364"/>
              <a:gd name="adj2" fmla="val -97777"/>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tx1"/>
                </a:solidFill>
              </a:rPr>
              <a:t>入庫予定で説明がつかない謎の入庫</a:t>
            </a:r>
            <a:endParaRPr kumimoji="1" lang="en-US" altLang="ja-JP" sz="1000" dirty="0">
              <a:solidFill>
                <a:schemeClr val="tx1"/>
              </a:solidFill>
            </a:endParaRPr>
          </a:p>
        </p:txBody>
      </p:sp>
      <p:sp>
        <p:nvSpPr>
          <p:cNvPr id="55" name="テキスト ボックス 54">
            <a:extLst>
              <a:ext uri="{FF2B5EF4-FFF2-40B4-BE49-F238E27FC236}">
                <a16:creationId xmlns:a16="http://schemas.microsoft.com/office/drawing/2014/main" id="{695AC80A-6099-8D59-7878-331F4579B465}"/>
              </a:ext>
            </a:extLst>
          </p:cNvPr>
          <p:cNvSpPr txBox="1"/>
          <p:nvPr/>
        </p:nvSpPr>
        <p:spPr>
          <a:xfrm>
            <a:off x="8450859" y="5647676"/>
            <a:ext cx="1233400" cy="369332"/>
          </a:xfrm>
          <a:prstGeom prst="rect">
            <a:avLst/>
          </a:prstGeom>
          <a:solidFill>
            <a:schemeClr val="accent3">
              <a:lumMod val="20000"/>
              <a:lumOff val="80000"/>
            </a:schemeClr>
          </a:solidFill>
        </p:spPr>
        <p:txBody>
          <a:bodyPr wrap="square">
            <a:spAutoFit/>
          </a:bodyPr>
          <a:lstStyle/>
          <a:p>
            <a:pPr algn="ctr"/>
            <a:r>
              <a:rPr lang="ja-JP" altLang="en-US" dirty="0"/>
              <a:t>短期過去</a:t>
            </a:r>
          </a:p>
        </p:txBody>
      </p:sp>
      <p:sp>
        <p:nvSpPr>
          <p:cNvPr id="56" name="テキスト ボックス 55">
            <a:extLst>
              <a:ext uri="{FF2B5EF4-FFF2-40B4-BE49-F238E27FC236}">
                <a16:creationId xmlns:a16="http://schemas.microsoft.com/office/drawing/2014/main" id="{752A99ED-FB77-CBC0-2076-F4340E09684F}"/>
              </a:ext>
            </a:extLst>
          </p:cNvPr>
          <p:cNvSpPr txBox="1"/>
          <p:nvPr/>
        </p:nvSpPr>
        <p:spPr>
          <a:xfrm>
            <a:off x="4509800" y="5327909"/>
            <a:ext cx="1233400" cy="369332"/>
          </a:xfrm>
          <a:prstGeom prst="rect">
            <a:avLst/>
          </a:prstGeom>
          <a:solidFill>
            <a:schemeClr val="accent3">
              <a:lumMod val="20000"/>
              <a:lumOff val="80000"/>
            </a:schemeClr>
          </a:solidFill>
        </p:spPr>
        <p:txBody>
          <a:bodyPr wrap="square">
            <a:spAutoFit/>
          </a:bodyPr>
          <a:lstStyle/>
          <a:p>
            <a:pPr algn="ctr"/>
            <a:r>
              <a:rPr lang="ja-JP" altLang="en-US" dirty="0"/>
              <a:t>中期過去</a:t>
            </a:r>
          </a:p>
        </p:txBody>
      </p:sp>
      <p:sp>
        <p:nvSpPr>
          <p:cNvPr id="57" name="テキスト ボックス 56">
            <a:extLst>
              <a:ext uri="{FF2B5EF4-FFF2-40B4-BE49-F238E27FC236}">
                <a16:creationId xmlns:a16="http://schemas.microsoft.com/office/drawing/2014/main" id="{3BFF7615-4E2A-4985-AD31-FC4674202D14}"/>
              </a:ext>
            </a:extLst>
          </p:cNvPr>
          <p:cNvSpPr txBox="1"/>
          <p:nvPr/>
        </p:nvSpPr>
        <p:spPr>
          <a:xfrm>
            <a:off x="1299202" y="5802689"/>
            <a:ext cx="1233400" cy="369332"/>
          </a:xfrm>
          <a:prstGeom prst="rect">
            <a:avLst/>
          </a:prstGeom>
          <a:solidFill>
            <a:schemeClr val="accent3">
              <a:lumMod val="20000"/>
              <a:lumOff val="80000"/>
            </a:schemeClr>
          </a:solidFill>
        </p:spPr>
        <p:txBody>
          <a:bodyPr wrap="square">
            <a:spAutoFit/>
          </a:bodyPr>
          <a:lstStyle/>
          <a:p>
            <a:pPr algn="ctr"/>
            <a:r>
              <a:rPr lang="ja-JP" altLang="en-US" dirty="0"/>
              <a:t>長期過去</a:t>
            </a:r>
          </a:p>
        </p:txBody>
      </p:sp>
    </p:spTree>
    <p:extLst>
      <p:ext uri="{BB962C8B-B14F-4D97-AF65-F5344CB8AC3E}">
        <p14:creationId xmlns:p14="http://schemas.microsoft.com/office/powerpoint/2010/main" val="2686669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04CE37A-0284-B35A-511E-841A29BEEDE4}"/>
              </a:ext>
            </a:extLst>
          </p:cNvPr>
          <p:cNvSpPr>
            <a:spLocks noGrp="1"/>
          </p:cNvSpPr>
          <p:nvPr>
            <p:ph type="body" sz="quarter" idx="18"/>
          </p:nvPr>
        </p:nvSpPr>
        <p:spPr/>
        <p:txBody>
          <a:bodyPr/>
          <a:lstStyle/>
          <a:p>
            <a:r>
              <a:rPr kumimoji="1" lang="ja-JP" altLang="en-US" sz="1800" b="0" dirty="0"/>
              <a:t>現在の工場内の在庫数（順立装置</a:t>
            </a:r>
            <a:r>
              <a:rPr kumimoji="1" lang="en-US" altLang="ja-JP" sz="1800" b="0" dirty="0"/>
              <a:t>+</a:t>
            </a:r>
            <a:r>
              <a:rPr kumimoji="1" lang="ja-JP" altLang="en-US" sz="1800" b="0" dirty="0"/>
              <a:t>部品置き場などの合計在庫）と発注実績、生産計画（日量数）から、在庫があと何時間持つかを自動で計算します。</a:t>
            </a:r>
          </a:p>
        </p:txBody>
      </p:sp>
      <p:sp>
        <p:nvSpPr>
          <p:cNvPr id="3" name="テキスト プレースホルダー 2">
            <a:extLst>
              <a:ext uri="{FF2B5EF4-FFF2-40B4-BE49-F238E27FC236}">
                <a16:creationId xmlns:a16="http://schemas.microsoft.com/office/drawing/2014/main" id="{3C835A4A-C81D-ACB7-329A-E059D41173C4}"/>
              </a:ext>
            </a:extLst>
          </p:cNvPr>
          <p:cNvSpPr>
            <a:spLocks noGrp="1"/>
          </p:cNvSpPr>
          <p:nvPr>
            <p:ph type="body" sz="quarter" idx="20"/>
          </p:nvPr>
        </p:nvSpPr>
        <p:spPr/>
        <p:txBody>
          <a:bodyPr/>
          <a:lstStyle/>
          <a:p>
            <a:r>
              <a:rPr kumimoji="1" lang="ja-JP" altLang="en-US" dirty="0"/>
              <a:t>概要</a:t>
            </a:r>
          </a:p>
        </p:txBody>
      </p:sp>
      <p:sp>
        <p:nvSpPr>
          <p:cNvPr id="4" name="日付プレースホルダー 3">
            <a:extLst>
              <a:ext uri="{FF2B5EF4-FFF2-40B4-BE49-F238E27FC236}">
                <a16:creationId xmlns:a16="http://schemas.microsoft.com/office/drawing/2014/main" id="{D94E0A27-B195-496D-589C-0796BDE8C94A}"/>
              </a:ext>
            </a:extLst>
          </p:cNvPr>
          <p:cNvSpPr>
            <a:spLocks noGrp="1"/>
          </p:cNvSpPr>
          <p:nvPr>
            <p:ph type="dt" sz="half" idx="19"/>
          </p:nvPr>
        </p:nvSpPr>
        <p:spPr/>
        <p:txBody>
          <a:bodyPr/>
          <a:lstStyle/>
          <a:p>
            <a:fld id="{FCAFAC13-DB77-42F2-BE26-45BA5532FD50}" type="datetime4">
              <a:rPr lang="en-US" altLang="ja-JP" smtClean="0"/>
              <a:pPr/>
              <a:t>April 20, 2025</a:t>
            </a:fld>
            <a:endParaRPr lang="en-US" dirty="0"/>
          </a:p>
        </p:txBody>
      </p:sp>
      <p:sp>
        <p:nvSpPr>
          <p:cNvPr id="8" name="テキスト ボックス 7">
            <a:extLst>
              <a:ext uri="{FF2B5EF4-FFF2-40B4-BE49-F238E27FC236}">
                <a16:creationId xmlns:a16="http://schemas.microsoft.com/office/drawing/2014/main" id="{D7AA8121-B7EF-581E-8A22-7B185BE629DC}"/>
              </a:ext>
            </a:extLst>
          </p:cNvPr>
          <p:cNvSpPr txBox="1"/>
          <p:nvPr/>
        </p:nvSpPr>
        <p:spPr>
          <a:xfrm>
            <a:off x="443077" y="1858547"/>
            <a:ext cx="11579105" cy="338554"/>
          </a:xfrm>
          <a:prstGeom prst="rect">
            <a:avLst/>
          </a:prstGeom>
          <a:noFill/>
        </p:spPr>
        <p:txBody>
          <a:bodyPr wrap="square">
            <a:spAutoFit/>
          </a:bodyPr>
          <a:lstStyle/>
          <a:p>
            <a:r>
              <a:rPr lang="ja-JP" altLang="en-US" sz="1600" b="1" dirty="0"/>
              <a:t>未来の工場内の在庫数　＝　</a:t>
            </a:r>
            <a:r>
              <a:rPr lang="ja-JP" altLang="en-US" sz="1600" b="1" dirty="0">
                <a:solidFill>
                  <a:srgbClr val="00B050"/>
                </a:solidFill>
              </a:rPr>
              <a:t>ある時点の工場内の在庫数　　</a:t>
            </a:r>
            <a:r>
              <a:rPr lang="ja-JP" altLang="en-US" sz="1600" b="1" dirty="0"/>
              <a:t>＋　　</a:t>
            </a:r>
            <a:r>
              <a:rPr lang="ja-JP" altLang="en-US" sz="1600" b="1" dirty="0">
                <a:solidFill>
                  <a:schemeClr val="accent6"/>
                </a:solidFill>
              </a:rPr>
              <a:t>ある時点の入庫予定数</a:t>
            </a:r>
            <a:r>
              <a:rPr lang="ja-JP" altLang="en-US" sz="1600" b="1" dirty="0"/>
              <a:t>　　 </a:t>
            </a:r>
            <a:r>
              <a:rPr lang="en-US" altLang="ja-JP" sz="1600" b="1" dirty="0"/>
              <a:t>–</a:t>
            </a:r>
            <a:r>
              <a:rPr lang="ja-JP" altLang="en-US" sz="1600" b="1" dirty="0"/>
              <a:t>　　</a:t>
            </a:r>
            <a:r>
              <a:rPr lang="ja-JP" altLang="en-US" sz="1600" b="1" dirty="0">
                <a:solidFill>
                  <a:schemeClr val="accent1">
                    <a:lumMod val="60000"/>
                    <a:lumOff val="40000"/>
                  </a:schemeClr>
                </a:solidFill>
              </a:rPr>
              <a:t>ある時点の出庫予定数　</a:t>
            </a:r>
            <a:endParaRPr kumimoji="1" lang="en-US" altLang="ja-JP" sz="1600" b="1" dirty="0">
              <a:solidFill>
                <a:schemeClr val="accent1">
                  <a:lumMod val="60000"/>
                  <a:lumOff val="40000"/>
                </a:schemeClr>
              </a:solidFill>
            </a:endParaRPr>
          </a:p>
        </p:txBody>
      </p:sp>
      <p:sp>
        <p:nvSpPr>
          <p:cNvPr id="9" name="吹き出し: 四角形 8">
            <a:extLst>
              <a:ext uri="{FF2B5EF4-FFF2-40B4-BE49-F238E27FC236}">
                <a16:creationId xmlns:a16="http://schemas.microsoft.com/office/drawing/2014/main" id="{0963D4E6-7F95-7EA2-0D12-AE5263A21832}"/>
              </a:ext>
            </a:extLst>
          </p:cNvPr>
          <p:cNvSpPr/>
          <p:nvPr/>
        </p:nvSpPr>
        <p:spPr>
          <a:xfrm>
            <a:off x="2846642" y="2827168"/>
            <a:ext cx="2672228" cy="1884169"/>
          </a:xfrm>
          <a:prstGeom prst="wedgeRectCallout">
            <a:avLst>
              <a:gd name="adj1" fmla="val -1967"/>
              <a:gd name="adj2" fmla="val -68032"/>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altLang="ja-JP" sz="1400" b="1" dirty="0">
              <a:solidFill>
                <a:schemeClr val="tx1"/>
              </a:solidFill>
            </a:endParaRPr>
          </a:p>
          <a:p>
            <a:r>
              <a:rPr kumimoji="1" lang="ja-JP" altLang="en-US" sz="1400" b="1" dirty="0">
                <a:solidFill>
                  <a:srgbClr val="00B050"/>
                </a:solidFill>
              </a:rPr>
              <a:t>ある時点の在庫</a:t>
            </a:r>
            <a:endParaRPr kumimoji="1" lang="en-US" altLang="ja-JP" sz="1400" b="1" dirty="0">
              <a:solidFill>
                <a:srgbClr val="00B050"/>
              </a:solidFill>
            </a:endParaRPr>
          </a:p>
          <a:p>
            <a:endParaRPr kumimoji="1" lang="en-US" altLang="ja-JP" sz="1400" dirty="0">
              <a:solidFill>
                <a:schemeClr val="tx1"/>
              </a:solidFill>
            </a:endParaRPr>
          </a:p>
          <a:p>
            <a:r>
              <a:rPr lang="ja-JP" altLang="en-US" sz="1400" dirty="0">
                <a:solidFill>
                  <a:schemeClr val="tx1"/>
                </a:solidFill>
              </a:rPr>
              <a:t>システムに入力して頂く必要があります</a:t>
            </a:r>
            <a:endParaRPr lang="en-US" altLang="ja-JP" sz="1400" dirty="0">
              <a:solidFill>
                <a:schemeClr val="tx1"/>
              </a:solidFill>
            </a:endParaRPr>
          </a:p>
          <a:p>
            <a:endParaRPr kumimoji="1" lang="en-US" altLang="ja-JP" sz="1400" dirty="0">
              <a:solidFill>
                <a:schemeClr val="tx1"/>
              </a:solidFill>
            </a:endParaRPr>
          </a:p>
          <a:p>
            <a:r>
              <a:rPr lang="ja-JP" altLang="en-US" sz="1400" dirty="0">
                <a:solidFill>
                  <a:schemeClr val="tx1"/>
                </a:solidFill>
              </a:rPr>
              <a:t>箱換算：箱の数</a:t>
            </a:r>
            <a:endParaRPr lang="en-US" altLang="ja-JP" sz="1400" dirty="0">
              <a:solidFill>
                <a:schemeClr val="tx1"/>
              </a:solidFill>
            </a:endParaRPr>
          </a:p>
          <a:p>
            <a:r>
              <a:rPr kumimoji="1" lang="ja-JP" altLang="en-US" sz="1400" dirty="0">
                <a:solidFill>
                  <a:schemeClr val="tx1"/>
                </a:solidFill>
              </a:rPr>
              <a:t>部品換算：部品の数</a:t>
            </a:r>
          </a:p>
        </p:txBody>
      </p:sp>
      <p:sp>
        <p:nvSpPr>
          <p:cNvPr id="10" name="吹き出し: 四角形 9">
            <a:extLst>
              <a:ext uri="{FF2B5EF4-FFF2-40B4-BE49-F238E27FC236}">
                <a16:creationId xmlns:a16="http://schemas.microsoft.com/office/drawing/2014/main" id="{6FBB2B68-8CBD-CFE8-BEF0-AC51CC3E5DCC}"/>
              </a:ext>
            </a:extLst>
          </p:cNvPr>
          <p:cNvSpPr/>
          <p:nvPr/>
        </p:nvSpPr>
        <p:spPr>
          <a:xfrm>
            <a:off x="5630145" y="2832759"/>
            <a:ext cx="3301684" cy="2942170"/>
          </a:xfrm>
          <a:prstGeom prst="wedgeRectCallout">
            <a:avLst>
              <a:gd name="adj1" fmla="val -422"/>
              <a:gd name="adj2" fmla="val -64793"/>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sz="1400" b="1" dirty="0">
                <a:solidFill>
                  <a:schemeClr val="accent6"/>
                </a:solidFill>
              </a:rPr>
              <a:t>IN</a:t>
            </a:r>
            <a:r>
              <a:rPr kumimoji="1" lang="ja-JP" altLang="en-US" sz="1400" b="1" dirty="0">
                <a:solidFill>
                  <a:schemeClr val="accent6"/>
                </a:solidFill>
              </a:rPr>
              <a:t>情報</a:t>
            </a:r>
            <a:endParaRPr kumimoji="1" lang="en-US" altLang="ja-JP" sz="1400" b="1" dirty="0">
              <a:solidFill>
                <a:schemeClr val="accent6"/>
              </a:solidFill>
            </a:endParaRPr>
          </a:p>
          <a:p>
            <a:endParaRPr kumimoji="1" lang="en-US" altLang="ja-JP" sz="1400" dirty="0">
              <a:solidFill>
                <a:schemeClr val="tx1"/>
              </a:solidFill>
            </a:endParaRPr>
          </a:p>
          <a:p>
            <a:r>
              <a:rPr kumimoji="1" lang="en-US" altLang="ja-JP" sz="1400" dirty="0">
                <a:solidFill>
                  <a:schemeClr val="tx1"/>
                </a:solidFill>
              </a:rPr>
              <a:t>LINKS</a:t>
            </a:r>
            <a:r>
              <a:rPr kumimoji="1" lang="ja-JP" altLang="en-US" sz="1400" dirty="0">
                <a:solidFill>
                  <a:schemeClr val="tx1"/>
                </a:solidFill>
              </a:rPr>
              <a:t>の発注実績から納入予定かんばん数を求め、所定のリードタイム</a:t>
            </a:r>
            <a:r>
              <a:rPr kumimoji="1" lang="en-US" altLang="ja-JP" sz="1400" dirty="0">
                <a:solidFill>
                  <a:schemeClr val="tx1"/>
                </a:solidFill>
              </a:rPr>
              <a:t>※</a:t>
            </a:r>
            <a:r>
              <a:rPr kumimoji="1" lang="ja-JP" altLang="en-US" sz="1400" dirty="0">
                <a:solidFill>
                  <a:schemeClr val="tx1"/>
                </a:solidFill>
              </a:rPr>
              <a:t>を考慮して、入庫予定かんばん数を計算し、加算していきます</a:t>
            </a:r>
            <a:endParaRPr kumimoji="1" lang="en-US" altLang="ja-JP" sz="1400" dirty="0">
              <a:solidFill>
                <a:schemeClr val="tx1"/>
              </a:solidFill>
            </a:endParaRPr>
          </a:p>
          <a:p>
            <a:endParaRPr lang="en-US" altLang="ja-JP" sz="1400" dirty="0">
              <a:solidFill>
                <a:schemeClr val="tx1"/>
              </a:solidFill>
            </a:endParaRPr>
          </a:p>
          <a:p>
            <a:r>
              <a:rPr kumimoji="1" lang="en-US" altLang="ja-JP" sz="1400" dirty="0">
                <a:solidFill>
                  <a:schemeClr val="tx1"/>
                </a:solidFill>
              </a:rPr>
              <a:t>※</a:t>
            </a:r>
            <a:r>
              <a:rPr kumimoji="1" lang="ja-JP" altLang="en-US" sz="1400" dirty="0">
                <a:solidFill>
                  <a:schemeClr val="tx1"/>
                </a:solidFill>
              </a:rPr>
              <a:t>仕入先ダイヤエクセルの納入</a:t>
            </a:r>
            <a:r>
              <a:rPr kumimoji="1" lang="en-US" altLang="ja-JP" sz="1400" dirty="0">
                <a:solidFill>
                  <a:schemeClr val="tx1"/>
                </a:solidFill>
              </a:rPr>
              <a:t>(LT)</a:t>
            </a:r>
            <a:r>
              <a:rPr kumimoji="1" lang="ja-JP" altLang="en-US" sz="1400" dirty="0">
                <a:solidFill>
                  <a:schemeClr val="tx1"/>
                </a:solidFill>
              </a:rPr>
              <a:t>列</a:t>
            </a:r>
            <a:endParaRPr kumimoji="1" lang="en-US" altLang="ja-JP" sz="1400" dirty="0">
              <a:solidFill>
                <a:schemeClr val="tx1"/>
              </a:solidFill>
            </a:endParaRPr>
          </a:p>
          <a:p>
            <a:endParaRPr lang="en-US" altLang="ja-JP" sz="1400" dirty="0">
              <a:solidFill>
                <a:schemeClr val="tx1"/>
              </a:solidFill>
            </a:endParaRPr>
          </a:p>
          <a:p>
            <a:r>
              <a:rPr lang="ja-JP" altLang="en-US" sz="1400" dirty="0">
                <a:solidFill>
                  <a:schemeClr val="tx1"/>
                </a:solidFill>
              </a:rPr>
              <a:t>箱換算：かんばん数</a:t>
            </a:r>
            <a:endParaRPr lang="en-US" altLang="ja-JP" sz="1400" dirty="0">
              <a:solidFill>
                <a:schemeClr val="tx1"/>
              </a:solidFill>
            </a:endParaRPr>
          </a:p>
          <a:p>
            <a:r>
              <a:rPr kumimoji="1" lang="ja-JP" altLang="en-US" sz="1400" dirty="0">
                <a:solidFill>
                  <a:schemeClr val="tx1"/>
                </a:solidFill>
              </a:rPr>
              <a:t>部品換算：かんばん数</a:t>
            </a:r>
            <a:r>
              <a:rPr kumimoji="1" lang="en-US" altLang="ja-JP" sz="1400" dirty="0">
                <a:solidFill>
                  <a:schemeClr val="tx1"/>
                </a:solidFill>
              </a:rPr>
              <a:t>×</a:t>
            </a:r>
            <a:r>
              <a:rPr kumimoji="1" lang="ja-JP" altLang="en-US" sz="1400" dirty="0">
                <a:solidFill>
                  <a:schemeClr val="tx1"/>
                </a:solidFill>
              </a:rPr>
              <a:t>収容数</a:t>
            </a:r>
            <a:endParaRPr kumimoji="1" lang="en-US" altLang="ja-JP" sz="1400" dirty="0">
              <a:solidFill>
                <a:schemeClr val="tx1"/>
              </a:solidFill>
            </a:endParaRPr>
          </a:p>
        </p:txBody>
      </p:sp>
      <p:sp>
        <p:nvSpPr>
          <p:cNvPr id="11" name="吹き出し: 四角形 10">
            <a:extLst>
              <a:ext uri="{FF2B5EF4-FFF2-40B4-BE49-F238E27FC236}">
                <a16:creationId xmlns:a16="http://schemas.microsoft.com/office/drawing/2014/main" id="{D1FF4016-0534-5780-2539-37F5B6775B38}"/>
              </a:ext>
            </a:extLst>
          </p:cNvPr>
          <p:cNvSpPr/>
          <p:nvPr/>
        </p:nvSpPr>
        <p:spPr>
          <a:xfrm>
            <a:off x="9043104" y="2827168"/>
            <a:ext cx="3026231" cy="2045278"/>
          </a:xfrm>
          <a:prstGeom prst="wedgeRectCallout">
            <a:avLst>
              <a:gd name="adj1" fmla="val -11827"/>
              <a:gd name="adj2" fmla="val -71957"/>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sz="1400" b="1" dirty="0">
                <a:solidFill>
                  <a:schemeClr val="accent1">
                    <a:lumMod val="60000"/>
                    <a:lumOff val="40000"/>
                  </a:schemeClr>
                </a:solidFill>
              </a:rPr>
              <a:t>OUT</a:t>
            </a:r>
            <a:r>
              <a:rPr kumimoji="1" lang="ja-JP" altLang="en-US" sz="1400" b="1" dirty="0">
                <a:solidFill>
                  <a:schemeClr val="accent1">
                    <a:lumMod val="60000"/>
                    <a:lumOff val="40000"/>
                  </a:schemeClr>
                </a:solidFill>
              </a:rPr>
              <a:t>情報</a:t>
            </a:r>
            <a:endParaRPr kumimoji="1" lang="en-US" altLang="ja-JP" sz="1400" b="1" dirty="0">
              <a:solidFill>
                <a:schemeClr val="accent1">
                  <a:lumMod val="60000"/>
                  <a:lumOff val="40000"/>
                </a:schemeClr>
              </a:solidFill>
            </a:endParaRPr>
          </a:p>
          <a:p>
            <a:endParaRPr kumimoji="1" lang="en-US" altLang="ja-JP" sz="1400" dirty="0">
              <a:solidFill>
                <a:schemeClr val="tx1"/>
              </a:solidFill>
            </a:endParaRPr>
          </a:p>
          <a:p>
            <a:r>
              <a:rPr lang="en-US" altLang="ja-JP" sz="1400" dirty="0">
                <a:solidFill>
                  <a:schemeClr val="tx1"/>
                </a:solidFill>
              </a:rPr>
              <a:t>Active</a:t>
            </a:r>
            <a:r>
              <a:rPr lang="ja-JP" altLang="en-US" sz="1400" dirty="0">
                <a:solidFill>
                  <a:schemeClr val="tx1"/>
                </a:solidFill>
              </a:rPr>
              <a:t>の日量数を</a:t>
            </a:r>
            <a:r>
              <a:rPr lang="en-US" altLang="ja-JP" sz="1400" dirty="0">
                <a:solidFill>
                  <a:schemeClr val="tx1"/>
                </a:solidFill>
              </a:rPr>
              <a:t>15</a:t>
            </a:r>
            <a:r>
              <a:rPr lang="ja-JP" altLang="en-US" sz="1400" dirty="0">
                <a:solidFill>
                  <a:schemeClr val="tx1"/>
                </a:solidFill>
              </a:rPr>
              <a:t>分単位に変換し、稼働時間中、減算していきます。</a:t>
            </a:r>
            <a:endParaRPr lang="en-US" altLang="ja-JP" sz="1400" dirty="0">
              <a:solidFill>
                <a:schemeClr val="tx1"/>
              </a:solidFill>
            </a:endParaRPr>
          </a:p>
          <a:p>
            <a:endParaRPr kumimoji="1" lang="en-US" altLang="ja-JP" sz="1400" dirty="0">
              <a:solidFill>
                <a:schemeClr val="tx1"/>
              </a:solidFill>
            </a:endParaRPr>
          </a:p>
          <a:p>
            <a:r>
              <a:rPr lang="ja-JP" altLang="en-US" sz="1400" dirty="0">
                <a:solidFill>
                  <a:schemeClr val="tx1"/>
                </a:solidFill>
              </a:rPr>
              <a:t>箱換算：日量数</a:t>
            </a:r>
            <a:r>
              <a:rPr lang="en-US" altLang="ja-JP" sz="1400" dirty="0">
                <a:solidFill>
                  <a:schemeClr val="tx1"/>
                </a:solidFill>
              </a:rPr>
              <a:t>/</a:t>
            </a:r>
            <a:r>
              <a:rPr lang="ja-JP" altLang="en-US" sz="1400" dirty="0">
                <a:solidFill>
                  <a:schemeClr val="tx1"/>
                </a:solidFill>
              </a:rPr>
              <a:t>収容数</a:t>
            </a:r>
            <a:endParaRPr lang="en-US" altLang="ja-JP" sz="1400" dirty="0">
              <a:solidFill>
                <a:schemeClr val="tx1"/>
              </a:solidFill>
            </a:endParaRPr>
          </a:p>
          <a:p>
            <a:r>
              <a:rPr kumimoji="1" lang="ja-JP" altLang="en-US" sz="1400" dirty="0">
                <a:solidFill>
                  <a:schemeClr val="tx1"/>
                </a:solidFill>
              </a:rPr>
              <a:t>部品換算：日量数</a:t>
            </a:r>
            <a:endParaRPr kumimoji="1" lang="en-US" altLang="ja-JP" sz="1400" dirty="0">
              <a:solidFill>
                <a:schemeClr val="tx1"/>
              </a:solidFill>
            </a:endParaRPr>
          </a:p>
        </p:txBody>
      </p:sp>
      <p:sp>
        <p:nvSpPr>
          <p:cNvPr id="12" name="吹き出し: 四角形 11">
            <a:extLst>
              <a:ext uri="{FF2B5EF4-FFF2-40B4-BE49-F238E27FC236}">
                <a16:creationId xmlns:a16="http://schemas.microsoft.com/office/drawing/2014/main" id="{140B42B5-09C8-C377-0DB4-283354EDD337}"/>
              </a:ext>
            </a:extLst>
          </p:cNvPr>
          <p:cNvSpPr/>
          <p:nvPr/>
        </p:nvSpPr>
        <p:spPr>
          <a:xfrm>
            <a:off x="331802" y="2827169"/>
            <a:ext cx="2403565" cy="1165712"/>
          </a:xfrm>
          <a:prstGeom prst="wedgeRectCallout">
            <a:avLst>
              <a:gd name="adj1" fmla="val -698"/>
              <a:gd name="adj2" fmla="val -80296"/>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1400" dirty="0">
                <a:solidFill>
                  <a:schemeClr val="tx1"/>
                </a:solidFill>
              </a:rPr>
              <a:t>箱換算 </a:t>
            </a:r>
            <a:r>
              <a:rPr lang="en-US" altLang="ja-JP" sz="1400" dirty="0">
                <a:solidFill>
                  <a:schemeClr val="tx1"/>
                </a:solidFill>
              </a:rPr>
              <a:t>or </a:t>
            </a:r>
            <a:r>
              <a:rPr kumimoji="1" lang="ja-JP" altLang="en-US" sz="1400" dirty="0">
                <a:solidFill>
                  <a:schemeClr val="tx1"/>
                </a:solidFill>
              </a:rPr>
              <a:t>部品換算の結果が出力されます</a:t>
            </a:r>
            <a:endParaRPr kumimoji="1" lang="en-US" altLang="ja-JP" sz="1400" dirty="0">
              <a:solidFill>
                <a:schemeClr val="tx1"/>
              </a:solidFill>
            </a:endParaRPr>
          </a:p>
          <a:p>
            <a:endParaRPr lang="en-US" altLang="ja-JP" sz="1400" dirty="0">
              <a:solidFill>
                <a:schemeClr val="tx1"/>
              </a:solidFill>
            </a:endParaRPr>
          </a:p>
          <a:p>
            <a:r>
              <a:rPr kumimoji="1" lang="ja-JP" altLang="en-US" sz="1400" dirty="0">
                <a:solidFill>
                  <a:schemeClr val="tx1"/>
                </a:solidFill>
              </a:rPr>
              <a:t>時間粒度：</a:t>
            </a:r>
            <a:r>
              <a:rPr kumimoji="1" lang="en-US" altLang="ja-JP" sz="1400" dirty="0">
                <a:solidFill>
                  <a:schemeClr val="tx1"/>
                </a:solidFill>
              </a:rPr>
              <a:t>15</a:t>
            </a:r>
            <a:r>
              <a:rPr kumimoji="1" lang="ja-JP" altLang="en-US" sz="1400" dirty="0">
                <a:solidFill>
                  <a:schemeClr val="tx1"/>
                </a:solidFill>
              </a:rPr>
              <a:t>分単位</a:t>
            </a:r>
          </a:p>
        </p:txBody>
      </p:sp>
    </p:spTree>
    <p:extLst>
      <p:ext uri="{BB962C8B-B14F-4D97-AF65-F5344CB8AC3E}">
        <p14:creationId xmlns:p14="http://schemas.microsoft.com/office/powerpoint/2010/main" val="21585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12E0645-E4DC-C7BD-26DD-AD9C18B5CD6A}"/>
              </a:ext>
            </a:extLst>
          </p:cNvPr>
          <p:cNvSpPr>
            <a:spLocks noGrp="1"/>
          </p:cNvSpPr>
          <p:nvPr>
            <p:ph type="body" sz="quarter" idx="18"/>
          </p:nvPr>
        </p:nvSpPr>
        <p:spPr/>
        <p:txBody>
          <a:bodyPr/>
          <a:lstStyle/>
          <a:p>
            <a:r>
              <a:rPr kumimoji="1" lang="ja-JP" altLang="en-US" sz="1800" b="0" dirty="0"/>
              <a:t>現在の在庫数（順立装置内の在庫）と発注実績、生産計画（日量数）をもとに、未来の在庫推移を自動で計算します。将来的に在庫が上限を超える、下限を割る、欠品するといったリスクを事前に察知することができます。</a:t>
            </a:r>
          </a:p>
        </p:txBody>
      </p:sp>
      <p:sp>
        <p:nvSpPr>
          <p:cNvPr id="3" name="テキスト プレースホルダー 2">
            <a:extLst>
              <a:ext uri="{FF2B5EF4-FFF2-40B4-BE49-F238E27FC236}">
                <a16:creationId xmlns:a16="http://schemas.microsoft.com/office/drawing/2014/main" id="{63C29A81-B712-D09D-4814-45909B6BBCF4}"/>
              </a:ext>
            </a:extLst>
          </p:cNvPr>
          <p:cNvSpPr>
            <a:spLocks noGrp="1"/>
          </p:cNvSpPr>
          <p:nvPr>
            <p:ph type="body" sz="quarter" idx="20"/>
          </p:nvPr>
        </p:nvSpPr>
        <p:spPr/>
        <p:txBody>
          <a:bodyPr/>
          <a:lstStyle/>
          <a:p>
            <a:r>
              <a:rPr kumimoji="1" lang="ja-JP" altLang="en-US" dirty="0"/>
              <a:t>概要</a:t>
            </a:r>
          </a:p>
        </p:txBody>
      </p:sp>
      <p:sp>
        <p:nvSpPr>
          <p:cNvPr id="4" name="日付プレースホルダー 3">
            <a:extLst>
              <a:ext uri="{FF2B5EF4-FFF2-40B4-BE49-F238E27FC236}">
                <a16:creationId xmlns:a16="http://schemas.microsoft.com/office/drawing/2014/main" id="{A2E8B642-9796-DD28-6A98-D99BE5B06559}"/>
              </a:ext>
            </a:extLst>
          </p:cNvPr>
          <p:cNvSpPr>
            <a:spLocks noGrp="1"/>
          </p:cNvSpPr>
          <p:nvPr>
            <p:ph type="dt" sz="half" idx="19"/>
          </p:nvPr>
        </p:nvSpPr>
        <p:spPr/>
        <p:txBody>
          <a:bodyPr/>
          <a:lstStyle/>
          <a:p>
            <a:fld id="{FCAFAC13-DB77-42F2-BE26-45BA5532FD50}" type="datetime4">
              <a:rPr lang="en-US" altLang="ja-JP" smtClean="0"/>
              <a:pPr/>
              <a:t>April 20, 2025</a:t>
            </a:fld>
            <a:endParaRPr lang="en-US" dirty="0"/>
          </a:p>
        </p:txBody>
      </p:sp>
      <p:sp>
        <p:nvSpPr>
          <p:cNvPr id="5" name="テキスト ボックス 4">
            <a:extLst>
              <a:ext uri="{FF2B5EF4-FFF2-40B4-BE49-F238E27FC236}">
                <a16:creationId xmlns:a16="http://schemas.microsoft.com/office/drawing/2014/main" id="{909F2C31-D129-1073-000A-4F9575530FB7}"/>
              </a:ext>
            </a:extLst>
          </p:cNvPr>
          <p:cNvSpPr txBox="1"/>
          <p:nvPr/>
        </p:nvSpPr>
        <p:spPr>
          <a:xfrm>
            <a:off x="443077" y="1942792"/>
            <a:ext cx="11579105" cy="338554"/>
          </a:xfrm>
          <a:prstGeom prst="rect">
            <a:avLst/>
          </a:prstGeom>
          <a:noFill/>
        </p:spPr>
        <p:txBody>
          <a:bodyPr wrap="square">
            <a:spAutoFit/>
          </a:bodyPr>
          <a:lstStyle/>
          <a:p>
            <a:r>
              <a:rPr lang="ja-JP" altLang="en-US" sz="1600" b="1" dirty="0"/>
              <a:t>未来の順立内の在庫数　＝　</a:t>
            </a:r>
            <a:r>
              <a:rPr lang="ja-JP" altLang="en-US" sz="1600" b="1" dirty="0">
                <a:solidFill>
                  <a:srgbClr val="00B050"/>
                </a:solidFill>
              </a:rPr>
              <a:t>ある時点の順立内の在庫数　　</a:t>
            </a:r>
            <a:r>
              <a:rPr lang="ja-JP" altLang="en-US" sz="1600" b="1" dirty="0"/>
              <a:t>＋　　</a:t>
            </a:r>
            <a:r>
              <a:rPr lang="ja-JP" altLang="en-US" sz="1600" b="1" dirty="0">
                <a:solidFill>
                  <a:schemeClr val="accent6"/>
                </a:solidFill>
              </a:rPr>
              <a:t>ある時点の入庫予定数</a:t>
            </a:r>
            <a:r>
              <a:rPr lang="ja-JP" altLang="en-US" sz="1600" b="1" dirty="0"/>
              <a:t>　　 </a:t>
            </a:r>
            <a:r>
              <a:rPr lang="en-US" altLang="ja-JP" sz="1600" b="1" dirty="0"/>
              <a:t>–</a:t>
            </a:r>
            <a:r>
              <a:rPr lang="ja-JP" altLang="en-US" sz="1600" b="1" dirty="0"/>
              <a:t>　　</a:t>
            </a:r>
            <a:r>
              <a:rPr lang="ja-JP" altLang="en-US" sz="1600" b="1" dirty="0">
                <a:solidFill>
                  <a:schemeClr val="accent1">
                    <a:lumMod val="60000"/>
                    <a:lumOff val="40000"/>
                  </a:schemeClr>
                </a:solidFill>
              </a:rPr>
              <a:t>ある時点の出庫予定数　</a:t>
            </a:r>
            <a:endParaRPr kumimoji="1" lang="en-US" altLang="ja-JP" sz="1600" b="1" dirty="0">
              <a:solidFill>
                <a:schemeClr val="accent1">
                  <a:lumMod val="60000"/>
                  <a:lumOff val="40000"/>
                </a:schemeClr>
              </a:solidFill>
            </a:endParaRPr>
          </a:p>
        </p:txBody>
      </p:sp>
      <p:sp>
        <p:nvSpPr>
          <p:cNvPr id="10" name="吹き出し: 四角形 9">
            <a:extLst>
              <a:ext uri="{FF2B5EF4-FFF2-40B4-BE49-F238E27FC236}">
                <a16:creationId xmlns:a16="http://schemas.microsoft.com/office/drawing/2014/main" id="{E98341DB-FAEE-C6BE-5EEE-6EE0BF85E4F8}"/>
              </a:ext>
            </a:extLst>
          </p:cNvPr>
          <p:cNvSpPr/>
          <p:nvPr/>
        </p:nvSpPr>
        <p:spPr>
          <a:xfrm>
            <a:off x="2846642" y="2827169"/>
            <a:ext cx="2672228" cy="921872"/>
          </a:xfrm>
          <a:prstGeom prst="wedgeRectCallout">
            <a:avLst>
              <a:gd name="adj1" fmla="val -4574"/>
              <a:gd name="adj2" fmla="val -94013"/>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1400" b="1" dirty="0">
                <a:solidFill>
                  <a:srgbClr val="00B050"/>
                </a:solidFill>
              </a:rPr>
              <a:t>ある時点の在庫</a:t>
            </a:r>
            <a:endParaRPr kumimoji="1" lang="en-US" altLang="ja-JP" sz="1400" b="1" dirty="0">
              <a:solidFill>
                <a:srgbClr val="00B050"/>
              </a:solidFill>
            </a:endParaRPr>
          </a:p>
          <a:p>
            <a:endParaRPr kumimoji="1" lang="en-US" altLang="ja-JP" sz="1400" dirty="0">
              <a:solidFill>
                <a:schemeClr val="tx1"/>
              </a:solidFill>
            </a:endParaRPr>
          </a:p>
          <a:p>
            <a:r>
              <a:rPr kumimoji="1" lang="ja-JP" altLang="en-US" sz="1400" dirty="0">
                <a:solidFill>
                  <a:schemeClr val="tx1"/>
                </a:solidFill>
              </a:rPr>
              <a:t>ある時点の順立装置の在庫数</a:t>
            </a:r>
          </a:p>
        </p:txBody>
      </p:sp>
      <p:sp>
        <p:nvSpPr>
          <p:cNvPr id="11" name="吹き出し: 四角形 10">
            <a:extLst>
              <a:ext uri="{FF2B5EF4-FFF2-40B4-BE49-F238E27FC236}">
                <a16:creationId xmlns:a16="http://schemas.microsoft.com/office/drawing/2014/main" id="{54F411A0-9244-0195-9AF4-EE8D65671A3E}"/>
              </a:ext>
            </a:extLst>
          </p:cNvPr>
          <p:cNvSpPr/>
          <p:nvPr/>
        </p:nvSpPr>
        <p:spPr>
          <a:xfrm>
            <a:off x="5630145" y="2832760"/>
            <a:ext cx="3301684" cy="2422864"/>
          </a:xfrm>
          <a:prstGeom prst="wedgeRectCallout">
            <a:avLst>
              <a:gd name="adj1" fmla="val -422"/>
              <a:gd name="adj2" fmla="val -64793"/>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sz="1400" b="1" dirty="0">
                <a:solidFill>
                  <a:schemeClr val="accent6"/>
                </a:solidFill>
              </a:rPr>
              <a:t>IN</a:t>
            </a:r>
            <a:r>
              <a:rPr kumimoji="1" lang="ja-JP" altLang="en-US" sz="1400" b="1" dirty="0">
                <a:solidFill>
                  <a:schemeClr val="accent6"/>
                </a:solidFill>
              </a:rPr>
              <a:t>情報</a:t>
            </a:r>
            <a:endParaRPr kumimoji="1" lang="en-US" altLang="ja-JP" sz="1400" b="1" dirty="0">
              <a:solidFill>
                <a:schemeClr val="accent6"/>
              </a:solidFill>
            </a:endParaRPr>
          </a:p>
          <a:p>
            <a:endParaRPr kumimoji="1" lang="en-US" altLang="ja-JP" sz="1400" dirty="0">
              <a:solidFill>
                <a:schemeClr val="tx1"/>
              </a:solidFill>
            </a:endParaRPr>
          </a:p>
          <a:p>
            <a:r>
              <a:rPr kumimoji="1" lang="en-US" altLang="ja-JP" sz="1400" dirty="0">
                <a:solidFill>
                  <a:schemeClr val="tx1"/>
                </a:solidFill>
              </a:rPr>
              <a:t>LINKS</a:t>
            </a:r>
            <a:r>
              <a:rPr kumimoji="1" lang="ja-JP" altLang="en-US" sz="1400" dirty="0">
                <a:solidFill>
                  <a:schemeClr val="tx1"/>
                </a:solidFill>
              </a:rPr>
              <a:t>の発注実績から納入予定かんばん数を求め、所定のリードタイム</a:t>
            </a:r>
            <a:r>
              <a:rPr kumimoji="1" lang="en-US" altLang="ja-JP" sz="1400" dirty="0">
                <a:solidFill>
                  <a:schemeClr val="tx1"/>
                </a:solidFill>
              </a:rPr>
              <a:t>※</a:t>
            </a:r>
            <a:r>
              <a:rPr kumimoji="1" lang="ja-JP" altLang="en-US" sz="1400" dirty="0">
                <a:solidFill>
                  <a:schemeClr val="tx1"/>
                </a:solidFill>
              </a:rPr>
              <a:t>を考慮して、入庫予定かんばん数を計算し、加算していきます</a:t>
            </a:r>
            <a:endParaRPr kumimoji="1" lang="en-US" altLang="ja-JP" sz="1400" dirty="0">
              <a:solidFill>
                <a:schemeClr val="tx1"/>
              </a:solidFill>
            </a:endParaRPr>
          </a:p>
          <a:p>
            <a:endParaRPr lang="en-US" altLang="ja-JP" sz="1400" dirty="0">
              <a:solidFill>
                <a:schemeClr val="tx1"/>
              </a:solidFill>
            </a:endParaRPr>
          </a:p>
          <a:p>
            <a:r>
              <a:rPr kumimoji="1" lang="en-US" altLang="ja-JP" sz="1400" dirty="0">
                <a:solidFill>
                  <a:schemeClr val="tx1"/>
                </a:solidFill>
              </a:rPr>
              <a:t>※</a:t>
            </a:r>
            <a:r>
              <a:rPr kumimoji="1" lang="ja-JP" altLang="en-US" sz="1400" dirty="0">
                <a:solidFill>
                  <a:schemeClr val="tx1"/>
                </a:solidFill>
              </a:rPr>
              <a:t>仕入先ダイヤエクセルの納入</a:t>
            </a:r>
            <a:r>
              <a:rPr kumimoji="1" lang="en-US" altLang="ja-JP" sz="1400" dirty="0">
                <a:solidFill>
                  <a:schemeClr val="tx1"/>
                </a:solidFill>
              </a:rPr>
              <a:t>(LT)</a:t>
            </a:r>
            <a:r>
              <a:rPr kumimoji="1" lang="ja-JP" altLang="en-US" sz="1400" dirty="0">
                <a:solidFill>
                  <a:schemeClr val="tx1"/>
                </a:solidFill>
              </a:rPr>
              <a:t>列</a:t>
            </a:r>
            <a:endParaRPr kumimoji="1" lang="en-US" altLang="ja-JP" sz="1400" dirty="0">
              <a:solidFill>
                <a:schemeClr val="tx1"/>
              </a:solidFill>
            </a:endParaRPr>
          </a:p>
          <a:p>
            <a:endParaRPr lang="en-US" altLang="ja-JP" sz="1400" dirty="0">
              <a:solidFill>
                <a:schemeClr val="tx1"/>
              </a:solidFill>
            </a:endParaRPr>
          </a:p>
          <a:p>
            <a:r>
              <a:rPr lang="ja-JP" altLang="en-US" sz="1400" dirty="0">
                <a:solidFill>
                  <a:schemeClr val="tx1"/>
                </a:solidFill>
              </a:rPr>
              <a:t>箱換算：かんばん数</a:t>
            </a:r>
            <a:endParaRPr lang="en-US" altLang="ja-JP" sz="1400" dirty="0">
              <a:solidFill>
                <a:schemeClr val="tx1"/>
              </a:solidFill>
            </a:endParaRPr>
          </a:p>
        </p:txBody>
      </p:sp>
      <p:sp>
        <p:nvSpPr>
          <p:cNvPr id="12" name="吹き出し: 四角形 11">
            <a:extLst>
              <a:ext uri="{FF2B5EF4-FFF2-40B4-BE49-F238E27FC236}">
                <a16:creationId xmlns:a16="http://schemas.microsoft.com/office/drawing/2014/main" id="{29FB742C-B1EC-3E33-6396-D7FA17BC8271}"/>
              </a:ext>
            </a:extLst>
          </p:cNvPr>
          <p:cNvSpPr/>
          <p:nvPr/>
        </p:nvSpPr>
        <p:spPr>
          <a:xfrm>
            <a:off x="9043104" y="2827168"/>
            <a:ext cx="3026231" cy="1788375"/>
          </a:xfrm>
          <a:prstGeom prst="wedgeRectCallout">
            <a:avLst>
              <a:gd name="adj1" fmla="val -11827"/>
              <a:gd name="adj2" fmla="val -71957"/>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sz="1400" b="1" dirty="0">
                <a:solidFill>
                  <a:schemeClr val="accent1">
                    <a:lumMod val="60000"/>
                    <a:lumOff val="40000"/>
                  </a:schemeClr>
                </a:solidFill>
              </a:rPr>
              <a:t>OUT</a:t>
            </a:r>
            <a:r>
              <a:rPr kumimoji="1" lang="ja-JP" altLang="en-US" sz="1400" b="1" dirty="0">
                <a:solidFill>
                  <a:schemeClr val="accent1">
                    <a:lumMod val="60000"/>
                    <a:lumOff val="40000"/>
                  </a:schemeClr>
                </a:solidFill>
              </a:rPr>
              <a:t>情報</a:t>
            </a:r>
            <a:endParaRPr kumimoji="1" lang="en-US" altLang="ja-JP" sz="1400" b="1" dirty="0">
              <a:solidFill>
                <a:schemeClr val="accent1">
                  <a:lumMod val="60000"/>
                  <a:lumOff val="40000"/>
                </a:schemeClr>
              </a:solidFill>
            </a:endParaRPr>
          </a:p>
          <a:p>
            <a:endParaRPr kumimoji="1" lang="en-US" altLang="ja-JP" sz="1400" dirty="0">
              <a:solidFill>
                <a:schemeClr val="tx1"/>
              </a:solidFill>
            </a:endParaRPr>
          </a:p>
          <a:p>
            <a:r>
              <a:rPr lang="en-US" altLang="ja-JP" sz="1400" dirty="0">
                <a:solidFill>
                  <a:schemeClr val="tx1"/>
                </a:solidFill>
              </a:rPr>
              <a:t>Active</a:t>
            </a:r>
            <a:r>
              <a:rPr lang="ja-JP" altLang="en-US" sz="1400" dirty="0">
                <a:solidFill>
                  <a:schemeClr val="tx1"/>
                </a:solidFill>
              </a:rPr>
              <a:t>の日量数を</a:t>
            </a:r>
            <a:r>
              <a:rPr lang="en-US" altLang="ja-JP" sz="1400" dirty="0">
                <a:solidFill>
                  <a:schemeClr val="tx1"/>
                </a:solidFill>
              </a:rPr>
              <a:t>1</a:t>
            </a:r>
            <a:r>
              <a:rPr lang="ja-JP" altLang="en-US" sz="1400" dirty="0">
                <a:solidFill>
                  <a:schemeClr val="tx1"/>
                </a:solidFill>
              </a:rPr>
              <a:t>時間単位に変換し、稼働時間中、減算していきます。</a:t>
            </a:r>
            <a:endParaRPr lang="en-US" altLang="ja-JP" sz="1400" dirty="0">
              <a:solidFill>
                <a:schemeClr val="tx1"/>
              </a:solidFill>
            </a:endParaRPr>
          </a:p>
          <a:p>
            <a:endParaRPr kumimoji="1" lang="en-US" altLang="ja-JP" sz="1400" dirty="0">
              <a:solidFill>
                <a:schemeClr val="tx1"/>
              </a:solidFill>
            </a:endParaRPr>
          </a:p>
          <a:p>
            <a:r>
              <a:rPr lang="ja-JP" altLang="en-US" sz="1400" dirty="0">
                <a:solidFill>
                  <a:schemeClr val="tx1"/>
                </a:solidFill>
              </a:rPr>
              <a:t>箱換算：日量数</a:t>
            </a:r>
            <a:r>
              <a:rPr lang="en-US" altLang="ja-JP" sz="1400" dirty="0">
                <a:solidFill>
                  <a:schemeClr val="tx1"/>
                </a:solidFill>
              </a:rPr>
              <a:t>/</a:t>
            </a:r>
            <a:r>
              <a:rPr lang="ja-JP" altLang="en-US" sz="1400" dirty="0">
                <a:solidFill>
                  <a:schemeClr val="tx1"/>
                </a:solidFill>
              </a:rPr>
              <a:t>収容数</a:t>
            </a:r>
            <a:endParaRPr lang="en-US" altLang="ja-JP" sz="1400" dirty="0">
              <a:solidFill>
                <a:schemeClr val="tx1"/>
              </a:solidFill>
            </a:endParaRPr>
          </a:p>
        </p:txBody>
      </p:sp>
      <p:sp>
        <p:nvSpPr>
          <p:cNvPr id="13" name="吹き出し: 四角形 12">
            <a:extLst>
              <a:ext uri="{FF2B5EF4-FFF2-40B4-BE49-F238E27FC236}">
                <a16:creationId xmlns:a16="http://schemas.microsoft.com/office/drawing/2014/main" id="{39279B1D-1437-0D17-87B8-D748BC96843C}"/>
              </a:ext>
            </a:extLst>
          </p:cNvPr>
          <p:cNvSpPr/>
          <p:nvPr/>
        </p:nvSpPr>
        <p:spPr>
          <a:xfrm>
            <a:off x="331802" y="2827169"/>
            <a:ext cx="2403565" cy="1096042"/>
          </a:xfrm>
          <a:prstGeom prst="wedgeRectCallout">
            <a:avLst>
              <a:gd name="adj1" fmla="val -3415"/>
              <a:gd name="adj2" fmla="val -85858"/>
            </a:avLst>
          </a:prstGeom>
          <a:solidFill>
            <a:schemeClr val="bg1"/>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1400" dirty="0">
                <a:solidFill>
                  <a:schemeClr val="tx1"/>
                </a:solidFill>
              </a:rPr>
              <a:t>箱換算で結果</a:t>
            </a:r>
            <a:r>
              <a:rPr kumimoji="1" lang="ja-JP" altLang="en-US" sz="1400" dirty="0">
                <a:solidFill>
                  <a:schemeClr val="tx1"/>
                </a:solidFill>
              </a:rPr>
              <a:t>が出力されます</a:t>
            </a:r>
            <a:endParaRPr kumimoji="1" lang="en-US" altLang="ja-JP" sz="1400" dirty="0">
              <a:solidFill>
                <a:schemeClr val="tx1"/>
              </a:solidFill>
            </a:endParaRPr>
          </a:p>
          <a:p>
            <a:endParaRPr lang="en-US" altLang="ja-JP" sz="1400" dirty="0">
              <a:solidFill>
                <a:schemeClr val="tx1"/>
              </a:solidFill>
            </a:endParaRPr>
          </a:p>
          <a:p>
            <a:r>
              <a:rPr kumimoji="1" lang="ja-JP" altLang="en-US" sz="1400" dirty="0">
                <a:solidFill>
                  <a:schemeClr val="tx1"/>
                </a:solidFill>
              </a:rPr>
              <a:t>時間粒度：</a:t>
            </a:r>
            <a:r>
              <a:rPr lang="en-US" altLang="ja-JP" sz="1400" dirty="0">
                <a:solidFill>
                  <a:schemeClr val="tx1"/>
                </a:solidFill>
              </a:rPr>
              <a:t>1</a:t>
            </a:r>
            <a:r>
              <a:rPr lang="ja-JP" altLang="en-US" sz="1400" dirty="0">
                <a:solidFill>
                  <a:schemeClr val="tx1"/>
                </a:solidFill>
              </a:rPr>
              <a:t>時間</a:t>
            </a:r>
            <a:r>
              <a:rPr kumimoji="1" lang="ja-JP" altLang="en-US" sz="1400" dirty="0">
                <a:solidFill>
                  <a:schemeClr val="tx1"/>
                </a:solidFill>
              </a:rPr>
              <a:t>単位</a:t>
            </a:r>
          </a:p>
        </p:txBody>
      </p:sp>
      <p:sp>
        <p:nvSpPr>
          <p:cNvPr id="14" name="正方形/長方形 13">
            <a:extLst>
              <a:ext uri="{FF2B5EF4-FFF2-40B4-BE49-F238E27FC236}">
                <a16:creationId xmlns:a16="http://schemas.microsoft.com/office/drawing/2014/main" id="{830D53D9-D2ED-261F-B810-147352DA662F}"/>
              </a:ext>
            </a:extLst>
          </p:cNvPr>
          <p:cNvSpPr/>
          <p:nvPr/>
        </p:nvSpPr>
        <p:spPr>
          <a:xfrm>
            <a:off x="331802" y="4706902"/>
            <a:ext cx="4061672" cy="169809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上限下限</a:t>
            </a:r>
          </a:p>
        </p:txBody>
      </p:sp>
    </p:spTree>
    <p:extLst>
      <p:ext uri="{BB962C8B-B14F-4D97-AF65-F5344CB8AC3E}">
        <p14:creationId xmlns:p14="http://schemas.microsoft.com/office/powerpoint/2010/main" val="1353845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16A5ECB-4DDD-365B-8501-021B69AB8C26}"/>
              </a:ext>
            </a:extLst>
          </p:cNvPr>
          <p:cNvSpPr>
            <a:spLocks noGrp="1"/>
          </p:cNvSpPr>
          <p:nvPr>
            <p:ph type="body" sz="quarter" idx="18"/>
          </p:nvPr>
        </p:nvSpPr>
        <p:spPr/>
        <p:txBody>
          <a:bodyPr/>
          <a:lstStyle/>
          <a:p>
            <a:r>
              <a:rPr lang="ja-JP" altLang="en-US" sz="1800" b="0" dirty="0"/>
              <a:t>入庫予定かんばん数は納入予定かんばん数＋○○時間で計算しています。</a:t>
            </a:r>
            <a:endParaRPr lang="en-US" altLang="ja-JP" sz="1800" b="0" dirty="0"/>
          </a:p>
          <a:p>
            <a:r>
              <a:rPr kumimoji="1" lang="ja-JP" altLang="en-US" sz="1800" b="0" dirty="0"/>
              <a:t>○○時間は仕入先ダイヤエクセルの○○列の数値を採用しています。</a:t>
            </a:r>
            <a:endParaRPr kumimoji="1" lang="en-US" altLang="ja-JP" sz="1800" b="0" dirty="0"/>
          </a:p>
        </p:txBody>
      </p:sp>
      <p:sp>
        <p:nvSpPr>
          <p:cNvPr id="3" name="テキスト プレースホルダー 2">
            <a:extLst>
              <a:ext uri="{FF2B5EF4-FFF2-40B4-BE49-F238E27FC236}">
                <a16:creationId xmlns:a16="http://schemas.microsoft.com/office/drawing/2014/main" id="{EC105A88-BC88-FCCD-A90A-88B322A4093E}"/>
              </a:ext>
            </a:extLst>
          </p:cNvPr>
          <p:cNvSpPr>
            <a:spLocks noGrp="1"/>
          </p:cNvSpPr>
          <p:nvPr>
            <p:ph type="body" sz="quarter" idx="20"/>
          </p:nvPr>
        </p:nvSpPr>
        <p:spPr/>
        <p:txBody>
          <a:bodyPr/>
          <a:lstStyle/>
          <a:p>
            <a:r>
              <a:rPr kumimoji="1" lang="ja-JP" altLang="en-US" dirty="0"/>
              <a:t>入庫予定時間の設定</a:t>
            </a:r>
          </a:p>
        </p:txBody>
      </p:sp>
      <p:sp>
        <p:nvSpPr>
          <p:cNvPr id="4" name="日付プレースホルダー 3">
            <a:extLst>
              <a:ext uri="{FF2B5EF4-FFF2-40B4-BE49-F238E27FC236}">
                <a16:creationId xmlns:a16="http://schemas.microsoft.com/office/drawing/2014/main" id="{30F8421B-208E-B07A-B6DF-42F1FA1ABDA9}"/>
              </a:ext>
            </a:extLst>
          </p:cNvPr>
          <p:cNvSpPr>
            <a:spLocks noGrp="1"/>
          </p:cNvSpPr>
          <p:nvPr>
            <p:ph type="dt" sz="half" idx="19"/>
          </p:nvPr>
        </p:nvSpPr>
        <p:spPr/>
        <p:txBody>
          <a:bodyPr/>
          <a:lstStyle/>
          <a:p>
            <a:fld id="{FCAFAC13-DB77-42F2-BE26-45BA5532FD50}" type="datetime4">
              <a:rPr lang="en-US" altLang="ja-JP" smtClean="0"/>
              <a:pPr/>
              <a:t>April 20, 2025</a:t>
            </a:fld>
            <a:endParaRPr lang="en-US" dirty="0"/>
          </a:p>
        </p:txBody>
      </p:sp>
      <p:sp>
        <p:nvSpPr>
          <p:cNvPr id="7" name="フローチャート: 磁気ディスク 6">
            <a:extLst>
              <a:ext uri="{FF2B5EF4-FFF2-40B4-BE49-F238E27FC236}">
                <a16:creationId xmlns:a16="http://schemas.microsoft.com/office/drawing/2014/main" id="{5C16C021-4EAD-3DAF-891E-73033B8076AB}"/>
              </a:ext>
            </a:extLst>
          </p:cNvPr>
          <p:cNvSpPr/>
          <p:nvPr/>
        </p:nvSpPr>
        <p:spPr>
          <a:xfrm>
            <a:off x="1162595" y="2542904"/>
            <a:ext cx="914400" cy="612648"/>
          </a:xfrm>
          <a:prstGeom prst="flowChartMagneticDisk">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FABDC28C-C584-EB3F-631F-5C47DA845C30}"/>
              </a:ext>
            </a:extLst>
          </p:cNvPr>
          <p:cNvSpPr txBox="1"/>
          <p:nvPr/>
        </p:nvSpPr>
        <p:spPr>
          <a:xfrm>
            <a:off x="685271" y="3297995"/>
            <a:ext cx="1869048" cy="338554"/>
          </a:xfrm>
          <a:prstGeom prst="rect">
            <a:avLst/>
          </a:prstGeom>
          <a:noFill/>
        </p:spPr>
        <p:txBody>
          <a:bodyPr wrap="square">
            <a:spAutoFit/>
          </a:bodyPr>
          <a:lstStyle/>
          <a:p>
            <a:pPr algn="ctr"/>
            <a:r>
              <a:rPr kumimoji="1" lang="en-US" altLang="ja-JP" sz="1600" b="1" dirty="0"/>
              <a:t>LINKS</a:t>
            </a:r>
            <a:r>
              <a:rPr kumimoji="1" lang="ja-JP" altLang="en-US" sz="1600" b="1" dirty="0"/>
              <a:t>の発注実績</a:t>
            </a:r>
            <a:endParaRPr kumimoji="1" lang="en-US" altLang="ja-JP" sz="1600" b="1" dirty="0"/>
          </a:p>
        </p:txBody>
      </p:sp>
      <p:sp>
        <p:nvSpPr>
          <p:cNvPr id="10" name="フローチャート: 内部記憶 9">
            <a:extLst>
              <a:ext uri="{FF2B5EF4-FFF2-40B4-BE49-F238E27FC236}">
                <a16:creationId xmlns:a16="http://schemas.microsoft.com/office/drawing/2014/main" id="{34DD5B4C-D7CB-4AC0-CFB9-FFCF22BF62D6}"/>
              </a:ext>
            </a:extLst>
          </p:cNvPr>
          <p:cNvSpPr/>
          <p:nvPr/>
        </p:nvSpPr>
        <p:spPr>
          <a:xfrm>
            <a:off x="1162595" y="4275908"/>
            <a:ext cx="962296" cy="849086"/>
          </a:xfrm>
          <a:prstGeom prst="flowChartInternalStorage">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B289DEF9-7BA0-0639-CD42-8106D06A529E}"/>
              </a:ext>
            </a:extLst>
          </p:cNvPr>
          <p:cNvSpPr txBox="1"/>
          <p:nvPr/>
        </p:nvSpPr>
        <p:spPr>
          <a:xfrm>
            <a:off x="490681" y="5232839"/>
            <a:ext cx="2306123" cy="338554"/>
          </a:xfrm>
          <a:prstGeom prst="rect">
            <a:avLst/>
          </a:prstGeom>
          <a:noFill/>
        </p:spPr>
        <p:txBody>
          <a:bodyPr wrap="square">
            <a:spAutoFit/>
          </a:bodyPr>
          <a:lstStyle/>
          <a:p>
            <a:pPr algn="ctr"/>
            <a:r>
              <a:rPr kumimoji="1" lang="ja-JP" altLang="en-US" sz="1600" b="1" dirty="0"/>
              <a:t>仕入先ダイヤエクセル</a:t>
            </a:r>
            <a:endParaRPr kumimoji="1" lang="en-US" altLang="ja-JP" sz="1600" b="1" dirty="0"/>
          </a:p>
        </p:txBody>
      </p:sp>
      <p:sp>
        <p:nvSpPr>
          <p:cNvPr id="12" name="正方形/長方形 11">
            <a:extLst>
              <a:ext uri="{FF2B5EF4-FFF2-40B4-BE49-F238E27FC236}">
                <a16:creationId xmlns:a16="http://schemas.microsoft.com/office/drawing/2014/main" id="{33520E47-01E4-B84C-6B99-7F0FFD4BA2C2}"/>
              </a:ext>
            </a:extLst>
          </p:cNvPr>
          <p:cNvSpPr/>
          <p:nvPr/>
        </p:nvSpPr>
        <p:spPr>
          <a:xfrm>
            <a:off x="4808098" y="3155552"/>
            <a:ext cx="2429692" cy="1336765"/>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納入予定かんばん数</a:t>
            </a:r>
          </a:p>
        </p:txBody>
      </p:sp>
      <p:cxnSp>
        <p:nvCxnSpPr>
          <p:cNvPr id="14" name="コネクタ: カギ線 13">
            <a:extLst>
              <a:ext uri="{FF2B5EF4-FFF2-40B4-BE49-F238E27FC236}">
                <a16:creationId xmlns:a16="http://schemas.microsoft.com/office/drawing/2014/main" id="{7A7CCA5A-1C84-7EB5-F40E-0720B18AD734}"/>
              </a:ext>
            </a:extLst>
          </p:cNvPr>
          <p:cNvCxnSpPr>
            <a:cxnSpLocks/>
            <a:stCxn id="7" idx="4"/>
            <a:endCxn id="12" idx="1"/>
          </p:cNvCxnSpPr>
          <p:nvPr/>
        </p:nvCxnSpPr>
        <p:spPr>
          <a:xfrm>
            <a:off x="2076995" y="2849228"/>
            <a:ext cx="2731103" cy="97470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コネクタ: カギ線 17">
            <a:extLst>
              <a:ext uri="{FF2B5EF4-FFF2-40B4-BE49-F238E27FC236}">
                <a16:creationId xmlns:a16="http://schemas.microsoft.com/office/drawing/2014/main" id="{3B0B46E4-E45E-637D-4901-68A0E659C362}"/>
              </a:ext>
            </a:extLst>
          </p:cNvPr>
          <p:cNvCxnSpPr>
            <a:cxnSpLocks/>
            <a:stCxn id="10" idx="3"/>
            <a:endCxn id="12" idx="1"/>
          </p:cNvCxnSpPr>
          <p:nvPr/>
        </p:nvCxnSpPr>
        <p:spPr>
          <a:xfrm flipV="1">
            <a:off x="2124891" y="3823935"/>
            <a:ext cx="2683207" cy="876516"/>
          </a:xfrm>
          <a:prstGeom prst="bentConnector3">
            <a:avLst>
              <a:gd name="adj1" fmla="val 49026"/>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正方形/長方形 35">
            <a:extLst>
              <a:ext uri="{FF2B5EF4-FFF2-40B4-BE49-F238E27FC236}">
                <a16:creationId xmlns:a16="http://schemas.microsoft.com/office/drawing/2014/main" id="{0ADC7AEA-1E5E-3C81-FDB1-EC954A519E03}"/>
              </a:ext>
            </a:extLst>
          </p:cNvPr>
          <p:cNvSpPr/>
          <p:nvPr/>
        </p:nvSpPr>
        <p:spPr>
          <a:xfrm>
            <a:off x="9077037" y="3155552"/>
            <a:ext cx="2429692" cy="1336765"/>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入庫予定かんばん数</a:t>
            </a:r>
          </a:p>
        </p:txBody>
      </p:sp>
      <p:cxnSp>
        <p:nvCxnSpPr>
          <p:cNvPr id="38" name="直線矢印コネクタ 37">
            <a:extLst>
              <a:ext uri="{FF2B5EF4-FFF2-40B4-BE49-F238E27FC236}">
                <a16:creationId xmlns:a16="http://schemas.microsoft.com/office/drawing/2014/main" id="{C496C5F9-F963-0831-CA0A-839A2A8B9CB4}"/>
              </a:ext>
            </a:extLst>
          </p:cNvPr>
          <p:cNvCxnSpPr>
            <a:stCxn id="12" idx="3"/>
            <a:endCxn id="36" idx="1"/>
          </p:cNvCxnSpPr>
          <p:nvPr/>
        </p:nvCxnSpPr>
        <p:spPr>
          <a:xfrm>
            <a:off x="7237790" y="3823935"/>
            <a:ext cx="183924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テキスト ボックス 45">
            <a:extLst>
              <a:ext uri="{FF2B5EF4-FFF2-40B4-BE49-F238E27FC236}">
                <a16:creationId xmlns:a16="http://schemas.microsoft.com/office/drawing/2014/main" id="{16C94189-7DFF-1E8D-1B9E-032287106CB3}"/>
              </a:ext>
            </a:extLst>
          </p:cNvPr>
          <p:cNvSpPr txBox="1"/>
          <p:nvPr/>
        </p:nvSpPr>
        <p:spPr>
          <a:xfrm>
            <a:off x="2508022" y="2508718"/>
            <a:ext cx="1869048" cy="338554"/>
          </a:xfrm>
          <a:prstGeom prst="rect">
            <a:avLst/>
          </a:prstGeom>
          <a:noFill/>
        </p:spPr>
        <p:txBody>
          <a:bodyPr wrap="square">
            <a:spAutoFit/>
          </a:bodyPr>
          <a:lstStyle/>
          <a:p>
            <a:pPr algn="ctr"/>
            <a:r>
              <a:rPr kumimoji="1" lang="ja-JP" altLang="en-US" sz="1600" b="1" dirty="0"/>
              <a:t>納入日、納入便</a:t>
            </a:r>
            <a:endParaRPr kumimoji="1" lang="en-US" altLang="ja-JP" sz="1600" b="1" dirty="0"/>
          </a:p>
        </p:txBody>
      </p:sp>
      <p:sp>
        <p:nvSpPr>
          <p:cNvPr id="47" name="テキスト ボックス 46">
            <a:extLst>
              <a:ext uri="{FF2B5EF4-FFF2-40B4-BE49-F238E27FC236}">
                <a16:creationId xmlns:a16="http://schemas.microsoft.com/office/drawing/2014/main" id="{90C8C2B5-54C0-2AF2-7A66-F000128030D7}"/>
              </a:ext>
            </a:extLst>
          </p:cNvPr>
          <p:cNvSpPr txBox="1"/>
          <p:nvPr/>
        </p:nvSpPr>
        <p:spPr>
          <a:xfrm>
            <a:off x="2632118" y="4751842"/>
            <a:ext cx="2276128" cy="338554"/>
          </a:xfrm>
          <a:prstGeom prst="rect">
            <a:avLst/>
          </a:prstGeom>
          <a:noFill/>
        </p:spPr>
        <p:txBody>
          <a:bodyPr wrap="square">
            <a:spAutoFit/>
          </a:bodyPr>
          <a:lstStyle/>
          <a:p>
            <a:pPr algn="ctr"/>
            <a:r>
              <a:rPr kumimoji="1" lang="ja-JP" altLang="en-US" sz="1600" b="1" dirty="0"/>
              <a:t>納入便、納入予定時間</a:t>
            </a:r>
            <a:endParaRPr kumimoji="1" lang="en-US" altLang="ja-JP" sz="1600" b="1" dirty="0"/>
          </a:p>
        </p:txBody>
      </p:sp>
      <p:sp>
        <p:nvSpPr>
          <p:cNvPr id="48" name="テキスト ボックス 47">
            <a:extLst>
              <a:ext uri="{FF2B5EF4-FFF2-40B4-BE49-F238E27FC236}">
                <a16:creationId xmlns:a16="http://schemas.microsoft.com/office/drawing/2014/main" id="{F1C1F254-EE4A-CA75-5692-96D39BA9BFA8}"/>
              </a:ext>
            </a:extLst>
          </p:cNvPr>
          <p:cNvSpPr txBox="1"/>
          <p:nvPr/>
        </p:nvSpPr>
        <p:spPr>
          <a:xfrm>
            <a:off x="7639546" y="3897139"/>
            <a:ext cx="1116922" cy="338554"/>
          </a:xfrm>
          <a:prstGeom prst="rect">
            <a:avLst/>
          </a:prstGeom>
          <a:noFill/>
        </p:spPr>
        <p:txBody>
          <a:bodyPr wrap="square">
            <a:spAutoFit/>
          </a:bodyPr>
          <a:lstStyle/>
          <a:p>
            <a:pPr algn="ctr"/>
            <a:r>
              <a:rPr kumimoji="1" lang="ja-JP" altLang="en-US" sz="1600" b="1" dirty="0"/>
              <a:t>納入</a:t>
            </a:r>
            <a:r>
              <a:rPr lang="en-US" altLang="ja-JP" sz="1600" b="1" dirty="0"/>
              <a:t>LT</a:t>
            </a:r>
            <a:endParaRPr kumimoji="1" lang="en-US" altLang="ja-JP" sz="1600" b="1" dirty="0"/>
          </a:p>
        </p:txBody>
      </p:sp>
    </p:spTree>
    <p:extLst>
      <p:ext uri="{BB962C8B-B14F-4D97-AF65-F5344CB8AC3E}">
        <p14:creationId xmlns:p14="http://schemas.microsoft.com/office/powerpoint/2010/main" val="2689800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39776FA-F37C-B024-B2C5-06661641917C}"/>
              </a:ext>
            </a:extLst>
          </p:cNvPr>
          <p:cNvSpPr>
            <a:spLocks noGrp="1"/>
          </p:cNvSpPr>
          <p:nvPr>
            <p:ph type="body" sz="quarter" idx="18"/>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B7D35F16-17ED-6228-7C70-C0FD419C0D39}"/>
              </a:ext>
            </a:extLst>
          </p:cNvPr>
          <p:cNvSpPr>
            <a:spLocks noGrp="1"/>
          </p:cNvSpPr>
          <p:nvPr>
            <p:ph type="body" sz="quarter" idx="20"/>
          </p:nvPr>
        </p:nvSpPr>
        <p:spPr/>
        <p:txBody>
          <a:bodyPr/>
          <a:lstStyle/>
          <a:p>
            <a:r>
              <a:rPr kumimoji="1" lang="ja-JP" altLang="en-US" dirty="0"/>
              <a:t>不具合</a:t>
            </a:r>
            <a:r>
              <a:rPr kumimoji="1" lang="en-US" altLang="ja-JP" dirty="0"/>
              <a:t>QA</a:t>
            </a:r>
            <a:r>
              <a:rPr kumimoji="1" lang="ja-JP" altLang="en-US" dirty="0"/>
              <a:t>、在庫リミット計算</a:t>
            </a:r>
          </a:p>
        </p:txBody>
      </p:sp>
      <p:sp>
        <p:nvSpPr>
          <p:cNvPr id="4" name="日付プレースホルダー 3">
            <a:extLst>
              <a:ext uri="{FF2B5EF4-FFF2-40B4-BE49-F238E27FC236}">
                <a16:creationId xmlns:a16="http://schemas.microsoft.com/office/drawing/2014/main" id="{A8CE9657-C681-05FC-15A0-B6FDA50CB592}"/>
              </a:ext>
            </a:extLst>
          </p:cNvPr>
          <p:cNvSpPr>
            <a:spLocks noGrp="1"/>
          </p:cNvSpPr>
          <p:nvPr>
            <p:ph type="dt" sz="half" idx="19"/>
          </p:nvPr>
        </p:nvSpPr>
        <p:spPr/>
        <p:txBody>
          <a:bodyPr/>
          <a:lstStyle/>
          <a:p>
            <a:fld id="{FCAFAC13-DB77-42F2-BE26-45BA5532FD50}" type="datetime4">
              <a:rPr lang="en-US" altLang="ja-JP" smtClean="0"/>
              <a:pPr/>
              <a:t>April 20, 2025</a:t>
            </a:fld>
            <a:endParaRPr lang="en-US" dirty="0"/>
          </a:p>
        </p:txBody>
      </p:sp>
      <p:graphicFrame>
        <p:nvGraphicFramePr>
          <p:cNvPr id="5" name="表 4">
            <a:extLst>
              <a:ext uri="{FF2B5EF4-FFF2-40B4-BE49-F238E27FC236}">
                <a16:creationId xmlns:a16="http://schemas.microsoft.com/office/drawing/2014/main" id="{1368ABBC-334A-C784-59C0-DFC916DBAE5B}"/>
              </a:ext>
            </a:extLst>
          </p:cNvPr>
          <p:cNvGraphicFramePr>
            <a:graphicFrameLocks noGrp="1"/>
          </p:cNvGraphicFramePr>
          <p:nvPr>
            <p:extLst>
              <p:ext uri="{D42A27DB-BD31-4B8C-83A1-F6EECF244321}">
                <p14:modId xmlns:p14="http://schemas.microsoft.com/office/powerpoint/2010/main" val="608439985"/>
              </p:ext>
            </p:extLst>
          </p:nvPr>
        </p:nvGraphicFramePr>
        <p:xfrm>
          <a:off x="443077" y="767396"/>
          <a:ext cx="11341555" cy="2225040"/>
        </p:xfrm>
        <a:graphic>
          <a:graphicData uri="http://schemas.openxmlformats.org/drawingml/2006/table">
            <a:tbl>
              <a:tblPr firstRow="1" bandRow="1">
                <a:tableStyleId>{5C22544A-7EE6-4342-B048-85BDC9FD1C3A}</a:tableStyleId>
              </a:tblPr>
              <a:tblGrid>
                <a:gridCol w="931082">
                  <a:extLst>
                    <a:ext uri="{9D8B030D-6E8A-4147-A177-3AD203B41FA5}">
                      <a16:colId xmlns:a16="http://schemas.microsoft.com/office/drawing/2014/main" val="1456214035"/>
                    </a:ext>
                  </a:extLst>
                </a:gridCol>
                <a:gridCol w="4987452">
                  <a:extLst>
                    <a:ext uri="{9D8B030D-6E8A-4147-A177-3AD203B41FA5}">
                      <a16:colId xmlns:a16="http://schemas.microsoft.com/office/drawing/2014/main" val="4071162853"/>
                    </a:ext>
                  </a:extLst>
                </a:gridCol>
                <a:gridCol w="5423021">
                  <a:extLst>
                    <a:ext uri="{9D8B030D-6E8A-4147-A177-3AD203B41FA5}">
                      <a16:colId xmlns:a16="http://schemas.microsoft.com/office/drawing/2014/main" val="3321618152"/>
                    </a:ext>
                  </a:extLst>
                </a:gridCol>
              </a:tblGrid>
              <a:tr h="370840">
                <a:tc>
                  <a:txBody>
                    <a:bodyPr/>
                    <a:lstStyle/>
                    <a:p>
                      <a:r>
                        <a:rPr kumimoji="1" lang="en-US" altLang="ja-JP" dirty="0"/>
                        <a:t>#</a:t>
                      </a:r>
                      <a:endParaRPr kumimoji="1" lang="ja-JP" altLang="en-US" dirty="0"/>
                    </a:p>
                  </a:txBody>
                  <a:tcPr/>
                </a:tc>
                <a:tc>
                  <a:txBody>
                    <a:bodyPr/>
                    <a:lstStyle/>
                    <a:p>
                      <a:r>
                        <a:rPr kumimoji="1" lang="ja-JP" altLang="en-US" dirty="0"/>
                        <a:t>エラー</a:t>
                      </a:r>
                    </a:p>
                  </a:txBody>
                  <a:tcPr/>
                </a:tc>
                <a:tc>
                  <a:txBody>
                    <a:bodyPr/>
                    <a:lstStyle/>
                    <a:p>
                      <a:r>
                        <a:rPr kumimoji="1" lang="ja-JP" altLang="en-US" dirty="0"/>
                        <a:t>解決策</a:t>
                      </a:r>
                    </a:p>
                  </a:txBody>
                  <a:tcPr/>
                </a:tc>
                <a:extLst>
                  <a:ext uri="{0D108BD9-81ED-4DB2-BD59-A6C34878D82A}">
                    <a16:rowId xmlns:a16="http://schemas.microsoft.com/office/drawing/2014/main" val="2653864339"/>
                  </a:ext>
                </a:extLst>
              </a:tr>
              <a:tr h="370840">
                <a:tc>
                  <a:txBody>
                    <a:bodyPr/>
                    <a:lstStyle/>
                    <a:p>
                      <a:r>
                        <a:rPr kumimoji="1" lang="en-US" altLang="ja-JP" dirty="0"/>
                        <a:t>1</a:t>
                      </a:r>
                      <a:endParaRPr kumimoji="1" lang="ja-JP" altLang="en-US" dirty="0"/>
                    </a:p>
                  </a:txBody>
                  <a:tcPr/>
                </a:tc>
                <a:tc>
                  <a:txBody>
                    <a:bodyPr/>
                    <a:lstStyle/>
                    <a:p>
                      <a:endParaRPr kumimoji="1" lang="ja-JP" altLang="en-US" dirty="0"/>
                    </a:p>
                  </a:txBody>
                  <a:tcPr/>
                </a:tc>
                <a:tc>
                  <a:txBody>
                    <a:bodyPr/>
                    <a:lstStyle/>
                    <a:p>
                      <a:r>
                        <a:rPr kumimoji="1" lang="ja-JP" altLang="en-US" dirty="0"/>
                        <a:t>ステップを順番に実行ください</a:t>
                      </a:r>
                    </a:p>
                  </a:txBody>
                  <a:tcPr/>
                </a:tc>
                <a:extLst>
                  <a:ext uri="{0D108BD9-81ED-4DB2-BD59-A6C34878D82A}">
                    <a16:rowId xmlns:a16="http://schemas.microsoft.com/office/drawing/2014/main" val="668252818"/>
                  </a:ext>
                </a:extLst>
              </a:tr>
              <a:tr h="370840">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795581484"/>
                  </a:ext>
                </a:extLst>
              </a:tr>
              <a:tr h="370840">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1841422175"/>
                  </a:ext>
                </a:extLst>
              </a:tr>
              <a:tr h="370840">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2104319913"/>
                  </a:ext>
                </a:extLst>
              </a:tr>
              <a:tr h="370840">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3422307566"/>
                  </a:ext>
                </a:extLst>
              </a:tr>
            </a:tbl>
          </a:graphicData>
        </a:graphic>
      </p:graphicFrame>
    </p:spTree>
    <p:extLst>
      <p:ext uri="{BB962C8B-B14F-4D97-AF65-F5344CB8AC3E}">
        <p14:creationId xmlns:p14="http://schemas.microsoft.com/office/powerpoint/2010/main" val="2411359077"/>
      </p:ext>
    </p:extLst>
  </p:cSld>
  <p:clrMapOvr>
    <a:masterClrMapping/>
  </p:clrMapOvr>
</p:sld>
</file>

<file path=ppt/theme/theme1.xml><?xml version="1.0" encoding="utf-8"?>
<a:theme xmlns:a="http://schemas.openxmlformats.org/drawingml/2006/main" name="内容">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ISINフォーマット_wide.potx" id="{E6ED6B68-B8AB-4240-B5BF-953200F140CE}" vid="{4B783BF8-DEA1-4518-93B8-7E4A5AC19B3A}"/>
    </a:ext>
  </a:extLst>
</a:theme>
</file>

<file path=docProps/app.xml><?xml version="1.0" encoding="utf-8"?>
<Properties xmlns="http://schemas.openxmlformats.org/officeDocument/2006/extended-properties" xmlns:vt="http://schemas.openxmlformats.org/officeDocument/2006/docPropsVTypes">
  <TotalTime>10651</TotalTime>
  <Words>1349</Words>
  <Application>Microsoft Office PowerPoint</Application>
  <PresentationFormat>ワイド画面</PresentationFormat>
  <Paragraphs>147</Paragraphs>
  <Slides>7</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7</vt:i4>
      </vt:variant>
    </vt:vector>
  </HeadingPairs>
  <TitlesOfParts>
    <vt:vector size="11" baseType="lpstr">
      <vt:lpstr>メイリオ</vt:lpstr>
      <vt:lpstr>Arial</vt:lpstr>
      <vt:lpstr>Segoe UI</vt:lpstr>
      <vt:lpstr>内容</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優樹 笹岡</dc:creator>
  <cp:lastModifiedBy>優樹 笹岡</cp:lastModifiedBy>
  <cp:revision>15</cp:revision>
  <dcterms:created xsi:type="dcterms:W3CDTF">2025-03-16T23:36:22Z</dcterms:created>
  <dcterms:modified xsi:type="dcterms:W3CDTF">2025-04-20T14:36:53Z</dcterms:modified>
</cp:coreProperties>
</file>