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80" r:id="rId7"/>
    <p:sldId id="274" r:id="rId8"/>
    <p:sldId id="275" r:id="rId9"/>
    <p:sldId id="281" r:id="rId10"/>
    <p:sldId id="282"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www.w3schools.com/cssref/css_selectors.php" TargetMode="External"/><Relationship Id="rId3" Type="http://schemas.openxmlformats.org/officeDocument/2006/relationships/hyperlink" Target="https://www.w3schools.com/css/css_dimension.asp" TargetMode="External"/><Relationship Id="rId7" Type="http://schemas.openxmlformats.org/officeDocument/2006/relationships/hyperlink" Target="https://www.w3schools.com/css/css3_backgrounds.asp" TargetMode="External"/><Relationship Id="rId2" Type="http://schemas.openxmlformats.org/officeDocument/2006/relationships/hyperlink" Target="https://www.w3schools.com/tags/" TargetMode="External"/><Relationship Id="rId1" Type="http://schemas.openxmlformats.org/officeDocument/2006/relationships/slideLayout" Target="../slideLayouts/slideLayout3.xml"/><Relationship Id="rId6" Type="http://schemas.openxmlformats.org/officeDocument/2006/relationships/hyperlink" Target="https://www.w3schools.com/css/css_positioning.asp" TargetMode="External"/><Relationship Id="rId5" Type="http://schemas.openxmlformats.org/officeDocument/2006/relationships/hyperlink" Target="https://www.w3schools.com/css/css_link.asp" TargetMode="External"/><Relationship Id="rId4" Type="http://schemas.openxmlformats.org/officeDocument/2006/relationships/hyperlink" Target="https://www.w3schools.com/css/css_boxmodel.asp"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523768"/>
          </a:xfrm>
          <a:prstGeom prst="rect">
            <a:avLst/>
          </a:prstGeom>
          <a:solidFill>
            <a:schemeClr val="accent6">
              <a:lumMod val="60000"/>
              <a:lumOff val="40000"/>
            </a:schemeClr>
          </a:solidFill>
        </p:spPr>
        <p:txBody>
          <a:bodyPr wrap="square" rtlCol="0">
            <a:spAutoFit/>
          </a:bodyPr>
          <a:lstStyle/>
          <a:p>
            <a:r>
              <a:rPr lang="en-US" sz="2000" b="1" dirty="0"/>
              <a:t>Team Details:</a:t>
            </a:r>
          </a:p>
          <a:p>
            <a:r>
              <a:rPr lang="en-US" sz="2000" b="1" dirty="0"/>
              <a:t>2210992454</a:t>
            </a:r>
            <a:r>
              <a:rPr lang="en-US" sz="2000" dirty="0"/>
              <a:t>: Taranpreet Singh</a:t>
            </a:r>
          </a:p>
          <a:p>
            <a:r>
              <a:rPr lang="en-US" sz="2000" b="1" dirty="0"/>
              <a:t>2210992455</a:t>
            </a:r>
            <a:r>
              <a:rPr lang="en-US" sz="2000" dirty="0"/>
              <a:t>: </a:t>
            </a:r>
            <a:r>
              <a:rPr lang="en-US" sz="2000" dirty="0" err="1"/>
              <a:t>Taranvir</a:t>
            </a:r>
            <a:r>
              <a:rPr lang="en-US" sz="2000" dirty="0"/>
              <a:t> Singh</a:t>
            </a:r>
          </a:p>
          <a:p>
            <a:r>
              <a:rPr lang="en-US" sz="2000" b="1" dirty="0"/>
              <a:t>2210992456</a:t>
            </a:r>
            <a:r>
              <a:rPr lang="en-US" sz="2000" dirty="0"/>
              <a:t>: </a:t>
            </a:r>
            <a:r>
              <a:rPr lang="en-US" sz="2000" dirty="0" err="1"/>
              <a:t>Tarnveer</a:t>
            </a:r>
            <a:r>
              <a:rPr lang="en-US" sz="2000" dirty="0"/>
              <a:t> Singh</a:t>
            </a:r>
          </a:p>
          <a:p>
            <a:r>
              <a:rPr lang="en-US" sz="2000" b="1" dirty="0"/>
              <a:t>2210992457</a:t>
            </a:r>
            <a:r>
              <a:rPr lang="en-US" sz="2000" dirty="0"/>
              <a:t>: Tarun(Leader)</a:t>
            </a:r>
          </a:p>
          <a:p>
            <a:endParaRPr lang="en-US" dirty="0">
              <a:solidFill>
                <a:schemeClr val="bg1"/>
              </a:solidFill>
            </a:endParaRPr>
          </a:p>
          <a:p>
            <a:r>
              <a:rPr lang="en-US" sz="2000" b="1" dirty="0">
                <a:latin typeface="Times New Roman" pitchFamily="18" charset="0"/>
                <a:cs typeface="Times New Roman" pitchFamily="18" charset="0"/>
              </a:rPr>
              <a:t>Faculty Coordinator:</a:t>
            </a:r>
            <a:endParaRPr lang="en-US" b="1" dirty="0">
              <a:solidFill>
                <a:schemeClr val="bg1"/>
              </a:solidFill>
            </a:endParaRPr>
          </a:p>
          <a:p>
            <a:r>
              <a:rPr lang="en-US" sz="2000" dirty="0"/>
              <a:t>Dr. Sonam Mittal</a:t>
            </a: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8C9391-8FC8-A9CF-CDBF-649392067574}"/>
              </a:ext>
            </a:extLst>
          </p:cNvPr>
          <p:cNvSpPr txBox="1"/>
          <p:nvPr/>
        </p:nvSpPr>
        <p:spPr>
          <a:xfrm>
            <a:off x="611560" y="188640"/>
            <a:ext cx="4968552" cy="523220"/>
          </a:xfrm>
          <a:prstGeom prst="rect">
            <a:avLst/>
          </a:prstGeom>
          <a:noFill/>
        </p:spPr>
        <p:txBody>
          <a:bodyPr wrap="square" rtlCol="0">
            <a:spAutoFit/>
          </a:bodyPr>
          <a:lstStyle/>
          <a:p>
            <a:r>
              <a:rPr lang="en-IN" sz="2800" dirty="0"/>
              <a:t>Project Highlights</a:t>
            </a:r>
          </a:p>
        </p:txBody>
      </p:sp>
      <p:pic>
        <p:nvPicPr>
          <p:cNvPr id="4" name="Picture 3">
            <a:extLst>
              <a:ext uri="{FF2B5EF4-FFF2-40B4-BE49-F238E27FC236}">
                <a16:creationId xmlns:a16="http://schemas.microsoft.com/office/drawing/2014/main" id="{B73ECC3D-5C6E-B19C-4842-7ECB68452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325880"/>
            <a:ext cx="8352928" cy="4407376"/>
          </a:xfrm>
          <a:prstGeom prst="rect">
            <a:avLst/>
          </a:prstGeom>
        </p:spPr>
      </p:pic>
    </p:spTree>
    <p:extLst>
      <p:ext uri="{BB962C8B-B14F-4D97-AF65-F5344CB8AC3E}">
        <p14:creationId xmlns:p14="http://schemas.microsoft.com/office/powerpoint/2010/main" val="3925785633"/>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4893647"/>
          </a:xfrm>
          <a:prstGeom prst="rect">
            <a:avLst/>
          </a:prstGeom>
        </p:spPr>
        <p:txBody>
          <a:bodyPr wrap="square">
            <a:spAutoFit/>
          </a:bodyPr>
          <a:lstStyle/>
          <a:p>
            <a:r>
              <a:rPr lang="en-US" sz="2400" dirty="0">
                <a:solidFill>
                  <a:srgbClr val="374151"/>
                </a:solidFill>
                <a:latin typeface="Söhne"/>
              </a:rPr>
              <a:t>The </a:t>
            </a:r>
            <a:r>
              <a:rPr lang="en-US" sz="2400" b="0" i="0" dirty="0">
                <a:solidFill>
                  <a:srgbClr val="374151"/>
                </a:solidFill>
                <a:effectLst/>
                <a:latin typeface="Söhne"/>
              </a:rPr>
              <a:t>HTML survey form project has provided us with an opportunity to explore and showcase our understanding and application of HTML in developing a functional and user-friendly survey form. Through the project, we have identified the key features required for a survey form to collect accurate and relevant data from a specific target audience.</a:t>
            </a:r>
          </a:p>
          <a:p>
            <a:endParaRPr lang="en-US" sz="2400" dirty="0">
              <a:solidFill>
                <a:srgbClr val="374151"/>
              </a:solidFill>
              <a:latin typeface="Söhne"/>
              <a:cs typeface="Times New Roman" pitchFamily="18" charset="0"/>
            </a:endParaRPr>
          </a:p>
          <a:p>
            <a:r>
              <a:rPr lang="en-US" sz="2400" b="0" i="0" dirty="0">
                <a:solidFill>
                  <a:srgbClr val="374151"/>
                </a:solidFill>
                <a:effectLst/>
                <a:latin typeface="Söhne"/>
              </a:rPr>
              <a:t>Our survey form incorporates various HTML elements and attributes, as well as CSS styling, to create a visually appealing and interactive form that meets the needs of our target audience. Additionally, our form includes validation and error handling, ensuring that respondents fill out the form correctly and preventing errors and mistakes.</a:t>
            </a: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5386090"/>
          </a:xfrm>
          <a:prstGeom prst="rect">
            <a:avLst/>
          </a:prstGeom>
        </p:spPr>
        <p:txBody>
          <a:bodyPr wrap="square">
            <a:spAutoFit/>
          </a:bodyPr>
          <a:lstStyle/>
          <a:p>
            <a:r>
              <a:rPr lang="en-US" sz="2400" dirty="0">
                <a:latin typeface="Times New Roman" pitchFamily="18" charset="0"/>
                <a:cs typeface="Times New Roman" pitchFamily="18" charset="0"/>
                <a:hlinkClick r:id="rId2"/>
              </a:rPr>
              <a:t>https://www.w3schools.com/tags/</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rPr>
              <a:t>https://www.w3schools.com/css/css_dimension.asp</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4"/>
              </a:rPr>
              <a:t>https://www.w3schools.com/css/css_boxmodel.asp</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5"/>
              </a:rPr>
              <a:t>https://www.w3schools.com/css/css_link.asp</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6"/>
              </a:rPr>
              <a:t>https://www.w3schools.com/css/css_positioning.asp</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7"/>
              </a:rPr>
              <a:t>https://www.w3schools.com/css/css3_backgrounds.asp</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8"/>
              </a:rPr>
              <a:t>https://www.w3schools.com/cssref/css_selectors.php</a:t>
            </a:r>
            <a:endParaRPr lang="en-US" sz="24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Feature(optional)</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AA663DAA-F37B-9ACF-F0B3-E58282B121FC}"/>
              </a:ext>
            </a:extLst>
          </p:cNvPr>
          <p:cNvSpPr txBox="1"/>
          <p:nvPr/>
        </p:nvSpPr>
        <p:spPr>
          <a:xfrm>
            <a:off x="251520" y="1443841"/>
            <a:ext cx="8424936" cy="4878259"/>
          </a:xfrm>
          <a:prstGeom prst="rect">
            <a:avLst/>
          </a:prstGeom>
          <a:noFill/>
        </p:spPr>
        <p:txBody>
          <a:bodyPr wrap="square" rtlCol="0">
            <a:spAutoFit/>
          </a:bodyPr>
          <a:lstStyle/>
          <a:p>
            <a:pPr algn="l"/>
            <a:r>
              <a:rPr lang="en-US" sz="2800" b="0" i="0" dirty="0">
                <a:solidFill>
                  <a:srgbClr val="374151"/>
                </a:solidFill>
                <a:effectLst/>
                <a:latin typeface="Söhne"/>
              </a:rPr>
              <a:t>                               </a:t>
            </a:r>
            <a:r>
              <a:rPr lang="en-US" sz="4000" b="0" i="0" dirty="0">
                <a:solidFill>
                  <a:srgbClr val="374151"/>
                </a:solidFill>
                <a:effectLst/>
                <a:latin typeface="Söhne"/>
              </a:rPr>
              <a:t>SURVEY FORM</a:t>
            </a:r>
          </a:p>
          <a:p>
            <a:pPr algn="l"/>
            <a:endParaRPr lang="en-US" sz="4000" b="0" i="0" dirty="0">
              <a:solidFill>
                <a:srgbClr val="374151"/>
              </a:solidFill>
              <a:effectLst/>
              <a:latin typeface="Söhne"/>
            </a:endParaRPr>
          </a:p>
          <a:p>
            <a:pPr algn="l"/>
            <a:r>
              <a:rPr lang="en-US" sz="2100" dirty="0">
                <a:solidFill>
                  <a:srgbClr val="374151"/>
                </a:solidFill>
                <a:latin typeface="Söhne"/>
              </a:rPr>
              <a:t>The aim of this project is</a:t>
            </a:r>
            <a:r>
              <a:rPr lang="en-US" sz="2100" b="0" i="0" dirty="0">
                <a:solidFill>
                  <a:srgbClr val="374151"/>
                </a:solidFill>
                <a:effectLst/>
                <a:latin typeface="Söhne"/>
              </a:rPr>
              <a:t> to provide a comprehensive understanding of HTML and its application in the development of a survey form. We have incorporated various HTML elements, attributes, and CSS styling to create an interactive and visually appealing form. Another purpose is to build understanding on the implementation of HTML, CSS and to showcase our potential as a team.</a:t>
            </a:r>
          </a:p>
          <a:p>
            <a:pPr algn="l"/>
            <a:endParaRPr lang="en-US" sz="2100" b="0" i="0" dirty="0">
              <a:solidFill>
                <a:srgbClr val="374151"/>
              </a:solidFill>
              <a:effectLst/>
              <a:latin typeface="Söhne"/>
            </a:endParaRPr>
          </a:p>
          <a:p>
            <a:r>
              <a:rPr lang="en-US" sz="2100" b="0" i="0" dirty="0">
                <a:solidFill>
                  <a:srgbClr val="374151"/>
                </a:solidFill>
                <a:effectLst/>
                <a:latin typeface="Söhne"/>
              </a:rPr>
              <a:t>Our goal is to provide a comprehensive understanding of HTML and its practical application in the development of a survey form. We hope this project will serve as a valuable resource for anyone interested in HTML development and inspire them to create their own functional survey forms.</a:t>
            </a:r>
            <a:endParaRPr lang="en-IN" sz="2100"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4524315"/>
          </a:xfrm>
          <a:prstGeom prst="rect">
            <a:avLst/>
          </a:prstGeom>
        </p:spPr>
        <p:txBody>
          <a:bodyPr wrap="square">
            <a:spAutoFit/>
          </a:bodyPr>
          <a:lstStyle/>
          <a:p>
            <a:pPr algn="l"/>
            <a:r>
              <a:rPr lang="en-US" sz="2400" b="0" i="0" dirty="0">
                <a:solidFill>
                  <a:srgbClr val="374151"/>
                </a:solidFill>
                <a:effectLst/>
                <a:latin typeface="Söhne"/>
              </a:rPr>
              <a:t>The problem we aim to solve with our survey form project is the need for a user-friendly and effective tool for collecting accurate and relevant information from a specific target audience. Traditional paper-based surveys can be time-consuming and costly, and online surveys can often be confusing and frustrating for respondents.</a:t>
            </a:r>
          </a:p>
          <a:p>
            <a:pPr algn="l"/>
            <a:endParaRPr lang="en-US" sz="2400" b="0" i="0" dirty="0">
              <a:solidFill>
                <a:srgbClr val="374151"/>
              </a:solidFill>
              <a:effectLst/>
              <a:latin typeface="Söhne"/>
            </a:endParaRPr>
          </a:p>
          <a:p>
            <a:pPr algn="l"/>
            <a:r>
              <a:rPr lang="en-US" sz="2400" b="0" i="0" dirty="0">
                <a:solidFill>
                  <a:srgbClr val="374151"/>
                </a:solidFill>
                <a:effectLst/>
                <a:latin typeface="Söhne"/>
              </a:rPr>
              <a:t>Our survey form project seeks to address these issues by providing a functional and interactive online survey form that is easy to use and navigate for respondents. We aim to create a form that not only collects accurate and relevant data but also provides a positive user experience for respondents.</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5241884"/>
          </a:xfrm>
          <a:prstGeom prst="rect">
            <a:avLst/>
          </a:prstGeom>
        </p:spPr>
        <p:txBody>
          <a:bodyPr wrap="square">
            <a:spAutoFit/>
          </a:bodyPr>
          <a:lstStyle/>
          <a:p>
            <a:pPr marL="229235" marR="213995">
              <a:lnSpc>
                <a:spcPct val="97000"/>
              </a:lnSpc>
              <a:spcBef>
                <a:spcPts val="15"/>
              </a:spcBef>
              <a:spcAft>
                <a:spcPts val="0"/>
              </a:spcAft>
            </a:pPr>
            <a:r>
              <a:rPr lang="en-US" sz="2400" b="1" dirty="0">
                <a:latin typeface="Times New Roman" pitchFamily="18" charset="0"/>
                <a:cs typeface="Times New Roman" pitchFamily="18" charset="0"/>
              </a:rPr>
              <a:t>HTML:</a:t>
            </a:r>
          </a:p>
          <a:p>
            <a:pPr marL="229235" marR="213995" algn="just">
              <a:lnSpc>
                <a:spcPct val="97000"/>
              </a:lnSpc>
              <a:spcBef>
                <a:spcPts val="15"/>
              </a:spcBef>
              <a:spcAft>
                <a:spcPts val="0"/>
              </a:spcAft>
            </a:pPr>
            <a:r>
              <a:rPr lang="en-US" sz="2400" dirty="0">
                <a:effectLst/>
                <a:ea typeface="Times New Roman" panose="02020603050405020304" pitchFamily="18" charset="0"/>
                <a:cs typeface="Times New Roman" pitchFamily="18" charset="0"/>
              </a:rPr>
              <a:t>HTML stands for Hyper Text Markup Language. It is used to design web pages.</a:t>
            </a:r>
            <a:r>
              <a:rPr lang="en-US" sz="2400" spc="-30" dirty="0">
                <a:effectLst/>
                <a:ea typeface="Times New Roman" panose="02020603050405020304" pitchFamily="18" charset="0"/>
                <a:cs typeface="Times New Roman" pitchFamily="18" charset="0"/>
              </a:rPr>
              <a:t> </a:t>
            </a:r>
            <a:r>
              <a:rPr lang="en-US" sz="2400" dirty="0">
                <a:effectLst/>
                <a:ea typeface="Times New Roman" panose="02020603050405020304" pitchFamily="18" charset="0"/>
                <a:cs typeface="Times New Roman" pitchFamily="18" charset="0"/>
              </a:rPr>
              <a:t>Hypertext</a:t>
            </a:r>
            <a:r>
              <a:rPr lang="en-US" sz="2400" spc="-20" dirty="0">
                <a:effectLst/>
                <a:ea typeface="Times New Roman" panose="02020603050405020304" pitchFamily="18" charset="0"/>
                <a:cs typeface="Times New Roman" pitchFamily="18" charset="0"/>
              </a:rPr>
              <a:t> </a:t>
            </a:r>
            <a:r>
              <a:rPr lang="en-US" sz="2400" dirty="0">
                <a:effectLst/>
                <a:ea typeface="Times New Roman" panose="02020603050405020304" pitchFamily="18" charset="0"/>
                <a:cs typeface="Times New Roman" pitchFamily="18" charset="0"/>
              </a:rPr>
              <a:t>defines</a:t>
            </a:r>
            <a:r>
              <a:rPr lang="en-US" sz="2400" spc="-30" dirty="0">
                <a:effectLst/>
                <a:ea typeface="Times New Roman" panose="02020603050405020304" pitchFamily="18" charset="0"/>
                <a:cs typeface="Times New Roman" pitchFamily="18" charset="0"/>
              </a:rPr>
              <a:t> </a:t>
            </a:r>
            <a:r>
              <a:rPr lang="en-US" sz="2400" dirty="0">
                <a:effectLst/>
                <a:ea typeface="Times New Roman" panose="02020603050405020304" pitchFamily="18" charset="0"/>
                <a:cs typeface="Times New Roman" pitchFamily="18" charset="0"/>
              </a:rPr>
              <a:t>the </a:t>
            </a:r>
            <a:r>
              <a:rPr lang="en-US" sz="2400" spc="-390" dirty="0">
                <a:effectLst/>
                <a:ea typeface="Times New Roman" panose="02020603050405020304" pitchFamily="18" charset="0"/>
                <a:cs typeface="Times New Roman" pitchFamily="18" charset="0"/>
              </a:rPr>
              <a:t> </a:t>
            </a:r>
            <a:r>
              <a:rPr lang="en-US" sz="2400" dirty="0">
                <a:effectLst/>
                <a:ea typeface="Times New Roman" panose="02020603050405020304" pitchFamily="18" charset="0"/>
                <a:cs typeface="Times New Roman" pitchFamily="18" charset="0"/>
              </a:rPr>
              <a:t>link between web pages. </a:t>
            </a:r>
            <a:r>
              <a:rPr lang="en-IN" sz="2400" dirty="0">
                <a:effectLst/>
                <a:ea typeface="Times New Roman" panose="02020603050405020304" pitchFamily="18" charset="0"/>
                <a:cs typeface="Times New Roman" pitchFamily="18" charset="0"/>
              </a:rPr>
              <a:t>Most markup</a:t>
            </a:r>
            <a:r>
              <a:rPr lang="en-IN" sz="2400" dirty="0">
                <a:ea typeface="Times New Roman" panose="02020603050405020304" pitchFamily="18" charset="0"/>
                <a:cs typeface="Times New Roman" pitchFamily="18" charset="0"/>
              </a:rPr>
              <a:t> languages are human readable and html uses tags.</a:t>
            </a:r>
          </a:p>
          <a:p>
            <a:pPr marL="229235" marR="213995" algn="just">
              <a:lnSpc>
                <a:spcPct val="97000"/>
              </a:lnSpc>
              <a:spcBef>
                <a:spcPts val="15"/>
              </a:spcBef>
              <a:spcAft>
                <a:spcPts val="0"/>
              </a:spcAft>
            </a:pPr>
            <a:endParaRPr lang="en-IN" sz="2400" dirty="0">
              <a:ea typeface="Times New Roman" panose="02020603050405020304" pitchFamily="18" charset="0"/>
              <a:cs typeface="Times New Roman" pitchFamily="18" charset="0"/>
            </a:endParaRPr>
          </a:p>
          <a:p>
            <a:pPr marL="229235" marR="213995" algn="just">
              <a:lnSpc>
                <a:spcPct val="97000"/>
              </a:lnSpc>
              <a:spcBef>
                <a:spcPts val="15"/>
              </a:spcBef>
              <a:spcAft>
                <a:spcPts val="0"/>
              </a:spcAft>
            </a:pPr>
            <a:r>
              <a:rPr lang="en-US" sz="2400" b="1" dirty="0">
                <a:latin typeface="Times New Roman" pitchFamily="18" charset="0"/>
                <a:cs typeface="Times New Roman" pitchFamily="18" charset="0"/>
              </a:rPr>
              <a:t>CSS:</a:t>
            </a:r>
            <a:endParaRPr lang="en-US" sz="2400" b="1" dirty="0"/>
          </a:p>
          <a:p>
            <a:pPr marL="229235" marR="213995" algn="just">
              <a:lnSpc>
                <a:spcPct val="97000"/>
              </a:lnSpc>
              <a:spcBef>
                <a:spcPts val="15"/>
              </a:spcBef>
              <a:spcAft>
                <a:spcPts val="0"/>
              </a:spcAft>
            </a:pPr>
            <a:r>
              <a:rPr lang="en-US" sz="2400" dirty="0">
                <a:cs typeface="Times New Roman" pitchFamily="18" charset="0"/>
              </a:rPr>
              <a:t>Cascading Style Sheets, fondly referred to as CSS, is a simply       designed language intended to simplify the process of making web pages presentable. CSS allows you to apply styles to web pages. More importantly, CSS enables you to do this independent of the HTML that makes up each web page. It describes how a webpage should look.</a:t>
            </a:r>
            <a:endParaRPr lang="en-IN" sz="2400" dirty="0">
              <a:cs typeface="Times New Roman" pitchFamily="18" charset="0"/>
            </a:endParaRPr>
          </a:p>
          <a:p>
            <a:r>
              <a:rPr lang="en-US" sz="3200" dirty="0">
                <a:latin typeface="Times New Roman" pitchFamily="18" charset="0"/>
                <a:cs typeface="Times New Roman" pitchFamily="18" charset="0"/>
              </a:rPr>
              <a:t>.</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CEBE0F-EAF3-1076-8310-5723F9135A3F}"/>
              </a:ext>
            </a:extLst>
          </p:cNvPr>
          <p:cNvSpPr txBox="1"/>
          <p:nvPr/>
        </p:nvSpPr>
        <p:spPr>
          <a:xfrm>
            <a:off x="323528" y="948690"/>
            <a:ext cx="7632848" cy="4431983"/>
          </a:xfrm>
          <a:prstGeom prst="rect">
            <a:avLst/>
          </a:prstGeom>
          <a:noFill/>
        </p:spPr>
        <p:txBody>
          <a:bodyPr wrap="square" rtlCol="0">
            <a:spAutoFit/>
          </a:bodyPr>
          <a:lstStyle/>
          <a:p>
            <a:r>
              <a:rPr lang="en-IN" sz="2400" b="1" dirty="0"/>
              <a:t>Tags :-</a:t>
            </a:r>
          </a:p>
          <a:p>
            <a:r>
              <a:rPr lang="en-IN" sz="2400" b="1" dirty="0">
                <a:solidFill>
                  <a:srgbClr val="0070C0"/>
                </a:solidFill>
              </a:rPr>
              <a:t>&lt;!DOCTYPE&gt; </a:t>
            </a:r>
            <a:r>
              <a:rPr lang="en-IN" sz="2400" dirty="0"/>
              <a:t>Defines the document type</a:t>
            </a:r>
          </a:p>
          <a:p>
            <a:r>
              <a:rPr lang="en-IN" sz="2400" b="1" dirty="0">
                <a:solidFill>
                  <a:srgbClr val="0070C0"/>
                </a:solidFill>
              </a:rPr>
              <a:t>&lt;div&gt; </a:t>
            </a:r>
            <a:r>
              <a:rPr lang="en-IN" sz="2400" dirty="0"/>
              <a:t>Defines a section in a document</a:t>
            </a:r>
          </a:p>
          <a:p>
            <a:r>
              <a:rPr lang="en-IN" sz="2400" b="1" dirty="0">
                <a:solidFill>
                  <a:srgbClr val="0070C0"/>
                </a:solidFill>
              </a:rPr>
              <a:t>&lt;form&gt; </a:t>
            </a:r>
            <a:r>
              <a:rPr lang="en-IN" sz="2400" dirty="0"/>
              <a:t>Defines  an HTML form for user input</a:t>
            </a:r>
            <a:endParaRPr lang="en-IN" sz="2400" b="1" dirty="0">
              <a:solidFill>
                <a:srgbClr val="0070C0"/>
              </a:solidFill>
            </a:endParaRPr>
          </a:p>
          <a:p>
            <a:r>
              <a:rPr lang="en-IN" sz="2400" b="1" dirty="0">
                <a:solidFill>
                  <a:srgbClr val="0070C0"/>
                </a:solidFill>
              </a:rPr>
              <a:t>&lt;head&gt;</a:t>
            </a:r>
            <a:r>
              <a:rPr lang="en-IN" sz="2400" dirty="0"/>
              <a:t> Contains metadata/information for the document</a:t>
            </a:r>
          </a:p>
          <a:p>
            <a:r>
              <a:rPr lang="en-IN" sz="2400" b="1" dirty="0">
                <a:solidFill>
                  <a:srgbClr val="0070C0"/>
                </a:solidFill>
              </a:rPr>
              <a:t>&lt;html&gt;</a:t>
            </a:r>
            <a:r>
              <a:rPr lang="en-IN" sz="2400" dirty="0"/>
              <a:t> Defines the root of an HTML document</a:t>
            </a:r>
          </a:p>
          <a:p>
            <a:r>
              <a:rPr lang="en-IN" sz="2400" b="1" dirty="0">
                <a:solidFill>
                  <a:srgbClr val="0070C0"/>
                </a:solidFill>
              </a:rPr>
              <a:t>&lt;</a:t>
            </a:r>
            <a:r>
              <a:rPr lang="en-IN" sz="2400" b="1" dirty="0" err="1">
                <a:solidFill>
                  <a:srgbClr val="0070C0"/>
                </a:solidFill>
              </a:rPr>
              <a:t>img</a:t>
            </a:r>
            <a:r>
              <a:rPr lang="en-IN" sz="2400" b="1" dirty="0">
                <a:solidFill>
                  <a:srgbClr val="0070C0"/>
                </a:solidFill>
              </a:rPr>
              <a:t>&gt;</a:t>
            </a:r>
            <a:r>
              <a:rPr lang="en-IN" sz="2400" dirty="0"/>
              <a:t> Defines an image</a:t>
            </a:r>
          </a:p>
          <a:p>
            <a:r>
              <a:rPr lang="en-IN" sz="2400" b="1" dirty="0">
                <a:solidFill>
                  <a:srgbClr val="0070C0"/>
                </a:solidFill>
              </a:rPr>
              <a:t>&lt;input&gt;</a:t>
            </a:r>
            <a:r>
              <a:rPr lang="en-IN" sz="2400" dirty="0"/>
              <a:t> Defines an input control</a:t>
            </a:r>
            <a:r>
              <a:rPr lang="en-GB" sz="2400" dirty="0"/>
              <a:t> </a:t>
            </a:r>
          </a:p>
          <a:p>
            <a:r>
              <a:rPr lang="en-GB" sz="2400" b="1" dirty="0">
                <a:solidFill>
                  <a:srgbClr val="0070C0"/>
                </a:solidFill>
              </a:rPr>
              <a:t>&lt;meta&gt;</a:t>
            </a:r>
            <a:r>
              <a:rPr lang="en-GB" sz="2400" dirty="0"/>
              <a:t> </a:t>
            </a:r>
            <a:r>
              <a:rPr lang="en-IN" sz="2400" dirty="0"/>
              <a:t>Defines metadata about an HTML document</a:t>
            </a:r>
          </a:p>
          <a:p>
            <a:r>
              <a:rPr lang="en-IN" sz="2400" b="1" dirty="0">
                <a:solidFill>
                  <a:srgbClr val="0070C0"/>
                </a:solidFill>
              </a:rPr>
              <a:t>&lt;a&gt;</a:t>
            </a:r>
            <a:r>
              <a:rPr lang="en-IN" sz="2400" dirty="0"/>
              <a:t> Defines a Hyperlink</a:t>
            </a:r>
          </a:p>
          <a:p>
            <a:r>
              <a:rPr lang="en-IN" sz="2400" b="1" dirty="0">
                <a:solidFill>
                  <a:srgbClr val="0070C0"/>
                </a:solidFill>
              </a:rPr>
              <a:t>&lt;span&gt;</a:t>
            </a:r>
            <a:r>
              <a:rPr lang="en-IN" sz="2400" dirty="0"/>
              <a:t> Defines a inline in a document</a:t>
            </a:r>
          </a:p>
          <a:p>
            <a:endParaRPr lang="en-IN" dirty="0"/>
          </a:p>
        </p:txBody>
      </p:sp>
      <p:sp>
        <p:nvSpPr>
          <p:cNvPr id="3" name="TextBox 2">
            <a:extLst>
              <a:ext uri="{FF2B5EF4-FFF2-40B4-BE49-F238E27FC236}">
                <a16:creationId xmlns:a16="http://schemas.microsoft.com/office/drawing/2014/main" id="{71346090-61FF-42E7-E4CE-C82A1D8E1FC3}"/>
              </a:ext>
            </a:extLst>
          </p:cNvPr>
          <p:cNvSpPr txBox="1"/>
          <p:nvPr/>
        </p:nvSpPr>
        <p:spPr>
          <a:xfrm>
            <a:off x="395536" y="260648"/>
            <a:ext cx="5400600" cy="646331"/>
          </a:xfrm>
          <a:prstGeom prst="rect">
            <a:avLst/>
          </a:prstGeom>
          <a:noFill/>
        </p:spPr>
        <p:txBody>
          <a:bodyPr wrap="square" rtlCol="0">
            <a:spAutoFit/>
          </a:bodyPr>
          <a:lstStyle/>
          <a:p>
            <a:r>
              <a:rPr lang="en-IN" sz="3600" dirty="0"/>
              <a:t>Technical Details</a:t>
            </a:r>
          </a:p>
        </p:txBody>
      </p:sp>
    </p:spTree>
    <p:extLst>
      <p:ext uri="{BB962C8B-B14F-4D97-AF65-F5344CB8AC3E}">
        <p14:creationId xmlns:p14="http://schemas.microsoft.com/office/powerpoint/2010/main" val="3552440790"/>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5016758"/>
          </a:xfrm>
          <a:prstGeom prst="rect">
            <a:avLst/>
          </a:prstGeom>
        </p:spPr>
        <p:txBody>
          <a:bodyPr wrap="square">
            <a:spAutoFit/>
          </a:bodyPr>
          <a:lstStyle/>
          <a:p>
            <a:pPr algn="l"/>
            <a:r>
              <a:rPr lang="en-US" sz="2400" b="0" i="0" dirty="0">
                <a:solidFill>
                  <a:srgbClr val="374151"/>
                </a:solidFill>
                <a:effectLst/>
                <a:latin typeface="Söhne"/>
              </a:rPr>
              <a:t>1. User-friendly interface: Our survey form will have a simple and intuitive interface that is easy to use and navigate for respondents.</a:t>
            </a:r>
          </a:p>
          <a:p>
            <a:pPr algn="l"/>
            <a:endParaRPr lang="en-US" sz="2400" b="0" i="0" dirty="0">
              <a:solidFill>
                <a:srgbClr val="374151"/>
              </a:solidFill>
              <a:effectLst/>
              <a:latin typeface="Söhne"/>
            </a:endParaRPr>
          </a:p>
          <a:p>
            <a:pPr algn="l"/>
            <a:r>
              <a:rPr lang="en-US" sz="2400" b="0" i="0" dirty="0">
                <a:solidFill>
                  <a:srgbClr val="374151"/>
                </a:solidFill>
                <a:effectLst/>
                <a:latin typeface="Söhne"/>
              </a:rPr>
              <a:t>2. Clear and concise questions: The survey questions will be well-written, clear, and concise, making it easy for respondents to understand and answer them.</a:t>
            </a:r>
          </a:p>
          <a:p>
            <a:pPr algn="l"/>
            <a:endParaRPr lang="en-US" sz="2400" b="0" i="0" dirty="0">
              <a:solidFill>
                <a:srgbClr val="374151"/>
              </a:solidFill>
              <a:effectLst/>
              <a:latin typeface="Söhne"/>
            </a:endParaRPr>
          </a:p>
          <a:p>
            <a:pPr algn="l"/>
            <a:r>
              <a:rPr lang="en-US" sz="2400" b="0" i="0" dirty="0">
                <a:solidFill>
                  <a:srgbClr val="374151"/>
                </a:solidFill>
                <a:effectLst/>
                <a:latin typeface="Söhne"/>
              </a:rPr>
              <a:t>3. Multiple question types: Our survey form will incorporate different question types, such as multiple-choice, rating scales, and open-ended questions, to collect a wide range of data from respondents.</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7" name="Picture 6">
            <a:extLst>
              <a:ext uri="{FF2B5EF4-FFF2-40B4-BE49-F238E27FC236}">
                <a16:creationId xmlns:a16="http://schemas.microsoft.com/office/drawing/2014/main" id="{C10627E4-08F3-D6BA-901D-16B0AD016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24744"/>
            <a:ext cx="7128792" cy="5256584"/>
          </a:xfrm>
          <a:prstGeom prst="rect">
            <a:avLst/>
          </a:prstGeom>
        </p:spPr>
      </p:pic>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4F211F-28BE-88C4-297F-42300B926DFB}"/>
              </a:ext>
            </a:extLst>
          </p:cNvPr>
          <p:cNvSpPr txBox="1"/>
          <p:nvPr/>
        </p:nvSpPr>
        <p:spPr>
          <a:xfrm>
            <a:off x="467544" y="260648"/>
            <a:ext cx="5832648" cy="584775"/>
          </a:xfrm>
          <a:prstGeom prst="rect">
            <a:avLst/>
          </a:prstGeom>
          <a:noFill/>
        </p:spPr>
        <p:txBody>
          <a:bodyPr wrap="square" rtlCol="0">
            <a:spAutoFit/>
          </a:bodyPr>
          <a:lstStyle/>
          <a:p>
            <a:r>
              <a:rPr lang="en-IN" sz="3200" dirty="0"/>
              <a:t>Project Highlights</a:t>
            </a:r>
          </a:p>
        </p:txBody>
      </p:sp>
      <p:pic>
        <p:nvPicPr>
          <p:cNvPr id="10" name="Picture 9">
            <a:extLst>
              <a:ext uri="{FF2B5EF4-FFF2-40B4-BE49-F238E27FC236}">
                <a16:creationId xmlns:a16="http://schemas.microsoft.com/office/drawing/2014/main" id="{1B7F161E-2367-F1DA-E954-154F78EB9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980728"/>
            <a:ext cx="7776864" cy="5524209"/>
          </a:xfrm>
          <a:prstGeom prst="rect">
            <a:avLst/>
          </a:prstGeom>
        </p:spPr>
      </p:pic>
    </p:spTree>
    <p:extLst>
      <p:ext uri="{BB962C8B-B14F-4D97-AF65-F5344CB8AC3E}">
        <p14:creationId xmlns:p14="http://schemas.microsoft.com/office/powerpoint/2010/main" val="1967005982"/>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804</TotalTime>
  <Words>805</Words>
  <Application>Microsoft Office PowerPoint</Application>
  <PresentationFormat>On-screen Show (4:3)</PresentationFormat>
  <Paragraphs>77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Taranpreet sekhon</cp:lastModifiedBy>
  <cp:revision>36</cp:revision>
  <dcterms:created xsi:type="dcterms:W3CDTF">2022-12-12T14:14:34Z</dcterms:created>
  <dcterms:modified xsi:type="dcterms:W3CDTF">2023-05-02T06:25:01Z</dcterms:modified>
</cp:coreProperties>
</file>