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3" r:id="rId3"/>
    <p:sldMasterId id="2147483695" r:id="rId4"/>
  </p:sldMasterIdLst>
  <p:sldIdLst>
    <p:sldId id="270" r:id="rId5"/>
    <p:sldId id="281" r:id="rId6"/>
    <p:sldId id="271" r:id="rId7"/>
    <p:sldId id="291" r:id="rId8"/>
    <p:sldId id="282" r:id="rId9"/>
    <p:sldId id="302" r:id="rId10"/>
    <p:sldId id="303" r:id="rId11"/>
    <p:sldId id="304" r:id="rId12"/>
    <p:sldId id="305" r:id="rId13"/>
    <p:sldId id="306" r:id="rId14"/>
    <p:sldId id="308" r:id="rId15"/>
    <p:sldId id="301" r:id="rId16"/>
    <p:sldId id="295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00" r:id="rId26"/>
    <p:sldId id="318" r:id="rId27"/>
    <p:sldId id="319" r:id="rId28"/>
    <p:sldId id="311" r:id="rId29"/>
    <p:sldId id="29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F00"/>
    <a:srgbClr val="6A5000"/>
    <a:srgbClr val="F5E4D0"/>
    <a:srgbClr val="E4C27E"/>
    <a:srgbClr val="DFA666"/>
    <a:srgbClr val="A48C4E"/>
    <a:srgbClr val="FB9F3C"/>
    <a:srgbClr val="9E8F63"/>
    <a:srgbClr val="9F8232"/>
    <a:srgbClr val="A28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8551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7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60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18453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46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597965" y="1301929"/>
            <a:ext cx="8289234" cy="5029200"/>
          </a:xfrm>
          <a:prstGeom prst="frame">
            <a:avLst>
              <a:gd name="adj1" fmla="val 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8701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0107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515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259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99378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3034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1101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44855" y="1393370"/>
            <a:ext cx="390229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30265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154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72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22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09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43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78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64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42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713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26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87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27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30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88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06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5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6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75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6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0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CB17-3A9A-7A40-B582-5865F255E472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24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2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3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698D9E50-6B39-4075-9251-839AE839365F}"/>
              </a:ext>
            </a:extLst>
          </p:cNvPr>
          <p:cNvSpPr/>
          <p:nvPr/>
        </p:nvSpPr>
        <p:spPr>
          <a:xfrm>
            <a:off x="-284" y="4314825"/>
            <a:ext cx="12192000" cy="1257300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DEA4216-044C-4342-8F8B-BFF53E36D64F}"/>
              </a:ext>
            </a:extLst>
          </p:cNvPr>
          <p:cNvSpPr/>
          <p:nvPr/>
        </p:nvSpPr>
        <p:spPr>
          <a:xfrm>
            <a:off x="-142" y="44627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9AE00-36BF-4DBB-803E-A30F450A7DE1}"/>
              </a:ext>
            </a:extLst>
          </p:cNvPr>
          <p:cNvSpPr txBox="1"/>
          <p:nvPr/>
        </p:nvSpPr>
        <p:spPr>
          <a:xfrm>
            <a:off x="0" y="45397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Création et Alimentation d’une DW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958F286-5719-479F-B5C3-CB821E3CF6F3}"/>
              </a:ext>
            </a:extLst>
          </p:cNvPr>
          <p:cNvSpPr/>
          <p:nvPr/>
        </p:nvSpPr>
        <p:spPr>
          <a:xfrm>
            <a:off x="6582440" y="5720096"/>
            <a:ext cx="4628346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MA" altLang="ko-KR" sz="27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Encadré par:</a:t>
            </a:r>
          </a:p>
          <a:p>
            <a:pPr algn="ctr"/>
            <a:r>
              <a:rPr lang="fr-MA" altLang="ko-KR" sz="2700" b="1" kern="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Mr.Mhaouach</a:t>
            </a:r>
            <a:r>
              <a:rPr lang="fr-MA" altLang="ko-KR" sz="27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 Mohamed </a:t>
            </a:r>
            <a:endParaRPr lang="ko-KR" altLang="en-US" sz="27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68516AC-FB39-4DD1-AB18-DFC6AC9AC2C8}"/>
              </a:ext>
            </a:extLst>
          </p:cNvPr>
          <p:cNvSpPr/>
          <p:nvPr/>
        </p:nvSpPr>
        <p:spPr>
          <a:xfrm>
            <a:off x="561833" y="5720096"/>
            <a:ext cx="3276742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Réalisé par:</a:t>
            </a:r>
          </a:p>
          <a:p>
            <a:pPr algn="ctr"/>
            <a:r>
              <a:rPr lang="fr-FR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54EBA-CA61-418F-A74A-19F822AFA1DA}"/>
              </a:ext>
            </a:extLst>
          </p:cNvPr>
          <p:cNvSpPr/>
          <p:nvPr/>
        </p:nvSpPr>
        <p:spPr>
          <a:xfrm>
            <a:off x="0" y="6858000"/>
            <a:ext cx="12192000" cy="288036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7D784-8D44-4800-80E9-4B35F4E240FA}"/>
              </a:ext>
            </a:extLst>
          </p:cNvPr>
          <p:cNvSpPr/>
          <p:nvPr/>
        </p:nvSpPr>
        <p:spPr>
          <a:xfrm>
            <a:off x="5279109" y="324433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lang="en-US" sz="1200" b="1" dirty="0">
              <a:solidFill>
                <a:prstClr val="white"/>
              </a:solidFill>
              <a:ea typeface="Calibri" charset="0"/>
              <a:cs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5257-B30E-4846-B481-B232F7F29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b="1" dirty="0"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531905-D10A-4777-8795-E63550D8C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43" y="3429000"/>
            <a:ext cx="5505450" cy="2352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C11FC-FEEA-4B5F-8C98-58B01846D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567" b="16696"/>
          <a:stretch/>
        </p:blipFill>
        <p:spPr>
          <a:xfrm>
            <a:off x="1115695" y="3903888"/>
            <a:ext cx="3557904" cy="14028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9E80D6-220F-4661-A8EF-0418735F0DA9}"/>
              </a:ext>
            </a:extLst>
          </p:cNvPr>
          <p:cNvSpPr/>
          <p:nvPr/>
        </p:nvSpPr>
        <p:spPr>
          <a:xfrm>
            <a:off x="0" y="3977640"/>
            <a:ext cx="12192000" cy="288036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B4338-0893-4F11-89E2-1E0588F02519}"/>
              </a:ext>
            </a:extLst>
          </p:cNvPr>
          <p:cNvSpPr/>
          <p:nvPr/>
        </p:nvSpPr>
        <p:spPr>
          <a:xfrm>
            <a:off x="0" y="-2877912"/>
            <a:ext cx="12192000" cy="68580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b="1" dirty="0"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466EB6-0F89-49EB-BAF6-1F64DB15384D}"/>
              </a:ext>
            </a:extLst>
          </p:cNvPr>
          <p:cNvSpPr txBox="1"/>
          <p:nvPr/>
        </p:nvSpPr>
        <p:spPr>
          <a:xfrm>
            <a:off x="4043470" y="-4872443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AB117">
                    <a:lumMod val="75000"/>
                  </a:srgbClr>
                </a:solidFill>
              </a:rPr>
              <a:t>Order Table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252DB3-E988-45A0-829B-26A9CED95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4" y="-9564096"/>
            <a:ext cx="81438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34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AB117">
                    <a:lumMod val="75000"/>
                  </a:srgbClr>
                </a:solidFill>
              </a:rPr>
              <a:t>Order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808" r="3051" b="4031"/>
          <a:stretch/>
        </p:blipFill>
        <p:spPr>
          <a:xfrm>
            <a:off x="2266122" y="992296"/>
            <a:ext cx="7659755" cy="40816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BEFB30-185F-4358-833F-C0A03258DBDC}"/>
              </a:ext>
            </a:extLst>
          </p:cNvPr>
          <p:cNvSpPr/>
          <p:nvPr/>
        </p:nvSpPr>
        <p:spPr>
          <a:xfrm>
            <a:off x="0" y="13713552"/>
            <a:ext cx="12192000" cy="288036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36C7E-21E5-46A4-A3CE-03AA9FF41F19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b="1" dirty="0"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CD9271-B425-4A86-A2BD-6C99AA05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63636" y="-5483260"/>
            <a:ext cx="11111739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EA697-C82C-4D0D-8282-928C21BC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30" y="949284"/>
            <a:ext cx="11111739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FAB117">
                    <a:lumMod val="75000"/>
                  </a:srgbClr>
                </a:solidFill>
                <a:latin typeface="Arial"/>
              </a:rPr>
              <a:t>B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AB117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ranch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72" b="22490"/>
          <a:stretch/>
        </p:blipFill>
        <p:spPr>
          <a:xfrm>
            <a:off x="2024062" y="1934817"/>
            <a:ext cx="8143875" cy="2517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15C5E-735D-43F7-844B-C4F8F3A5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59668" y="-5512883"/>
            <a:ext cx="10663167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D251-69BE-4EF2-BB9B-5A62AA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16" y="949284"/>
            <a:ext cx="10663167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1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AB117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Product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062" y="1345294"/>
            <a:ext cx="8143875" cy="3348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DD56B-FB7D-4D1A-9B3C-3FC761A66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180998" y="-6125283"/>
            <a:ext cx="10635223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D251-69BE-4EF2-BB9B-5A62AA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388" y="949284"/>
            <a:ext cx="10635223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AB117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Retailer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062" y="1597222"/>
            <a:ext cx="8143875" cy="2817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379DB-EDD1-4B95-92BF-B8278627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78484" y="-5502835"/>
            <a:ext cx="11268424" cy="49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D251-69BE-4EF2-BB9B-5A62AA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88" y="949780"/>
            <a:ext cx="11268424" cy="49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6D5C9B-AB83-4EE5-B0A2-F12EAC0B3ECE}"/>
              </a:ext>
            </a:extLst>
          </p:cNvPr>
          <p:cNvGrpSpPr/>
          <p:nvPr/>
        </p:nvGrpSpPr>
        <p:grpSpPr>
          <a:xfrm>
            <a:off x="801958" y="1536104"/>
            <a:ext cx="5419664" cy="777510"/>
            <a:chOff x="6102442" y="1483456"/>
            <a:chExt cx="5419664" cy="7775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17B1B3-FFAF-4247-8258-E17CB7EF84D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Modèle de données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6FE61E-CE0C-4214-BC4D-B053E3E9706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60" y="2293351"/>
            <a:ext cx="4646097" cy="1104649"/>
            <a:chOff x="6102442" y="1483456"/>
            <a:chExt cx="4530738" cy="11046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841448" y="1664775"/>
              <a:ext cx="379173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MA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Architecture générale</a:t>
              </a:r>
              <a:endParaRPr lang="fr-FR" altLang="ko-KR" sz="2700" b="1" dirty="0">
                <a:solidFill>
                  <a:srgbClr val="FAB117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endParaRPr lang="fr-FR" altLang="ko-KR" sz="2700" b="1" dirty="0">
                <a:solidFill>
                  <a:srgbClr val="FAB117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801958" y="3050598"/>
            <a:ext cx="5419664" cy="1118026"/>
            <a:chOff x="6102442" y="1483456"/>
            <a:chExt cx="5419664" cy="11180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 err="1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Staging</a:t>
              </a:r>
              <a:r>
                <a:rPr lang="fr-FR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 Area </a:t>
              </a:r>
            </a:p>
            <a:p>
              <a:pPr lvl="0"/>
              <a:endParaRPr kumimoji="0" lang="fr-FR" altLang="ko-KR" sz="2700" b="1" i="0" u="none" strike="noStrike" kern="1200" cap="none" spc="0" normalizeH="0" baseline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4400" b="1" i="0" u="none" strike="noStrike" kern="1200" cap="none" spc="0" normalizeH="0" baseline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F42D07-E1F6-4F21-9CF8-398BC8E5FCEB}"/>
              </a:ext>
            </a:extLst>
          </p:cNvPr>
          <p:cNvSpPr txBox="1"/>
          <p:nvPr/>
        </p:nvSpPr>
        <p:spPr>
          <a:xfrm>
            <a:off x="7906143" y="4475446"/>
            <a:ext cx="3483899" cy="1754326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Right"/>
              <a:lightRig rig="threePt" dir="t"/>
            </a:scene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5400" b="1" i="0" u="none" strike="noStrike" kern="1200" spc="50" normalizeH="0" baseline="0" dirty="0">
                <a:ln w="0"/>
                <a:solidFill>
                  <a:schemeClr val="bg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cs typeface="Arial" pitchFamily="34" charset="0"/>
              </a:rPr>
              <a:t>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ko-KR" sz="5400" b="1" spc="50" dirty="0">
                <a:ln w="0"/>
                <a:solidFill>
                  <a:schemeClr val="bg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 pitchFamily="34" charset="0"/>
              </a:rPr>
              <a:t>Général</a:t>
            </a:r>
            <a:endParaRPr kumimoji="0" lang="fr-FR" altLang="ko-KR" sz="5400" b="1" i="0" u="none" strike="noStrike" kern="1200" spc="50" normalizeH="0" baseline="0" dirty="0">
              <a:ln w="0"/>
              <a:solidFill>
                <a:schemeClr val="bg2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4D214-2ED2-401E-B778-B908ABBBC68D}"/>
              </a:ext>
            </a:extLst>
          </p:cNvPr>
          <p:cNvGrpSpPr/>
          <p:nvPr/>
        </p:nvGrpSpPr>
        <p:grpSpPr>
          <a:xfrm>
            <a:off x="801958" y="3786956"/>
            <a:ext cx="5419664" cy="1118026"/>
            <a:chOff x="6102442" y="1483456"/>
            <a:chExt cx="5419664" cy="11180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5AFA1A-275F-4455-8DE4-B3350B46ED5E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 err="1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Operational</a:t>
              </a:r>
              <a:r>
                <a:rPr lang="fr-FR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 Data Store</a:t>
              </a:r>
            </a:p>
            <a:p>
              <a:pPr lvl="0"/>
              <a:endParaRPr kumimoji="0" lang="fr-FR" altLang="ko-KR" sz="2700" b="1" i="0" u="none" strike="noStrike" kern="1200" cap="none" spc="0" normalizeH="0" baseline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29E41A-B60F-4F88-BCC5-01038560E96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4400" b="1" i="0" u="none" strike="noStrike" kern="1200" cap="none" spc="0" normalizeH="0" baseline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D2C54-1409-4BA6-8171-A04C95CDBE54}"/>
              </a:ext>
            </a:extLst>
          </p:cNvPr>
          <p:cNvGrpSpPr/>
          <p:nvPr/>
        </p:nvGrpSpPr>
        <p:grpSpPr>
          <a:xfrm>
            <a:off x="801958" y="4523314"/>
            <a:ext cx="5419664" cy="1118026"/>
            <a:chOff x="6102442" y="1483456"/>
            <a:chExt cx="5419664" cy="11180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8B676D-13B7-48AC-8214-0F1344FA22F2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Chargement de DW</a:t>
              </a:r>
            </a:p>
            <a:p>
              <a:pPr lvl="0"/>
              <a:endParaRPr kumimoji="0" lang="fr-FR" altLang="ko-KR" sz="2700" b="1" i="0" u="none" strike="noStrike" kern="1200" cap="none" spc="0" normalizeH="0" baseline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6C967-974A-4868-A040-D31A94770A6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4400" b="1" i="0" u="none" strike="noStrike" kern="1200" cap="none" spc="0" normalizeH="0" baseline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5065A-8FFC-4CBC-81BC-7EE51B08A69E}"/>
              </a:ext>
            </a:extLst>
          </p:cNvPr>
          <p:cNvGrpSpPr/>
          <p:nvPr/>
        </p:nvGrpSpPr>
        <p:grpSpPr>
          <a:xfrm>
            <a:off x="813383" y="5259672"/>
            <a:ext cx="5419664" cy="777510"/>
            <a:chOff x="6102442" y="1483456"/>
            <a:chExt cx="5419664" cy="7775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0B2C16-41CA-45AA-93C8-F51B27F5F04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/>
              <a:r>
                <a:rPr kumimoji="0" lang="fr-FR" altLang="ko-KR" sz="2700" b="1" i="0" u="none" strike="noStrike" kern="1200" cap="none" spc="0" normalizeH="0" baseline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QlikView </a:t>
              </a:r>
              <a:r>
                <a:rPr kumimoji="0" lang="fr-FR" altLang="ko-KR" sz="2700" b="1" i="0" u="none" strike="noStrike" kern="1200" cap="none" spc="0" normalizeH="0" baseline="0" dirty="0" err="1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Reporting</a:t>
              </a:r>
              <a:endParaRPr kumimoji="0" lang="fr-FR" altLang="ko-KR" sz="2700" b="1" i="0" u="none" strike="noStrike" kern="1200" cap="none" spc="0" normalizeH="0" baseline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6ADE97-7EF3-4283-9B5E-2959A1D5128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4400" b="1" i="0" u="none" strike="noStrike" kern="1200" cap="none" spc="0" normalizeH="0" baseline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621B8AE-5DA9-403C-B440-263A73C45707}"/>
              </a:ext>
            </a:extLst>
          </p:cNvPr>
          <p:cNvSpPr/>
          <p:nvPr/>
        </p:nvSpPr>
        <p:spPr>
          <a:xfrm>
            <a:off x="0" y="406159"/>
            <a:ext cx="9572018" cy="1684068"/>
          </a:xfrm>
          <a:prstGeom prst="rect">
            <a:avLst/>
          </a:prstGeom>
          <a:gradFill flip="none" rotWithShape="1">
            <a:gsLst>
              <a:gs pos="0">
                <a:srgbClr val="DFA666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744C77-5E29-4E39-AE9D-E58AC82C599D}"/>
              </a:ext>
            </a:extLst>
          </p:cNvPr>
          <p:cNvSpPr/>
          <p:nvPr/>
        </p:nvSpPr>
        <p:spPr>
          <a:xfrm>
            <a:off x="0" y="558559"/>
            <a:ext cx="9572018" cy="1379269"/>
          </a:xfrm>
          <a:prstGeom prst="rect">
            <a:avLst/>
          </a:prstGeom>
          <a:gradFill flip="none" rotWithShape="1">
            <a:gsLst>
              <a:gs pos="0">
                <a:srgbClr val="E4C27E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92650-7D46-454E-92E7-B08CE0367201}"/>
              </a:ext>
            </a:extLst>
          </p:cNvPr>
          <p:cNvSpPr txBox="1"/>
          <p:nvPr/>
        </p:nvSpPr>
        <p:spPr>
          <a:xfrm>
            <a:off x="-1" y="832694"/>
            <a:ext cx="93059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Chargement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 des Dimensions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15E66-7AE3-4887-9506-E7481E4C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2880390"/>
            <a:ext cx="644932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509571-9A22-47FD-862F-4C14FAD2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7" y="827526"/>
            <a:ext cx="11142085" cy="52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621B8AE-5DA9-403C-B440-263A73C45707}"/>
              </a:ext>
            </a:extLst>
          </p:cNvPr>
          <p:cNvSpPr/>
          <p:nvPr/>
        </p:nvSpPr>
        <p:spPr>
          <a:xfrm>
            <a:off x="0" y="406159"/>
            <a:ext cx="9572018" cy="1684068"/>
          </a:xfrm>
          <a:prstGeom prst="rect">
            <a:avLst/>
          </a:prstGeom>
          <a:gradFill flip="none" rotWithShape="1">
            <a:gsLst>
              <a:gs pos="0">
                <a:srgbClr val="DFA666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744C77-5E29-4E39-AE9D-E58AC82C599D}"/>
              </a:ext>
            </a:extLst>
          </p:cNvPr>
          <p:cNvSpPr/>
          <p:nvPr/>
        </p:nvSpPr>
        <p:spPr>
          <a:xfrm>
            <a:off x="0" y="558559"/>
            <a:ext cx="9572018" cy="1379269"/>
          </a:xfrm>
          <a:prstGeom prst="rect">
            <a:avLst/>
          </a:prstGeom>
          <a:gradFill flip="none" rotWithShape="1">
            <a:gsLst>
              <a:gs pos="0">
                <a:srgbClr val="E4C27E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92650-7D46-454E-92E7-B08CE0367201}"/>
              </a:ext>
            </a:extLst>
          </p:cNvPr>
          <p:cNvSpPr txBox="1"/>
          <p:nvPr/>
        </p:nvSpPr>
        <p:spPr>
          <a:xfrm>
            <a:off x="-1" y="832694"/>
            <a:ext cx="93059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Chargement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 de Table de Fait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D5EEB-AD0C-4D47-BD70-E5F2901D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6" t="13358" r="4960" b="14898"/>
          <a:stretch/>
        </p:blipFill>
        <p:spPr>
          <a:xfrm>
            <a:off x="643328" y="2869456"/>
            <a:ext cx="10905344" cy="28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E0568-8C8F-4750-870A-61BD81DD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" y="1079157"/>
            <a:ext cx="11676185" cy="46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EF3B6-292A-4620-8390-26BD78AF7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7" y="1228396"/>
            <a:ext cx="11494285" cy="44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792288" y="2217102"/>
            <a:ext cx="1257300" cy="37744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3551" y="2225992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3088" y="2208212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2289" y="1522412"/>
            <a:ext cx="1257300" cy="457200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Collecter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77553" y="1522412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Intégrer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81663" y="1535112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Organiser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2453" y="1522412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Restituer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7" name="Magnetic Disk 36"/>
          <p:cNvSpPr/>
          <p:nvPr/>
        </p:nvSpPr>
        <p:spPr>
          <a:xfrm>
            <a:off x="1843088" y="3814762"/>
            <a:ext cx="1029335" cy="574040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935923" y="392271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2488" y="3353752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4935220" y="3358832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50188" y="392525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479223" y="3356292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86580" y="4558075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964555" y="3814762"/>
            <a:ext cx="514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3163888" y="6097587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Box 32"/>
          <p:cNvSpPr txBox="1"/>
          <p:nvPr/>
        </p:nvSpPr>
        <p:spPr>
          <a:xfrm>
            <a:off x="5106988" y="6252527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8420418" y="4384992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8422958" y="2556192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Box 44"/>
          <p:cNvSpPr txBox="1"/>
          <p:nvPr/>
        </p:nvSpPr>
        <p:spPr>
          <a:xfrm>
            <a:off x="8193088" y="3353752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Fichiers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423" y="5185092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6B0D4B-FBDE-F24C-9DB1-711A7B5F5EA2}"/>
              </a:ext>
            </a:extLst>
          </p:cNvPr>
          <p:cNvSpPr/>
          <p:nvPr/>
        </p:nvSpPr>
        <p:spPr>
          <a:xfrm>
            <a:off x="3405188" y="2387282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Architecture Générale</a:t>
            </a:r>
          </a:p>
        </p:txBody>
      </p:sp>
    </p:spTree>
    <p:extLst>
      <p:ext uri="{BB962C8B-B14F-4D97-AF65-F5344CB8AC3E}">
        <p14:creationId xmlns:p14="http://schemas.microsoft.com/office/powerpoint/2010/main" val="196666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D16E1448-2B6E-4CD3-8660-84851C967F65}"/>
              </a:ext>
            </a:extLst>
          </p:cNvPr>
          <p:cNvSpPr/>
          <p:nvPr/>
        </p:nvSpPr>
        <p:spPr>
          <a:xfrm>
            <a:off x="9466899" y="250666"/>
            <a:ext cx="2124392" cy="69273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A00229D-25FE-4198-9DD2-4112906816A9}"/>
              </a:ext>
            </a:extLst>
          </p:cNvPr>
          <p:cNvSpPr/>
          <p:nvPr/>
        </p:nvSpPr>
        <p:spPr>
          <a:xfrm>
            <a:off x="-284" y="539018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9B93870-B11C-4D18-ACA7-6A7F3E100E78}"/>
              </a:ext>
            </a:extLst>
          </p:cNvPr>
          <p:cNvSpPr/>
          <p:nvPr/>
        </p:nvSpPr>
        <p:spPr>
          <a:xfrm>
            <a:off x="-142" y="5520071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227CA-D9E1-4D80-92B3-FA52FBC93A93}"/>
              </a:ext>
            </a:extLst>
          </p:cNvPr>
          <p:cNvSpPr txBox="1"/>
          <p:nvPr/>
        </p:nvSpPr>
        <p:spPr>
          <a:xfrm>
            <a:off x="-259080" y="5606539"/>
            <a:ext cx="583469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MA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QlikView </a:t>
            </a:r>
            <a:r>
              <a:rPr lang="fr-MA" sz="4400" b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Reporting</a:t>
            </a:r>
            <a:endParaRPr lang="fr-MA" sz="44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45EB84C1-4BA6-4D02-AFE0-841FF63A8E1B}"/>
              </a:ext>
            </a:extLst>
          </p:cNvPr>
          <p:cNvSpPr/>
          <p:nvPr/>
        </p:nvSpPr>
        <p:spPr>
          <a:xfrm>
            <a:off x="868681" y="653732"/>
            <a:ext cx="2752408" cy="93122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Restituer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A9B5051D-DD2C-4241-8D2F-D732F0657CFD}"/>
              </a:ext>
            </a:extLst>
          </p:cNvPr>
          <p:cNvSpPr/>
          <p:nvPr/>
        </p:nvSpPr>
        <p:spPr>
          <a:xfrm>
            <a:off x="9740742" y="2793657"/>
            <a:ext cx="1417796" cy="146679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lded Corner 50">
            <a:extLst>
              <a:ext uri="{FF2B5EF4-FFF2-40B4-BE49-F238E27FC236}">
                <a16:creationId xmlns:a16="http://schemas.microsoft.com/office/drawing/2014/main" id="{B561B41B-5FA8-40CE-835C-74F6D84EAC67}"/>
              </a:ext>
            </a:extLst>
          </p:cNvPr>
          <p:cNvSpPr/>
          <p:nvPr/>
        </p:nvSpPr>
        <p:spPr>
          <a:xfrm>
            <a:off x="9869330" y="638810"/>
            <a:ext cx="1319530" cy="137414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435E7701-F507-4E71-890A-71209913B1C5}"/>
              </a:ext>
            </a:extLst>
          </p:cNvPr>
          <p:cNvSpPr txBox="1"/>
          <p:nvPr/>
        </p:nvSpPr>
        <p:spPr>
          <a:xfrm>
            <a:off x="9740742" y="2118249"/>
            <a:ext cx="1448118" cy="54229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Fichiers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E8E3434E-ADFD-44CA-8AEB-893E95821B05}"/>
              </a:ext>
            </a:extLst>
          </p:cNvPr>
          <p:cNvSpPr txBox="1"/>
          <p:nvPr/>
        </p:nvSpPr>
        <p:spPr>
          <a:xfrm>
            <a:off x="9260445" y="4416571"/>
            <a:ext cx="2537300" cy="72579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4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4DB130-EF81-4B23-9848-ABE7C0C32905}"/>
              </a:ext>
            </a:extLst>
          </p:cNvPr>
          <p:cNvSpPr/>
          <p:nvPr/>
        </p:nvSpPr>
        <p:spPr>
          <a:xfrm>
            <a:off x="-1" y="3238584"/>
            <a:ext cx="9572018" cy="1684068"/>
          </a:xfrm>
          <a:prstGeom prst="rect">
            <a:avLst/>
          </a:prstGeom>
          <a:gradFill flip="none" rotWithShape="1">
            <a:gsLst>
              <a:gs pos="0">
                <a:srgbClr val="9E8F63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9413EE-9937-4BB3-A993-78F561E8AC93}"/>
              </a:ext>
            </a:extLst>
          </p:cNvPr>
          <p:cNvSpPr/>
          <p:nvPr/>
        </p:nvSpPr>
        <p:spPr>
          <a:xfrm>
            <a:off x="-1" y="3390984"/>
            <a:ext cx="9572018" cy="1379269"/>
          </a:xfrm>
          <a:prstGeom prst="rect">
            <a:avLst/>
          </a:prstGeom>
          <a:gradFill flip="none" rotWithShape="1">
            <a:gsLst>
              <a:gs pos="0">
                <a:srgbClr val="A28543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D53E0-802A-4D0E-A609-8DB88D0A6E3C}"/>
              </a:ext>
            </a:extLst>
          </p:cNvPr>
          <p:cNvSpPr txBox="1"/>
          <p:nvPr/>
        </p:nvSpPr>
        <p:spPr>
          <a:xfrm>
            <a:off x="1" y="3475857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prstClr val="white"/>
                </a:solidFill>
                <a:latin typeface="Century Gothic" panose="020B0502020202020204" pitchFamily="34" charset="0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prstClr val="white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8A9BC-6159-445E-AD10-2D848643C84B}"/>
              </a:ext>
            </a:extLst>
          </p:cNvPr>
          <p:cNvSpPr txBox="1"/>
          <p:nvPr/>
        </p:nvSpPr>
        <p:spPr>
          <a:xfrm>
            <a:off x="20228" y="4238941"/>
            <a:ext cx="547754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prstClr val="white"/>
                </a:solidFill>
                <a:latin typeface="Century Gothic" panose="020B0502020202020204" pitchFamily="34" charset="0"/>
                <a:cs typeface="Arial" pitchFamily="34" charset="0"/>
              </a:rPr>
              <a:t>Business Intelligence</a:t>
            </a:r>
            <a:endParaRPr lang="ko-KR" altLang="en-US" sz="1867" dirty="0">
              <a:solidFill>
                <a:prstClr val="white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r-FR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Le Modèle de données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AC264-72C9-46B7-88D5-2DD4940A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67511"/>
              </p:ext>
            </p:extLst>
          </p:nvPr>
        </p:nvGraphicFramePr>
        <p:xfrm>
          <a:off x="917575" y="1843615"/>
          <a:ext cx="2092325" cy="1943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DIM_Product</a:t>
                      </a:r>
                      <a:endParaRPr lang="fr-FR" dirty="0"/>
                    </a:p>
                  </a:txBody>
                  <a:tcPr>
                    <a:solidFill>
                      <a:srgbClr val="DFA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Product_Number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Introduction_Date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Cross_margin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Product_Image</a:t>
                      </a:r>
                      <a:endParaRPr lang="fr-FR" dirty="0"/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5FD9305-1066-4BF3-BD03-D279639D8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24846"/>
              </p:ext>
            </p:extLst>
          </p:nvPr>
        </p:nvGraphicFramePr>
        <p:xfrm>
          <a:off x="4827303" y="3011326"/>
          <a:ext cx="2536826" cy="30408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6826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Fact_Ventes</a:t>
                      </a:r>
                      <a:endParaRPr lang="fr-FR" dirty="0"/>
                    </a:p>
                  </a:txBody>
                  <a:tcPr>
                    <a:solidFill>
                      <a:srgbClr val="DFA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-ID_FACT_TABLE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Product_Number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Brunch_Code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Retailer_contact_code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ID_Temps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Quantity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Unit_Cost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Unit_Price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Unit_Sale_Price</a:t>
                      </a:r>
                      <a:endParaRPr lang="fr-FR" dirty="0"/>
                    </a:p>
                  </a:txBody>
                  <a:tcPr>
                    <a:solidFill>
                      <a:srgbClr val="A48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A0E603E-4499-49CA-9513-8B9ACD1A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290"/>
              </p:ext>
            </p:extLst>
          </p:nvPr>
        </p:nvGraphicFramePr>
        <p:xfrm>
          <a:off x="917574" y="4394569"/>
          <a:ext cx="2092325" cy="22178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r>
                        <a:rPr lang="fr-FR" dirty="0" err="1"/>
                        <a:t>DIM_Temps</a:t>
                      </a:r>
                      <a:endParaRPr lang="fr-FR" dirty="0"/>
                    </a:p>
                  </a:txBody>
                  <a:tcPr>
                    <a:solidFill>
                      <a:srgbClr val="9E8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ID_Temps</a:t>
                      </a:r>
                      <a:endParaRPr lang="fr-FR" dirty="0"/>
                    </a:p>
                    <a:p>
                      <a:r>
                        <a:rPr lang="fr-FR" dirty="0"/>
                        <a:t>-Année</a:t>
                      </a:r>
                    </a:p>
                    <a:p>
                      <a:r>
                        <a:rPr lang="fr-FR" dirty="0"/>
                        <a:t>-Trimestre</a:t>
                      </a:r>
                    </a:p>
                    <a:p>
                      <a:r>
                        <a:rPr lang="fr-FR" dirty="0"/>
                        <a:t>-Mois</a:t>
                      </a:r>
                    </a:p>
                    <a:p>
                      <a:r>
                        <a:rPr lang="fr-FR" dirty="0"/>
                        <a:t>-Jour</a:t>
                      </a:r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6F80A2B-AAB1-48FD-9DE1-17563D64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52627"/>
              </p:ext>
            </p:extLst>
          </p:nvPr>
        </p:nvGraphicFramePr>
        <p:xfrm>
          <a:off x="8924925" y="1485475"/>
          <a:ext cx="2092325" cy="1943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DIM</a:t>
                      </a:r>
                      <a:r>
                        <a:rPr lang="fr-FR" err="1"/>
                        <a:t>_</a:t>
                      </a:r>
                      <a:r>
                        <a:rPr lang="fr-FR"/>
                        <a:t>Branch</a:t>
                      </a:r>
                      <a:endParaRPr lang="fr-FR" dirty="0"/>
                    </a:p>
                  </a:txBody>
                  <a:tcPr>
                    <a:solidFill>
                      <a:srgbClr val="DFA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Brunch_Code</a:t>
                      </a:r>
                      <a:endParaRPr lang="fr-FR" dirty="0"/>
                    </a:p>
                    <a:p>
                      <a:r>
                        <a:rPr lang="fr-FR" dirty="0"/>
                        <a:t>-Address1</a:t>
                      </a:r>
                    </a:p>
                    <a:p>
                      <a:r>
                        <a:rPr lang="fr-FR" dirty="0"/>
                        <a:t>-City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Postal_zone</a:t>
                      </a:r>
                      <a:endParaRPr lang="fr-FR" dirty="0"/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AACEA66-4AB2-4B27-922D-1B8094D7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5526"/>
              </p:ext>
            </p:extLst>
          </p:nvPr>
        </p:nvGraphicFramePr>
        <p:xfrm>
          <a:off x="8924925" y="3972119"/>
          <a:ext cx="2349501" cy="2766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9501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DIM_Retailer</a:t>
                      </a:r>
                      <a:endParaRPr lang="fr-FR" dirty="0"/>
                    </a:p>
                  </a:txBody>
                  <a:tcPr>
                    <a:solidFill>
                      <a:srgbClr val="9E8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Retailer_contact_code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First_Name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Last_Name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Job_Position_fr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Phone_Number</a:t>
                      </a:r>
                      <a:endParaRPr lang="fr-FR" dirty="0"/>
                    </a:p>
                    <a:p>
                      <a:r>
                        <a:rPr lang="fr-FR" dirty="0"/>
                        <a:t>-Fax</a:t>
                      </a:r>
                    </a:p>
                    <a:p>
                      <a:r>
                        <a:rPr lang="fr-FR" dirty="0"/>
                        <a:t>-Email</a:t>
                      </a:r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AF381A-72F3-444C-BC46-A4856660C7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09900" y="2815377"/>
            <a:ext cx="1817403" cy="1304873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AA1E7-1D97-4A08-B8D3-FFDA22E147EE}"/>
              </a:ext>
            </a:extLst>
          </p:cNvPr>
          <p:cNvCxnSpPr>
            <a:cxnSpLocks/>
          </p:cNvCxnSpPr>
          <p:nvPr/>
        </p:nvCxnSpPr>
        <p:spPr>
          <a:xfrm flipV="1">
            <a:off x="3009899" y="4686300"/>
            <a:ext cx="1817404" cy="817192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212DB-CC0A-4AE8-BA7B-15C52C7DAA20}"/>
              </a:ext>
            </a:extLst>
          </p:cNvPr>
          <p:cNvCxnSpPr>
            <a:cxnSpLocks/>
          </p:cNvCxnSpPr>
          <p:nvPr/>
        </p:nvCxnSpPr>
        <p:spPr>
          <a:xfrm flipH="1">
            <a:off x="7364129" y="2562910"/>
            <a:ext cx="1560796" cy="1700941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4AD0F7-C3D8-44C8-A0F0-D828A08900EE}"/>
              </a:ext>
            </a:extLst>
          </p:cNvPr>
          <p:cNvCxnSpPr>
            <a:cxnSpLocks/>
          </p:cNvCxnSpPr>
          <p:nvPr/>
        </p:nvCxnSpPr>
        <p:spPr>
          <a:xfrm flipH="1" flipV="1">
            <a:off x="7364129" y="4686300"/>
            <a:ext cx="1560796" cy="669062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792288" y="2217102"/>
            <a:ext cx="1257300" cy="37744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3551" y="2225992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3088" y="2208212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2289" y="1522412"/>
            <a:ext cx="1257300" cy="457200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Collecter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77553" y="1522412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Intégrer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81663" y="1535112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Organiser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2453" y="1522412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Restituer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7" name="Magnetic Disk 36"/>
          <p:cNvSpPr/>
          <p:nvPr/>
        </p:nvSpPr>
        <p:spPr>
          <a:xfrm>
            <a:off x="1843088" y="3814762"/>
            <a:ext cx="1029335" cy="574040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935923" y="392271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2488" y="3353752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4935220" y="3358832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50188" y="392525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479223" y="3356292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86580" y="4558075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64555" y="3814762"/>
            <a:ext cx="64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3163888" y="6097587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Box 32"/>
          <p:cNvSpPr txBox="1"/>
          <p:nvPr/>
        </p:nvSpPr>
        <p:spPr>
          <a:xfrm>
            <a:off x="5106988" y="6252527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8420418" y="4384992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8422958" y="2556192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Box 44"/>
          <p:cNvSpPr txBox="1"/>
          <p:nvPr/>
        </p:nvSpPr>
        <p:spPr>
          <a:xfrm>
            <a:off x="8193088" y="3353752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Fichiers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423" y="5185092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6B0D4B-FBDE-F24C-9DB1-711A7B5F5EA2}"/>
              </a:ext>
            </a:extLst>
          </p:cNvPr>
          <p:cNvSpPr/>
          <p:nvPr/>
        </p:nvSpPr>
        <p:spPr>
          <a:xfrm>
            <a:off x="3405188" y="2387282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Architecture Générale</a:t>
            </a:r>
          </a:p>
        </p:txBody>
      </p:sp>
    </p:spTree>
    <p:extLst>
      <p:ext uri="{BB962C8B-B14F-4D97-AF65-F5344CB8AC3E}">
        <p14:creationId xmlns:p14="http://schemas.microsoft.com/office/powerpoint/2010/main" val="11186568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A4CAADE8-03A7-46C7-A909-5F872141C6A2}"/>
              </a:ext>
            </a:extLst>
          </p:cNvPr>
          <p:cNvSpPr/>
          <p:nvPr/>
        </p:nvSpPr>
        <p:spPr>
          <a:xfrm>
            <a:off x="1348130" y="-685800"/>
            <a:ext cx="3904177" cy="822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gnetic Disk 36">
            <a:extLst>
              <a:ext uri="{FF2B5EF4-FFF2-40B4-BE49-F238E27FC236}">
                <a16:creationId xmlns:a16="http://schemas.microsoft.com/office/drawing/2014/main" id="{2291E2A9-20ED-4755-BFF3-C2CBA72B548B}"/>
              </a:ext>
            </a:extLst>
          </p:cNvPr>
          <p:cNvSpPr/>
          <p:nvPr/>
        </p:nvSpPr>
        <p:spPr>
          <a:xfrm>
            <a:off x="1806017" y="2476453"/>
            <a:ext cx="2988404" cy="1905094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47AB5-E39E-4229-B6C4-3F3CF9BB5403}"/>
              </a:ext>
            </a:extLst>
          </p:cNvPr>
          <p:cNvCxnSpPr>
            <a:cxnSpLocks/>
          </p:cNvCxnSpPr>
          <p:nvPr/>
        </p:nvCxnSpPr>
        <p:spPr>
          <a:xfrm flipH="1">
            <a:off x="1348129" y="741405"/>
            <a:ext cx="39165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AA99B-9910-49DA-847E-383DF9FA1ADB}"/>
              </a:ext>
            </a:extLst>
          </p:cNvPr>
          <p:cNvCxnSpPr>
            <a:cxnSpLocks/>
          </p:cNvCxnSpPr>
          <p:nvPr/>
        </p:nvCxnSpPr>
        <p:spPr>
          <a:xfrm flipH="1">
            <a:off x="1348130" y="1227438"/>
            <a:ext cx="391653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A374E4B4-F3C5-42DB-BAFD-0E452F27CF5E}"/>
              </a:ext>
            </a:extLst>
          </p:cNvPr>
          <p:cNvSpPr/>
          <p:nvPr/>
        </p:nvSpPr>
        <p:spPr>
          <a:xfrm>
            <a:off x="7150352" y="397829"/>
            <a:ext cx="3485563" cy="829609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Collecter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8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A4CAADE8-03A7-46C7-A909-5F872141C6A2}"/>
              </a:ext>
            </a:extLst>
          </p:cNvPr>
          <p:cNvSpPr/>
          <p:nvPr/>
        </p:nvSpPr>
        <p:spPr>
          <a:xfrm>
            <a:off x="7010" y="-685800"/>
            <a:ext cx="3904177" cy="822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gnetic Disk 36">
            <a:extLst>
              <a:ext uri="{FF2B5EF4-FFF2-40B4-BE49-F238E27FC236}">
                <a16:creationId xmlns:a16="http://schemas.microsoft.com/office/drawing/2014/main" id="{2291E2A9-20ED-4755-BFF3-C2CBA72B548B}"/>
              </a:ext>
            </a:extLst>
          </p:cNvPr>
          <p:cNvSpPr/>
          <p:nvPr/>
        </p:nvSpPr>
        <p:spPr>
          <a:xfrm>
            <a:off x="464897" y="2476453"/>
            <a:ext cx="2988404" cy="1905094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47AB5-E39E-4229-B6C4-3F3CF9BB5403}"/>
              </a:ext>
            </a:extLst>
          </p:cNvPr>
          <p:cNvCxnSpPr>
            <a:cxnSpLocks/>
          </p:cNvCxnSpPr>
          <p:nvPr/>
        </p:nvCxnSpPr>
        <p:spPr>
          <a:xfrm flipH="1">
            <a:off x="7009" y="741405"/>
            <a:ext cx="39165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AA99B-9910-49DA-847E-383DF9FA1ADB}"/>
              </a:ext>
            </a:extLst>
          </p:cNvPr>
          <p:cNvCxnSpPr>
            <a:cxnSpLocks/>
          </p:cNvCxnSpPr>
          <p:nvPr/>
        </p:nvCxnSpPr>
        <p:spPr>
          <a:xfrm flipH="1">
            <a:off x="7010" y="1227438"/>
            <a:ext cx="391653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A374E4B4-F3C5-42DB-BAFD-0E452F27CF5E}"/>
              </a:ext>
            </a:extLst>
          </p:cNvPr>
          <p:cNvSpPr/>
          <p:nvPr/>
        </p:nvSpPr>
        <p:spPr>
          <a:xfrm>
            <a:off x="6370320" y="397829"/>
            <a:ext cx="3485563" cy="829609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Collecter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29AFF014-D825-4446-8AB7-BB666E382B28}"/>
              </a:ext>
            </a:extLst>
          </p:cNvPr>
          <p:cNvSpPr/>
          <p:nvPr/>
        </p:nvSpPr>
        <p:spPr>
          <a:xfrm>
            <a:off x="16461739" y="-2791504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1831DD8B-396D-457B-A547-CFD1E7F904BE}"/>
              </a:ext>
            </a:extLst>
          </p:cNvPr>
          <p:cNvSpPr/>
          <p:nvPr/>
        </p:nvSpPr>
        <p:spPr>
          <a:xfrm>
            <a:off x="21461276" y="-2809284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3FCBCF4F-1B91-4B8D-8649-386AA2D71B0D}"/>
              </a:ext>
            </a:extLst>
          </p:cNvPr>
          <p:cNvSpPr/>
          <p:nvPr/>
        </p:nvSpPr>
        <p:spPr>
          <a:xfrm>
            <a:off x="16545741" y="-3495084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Intégrer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A38746EB-6BC0-4C86-B5DF-1634DE594CD9}"/>
              </a:ext>
            </a:extLst>
          </p:cNvPr>
          <p:cNvSpPr/>
          <p:nvPr/>
        </p:nvSpPr>
        <p:spPr>
          <a:xfrm>
            <a:off x="18949851" y="-3482384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Organiser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4BCF2820-A7A7-4BE2-9F95-4680560A5529}"/>
              </a:ext>
            </a:extLst>
          </p:cNvPr>
          <p:cNvSpPr/>
          <p:nvPr/>
        </p:nvSpPr>
        <p:spPr>
          <a:xfrm>
            <a:off x="21460641" y="-3495084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Restituer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6" name="Right Arrow 37">
            <a:extLst>
              <a:ext uri="{FF2B5EF4-FFF2-40B4-BE49-F238E27FC236}">
                <a16:creationId xmlns:a16="http://schemas.microsoft.com/office/drawing/2014/main" id="{68946CE2-21CD-412A-AABE-339633D9F285}"/>
              </a:ext>
            </a:extLst>
          </p:cNvPr>
          <p:cNvSpPr/>
          <p:nvPr/>
        </p:nvSpPr>
        <p:spPr>
          <a:xfrm>
            <a:off x="12293213" y="3112588"/>
            <a:ext cx="1262245" cy="63282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FA361-76FF-4705-B97B-D30556E42A79}"/>
              </a:ext>
            </a:extLst>
          </p:cNvPr>
          <p:cNvSpPr/>
          <p:nvPr/>
        </p:nvSpPr>
        <p:spPr>
          <a:xfrm>
            <a:off x="16660676" y="-1663744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8" name="Can 39">
            <a:extLst>
              <a:ext uri="{FF2B5EF4-FFF2-40B4-BE49-F238E27FC236}">
                <a16:creationId xmlns:a16="http://schemas.microsoft.com/office/drawing/2014/main" id="{30096FAC-F16F-4512-84A6-1EEE7A78337F}"/>
              </a:ext>
            </a:extLst>
          </p:cNvPr>
          <p:cNvSpPr/>
          <p:nvPr/>
        </p:nvSpPr>
        <p:spPr>
          <a:xfrm>
            <a:off x="18203408" y="-1658664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9" name="Right Arrow 40">
            <a:extLst>
              <a:ext uri="{FF2B5EF4-FFF2-40B4-BE49-F238E27FC236}">
                <a16:creationId xmlns:a16="http://schemas.microsoft.com/office/drawing/2014/main" id="{3768D2D9-A319-4824-99C7-49B03BAF7BB1}"/>
              </a:ext>
            </a:extLst>
          </p:cNvPr>
          <p:cNvSpPr/>
          <p:nvPr/>
        </p:nvSpPr>
        <p:spPr>
          <a:xfrm>
            <a:off x="21118376" y="-1092244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n 41">
            <a:extLst>
              <a:ext uri="{FF2B5EF4-FFF2-40B4-BE49-F238E27FC236}">
                <a16:creationId xmlns:a16="http://schemas.microsoft.com/office/drawing/2014/main" id="{AB07B020-5C9C-49EC-B4CB-CF1F6E20F8AB}"/>
              </a:ext>
            </a:extLst>
          </p:cNvPr>
          <p:cNvSpPr/>
          <p:nvPr/>
        </p:nvSpPr>
        <p:spPr>
          <a:xfrm>
            <a:off x="19747411" y="-1661204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176CBE-ABE2-4314-A254-CEA48153A8FF}"/>
              </a:ext>
            </a:extLst>
          </p:cNvPr>
          <p:cNvCxnSpPr/>
          <p:nvPr/>
        </p:nvCxnSpPr>
        <p:spPr>
          <a:xfrm>
            <a:off x="17654768" y="-459421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912D99-A9D4-47DD-9056-341776794E77}"/>
              </a:ext>
            </a:extLst>
          </p:cNvPr>
          <p:cNvCxnSpPr/>
          <p:nvPr/>
        </p:nvCxnSpPr>
        <p:spPr>
          <a:xfrm>
            <a:off x="19232743" y="-1202734"/>
            <a:ext cx="64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45">
            <a:extLst>
              <a:ext uri="{FF2B5EF4-FFF2-40B4-BE49-F238E27FC236}">
                <a16:creationId xmlns:a16="http://schemas.microsoft.com/office/drawing/2014/main" id="{1767B2DC-2823-4990-A5A2-1F533B62FDD9}"/>
              </a:ext>
            </a:extLst>
          </p:cNvPr>
          <p:cNvSpPr/>
          <p:nvPr/>
        </p:nvSpPr>
        <p:spPr>
          <a:xfrm>
            <a:off x="16432076" y="1080091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47475C6D-2750-4B03-9E6F-16AC15BBB297}"/>
              </a:ext>
            </a:extLst>
          </p:cNvPr>
          <p:cNvSpPr txBox="1"/>
          <p:nvPr/>
        </p:nvSpPr>
        <p:spPr>
          <a:xfrm>
            <a:off x="18375176" y="1235031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7534957-0527-4CAC-9609-FB4FAD6DC079}"/>
              </a:ext>
            </a:extLst>
          </p:cNvPr>
          <p:cNvSpPr/>
          <p:nvPr/>
        </p:nvSpPr>
        <p:spPr>
          <a:xfrm>
            <a:off x="21688606" y="-632504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olded Corner 50">
            <a:extLst>
              <a:ext uri="{FF2B5EF4-FFF2-40B4-BE49-F238E27FC236}">
                <a16:creationId xmlns:a16="http://schemas.microsoft.com/office/drawing/2014/main" id="{38408ECE-F064-4100-B2A2-31F6BFF72E1C}"/>
              </a:ext>
            </a:extLst>
          </p:cNvPr>
          <p:cNvSpPr/>
          <p:nvPr/>
        </p:nvSpPr>
        <p:spPr>
          <a:xfrm>
            <a:off x="21691146" y="-2461304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Box 44">
            <a:extLst>
              <a:ext uri="{FF2B5EF4-FFF2-40B4-BE49-F238E27FC236}">
                <a16:creationId xmlns:a16="http://schemas.microsoft.com/office/drawing/2014/main" id="{ED891EDF-6A80-4D93-9FD8-FF695E2F15C6}"/>
              </a:ext>
            </a:extLst>
          </p:cNvPr>
          <p:cNvSpPr txBox="1"/>
          <p:nvPr/>
        </p:nvSpPr>
        <p:spPr>
          <a:xfrm>
            <a:off x="21461276" y="-1663744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Fichiers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Text Box 45">
            <a:extLst>
              <a:ext uri="{FF2B5EF4-FFF2-40B4-BE49-F238E27FC236}">
                <a16:creationId xmlns:a16="http://schemas.microsoft.com/office/drawing/2014/main" id="{289E0465-3E77-4BAB-B71A-37564CAB4DBC}"/>
              </a:ext>
            </a:extLst>
          </p:cNvPr>
          <p:cNvSpPr txBox="1"/>
          <p:nvPr/>
        </p:nvSpPr>
        <p:spPr>
          <a:xfrm>
            <a:off x="21347611" y="167596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E4A28DAC-7F5B-4589-B2B7-F45AF060981D}"/>
              </a:ext>
            </a:extLst>
          </p:cNvPr>
          <p:cNvSpPr/>
          <p:nvPr/>
        </p:nvSpPr>
        <p:spPr>
          <a:xfrm>
            <a:off x="16673376" y="-2630214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1CF2B5C4-3C2C-45D4-8AB7-B9976EB9D126}"/>
              </a:ext>
            </a:extLst>
          </p:cNvPr>
          <p:cNvSpPr/>
          <p:nvPr/>
        </p:nvSpPr>
        <p:spPr>
          <a:xfrm>
            <a:off x="13267904" y="-5018461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ECB823A-13C9-4773-9887-08AA92C522EF}"/>
              </a:ext>
            </a:extLst>
          </p:cNvPr>
          <p:cNvSpPr/>
          <p:nvPr/>
        </p:nvSpPr>
        <p:spPr>
          <a:xfrm>
            <a:off x="13268046" y="-4898100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2ACAA2-C426-48D8-84B5-5DA74EC1FB7D}"/>
              </a:ext>
            </a:extLst>
          </p:cNvPr>
          <p:cNvSpPr txBox="1"/>
          <p:nvPr/>
        </p:nvSpPr>
        <p:spPr>
          <a:xfrm>
            <a:off x="13268188" y="-4821157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Architecture Générale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BD4BA-DD9F-43CD-90E2-9144E04B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52" y="2025334"/>
            <a:ext cx="2172334" cy="217450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91FC36-844F-4089-B58B-D17A5D69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92" y="2025334"/>
            <a:ext cx="2172334" cy="21745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0E6821-6677-4909-AEB5-41FCEE0E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33" y="3294293"/>
            <a:ext cx="2172334" cy="2174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132FD2-23F6-4801-B441-F28FF646C980}"/>
              </a:ext>
            </a:extLst>
          </p:cNvPr>
          <p:cNvSpPr/>
          <p:nvPr/>
        </p:nvSpPr>
        <p:spPr>
          <a:xfrm>
            <a:off x="7328270" y="5333932"/>
            <a:ext cx="1569660" cy="1015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BD8F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cs typeface="Times New Roman" charset="0"/>
              </a:rPr>
              <a:t>SQL</a:t>
            </a:r>
            <a:endParaRPr lang="en-US" sz="6000" dirty="0">
              <a:solidFill>
                <a:srgbClr val="BD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792288" y="2217102"/>
            <a:ext cx="1257300" cy="37744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3551" y="2225992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3088" y="2208212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2289" y="1522412"/>
            <a:ext cx="1257300" cy="457200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Collecter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77553" y="1522412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Intégrer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81663" y="1535112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Organiser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2453" y="1522412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Restituer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7" name="Magnetic Disk 36"/>
          <p:cNvSpPr/>
          <p:nvPr/>
        </p:nvSpPr>
        <p:spPr>
          <a:xfrm>
            <a:off x="1843088" y="3814762"/>
            <a:ext cx="1029335" cy="574040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935923" y="392271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2488" y="3353752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4935220" y="3358832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50188" y="392525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479223" y="3356292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86580" y="4558075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964555" y="3814762"/>
            <a:ext cx="514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3163888" y="6097587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Box 32"/>
          <p:cNvSpPr txBox="1"/>
          <p:nvPr/>
        </p:nvSpPr>
        <p:spPr>
          <a:xfrm>
            <a:off x="5106988" y="6252527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8420418" y="4384992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8422958" y="2556192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Box 44"/>
          <p:cNvSpPr txBox="1"/>
          <p:nvPr/>
        </p:nvSpPr>
        <p:spPr>
          <a:xfrm>
            <a:off x="8193088" y="3353752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Fichiers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423" y="5185092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6B0D4B-FBDE-F24C-9DB1-711A7B5F5EA2}"/>
              </a:ext>
            </a:extLst>
          </p:cNvPr>
          <p:cNvSpPr/>
          <p:nvPr/>
        </p:nvSpPr>
        <p:spPr>
          <a:xfrm>
            <a:off x="3405188" y="2387282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Architecture Générale</a:t>
            </a:r>
          </a:p>
        </p:txBody>
      </p:sp>
    </p:spTree>
    <p:extLst>
      <p:ext uri="{BB962C8B-B14F-4D97-AF65-F5344CB8AC3E}">
        <p14:creationId xmlns:p14="http://schemas.microsoft.com/office/powerpoint/2010/main" val="145739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6DE6ABD-4214-4672-AE1D-615F0CF78C4B}"/>
              </a:ext>
            </a:extLst>
          </p:cNvPr>
          <p:cNvSpPr/>
          <p:nvPr/>
        </p:nvSpPr>
        <p:spPr>
          <a:xfrm>
            <a:off x="-422032" y="0"/>
            <a:ext cx="13036061" cy="685800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40B82-F810-41EB-AD16-AFD484B87574}"/>
              </a:ext>
            </a:extLst>
          </p:cNvPr>
          <p:cNvSpPr/>
          <p:nvPr/>
        </p:nvSpPr>
        <p:spPr>
          <a:xfrm>
            <a:off x="1889760" y="2730900"/>
            <a:ext cx="1935245" cy="2492484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6" name="Can 39">
            <a:extLst>
              <a:ext uri="{FF2B5EF4-FFF2-40B4-BE49-F238E27FC236}">
                <a16:creationId xmlns:a16="http://schemas.microsoft.com/office/drawing/2014/main" id="{67D2F7FB-7A92-4879-B135-1A92080B6D43}"/>
              </a:ext>
            </a:extLst>
          </p:cNvPr>
          <p:cNvSpPr/>
          <p:nvPr/>
        </p:nvSpPr>
        <p:spPr>
          <a:xfrm>
            <a:off x="5123710" y="2704585"/>
            <a:ext cx="1944579" cy="2518799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111A6F3B-CB23-49D6-9841-E6CB67D38A79}"/>
              </a:ext>
            </a:extLst>
          </p:cNvPr>
          <p:cNvSpPr/>
          <p:nvPr/>
        </p:nvSpPr>
        <p:spPr>
          <a:xfrm>
            <a:off x="3092298" y="677596"/>
            <a:ext cx="6007404" cy="9175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9" name="Can 39">
            <a:extLst>
              <a:ext uri="{FF2B5EF4-FFF2-40B4-BE49-F238E27FC236}">
                <a16:creationId xmlns:a16="http://schemas.microsoft.com/office/drawing/2014/main" id="{BBE804D2-90D5-4ABA-B316-103D95672B8A}"/>
              </a:ext>
            </a:extLst>
          </p:cNvPr>
          <p:cNvSpPr/>
          <p:nvPr/>
        </p:nvSpPr>
        <p:spPr>
          <a:xfrm>
            <a:off x="8366994" y="2730900"/>
            <a:ext cx="1944579" cy="2518799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WareHouse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DataMart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950C27-CDE2-41A7-AFDE-CF135F1CF278}"/>
              </a:ext>
            </a:extLst>
          </p:cNvPr>
          <p:cNvCxnSpPr>
            <a:cxnSpLocks/>
          </p:cNvCxnSpPr>
          <p:nvPr/>
        </p:nvCxnSpPr>
        <p:spPr>
          <a:xfrm>
            <a:off x="3825005" y="4558075"/>
            <a:ext cx="1298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5877C-FAC9-4FC1-930A-8B8C5DD95897}"/>
              </a:ext>
            </a:extLst>
          </p:cNvPr>
          <p:cNvCxnSpPr>
            <a:cxnSpLocks/>
          </p:cNvCxnSpPr>
          <p:nvPr/>
        </p:nvCxnSpPr>
        <p:spPr>
          <a:xfrm>
            <a:off x="7068289" y="3342322"/>
            <a:ext cx="1298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9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347</Words>
  <Application>Microsoft Office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Contents Slide Master</vt:lpstr>
      <vt:lpstr>Section Break Slide Master</vt:lpstr>
      <vt:lpstr>1_Office Theme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Issam Akouaouch</dc:creator>
  <cp:lastModifiedBy>MOHAMED EL BAGHDADI</cp:lastModifiedBy>
  <cp:revision>53</cp:revision>
  <dcterms:created xsi:type="dcterms:W3CDTF">2019-11-29T22:43:14Z</dcterms:created>
  <dcterms:modified xsi:type="dcterms:W3CDTF">2020-02-10T11:52:11Z</dcterms:modified>
</cp:coreProperties>
</file>