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Montserrat"/>
      <p:bold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t1iNmEzg2m1F/l4DXMszQSJc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slide" Target="slides/slide16.xml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customschemas.google.com/relationships/presentationmetadata" Target="metadata"/><Relationship Id="rId27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1130" l="0" r="0" t="413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28700" y="528475"/>
            <a:ext cx="6691313" cy="95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40" u="none" cap="none" strike="noStrike">
                <a:solidFill>
                  <a:srgbClr val="3D3D3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Swap contract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399994" y="1635567"/>
            <a:ext cx="6377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24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Mi</a:t>
            </a:r>
            <a:r>
              <a:rPr b="1" lang="en-US" sz="2824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i="0" lang="en-US" sz="2824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2824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i="0" lang="en-US" sz="2824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ate interest rate risk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3311341" y="665212"/>
            <a:ext cx="116652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Résultat potentiel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TMM &gt; Projections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3311342" y="8733866"/>
            <a:ext cx="1166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Perte de 589,209 TND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326" l="0" r="0" t="327"/>
          <a:stretch/>
        </p:blipFill>
        <p:spPr>
          <a:xfrm>
            <a:off x="1349314" y="2520127"/>
            <a:ext cx="15589370" cy="574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1"/>
          <p:cNvGrpSpPr/>
          <p:nvPr/>
        </p:nvGrpSpPr>
        <p:grpSpPr>
          <a:xfrm>
            <a:off x="1028700" y="3403928"/>
            <a:ext cx="15815850" cy="2311650"/>
            <a:chOff x="0" y="2323152"/>
            <a:chExt cx="21087800" cy="3082200"/>
          </a:xfrm>
        </p:grpSpPr>
        <p:sp>
          <p:nvSpPr>
            <p:cNvPr id="220" name="Google Shape;220;p11"/>
            <p:cNvSpPr txBox="1"/>
            <p:nvPr/>
          </p:nvSpPr>
          <p:spPr>
            <a:xfrm>
              <a:off x="2082800" y="3968952"/>
              <a:ext cx="19005000" cy="14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2ème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ersion du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ontrat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wap</a:t>
              </a:r>
              <a:endParaRPr/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0" y="2323152"/>
              <a:ext cx="19005071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3311341" y="603112"/>
            <a:ext cx="1166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DÉTAILS DE SWAP</a:t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2133600" y="8319396"/>
            <a:ext cx="14325600" cy="1509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SWAP de 5 ans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Fréquence de règlement semi-annuelle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79" y="2271271"/>
            <a:ext cx="17319241" cy="510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3311341" y="582412"/>
            <a:ext cx="116652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Résultat potentiel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TMM &lt; Projections</a:t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3311342" y="8733866"/>
            <a:ext cx="11665314" cy="727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Profit de 2,023,689.97 TND</a:t>
            </a:r>
            <a:endParaRPr/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72" y="2414309"/>
            <a:ext cx="16883254" cy="585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3311341" y="582412"/>
            <a:ext cx="116652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Résultat potentiel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TMM &gt; Projections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3311342" y="8733866"/>
            <a:ext cx="11665314" cy="727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Perte de 1,357,685.43 TND</a:t>
            </a:r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466" y="2252092"/>
            <a:ext cx="16229068" cy="578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628537" y="876300"/>
            <a:ext cx="1167477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avantages pour votre banque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310992" y="3459497"/>
            <a:ext cx="16541700" cy="6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0826" lvl="1" marL="681654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7"/>
              <a:buFont typeface="Arial"/>
              <a:buChar char="•"/>
            </a:pP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Taux d'intérêt variable : La banque bénéficie d'un taux d'intérêt variable car cela lui permet d'ajuster les paiements en fonction des fluctuations des taux d'intérêt du marché. Si les taux d'intérêt augmentent, la banque </a:t>
            </a:r>
            <a:r>
              <a:rPr lang="en-US" sz="3157">
                <a:latin typeface="Montserrat"/>
                <a:ea typeface="Montserrat"/>
                <a:cs typeface="Montserrat"/>
                <a:sym typeface="Montserrat"/>
              </a:rPr>
              <a:t>bénéfice</a:t>
            </a: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ce qui augmente ses revenus.</a:t>
            </a:r>
            <a:endParaRPr/>
          </a:p>
          <a:p>
            <a:pPr indent="0" lvl="0" marL="0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0826" lvl="1" marL="681654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7"/>
              <a:buFont typeface="Arial"/>
              <a:buChar char="•"/>
            </a:pP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Diversification : En concluant un contrat de swap, la banque peut diversifier son portefeuille en obtenant une exposition aux paiements à taux d'intérêt </a:t>
            </a:r>
            <a:r>
              <a:rPr lang="en-US" sz="3157"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Cela contribue à équilibrer son profil de risque global.</a:t>
            </a:r>
            <a:endParaRPr/>
          </a:p>
          <a:p>
            <a:pPr indent="0" lvl="0" marL="0" marR="0" rtl="0" algn="l">
              <a:lnSpc>
                <a:spcPct val="146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6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/>
        </p:nvSpPr>
        <p:spPr>
          <a:xfrm>
            <a:off x="824350" y="923925"/>
            <a:ext cx="10543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avantages pour La</a:t>
            </a:r>
            <a:r>
              <a:rPr lang="en-US" sz="5499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0" i="0" lang="en-US" sz="5499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TLF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824360" y="3645553"/>
            <a:ext cx="16639200" cy="6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0826" lvl="1" marL="681654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7"/>
              <a:buFont typeface="Arial"/>
              <a:buChar char="•"/>
            </a:pP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Taux d'intérêt fixe : La société de leasing bénéficie d'un taux d'intérêt fixe car cela lui offre une certitude quant à ses obligations de paiement. Indépendamment des fluctuations du marché, elle paiera un montant constant,ce qui permet une meilleure planification financière.</a:t>
            </a:r>
            <a:endParaRPr/>
          </a:p>
          <a:p>
            <a:pPr indent="0" lvl="0" marL="0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0826" lvl="1" marL="681654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7"/>
              <a:buFont typeface="Arial"/>
              <a:buChar char="•"/>
            </a:pPr>
            <a:r>
              <a:rPr b="0" i="0" lang="en-US" sz="315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Atténuation des risques : En concluant un contrat de swap, la société de leasing peut atténuer le risque lié à une éventuelle augmentation des taux d'intérêt variables, en garantissant des flux de trésorerie stables et prévisibles.</a:t>
            </a:r>
            <a:endParaRPr/>
          </a:p>
          <a:p>
            <a:pPr indent="0" lvl="0" marL="0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6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6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57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27984" l="17581" r="18740" t="24491"/>
          <a:stretch/>
        </p:blipFill>
        <p:spPr>
          <a:xfrm>
            <a:off x="1668919" y="3770535"/>
            <a:ext cx="3136279" cy="312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10778" l="10234" r="0" t="545"/>
          <a:stretch/>
        </p:blipFill>
        <p:spPr>
          <a:xfrm>
            <a:off x="5836781" y="3770535"/>
            <a:ext cx="3136279" cy="312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243" l="0" r="0" t="243"/>
          <a:stretch/>
        </p:blipFill>
        <p:spPr>
          <a:xfrm>
            <a:off x="10054485" y="3770535"/>
            <a:ext cx="3136279" cy="312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 b="243" l="0" r="0" t="243"/>
          <a:stretch/>
        </p:blipFill>
        <p:spPr>
          <a:xfrm>
            <a:off x="14222347" y="3770535"/>
            <a:ext cx="3136279" cy="31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577318" y="1447151"/>
            <a:ext cx="11133364" cy="133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81" u="none" cap="none" strike="noStrike">
                <a:solidFill>
                  <a:srgbClr val="3D3D3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Meet the team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668919" y="7950945"/>
            <a:ext cx="3136279" cy="5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Tunis Business School</a:t>
            </a:r>
            <a:endParaRPr/>
          </a:p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Finance / BA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668919" y="7481812"/>
            <a:ext cx="313627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83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OMAR GHORBEL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836781" y="7950945"/>
            <a:ext cx="3136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Tunis Business School</a:t>
            </a:r>
            <a:endParaRPr/>
          </a:p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Finance / </a:t>
            </a:r>
            <a:r>
              <a:rPr lang="en-US" sz="1729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Accounting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836781" y="7481812"/>
            <a:ext cx="313627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83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OKBA NAIRI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064010" y="7950945"/>
            <a:ext cx="3136279" cy="5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Tunis Business School</a:t>
            </a:r>
            <a:endParaRPr/>
          </a:p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Finance / IT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0064010" y="7481812"/>
            <a:ext cx="313627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83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ANIS CHERBEL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4222347" y="8136682"/>
            <a:ext cx="3136279" cy="5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Tunis Business School</a:t>
            </a:r>
            <a:endParaRPr/>
          </a:p>
          <a:p>
            <a:pPr indent="0" lvl="0" marL="0" marR="0" rtl="0" algn="ctr">
              <a:lnSpc>
                <a:spcPct val="14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9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Finance / IT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4222347" y="7296075"/>
            <a:ext cx="3136279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83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MOHAMED ABDELLAOUI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3"/>
          <p:cNvGrpSpPr/>
          <p:nvPr/>
        </p:nvGrpSpPr>
        <p:grpSpPr>
          <a:xfrm>
            <a:off x="1028700" y="1711570"/>
            <a:ext cx="14253803" cy="2192420"/>
            <a:chOff x="0" y="66675"/>
            <a:chExt cx="19005071" cy="2923227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0" y="66675"/>
              <a:ext cx="19005071" cy="1347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OBJECTIF DE LA PRÉSENTATION​</a:t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0" y="2323152"/>
              <a:ext cx="19005071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4315883" y="6684274"/>
            <a:ext cx="129435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7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En tant qu'étudiants en finance travaillant sur un projet de</a:t>
            </a:r>
            <a:r>
              <a:rPr lang="en-US" sz="2887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 “Derivatives” et</a:t>
            </a:r>
            <a:r>
              <a:rPr b="0" i="0" lang="en-US" sz="2887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 sous la direction du Professeur Eymen Errais, on nous a confié la tâche de concevoir un contrat d'échange (swap contract).</a:t>
            </a:r>
            <a:endParaRPr/>
          </a:p>
          <a:p>
            <a:pPr indent="0" lvl="0" marL="0" marR="0" rtl="0" algn="l">
              <a:lnSpc>
                <a:spcPct val="11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87" u="none" cap="none" strike="noStrike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2191" t="1542"/>
          <a:stretch/>
        </p:blipFill>
        <p:spPr>
          <a:xfrm>
            <a:off x="1028700" y="7952918"/>
            <a:ext cx="5312762" cy="158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000345" y="3401050"/>
            <a:ext cx="9561420" cy="339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2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Tunisie Leasing et Factoring est une société tunisienne spécialisée dans le crédit-bail, l'affacturage et le financement des entreprises. Fondée en 1986, elle offre des solutions de financement flexibles pour soutenir le développement des entreprises en Tunisie.​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1191" y="72009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028700" y="1028700"/>
            <a:ext cx="1416272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3D3D3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TLF (TUNISIE LEASING ET FACTORING) 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821774" y="507047"/>
            <a:ext cx="9433123" cy="1119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00" u="none" cap="none" strike="noStrike">
                <a:solidFill>
                  <a:srgbClr val="3D3D3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CONTRAT DE SWAP​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028700" y="3479214"/>
            <a:ext cx="10209803" cy="901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7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Un accord entre 2 parties permettant à une partie de fixer un taux d'intéret fixe tout en recevant un taux variable, ou vice versa.​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4573794" y="5314622"/>
            <a:ext cx="857705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4050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PARTIES IMPLIQUEES​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4678569" y="6028997"/>
            <a:ext cx="58956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Société de crédit-bail (LEASING): TFL​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&amp;​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Une banque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862323" y="8045757"/>
            <a:ext cx="857705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4050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BUT PRINCIPAL​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8862323" y="8925390"/>
            <a:ext cx="8577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72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Permettre au société de Leasing T</a:t>
            </a:r>
            <a:r>
              <a:rPr lang="en-US" sz="2372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LF</a:t>
            </a:r>
            <a:r>
              <a:rPr b="0" i="0" lang="en-US" sz="2372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 de se prémunir contre les risques liés aux variation des taux d'intéret.​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821775" y="3107377"/>
            <a:ext cx="8577000" cy="0"/>
          </a:xfrm>
          <a:prstGeom prst="straightConnector1">
            <a:avLst/>
          </a:prstGeom>
          <a:noFill/>
          <a:ln cap="rnd" cmpd="sng" w="28575">
            <a:solidFill>
              <a:srgbClr val="100F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"/>
          <p:cNvGrpSpPr/>
          <p:nvPr/>
        </p:nvGrpSpPr>
        <p:grpSpPr>
          <a:xfrm>
            <a:off x="1219484" y="2143749"/>
            <a:ext cx="3701307" cy="2871469"/>
            <a:chOff x="0" y="-19050"/>
            <a:chExt cx="1357571" cy="1053202"/>
          </a:xfrm>
        </p:grpSpPr>
        <p:sp>
          <p:nvSpPr>
            <p:cNvPr id="141" name="Google Shape;141;p6"/>
            <p:cNvSpPr/>
            <p:nvPr/>
          </p:nvSpPr>
          <p:spPr>
            <a:xfrm>
              <a:off x="0" y="0"/>
              <a:ext cx="1357571" cy="1034152"/>
            </a:xfrm>
            <a:custGeom>
              <a:rect b="b" l="l" r="r" t="t"/>
              <a:pathLst>
                <a:path extrusionOk="0" h="1034152" w="1357571">
                  <a:moveTo>
                    <a:pt x="64842" y="0"/>
                  </a:moveTo>
                  <a:lnTo>
                    <a:pt x="1292729" y="0"/>
                  </a:lnTo>
                  <a:cubicBezTo>
                    <a:pt x="1309926" y="0"/>
                    <a:pt x="1326419" y="6832"/>
                    <a:pt x="1338579" y="18992"/>
                  </a:cubicBezTo>
                  <a:cubicBezTo>
                    <a:pt x="1350739" y="31152"/>
                    <a:pt x="1357571" y="47645"/>
                    <a:pt x="1357571" y="64842"/>
                  </a:cubicBezTo>
                  <a:lnTo>
                    <a:pt x="1357571" y="969310"/>
                  </a:lnTo>
                  <a:cubicBezTo>
                    <a:pt x="1357571" y="986507"/>
                    <a:pt x="1350739" y="1003000"/>
                    <a:pt x="1338579" y="1015160"/>
                  </a:cubicBezTo>
                  <a:cubicBezTo>
                    <a:pt x="1326419" y="1027320"/>
                    <a:pt x="1309926" y="1034152"/>
                    <a:pt x="1292729" y="1034152"/>
                  </a:cubicBezTo>
                  <a:lnTo>
                    <a:pt x="64842" y="1034152"/>
                  </a:lnTo>
                  <a:cubicBezTo>
                    <a:pt x="47645" y="1034152"/>
                    <a:pt x="31152" y="1027320"/>
                    <a:pt x="18992" y="1015160"/>
                  </a:cubicBezTo>
                  <a:cubicBezTo>
                    <a:pt x="6832" y="1003000"/>
                    <a:pt x="0" y="986507"/>
                    <a:pt x="0" y="969310"/>
                  </a:cubicBezTo>
                  <a:lnTo>
                    <a:pt x="0" y="64842"/>
                  </a:lnTo>
                  <a:cubicBezTo>
                    <a:pt x="0" y="47645"/>
                    <a:pt x="6832" y="31152"/>
                    <a:pt x="18992" y="18992"/>
                  </a:cubicBezTo>
                  <a:cubicBezTo>
                    <a:pt x="31152" y="6832"/>
                    <a:pt x="47645" y="0"/>
                    <a:pt x="64842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1219484" y="5375790"/>
            <a:ext cx="3701307" cy="2267969"/>
            <a:chOff x="0" y="-19050"/>
            <a:chExt cx="1357571" cy="831850"/>
          </a:xfrm>
        </p:grpSpPr>
        <p:sp>
          <p:nvSpPr>
            <p:cNvPr id="144" name="Google Shape;144;p6"/>
            <p:cNvSpPr/>
            <p:nvPr/>
          </p:nvSpPr>
          <p:spPr>
            <a:xfrm>
              <a:off x="0" y="0"/>
              <a:ext cx="1357571" cy="374137"/>
            </a:xfrm>
            <a:custGeom>
              <a:rect b="b" l="l" r="r" t="t"/>
              <a:pathLst>
                <a:path extrusionOk="0" h="374137" w="1357571">
                  <a:moveTo>
                    <a:pt x="64842" y="0"/>
                  </a:moveTo>
                  <a:lnTo>
                    <a:pt x="1292729" y="0"/>
                  </a:lnTo>
                  <a:cubicBezTo>
                    <a:pt x="1309926" y="0"/>
                    <a:pt x="1326419" y="6832"/>
                    <a:pt x="1338579" y="18992"/>
                  </a:cubicBezTo>
                  <a:cubicBezTo>
                    <a:pt x="1350739" y="31152"/>
                    <a:pt x="1357571" y="47645"/>
                    <a:pt x="1357571" y="64842"/>
                  </a:cubicBezTo>
                  <a:lnTo>
                    <a:pt x="1357571" y="309295"/>
                  </a:lnTo>
                  <a:cubicBezTo>
                    <a:pt x="1357571" y="326492"/>
                    <a:pt x="1350739" y="342985"/>
                    <a:pt x="1338579" y="355145"/>
                  </a:cubicBezTo>
                  <a:cubicBezTo>
                    <a:pt x="1326419" y="367305"/>
                    <a:pt x="1309926" y="374137"/>
                    <a:pt x="1292729" y="374137"/>
                  </a:cubicBezTo>
                  <a:lnTo>
                    <a:pt x="64842" y="374137"/>
                  </a:lnTo>
                  <a:cubicBezTo>
                    <a:pt x="47645" y="374137"/>
                    <a:pt x="31152" y="367305"/>
                    <a:pt x="18992" y="355145"/>
                  </a:cubicBezTo>
                  <a:cubicBezTo>
                    <a:pt x="6832" y="342985"/>
                    <a:pt x="0" y="326492"/>
                    <a:pt x="0" y="309295"/>
                  </a:cubicBezTo>
                  <a:lnTo>
                    <a:pt x="0" y="64842"/>
                  </a:lnTo>
                  <a:cubicBezTo>
                    <a:pt x="0" y="47645"/>
                    <a:pt x="6832" y="31152"/>
                    <a:pt x="18992" y="18992"/>
                  </a:cubicBezTo>
                  <a:cubicBezTo>
                    <a:pt x="31152" y="6832"/>
                    <a:pt x="47645" y="0"/>
                    <a:pt x="64842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6"/>
          <p:cNvGrpSpPr/>
          <p:nvPr/>
        </p:nvGrpSpPr>
        <p:grpSpPr>
          <a:xfrm>
            <a:off x="6897393" y="5229980"/>
            <a:ext cx="2648906" cy="2267973"/>
            <a:chOff x="0" y="-19050"/>
            <a:chExt cx="971569" cy="831850"/>
          </a:xfrm>
        </p:grpSpPr>
        <p:sp>
          <p:nvSpPr>
            <p:cNvPr id="147" name="Google Shape;147;p6"/>
            <p:cNvSpPr/>
            <p:nvPr/>
          </p:nvSpPr>
          <p:spPr>
            <a:xfrm>
              <a:off x="0" y="0"/>
              <a:ext cx="971569" cy="551731"/>
            </a:xfrm>
            <a:custGeom>
              <a:rect b="b" l="l" r="r" t="t"/>
              <a:pathLst>
                <a:path extrusionOk="0" h="551731" w="971569">
                  <a:moveTo>
                    <a:pt x="90603" y="0"/>
                  </a:moveTo>
                  <a:lnTo>
                    <a:pt x="880966" y="0"/>
                  </a:lnTo>
                  <a:cubicBezTo>
                    <a:pt x="931005" y="0"/>
                    <a:pt x="971569" y="40564"/>
                    <a:pt x="971569" y="90603"/>
                  </a:cubicBezTo>
                  <a:lnTo>
                    <a:pt x="971569" y="461128"/>
                  </a:lnTo>
                  <a:cubicBezTo>
                    <a:pt x="971569" y="511167"/>
                    <a:pt x="931005" y="551731"/>
                    <a:pt x="880966" y="551731"/>
                  </a:cubicBezTo>
                  <a:lnTo>
                    <a:pt x="90603" y="551731"/>
                  </a:lnTo>
                  <a:cubicBezTo>
                    <a:pt x="40564" y="551731"/>
                    <a:pt x="0" y="511167"/>
                    <a:pt x="0" y="461128"/>
                  </a:cubicBezTo>
                  <a:lnTo>
                    <a:pt x="0" y="90603"/>
                  </a:lnTo>
                  <a:cubicBezTo>
                    <a:pt x="0" y="40564"/>
                    <a:pt x="40564" y="0"/>
                    <a:pt x="90603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6"/>
          <p:cNvGrpSpPr/>
          <p:nvPr/>
        </p:nvGrpSpPr>
        <p:grpSpPr>
          <a:xfrm>
            <a:off x="6840460" y="7206124"/>
            <a:ext cx="2932415" cy="2267975"/>
            <a:chOff x="0" y="-19050"/>
            <a:chExt cx="1075555" cy="831850"/>
          </a:xfrm>
        </p:grpSpPr>
        <p:sp>
          <p:nvSpPr>
            <p:cNvPr id="150" name="Google Shape;150;p6"/>
            <p:cNvSpPr/>
            <p:nvPr/>
          </p:nvSpPr>
          <p:spPr>
            <a:xfrm>
              <a:off x="0" y="0"/>
              <a:ext cx="1075555" cy="408207"/>
            </a:xfrm>
            <a:custGeom>
              <a:rect b="b" l="l" r="r" t="t"/>
              <a:pathLst>
                <a:path extrusionOk="0" h="408207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26364"/>
                  </a:lnTo>
                  <a:cubicBezTo>
                    <a:pt x="1075555" y="348070"/>
                    <a:pt x="1066932" y="368887"/>
                    <a:pt x="1051584" y="384236"/>
                  </a:cubicBezTo>
                  <a:cubicBezTo>
                    <a:pt x="1036235" y="399585"/>
                    <a:pt x="1015418" y="408207"/>
                    <a:pt x="993712" y="408207"/>
                  </a:cubicBezTo>
                  <a:lnTo>
                    <a:pt x="81844" y="408207"/>
                  </a:lnTo>
                  <a:cubicBezTo>
                    <a:pt x="60137" y="408207"/>
                    <a:pt x="39320" y="399585"/>
                    <a:pt x="23971" y="384236"/>
                  </a:cubicBezTo>
                  <a:cubicBezTo>
                    <a:pt x="8623" y="368887"/>
                    <a:pt x="0" y="348070"/>
                    <a:pt x="0" y="326364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11159111" y="3490887"/>
            <a:ext cx="2932415" cy="2267970"/>
            <a:chOff x="0" y="-19050"/>
            <a:chExt cx="1075555" cy="831850"/>
          </a:xfrm>
        </p:grpSpPr>
        <p:sp>
          <p:nvSpPr>
            <p:cNvPr id="153" name="Google Shape;153;p6"/>
            <p:cNvSpPr/>
            <p:nvPr/>
          </p:nvSpPr>
          <p:spPr>
            <a:xfrm>
              <a:off x="0" y="0"/>
              <a:ext cx="1075555" cy="393270"/>
            </a:xfrm>
            <a:custGeom>
              <a:rect b="b" l="l" r="r" t="t"/>
              <a:pathLst>
                <a:path extrusionOk="0" h="393270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11426"/>
                  </a:lnTo>
                  <a:cubicBezTo>
                    <a:pt x="1075555" y="333132"/>
                    <a:pt x="1066932" y="353950"/>
                    <a:pt x="1051584" y="369298"/>
                  </a:cubicBezTo>
                  <a:cubicBezTo>
                    <a:pt x="1036235" y="384647"/>
                    <a:pt x="1015418" y="393270"/>
                    <a:pt x="993712" y="393270"/>
                  </a:cubicBezTo>
                  <a:lnTo>
                    <a:pt x="81844" y="393270"/>
                  </a:lnTo>
                  <a:cubicBezTo>
                    <a:pt x="36643" y="393270"/>
                    <a:pt x="0" y="356627"/>
                    <a:pt x="0" y="311426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11159111" y="5091562"/>
            <a:ext cx="2932415" cy="2267970"/>
            <a:chOff x="0" y="-19050"/>
            <a:chExt cx="1075555" cy="831850"/>
          </a:xfrm>
        </p:grpSpPr>
        <p:sp>
          <p:nvSpPr>
            <p:cNvPr id="156" name="Google Shape;156;p6"/>
            <p:cNvSpPr/>
            <p:nvPr/>
          </p:nvSpPr>
          <p:spPr>
            <a:xfrm>
              <a:off x="0" y="0"/>
              <a:ext cx="1075555" cy="452484"/>
            </a:xfrm>
            <a:custGeom>
              <a:rect b="b" l="l" r="r" t="t"/>
              <a:pathLst>
                <a:path extrusionOk="0" h="452484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70640"/>
                  </a:lnTo>
                  <a:cubicBezTo>
                    <a:pt x="1075555" y="392346"/>
                    <a:pt x="1066932" y="413164"/>
                    <a:pt x="1051584" y="428512"/>
                  </a:cubicBezTo>
                  <a:cubicBezTo>
                    <a:pt x="1036235" y="443861"/>
                    <a:pt x="1015418" y="452484"/>
                    <a:pt x="993712" y="452484"/>
                  </a:cubicBezTo>
                  <a:lnTo>
                    <a:pt x="81844" y="452484"/>
                  </a:lnTo>
                  <a:cubicBezTo>
                    <a:pt x="36643" y="452484"/>
                    <a:pt x="0" y="415841"/>
                    <a:pt x="0" y="37064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85381">
            <a:off x="9823077" y="7007149"/>
            <a:ext cx="1776375" cy="5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734792" y="617400"/>
            <a:ext cx="1166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TERMES DU CONTRAT DE SWAP​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722018" y="5482902"/>
            <a:ext cx="2932725" cy="964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1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DUREE DE SWAP</a:t>
            </a:r>
            <a:r>
              <a:rPr b="0" i="0" lang="en-US" sz="2791" u="none" cap="none" strike="noStrike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​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722018" y="2377309"/>
            <a:ext cx="25344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Contrat de </a:t>
            </a:r>
            <a:r>
              <a:rPr b="1" lang="en-US" sz="227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wap de 5-Ans</a:t>
            </a:r>
            <a:r>
              <a:rPr b="0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'une </a:t>
            </a:r>
            <a:r>
              <a:rPr b="1" lang="en-US" sz="227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réquence de </a:t>
            </a:r>
            <a:r>
              <a:rPr b="1" lang="en-US" sz="227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rè</a:t>
            </a:r>
            <a:r>
              <a:rPr b="1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glement Annuelle</a:t>
            </a:r>
            <a:r>
              <a:rPr b="0" i="0" lang="en-US" sz="22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70" u="none" cap="none" strike="noStrike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6989980" y="5722695"/>
            <a:ext cx="2755332" cy="1036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TND 297,835,364.79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1358124" y="5293433"/>
            <a:ext cx="2556583" cy="1443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8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TAUX DE SWAP (FIXE)</a:t>
            </a:r>
            <a:r>
              <a:rPr b="0" i="0" lang="en-US" sz="2708" u="none" cap="none" strike="noStrike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​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11358124" y="3959604"/>
            <a:ext cx="2534389" cy="52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0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10.03%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8970905">
            <a:off x="5059575" y="5872522"/>
            <a:ext cx="1776375" cy="501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6"/>
          <p:cNvCxnSpPr/>
          <p:nvPr/>
        </p:nvCxnSpPr>
        <p:spPr>
          <a:xfrm>
            <a:off x="6840460" y="7102193"/>
            <a:ext cx="2798425" cy="0"/>
          </a:xfrm>
          <a:prstGeom prst="straightConnector1">
            <a:avLst/>
          </a:prstGeom>
          <a:noFill/>
          <a:ln cap="rnd" cmpd="sng" w="9525">
            <a:solidFill>
              <a:srgbClr val="100F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6"/>
          <p:cNvSpPr txBox="1"/>
          <p:nvPr/>
        </p:nvSpPr>
        <p:spPr>
          <a:xfrm>
            <a:off x="6905329" y="7322570"/>
            <a:ext cx="2733557" cy="964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1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MONTANT NOTIONNEL</a:t>
            </a:r>
            <a:r>
              <a:rPr b="0" i="0" lang="en-US" sz="2791" u="none" cap="none" strike="noStrike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​</a:t>
            </a:r>
            <a:endParaRPr/>
          </a:p>
        </p:txBody>
      </p:sp>
      <p:cxnSp>
        <p:nvCxnSpPr>
          <p:cNvPr id="168" name="Google Shape;168;p6"/>
          <p:cNvCxnSpPr/>
          <p:nvPr/>
        </p:nvCxnSpPr>
        <p:spPr>
          <a:xfrm>
            <a:off x="1337727" y="5286681"/>
            <a:ext cx="3464821" cy="0"/>
          </a:xfrm>
          <a:prstGeom prst="straightConnector1">
            <a:avLst/>
          </a:prstGeom>
          <a:noFill/>
          <a:ln cap="rnd" cmpd="sng" w="9525">
            <a:solidFill>
              <a:srgbClr val="100F0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6"/>
          <p:cNvCxnSpPr/>
          <p:nvPr/>
        </p:nvCxnSpPr>
        <p:spPr>
          <a:xfrm flipH="1" rot="10800000">
            <a:off x="11159119" y="4876981"/>
            <a:ext cx="3043827" cy="4762"/>
          </a:xfrm>
          <a:prstGeom prst="straightConnector1">
            <a:avLst/>
          </a:prstGeom>
          <a:noFill/>
          <a:ln cap="rnd" cmpd="sng" w="9525">
            <a:solidFill>
              <a:srgbClr val="100F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8970905">
            <a:off x="14496087" y="5490219"/>
            <a:ext cx="1776375" cy="501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6"/>
          <p:cNvGrpSpPr/>
          <p:nvPr/>
        </p:nvGrpSpPr>
        <p:grpSpPr>
          <a:xfrm>
            <a:off x="14491576" y="8535018"/>
            <a:ext cx="3092009" cy="2267970"/>
            <a:chOff x="0" y="-19050"/>
            <a:chExt cx="1134091" cy="831850"/>
          </a:xfrm>
        </p:grpSpPr>
        <p:sp>
          <p:nvSpPr>
            <p:cNvPr id="172" name="Google Shape;172;p6"/>
            <p:cNvSpPr/>
            <p:nvPr/>
          </p:nvSpPr>
          <p:spPr>
            <a:xfrm>
              <a:off x="0" y="0"/>
              <a:ext cx="1134091" cy="492473"/>
            </a:xfrm>
            <a:custGeom>
              <a:rect b="b" l="l" r="r" t="t"/>
              <a:pathLst>
                <a:path extrusionOk="0" h="492473" w="1134091">
                  <a:moveTo>
                    <a:pt x="77619" y="0"/>
                  </a:moveTo>
                  <a:lnTo>
                    <a:pt x="1056472" y="0"/>
                  </a:lnTo>
                  <a:cubicBezTo>
                    <a:pt x="1077058" y="0"/>
                    <a:pt x="1096801" y="8178"/>
                    <a:pt x="1111357" y="22734"/>
                  </a:cubicBezTo>
                  <a:cubicBezTo>
                    <a:pt x="1125914" y="37291"/>
                    <a:pt x="1134091" y="57033"/>
                    <a:pt x="1134091" y="77619"/>
                  </a:cubicBezTo>
                  <a:lnTo>
                    <a:pt x="1134091" y="414853"/>
                  </a:lnTo>
                  <a:cubicBezTo>
                    <a:pt x="1134091" y="435439"/>
                    <a:pt x="1125914" y="455182"/>
                    <a:pt x="1111357" y="469739"/>
                  </a:cubicBezTo>
                  <a:cubicBezTo>
                    <a:pt x="1096801" y="484295"/>
                    <a:pt x="1077058" y="492473"/>
                    <a:pt x="1056472" y="492473"/>
                  </a:cubicBezTo>
                  <a:lnTo>
                    <a:pt x="77619" y="492473"/>
                  </a:lnTo>
                  <a:cubicBezTo>
                    <a:pt x="57033" y="492473"/>
                    <a:pt x="37291" y="484295"/>
                    <a:pt x="22734" y="469739"/>
                  </a:cubicBezTo>
                  <a:cubicBezTo>
                    <a:pt x="8178" y="455182"/>
                    <a:pt x="0" y="435439"/>
                    <a:pt x="0" y="414853"/>
                  </a:cubicBezTo>
                  <a:lnTo>
                    <a:pt x="0" y="77619"/>
                  </a:lnTo>
                  <a:cubicBezTo>
                    <a:pt x="0" y="57033"/>
                    <a:pt x="8178" y="37291"/>
                    <a:pt x="22734" y="22734"/>
                  </a:cubicBezTo>
                  <a:cubicBezTo>
                    <a:pt x="37291" y="8178"/>
                    <a:pt x="57033" y="0"/>
                    <a:pt x="77619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6"/>
          <p:cNvSpPr txBox="1"/>
          <p:nvPr/>
        </p:nvSpPr>
        <p:spPr>
          <a:xfrm>
            <a:off x="14491576" y="8766336"/>
            <a:ext cx="3251603" cy="95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1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TAUX VARIABLE</a:t>
            </a:r>
            <a:r>
              <a:rPr b="0" i="0" lang="en-US" sz="2791" u="none" cap="none" strike="noStrike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​</a:t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14491576" y="6587328"/>
            <a:ext cx="2932415" cy="2267970"/>
            <a:chOff x="0" y="-107575"/>
            <a:chExt cx="1075555" cy="831850"/>
          </a:xfrm>
        </p:grpSpPr>
        <p:sp>
          <p:nvSpPr>
            <p:cNvPr id="176" name="Google Shape;176;p6"/>
            <p:cNvSpPr/>
            <p:nvPr/>
          </p:nvSpPr>
          <p:spPr>
            <a:xfrm>
              <a:off x="0" y="0"/>
              <a:ext cx="1075555" cy="452484"/>
            </a:xfrm>
            <a:custGeom>
              <a:rect b="b" l="l" r="r" t="t"/>
              <a:pathLst>
                <a:path extrusionOk="0" h="452484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70640"/>
                  </a:lnTo>
                  <a:cubicBezTo>
                    <a:pt x="1075555" y="392346"/>
                    <a:pt x="1066932" y="413164"/>
                    <a:pt x="1051584" y="428512"/>
                  </a:cubicBezTo>
                  <a:cubicBezTo>
                    <a:pt x="1036235" y="443861"/>
                    <a:pt x="1015418" y="452484"/>
                    <a:pt x="993712" y="452484"/>
                  </a:cubicBezTo>
                  <a:lnTo>
                    <a:pt x="81844" y="452484"/>
                  </a:lnTo>
                  <a:cubicBezTo>
                    <a:pt x="36643" y="452484"/>
                    <a:pt x="0" y="415841"/>
                    <a:pt x="0" y="37064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31879" y="-107575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 taux moyen du marché (TMM)</a:t>
              </a:r>
              <a:endParaRPr/>
            </a:p>
          </p:txBody>
        </p:sp>
      </p:grpSp>
      <p:cxnSp>
        <p:nvCxnSpPr>
          <p:cNvPr id="178" name="Google Shape;178;p6"/>
          <p:cNvCxnSpPr/>
          <p:nvPr/>
        </p:nvCxnSpPr>
        <p:spPr>
          <a:xfrm>
            <a:off x="14634373" y="8356719"/>
            <a:ext cx="2806415" cy="9525"/>
          </a:xfrm>
          <a:prstGeom prst="straightConnector1">
            <a:avLst/>
          </a:prstGeom>
          <a:noFill/>
          <a:ln cap="rnd" cmpd="sng" w="9525">
            <a:solidFill>
              <a:srgbClr val="100F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7"/>
          <p:cNvGrpSpPr/>
          <p:nvPr/>
        </p:nvGrpSpPr>
        <p:grpSpPr>
          <a:xfrm>
            <a:off x="1028700" y="3403928"/>
            <a:ext cx="16577850" cy="2311650"/>
            <a:chOff x="0" y="2323152"/>
            <a:chExt cx="22103800" cy="3082200"/>
          </a:xfrm>
        </p:grpSpPr>
        <p:sp>
          <p:nvSpPr>
            <p:cNvPr id="185" name="Google Shape;185;p7"/>
            <p:cNvSpPr txBox="1"/>
            <p:nvPr/>
          </p:nvSpPr>
          <p:spPr>
            <a:xfrm>
              <a:off x="3098800" y="3968952"/>
              <a:ext cx="19005000" cy="14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1ère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ersion du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ontrat </a:t>
              </a:r>
              <a:r>
                <a:rPr lang="en-US" sz="6999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</a:t>
              </a:r>
              <a:r>
                <a:rPr b="0" i="0" lang="en-US" sz="6999" u="none" cap="none" strike="noStrike">
                  <a:solidFill>
                    <a:srgbClr val="3D3D3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wap</a:t>
              </a: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0" y="2323152"/>
              <a:ext cx="19005071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3311341" y="644512"/>
            <a:ext cx="1166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DÉTAILS DE SWAP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764" y="2476500"/>
            <a:ext cx="15544472" cy="552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2590800" y="8319396"/>
            <a:ext cx="13106400" cy="1509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SWAP de 5 ans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Fréquence de règlement annuelle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3311341" y="599612"/>
            <a:ext cx="116652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Résultat potentiel</a:t>
            </a:r>
            <a:endParaRPr b="1" i="0" sz="4432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TMM &lt; Projections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928042" y="2995742"/>
            <a:ext cx="23416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991" y="2575173"/>
            <a:ext cx="15454017" cy="569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3311342" y="8733866"/>
            <a:ext cx="1166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2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Profit de 518,120 TND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Asus</dc:creator>
</cp:coreProperties>
</file>