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15"/>
  </p:notesMasterIdLst>
  <p:sldIdLst>
    <p:sldId id="256" r:id="rId2"/>
    <p:sldId id="257" r:id="rId3"/>
    <p:sldId id="305" r:id="rId4"/>
    <p:sldId id="306" r:id="rId5"/>
    <p:sldId id="311" r:id="rId6"/>
    <p:sldId id="307" r:id="rId7"/>
    <p:sldId id="308" r:id="rId8"/>
    <p:sldId id="309" r:id="rId9"/>
    <p:sldId id="310" r:id="rId10"/>
    <p:sldId id="301" r:id="rId11"/>
    <p:sldId id="300" r:id="rId12"/>
    <p:sldId id="303" r:id="rId13"/>
    <p:sldId id="302" r:id="rId14"/>
  </p:sldIdLst>
  <p:sldSz cx="9144000" cy="5143500" type="screen16x9"/>
  <p:notesSz cx="6858000" cy="9144000"/>
  <p:embeddedFontLst>
    <p:embeddedFont>
      <p:font typeface="Cambria" panose="02040503050406030204" pitchFamily="18" charset="0"/>
      <p:regular r:id="rId16"/>
      <p:bold r:id="rId17"/>
      <p:italic r:id="rId18"/>
      <p:boldItalic r:id="rId19"/>
    </p:embeddedFont>
    <p:embeddedFont>
      <p:font typeface="Chewy" panose="020B0604020202020204" charset="0"/>
      <p:regular r:id="rId20"/>
    </p:embeddedFont>
    <p:embeddedFont>
      <p:font typeface="Consolas" panose="020B0609020204030204" pitchFamily="49" charset="0"/>
      <p:regular r:id="rId21"/>
      <p:bold r:id="rId22"/>
      <p:italic r:id="rId23"/>
      <p:boldItalic r:id="rId24"/>
    </p:embeddedFont>
    <p:embeddedFont>
      <p:font typeface="Roboto Condensed Light" panose="02000000000000000000" pitchFamily="2" charset="0"/>
      <p:regular r:id="rId25"/>
      <p:italic r:id="rId26"/>
    </p:embeddedFont>
    <p:embeddedFont>
      <p:font typeface="Ubuntu" panose="020B0504030602030204" pitchFamily="3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B0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FA102DC-1A27-477A-9577-6804A13C6F7F}">
  <a:tblStyle styleId="{AFA102DC-1A27-477A-9577-6804A13C6F7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946"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6" name="Google Shape;56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dfc0182d0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dfc0182d0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8"/>
        <p:cNvGrpSpPr/>
        <p:nvPr/>
      </p:nvGrpSpPr>
      <p:grpSpPr>
        <a:xfrm>
          <a:off x="0" y="0"/>
          <a:ext cx="0" cy="0"/>
          <a:chOff x="0" y="0"/>
          <a:chExt cx="0" cy="0"/>
        </a:xfrm>
      </p:grpSpPr>
      <p:sp>
        <p:nvSpPr>
          <p:cNvPr id="869" name="Google Shape;869;gdfab3271ff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0" name="Google Shape;870;gdfab3271ff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dfc0182d0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dfc0182d0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dfc0182d0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dfc0182d0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83231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dfc0182d0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dfc0182d0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96931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dfc0182d0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dfc0182d0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11291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dfc0182d0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dfc0182d0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8697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0" y="180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318425" y="445013"/>
            <a:ext cx="1297450" cy="477875"/>
            <a:chOff x="318425" y="357163"/>
            <a:chExt cx="1297450" cy="477875"/>
          </a:xfrm>
        </p:grpSpPr>
        <p:grpSp>
          <p:nvGrpSpPr>
            <p:cNvPr id="12" name="Google Shape;12;p2"/>
            <p:cNvGrpSpPr/>
            <p:nvPr/>
          </p:nvGrpSpPr>
          <p:grpSpPr>
            <a:xfrm rot="10800000" flipH="1">
              <a:off x="455850" y="467250"/>
              <a:ext cx="1160025" cy="257725"/>
              <a:chOff x="3464600" y="3479675"/>
              <a:chExt cx="1160025" cy="257725"/>
            </a:xfrm>
          </p:grpSpPr>
          <p:sp>
            <p:nvSpPr>
              <p:cNvPr id="13" name="Google Shape;13;p2"/>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a:off x="318425" y="357163"/>
              <a:ext cx="495375" cy="477875"/>
              <a:chOff x="3881575" y="2684100"/>
              <a:chExt cx="495375" cy="477875"/>
            </a:xfrm>
          </p:grpSpPr>
          <p:sp>
            <p:nvSpPr>
              <p:cNvPr id="16" name="Google Shape;16;p2"/>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 name="Google Shape;19;p2"/>
          <p:cNvSpPr txBox="1">
            <a:spLocks noGrp="1"/>
          </p:cNvSpPr>
          <p:nvPr>
            <p:ph type="ctrTitle"/>
          </p:nvPr>
        </p:nvSpPr>
        <p:spPr>
          <a:xfrm>
            <a:off x="713225" y="1227300"/>
            <a:ext cx="6257700" cy="20733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57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20" name="Google Shape;20;p2"/>
          <p:cNvSpPr txBox="1">
            <a:spLocks noGrp="1"/>
          </p:cNvSpPr>
          <p:nvPr>
            <p:ph type="subTitle" idx="1"/>
          </p:nvPr>
        </p:nvSpPr>
        <p:spPr>
          <a:xfrm>
            <a:off x="713225" y="3300600"/>
            <a:ext cx="2993100" cy="615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21" name="Google Shape;21;p2"/>
          <p:cNvGrpSpPr/>
          <p:nvPr/>
        </p:nvGrpSpPr>
        <p:grpSpPr>
          <a:xfrm rot="8100000" flipH="1">
            <a:off x="414832" y="4360489"/>
            <a:ext cx="495370" cy="477870"/>
            <a:chOff x="3881575" y="2684100"/>
            <a:chExt cx="495375" cy="477875"/>
          </a:xfrm>
        </p:grpSpPr>
        <p:sp>
          <p:nvSpPr>
            <p:cNvPr id="22" name="Google Shape;22;p2"/>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3"/>
          <p:cNvSpPr/>
          <p:nvPr/>
        </p:nvSpPr>
        <p:spPr>
          <a:xfrm flipH="1">
            <a:off x="138" y="213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 name="Google Shape;27;p3"/>
          <p:cNvGrpSpPr/>
          <p:nvPr/>
        </p:nvGrpSpPr>
        <p:grpSpPr>
          <a:xfrm>
            <a:off x="7545300" y="445025"/>
            <a:ext cx="1297450" cy="477875"/>
            <a:chOff x="7164300" y="445025"/>
            <a:chExt cx="1297450" cy="477875"/>
          </a:xfrm>
        </p:grpSpPr>
        <p:grpSp>
          <p:nvGrpSpPr>
            <p:cNvPr id="28" name="Google Shape;28;p3"/>
            <p:cNvGrpSpPr/>
            <p:nvPr/>
          </p:nvGrpSpPr>
          <p:grpSpPr>
            <a:xfrm flipH="1">
              <a:off x="7164300" y="555088"/>
              <a:ext cx="1160025" cy="257725"/>
              <a:chOff x="3464600" y="3479675"/>
              <a:chExt cx="1160025" cy="257725"/>
            </a:xfrm>
          </p:grpSpPr>
          <p:sp>
            <p:nvSpPr>
              <p:cNvPr id="29" name="Google Shape;29;p3"/>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31;p3"/>
            <p:cNvGrpSpPr/>
            <p:nvPr/>
          </p:nvGrpSpPr>
          <p:grpSpPr>
            <a:xfrm rot="10800000">
              <a:off x="7966375" y="445025"/>
              <a:ext cx="495375" cy="477875"/>
              <a:chOff x="3881575" y="2684100"/>
              <a:chExt cx="495375" cy="477875"/>
            </a:xfrm>
          </p:grpSpPr>
          <p:sp>
            <p:nvSpPr>
              <p:cNvPr id="32" name="Google Shape;32;p3"/>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5" name="Google Shape;35;p3"/>
          <p:cNvSpPr txBox="1">
            <a:spLocks noGrp="1"/>
          </p:cNvSpPr>
          <p:nvPr>
            <p:ph type="title"/>
          </p:nvPr>
        </p:nvSpPr>
        <p:spPr>
          <a:xfrm>
            <a:off x="3434275" y="2349600"/>
            <a:ext cx="4996500" cy="994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5400"/>
              <a:buNone/>
              <a:defRPr sz="5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6" name="Google Shape;36;p3"/>
          <p:cNvSpPr txBox="1">
            <a:spLocks noGrp="1"/>
          </p:cNvSpPr>
          <p:nvPr>
            <p:ph type="subTitle" idx="1"/>
          </p:nvPr>
        </p:nvSpPr>
        <p:spPr>
          <a:xfrm>
            <a:off x="5348875" y="3321300"/>
            <a:ext cx="3081900" cy="593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7" name="Google Shape;37;p3"/>
          <p:cNvSpPr txBox="1">
            <a:spLocks noGrp="1"/>
          </p:cNvSpPr>
          <p:nvPr>
            <p:ph type="title" idx="2" hasCustomPrompt="1"/>
          </p:nvPr>
        </p:nvSpPr>
        <p:spPr>
          <a:xfrm>
            <a:off x="5127175" y="1228800"/>
            <a:ext cx="3303600" cy="1120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8600"/>
              <a:buNone/>
              <a:defRPr sz="8600">
                <a:solidFill>
                  <a:schemeClr val="dk2"/>
                </a:solidFill>
              </a:defRPr>
            </a:lvl1pPr>
            <a:lvl2pPr lvl="1" algn="ctr" rtl="0">
              <a:spcBef>
                <a:spcPts val="0"/>
              </a:spcBef>
              <a:spcAft>
                <a:spcPts val="0"/>
              </a:spcAft>
              <a:buSzPts val="8600"/>
              <a:buNone/>
              <a:defRPr sz="8600"/>
            </a:lvl2pPr>
            <a:lvl3pPr lvl="2" algn="ctr" rtl="0">
              <a:spcBef>
                <a:spcPts val="0"/>
              </a:spcBef>
              <a:spcAft>
                <a:spcPts val="0"/>
              </a:spcAft>
              <a:buSzPts val="8600"/>
              <a:buNone/>
              <a:defRPr sz="8600"/>
            </a:lvl3pPr>
            <a:lvl4pPr lvl="3" algn="ctr" rtl="0">
              <a:spcBef>
                <a:spcPts val="0"/>
              </a:spcBef>
              <a:spcAft>
                <a:spcPts val="0"/>
              </a:spcAft>
              <a:buSzPts val="8600"/>
              <a:buNone/>
              <a:defRPr sz="8600"/>
            </a:lvl4pPr>
            <a:lvl5pPr lvl="4" algn="ctr" rtl="0">
              <a:spcBef>
                <a:spcPts val="0"/>
              </a:spcBef>
              <a:spcAft>
                <a:spcPts val="0"/>
              </a:spcAft>
              <a:buSzPts val="8600"/>
              <a:buNone/>
              <a:defRPr sz="8600"/>
            </a:lvl5pPr>
            <a:lvl6pPr lvl="5" algn="ctr" rtl="0">
              <a:spcBef>
                <a:spcPts val="0"/>
              </a:spcBef>
              <a:spcAft>
                <a:spcPts val="0"/>
              </a:spcAft>
              <a:buSzPts val="8600"/>
              <a:buNone/>
              <a:defRPr sz="8600"/>
            </a:lvl6pPr>
            <a:lvl7pPr lvl="6" algn="ctr" rtl="0">
              <a:spcBef>
                <a:spcPts val="0"/>
              </a:spcBef>
              <a:spcAft>
                <a:spcPts val="0"/>
              </a:spcAft>
              <a:buSzPts val="8600"/>
              <a:buNone/>
              <a:defRPr sz="8600"/>
            </a:lvl7pPr>
            <a:lvl8pPr lvl="7" algn="ctr" rtl="0">
              <a:spcBef>
                <a:spcPts val="0"/>
              </a:spcBef>
              <a:spcAft>
                <a:spcPts val="0"/>
              </a:spcAft>
              <a:buSzPts val="8600"/>
              <a:buNone/>
              <a:defRPr sz="8600"/>
            </a:lvl8pPr>
            <a:lvl9pPr lvl="8" algn="ctr" rtl="0">
              <a:spcBef>
                <a:spcPts val="0"/>
              </a:spcBef>
              <a:spcAft>
                <a:spcPts val="0"/>
              </a:spcAft>
              <a:buSzPts val="8600"/>
              <a:buNone/>
              <a:defRPr sz="86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8"/>
        <p:cNvGrpSpPr/>
        <p:nvPr/>
      </p:nvGrpSpPr>
      <p:grpSpPr>
        <a:xfrm>
          <a:off x="0" y="0"/>
          <a:ext cx="0" cy="0"/>
          <a:chOff x="0" y="0"/>
          <a:chExt cx="0" cy="0"/>
        </a:xfrm>
      </p:grpSpPr>
      <p:sp>
        <p:nvSpPr>
          <p:cNvPr id="39" name="Google Shape;39;p4"/>
          <p:cNvSpPr/>
          <p:nvPr/>
        </p:nvSpPr>
        <p:spPr>
          <a:xfrm flipH="1">
            <a:off x="0" y="180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40;p4"/>
          <p:cNvGrpSpPr/>
          <p:nvPr/>
        </p:nvGrpSpPr>
        <p:grpSpPr>
          <a:xfrm>
            <a:off x="7545300" y="445025"/>
            <a:ext cx="1297450" cy="477875"/>
            <a:chOff x="7164300" y="445025"/>
            <a:chExt cx="1297450" cy="477875"/>
          </a:xfrm>
        </p:grpSpPr>
        <p:grpSp>
          <p:nvGrpSpPr>
            <p:cNvPr id="41" name="Google Shape;41;p4"/>
            <p:cNvGrpSpPr/>
            <p:nvPr/>
          </p:nvGrpSpPr>
          <p:grpSpPr>
            <a:xfrm flipH="1">
              <a:off x="7164300" y="555088"/>
              <a:ext cx="1160025" cy="257725"/>
              <a:chOff x="3464600" y="3479675"/>
              <a:chExt cx="1160025" cy="257725"/>
            </a:xfrm>
          </p:grpSpPr>
          <p:sp>
            <p:nvSpPr>
              <p:cNvPr id="42" name="Google Shape;42;p4"/>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4"/>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oogle Shape;44;p4"/>
            <p:cNvGrpSpPr/>
            <p:nvPr/>
          </p:nvGrpSpPr>
          <p:grpSpPr>
            <a:xfrm rot="10800000">
              <a:off x="7966375" y="445025"/>
              <a:ext cx="495375" cy="477875"/>
              <a:chOff x="3881575" y="2684100"/>
              <a:chExt cx="495375" cy="477875"/>
            </a:xfrm>
          </p:grpSpPr>
          <p:sp>
            <p:nvSpPr>
              <p:cNvPr id="45" name="Google Shape;45;p4"/>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4"/>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4"/>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8" name="Google Shape;48;p4"/>
          <p:cNvSpPr txBox="1">
            <a:spLocks noGrp="1"/>
          </p:cNvSpPr>
          <p:nvPr>
            <p:ph type="body" idx="1"/>
          </p:nvPr>
        </p:nvSpPr>
        <p:spPr>
          <a:xfrm>
            <a:off x="713225" y="1152475"/>
            <a:ext cx="7717500" cy="34470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dk2"/>
              </a:buClr>
              <a:buSzPts val="1200"/>
              <a:buAutoNum type="arabicPeriod"/>
              <a:defRPr sz="12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endParaRPr/>
          </a:p>
        </p:txBody>
      </p:sp>
      <p:sp>
        <p:nvSpPr>
          <p:cNvPr id="49" name="Google Shape;49;p4"/>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5"/>
        <p:cNvGrpSpPr/>
        <p:nvPr/>
      </p:nvGrpSpPr>
      <p:grpSpPr>
        <a:xfrm>
          <a:off x="0" y="0"/>
          <a:ext cx="0" cy="0"/>
          <a:chOff x="0" y="0"/>
          <a:chExt cx="0" cy="0"/>
        </a:xfrm>
      </p:grpSpPr>
      <p:sp>
        <p:nvSpPr>
          <p:cNvPr id="106" name="Google Shape;106;p9"/>
          <p:cNvSpPr/>
          <p:nvPr/>
        </p:nvSpPr>
        <p:spPr>
          <a:xfrm flipH="1">
            <a:off x="0" y="180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 name="Google Shape;107;p9"/>
          <p:cNvGrpSpPr/>
          <p:nvPr/>
        </p:nvGrpSpPr>
        <p:grpSpPr>
          <a:xfrm rot="8100000" flipH="1">
            <a:off x="414832" y="4360489"/>
            <a:ext cx="495370" cy="477870"/>
            <a:chOff x="3881575" y="2684100"/>
            <a:chExt cx="495375" cy="477875"/>
          </a:xfrm>
        </p:grpSpPr>
        <p:sp>
          <p:nvSpPr>
            <p:cNvPr id="108" name="Google Shape;108;p9"/>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9"/>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9"/>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 name="Google Shape;111;p9"/>
          <p:cNvGrpSpPr/>
          <p:nvPr/>
        </p:nvGrpSpPr>
        <p:grpSpPr>
          <a:xfrm>
            <a:off x="7545300" y="445025"/>
            <a:ext cx="1297450" cy="477875"/>
            <a:chOff x="7164300" y="445025"/>
            <a:chExt cx="1297450" cy="477875"/>
          </a:xfrm>
        </p:grpSpPr>
        <p:grpSp>
          <p:nvGrpSpPr>
            <p:cNvPr id="112" name="Google Shape;112;p9"/>
            <p:cNvGrpSpPr/>
            <p:nvPr/>
          </p:nvGrpSpPr>
          <p:grpSpPr>
            <a:xfrm flipH="1">
              <a:off x="7164300" y="555088"/>
              <a:ext cx="1160025" cy="257725"/>
              <a:chOff x="3464600" y="3479675"/>
              <a:chExt cx="1160025" cy="257725"/>
            </a:xfrm>
          </p:grpSpPr>
          <p:sp>
            <p:nvSpPr>
              <p:cNvPr id="113" name="Google Shape;113;p9"/>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9"/>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9"/>
            <p:cNvGrpSpPr/>
            <p:nvPr/>
          </p:nvGrpSpPr>
          <p:grpSpPr>
            <a:xfrm rot="10800000">
              <a:off x="7966375" y="445025"/>
              <a:ext cx="495375" cy="477875"/>
              <a:chOff x="3881575" y="2684100"/>
              <a:chExt cx="495375" cy="477875"/>
            </a:xfrm>
          </p:grpSpPr>
          <p:sp>
            <p:nvSpPr>
              <p:cNvPr id="116" name="Google Shape;116;p9"/>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9"/>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9"/>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9" name="Google Shape;119;p9"/>
          <p:cNvSpPr txBox="1">
            <a:spLocks noGrp="1"/>
          </p:cNvSpPr>
          <p:nvPr>
            <p:ph type="title"/>
          </p:nvPr>
        </p:nvSpPr>
        <p:spPr>
          <a:xfrm>
            <a:off x="713225" y="1321350"/>
            <a:ext cx="3683700" cy="14823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10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20" name="Google Shape;120;p9"/>
          <p:cNvSpPr txBox="1">
            <a:spLocks noGrp="1"/>
          </p:cNvSpPr>
          <p:nvPr>
            <p:ph type="subTitle" idx="1"/>
          </p:nvPr>
        </p:nvSpPr>
        <p:spPr>
          <a:xfrm>
            <a:off x="713225" y="2803650"/>
            <a:ext cx="3683700" cy="1018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45"/>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
  <p:cSld name="CUSTOM_16">
    <p:spTree>
      <p:nvGrpSpPr>
        <p:cNvPr id="1" name="Shape 514"/>
        <p:cNvGrpSpPr/>
        <p:nvPr/>
      </p:nvGrpSpPr>
      <p:grpSpPr>
        <a:xfrm>
          <a:off x="0" y="0"/>
          <a:ext cx="0" cy="0"/>
          <a:chOff x="0" y="0"/>
          <a:chExt cx="0" cy="0"/>
        </a:xfrm>
      </p:grpSpPr>
      <p:sp>
        <p:nvSpPr>
          <p:cNvPr id="515" name="Google Shape;515;p33"/>
          <p:cNvSpPr/>
          <p:nvPr/>
        </p:nvSpPr>
        <p:spPr>
          <a:xfrm>
            <a:off x="0" y="180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6" name="Google Shape;516;p33"/>
          <p:cNvGrpSpPr/>
          <p:nvPr/>
        </p:nvGrpSpPr>
        <p:grpSpPr>
          <a:xfrm>
            <a:off x="7545300" y="445025"/>
            <a:ext cx="1297450" cy="477875"/>
            <a:chOff x="7164300" y="445025"/>
            <a:chExt cx="1297450" cy="477875"/>
          </a:xfrm>
        </p:grpSpPr>
        <p:grpSp>
          <p:nvGrpSpPr>
            <p:cNvPr id="517" name="Google Shape;517;p33"/>
            <p:cNvGrpSpPr/>
            <p:nvPr/>
          </p:nvGrpSpPr>
          <p:grpSpPr>
            <a:xfrm flipH="1">
              <a:off x="7164300" y="555088"/>
              <a:ext cx="1160025" cy="257725"/>
              <a:chOff x="3464600" y="3479675"/>
              <a:chExt cx="1160025" cy="257725"/>
            </a:xfrm>
          </p:grpSpPr>
          <p:sp>
            <p:nvSpPr>
              <p:cNvPr id="518" name="Google Shape;518;p33"/>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3"/>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0" name="Google Shape;520;p33"/>
            <p:cNvGrpSpPr/>
            <p:nvPr/>
          </p:nvGrpSpPr>
          <p:grpSpPr>
            <a:xfrm rot="10800000">
              <a:off x="7966375" y="445025"/>
              <a:ext cx="495375" cy="477875"/>
              <a:chOff x="3881575" y="2684100"/>
              <a:chExt cx="495375" cy="477875"/>
            </a:xfrm>
          </p:grpSpPr>
          <p:sp>
            <p:nvSpPr>
              <p:cNvPr id="521" name="Google Shape;521;p33"/>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3"/>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3"/>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4" name="Google Shape;524;p33"/>
          <p:cNvGrpSpPr/>
          <p:nvPr/>
        </p:nvGrpSpPr>
        <p:grpSpPr>
          <a:xfrm rot="8100000" flipH="1">
            <a:off x="414832" y="4360489"/>
            <a:ext cx="495370" cy="477870"/>
            <a:chOff x="3881575" y="2684100"/>
            <a:chExt cx="495375" cy="477875"/>
          </a:xfrm>
        </p:grpSpPr>
        <p:sp>
          <p:nvSpPr>
            <p:cNvPr id="525" name="Google Shape;525;p33"/>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3"/>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3"/>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17">
    <p:spTree>
      <p:nvGrpSpPr>
        <p:cNvPr id="1" name="Shape 528"/>
        <p:cNvGrpSpPr/>
        <p:nvPr/>
      </p:nvGrpSpPr>
      <p:grpSpPr>
        <a:xfrm>
          <a:off x="0" y="0"/>
          <a:ext cx="0" cy="0"/>
          <a:chOff x="0" y="0"/>
          <a:chExt cx="0" cy="0"/>
        </a:xfrm>
      </p:grpSpPr>
      <p:sp>
        <p:nvSpPr>
          <p:cNvPr id="529" name="Google Shape;529;p34"/>
          <p:cNvSpPr/>
          <p:nvPr/>
        </p:nvSpPr>
        <p:spPr>
          <a:xfrm flipH="1">
            <a:off x="138" y="213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0" name="Google Shape;530;p34"/>
          <p:cNvGrpSpPr/>
          <p:nvPr/>
        </p:nvGrpSpPr>
        <p:grpSpPr>
          <a:xfrm>
            <a:off x="7545300" y="445025"/>
            <a:ext cx="1297450" cy="477875"/>
            <a:chOff x="7164300" y="445025"/>
            <a:chExt cx="1297450" cy="477875"/>
          </a:xfrm>
        </p:grpSpPr>
        <p:grpSp>
          <p:nvGrpSpPr>
            <p:cNvPr id="531" name="Google Shape;531;p34"/>
            <p:cNvGrpSpPr/>
            <p:nvPr/>
          </p:nvGrpSpPr>
          <p:grpSpPr>
            <a:xfrm flipH="1">
              <a:off x="7164300" y="555088"/>
              <a:ext cx="1160025" cy="257725"/>
              <a:chOff x="3464600" y="3479675"/>
              <a:chExt cx="1160025" cy="257725"/>
            </a:xfrm>
          </p:grpSpPr>
          <p:sp>
            <p:nvSpPr>
              <p:cNvPr id="532" name="Google Shape;532;p34"/>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4"/>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4" name="Google Shape;534;p34"/>
            <p:cNvGrpSpPr/>
            <p:nvPr/>
          </p:nvGrpSpPr>
          <p:grpSpPr>
            <a:xfrm rot="10800000">
              <a:off x="7966375" y="445025"/>
              <a:ext cx="495375" cy="477875"/>
              <a:chOff x="3881575" y="2684100"/>
              <a:chExt cx="495375" cy="477875"/>
            </a:xfrm>
          </p:grpSpPr>
          <p:sp>
            <p:nvSpPr>
              <p:cNvPr id="535" name="Google Shape;535;p34"/>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4"/>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4"/>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38" name="Google Shape;538;p34"/>
          <p:cNvGrpSpPr/>
          <p:nvPr/>
        </p:nvGrpSpPr>
        <p:grpSpPr>
          <a:xfrm>
            <a:off x="318425" y="445013"/>
            <a:ext cx="1297450" cy="477875"/>
            <a:chOff x="318425" y="357163"/>
            <a:chExt cx="1297450" cy="477875"/>
          </a:xfrm>
        </p:grpSpPr>
        <p:grpSp>
          <p:nvGrpSpPr>
            <p:cNvPr id="539" name="Google Shape;539;p34"/>
            <p:cNvGrpSpPr/>
            <p:nvPr/>
          </p:nvGrpSpPr>
          <p:grpSpPr>
            <a:xfrm rot="10800000" flipH="1">
              <a:off x="455850" y="467250"/>
              <a:ext cx="1160025" cy="257725"/>
              <a:chOff x="3464600" y="3479675"/>
              <a:chExt cx="1160025" cy="257725"/>
            </a:xfrm>
          </p:grpSpPr>
          <p:sp>
            <p:nvSpPr>
              <p:cNvPr id="540" name="Google Shape;540;p34"/>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4"/>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2" name="Google Shape;542;p34"/>
            <p:cNvGrpSpPr/>
            <p:nvPr/>
          </p:nvGrpSpPr>
          <p:grpSpPr>
            <a:xfrm>
              <a:off x="318425" y="357163"/>
              <a:ext cx="495375" cy="477875"/>
              <a:chOff x="3881575" y="2684100"/>
              <a:chExt cx="495375" cy="477875"/>
            </a:xfrm>
          </p:grpSpPr>
          <p:sp>
            <p:nvSpPr>
              <p:cNvPr id="543" name="Google Shape;543;p34"/>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4"/>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4"/>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2">
  <p:cSld name="CUSTOM_18">
    <p:spTree>
      <p:nvGrpSpPr>
        <p:cNvPr id="1" name="Shape 546"/>
        <p:cNvGrpSpPr/>
        <p:nvPr/>
      </p:nvGrpSpPr>
      <p:grpSpPr>
        <a:xfrm>
          <a:off x="0" y="0"/>
          <a:ext cx="0" cy="0"/>
          <a:chOff x="0" y="0"/>
          <a:chExt cx="0" cy="0"/>
        </a:xfrm>
      </p:grpSpPr>
      <p:sp>
        <p:nvSpPr>
          <p:cNvPr id="547" name="Google Shape;547;p35"/>
          <p:cNvSpPr/>
          <p:nvPr/>
        </p:nvSpPr>
        <p:spPr>
          <a:xfrm>
            <a:off x="0" y="180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8" name="Google Shape;548;p35"/>
          <p:cNvGrpSpPr/>
          <p:nvPr/>
        </p:nvGrpSpPr>
        <p:grpSpPr>
          <a:xfrm>
            <a:off x="7503650" y="445025"/>
            <a:ext cx="1297450" cy="477875"/>
            <a:chOff x="7164300" y="445025"/>
            <a:chExt cx="1297450" cy="477875"/>
          </a:xfrm>
        </p:grpSpPr>
        <p:grpSp>
          <p:nvGrpSpPr>
            <p:cNvPr id="549" name="Google Shape;549;p35"/>
            <p:cNvGrpSpPr/>
            <p:nvPr/>
          </p:nvGrpSpPr>
          <p:grpSpPr>
            <a:xfrm>
              <a:off x="7301725" y="555088"/>
              <a:ext cx="1160025" cy="257725"/>
              <a:chOff x="3464600" y="3479675"/>
              <a:chExt cx="1160025" cy="257725"/>
            </a:xfrm>
          </p:grpSpPr>
          <p:sp>
            <p:nvSpPr>
              <p:cNvPr id="550" name="Google Shape;550;p35"/>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5"/>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2" name="Google Shape;552;p35"/>
            <p:cNvGrpSpPr/>
            <p:nvPr/>
          </p:nvGrpSpPr>
          <p:grpSpPr>
            <a:xfrm rot="10800000" flipH="1">
              <a:off x="7164300" y="445025"/>
              <a:ext cx="495375" cy="477875"/>
              <a:chOff x="3881575" y="2684100"/>
              <a:chExt cx="495375" cy="477875"/>
            </a:xfrm>
          </p:grpSpPr>
          <p:sp>
            <p:nvSpPr>
              <p:cNvPr id="553" name="Google Shape;553;p35"/>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5"/>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5"/>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56" name="Google Shape;556;p35"/>
          <p:cNvGrpSpPr/>
          <p:nvPr/>
        </p:nvGrpSpPr>
        <p:grpSpPr>
          <a:xfrm rot="-5547522">
            <a:off x="320091" y="4360485"/>
            <a:ext cx="495385" cy="477885"/>
            <a:chOff x="3881575" y="2684100"/>
            <a:chExt cx="495375" cy="477875"/>
          </a:xfrm>
        </p:grpSpPr>
        <p:sp>
          <p:nvSpPr>
            <p:cNvPr id="557" name="Google Shape;557;p35"/>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5"/>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5"/>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Chewy"/>
              <a:buNone/>
              <a:defRPr sz="2800">
                <a:solidFill>
                  <a:schemeClr val="lt2"/>
                </a:solidFill>
                <a:latin typeface="Chewy"/>
                <a:ea typeface="Chewy"/>
                <a:cs typeface="Chewy"/>
                <a:sym typeface="Chewy"/>
              </a:defRPr>
            </a:lvl1pPr>
            <a:lvl2pPr lvl="1">
              <a:spcBef>
                <a:spcPts val="0"/>
              </a:spcBef>
              <a:spcAft>
                <a:spcPts val="0"/>
              </a:spcAft>
              <a:buClr>
                <a:schemeClr val="lt2"/>
              </a:buClr>
              <a:buSzPts val="2800"/>
              <a:buFont typeface="Chewy"/>
              <a:buNone/>
              <a:defRPr sz="2800">
                <a:solidFill>
                  <a:schemeClr val="lt2"/>
                </a:solidFill>
                <a:latin typeface="Chewy"/>
                <a:ea typeface="Chewy"/>
                <a:cs typeface="Chewy"/>
                <a:sym typeface="Chewy"/>
              </a:defRPr>
            </a:lvl2pPr>
            <a:lvl3pPr lvl="2">
              <a:spcBef>
                <a:spcPts val="0"/>
              </a:spcBef>
              <a:spcAft>
                <a:spcPts val="0"/>
              </a:spcAft>
              <a:buClr>
                <a:schemeClr val="lt2"/>
              </a:buClr>
              <a:buSzPts val="2800"/>
              <a:buFont typeface="Chewy"/>
              <a:buNone/>
              <a:defRPr sz="2800">
                <a:solidFill>
                  <a:schemeClr val="lt2"/>
                </a:solidFill>
                <a:latin typeface="Chewy"/>
                <a:ea typeface="Chewy"/>
                <a:cs typeface="Chewy"/>
                <a:sym typeface="Chewy"/>
              </a:defRPr>
            </a:lvl3pPr>
            <a:lvl4pPr lvl="3">
              <a:spcBef>
                <a:spcPts val="0"/>
              </a:spcBef>
              <a:spcAft>
                <a:spcPts val="0"/>
              </a:spcAft>
              <a:buClr>
                <a:schemeClr val="lt2"/>
              </a:buClr>
              <a:buSzPts val="2800"/>
              <a:buFont typeface="Chewy"/>
              <a:buNone/>
              <a:defRPr sz="2800">
                <a:solidFill>
                  <a:schemeClr val="lt2"/>
                </a:solidFill>
                <a:latin typeface="Chewy"/>
                <a:ea typeface="Chewy"/>
                <a:cs typeface="Chewy"/>
                <a:sym typeface="Chewy"/>
              </a:defRPr>
            </a:lvl4pPr>
            <a:lvl5pPr lvl="4">
              <a:spcBef>
                <a:spcPts val="0"/>
              </a:spcBef>
              <a:spcAft>
                <a:spcPts val="0"/>
              </a:spcAft>
              <a:buClr>
                <a:schemeClr val="lt2"/>
              </a:buClr>
              <a:buSzPts val="2800"/>
              <a:buFont typeface="Chewy"/>
              <a:buNone/>
              <a:defRPr sz="2800">
                <a:solidFill>
                  <a:schemeClr val="lt2"/>
                </a:solidFill>
                <a:latin typeface="Chewy"/>
                <a:ea typeface="Chewy"/>
                <a:cs typeface="Chewy"/>
                <a:sym typeface="Chewy"/>
              </a:defRPr>
            </a:lvl5pPr>
            <a:lvl6pPr lvl="5">
              <a:spcBef>
                <a:spcPts val="0"/>
              </a:spcBef>
              <a:spcAft>
                <a:spcPts val="0"/>
              </a:spcAft>
              <a:buClr>
                <a:schemeClr val="lt2"/>
              </a:buClr>
              <a:buSzPts val="2800"/>
              <a:buFont typeface="Chewy"/>
              <a:buNone/>
              <a:defRPr sz="2800">
                <a:solidFill>
                  <a:schemeClr val="lt2"/>
                </a:solidFill>
                <a:latin typeface="Chewy"/>
                <a:ea typeface="Chewy"/>
                <a:cs typeface="Chewy"/>
                <a:sym typeface="Chewy"/>
              </a:defRPr>
            </a:lvl6pPr>
            <a:lvl7pPr lvl="6">
              <a:spcBef>
                <a:spcPts val="0"/>
              </a:spcBef>
              <a:spcAft>
                <a:spcPts val="0"/>
              </a:spcAft>
              <a:buClr>
                <a:schemeClr val="lt2"/>
              </a:buClr>
              <a:buSzPts val="2800"/>
              <a:buFont typeface="Chewy"/>
              <a:buNone/>
              <a:defRPr sz="2800">
                <a:solidFill>
                  <a:schemeClr val="lt2"/>
                </a:solidFill>
                <a:latin typeface="Chewy"/>
                <a:ea typeface="Chewy"/>
                <a:cs typeface="Chewy"/>
                <a:sym typeface="Chewy"/>
              </a:defRPr>
            </a:lvl7pPr>
            <a:lvl8pPr lvl="7">
              <a:spcBef>
                <a:spcPts val="0"/>
              </a:spcBef>
              <a:spcAft>
                <a:spcPts val="0"/>
              </a:spcAft>
              <a:buClr>
                <a:schemeClr val="lt2"/>
              </a:buClr>
              <a:buSzPts val="2800"/>
              <a:buFont typeface="Chewy"/>
              <a:buNone/>
              <a:defRPr sz="2800">
                <a:solidFill>
                  <a:schemeClr val="lt2"/>
                </a:solidFill>
                <a:latin typeface="Chewy"/>
                <a:ea typeface="Chewy"/>
                <a:cs typeface="Chewy"/>
                <a:sym typeface="Chewy"/>
              </a:defRPr>
            </a:lvl8pPr>
            <a:lvl9pPr lvl="8">
              <a:spcBef>
                <a:spcPts val="0"/>
              </a:spcBef>
              <a:spcAft>
                <a:spcPts val="0"/>
              </a:spcAft>
              <a:buClr>
                <a:schemeClr val="lt2"/>
              </a:buClr>
              <a:buSzPts val="2800"/>
              <a:buFont typeface="Chewy"/>
              <a:buNone/>
              <a:defRPr sz="2800">
                <a:solidFill>
                  <a:schemeClr val="lt2"/>
                </a:solidFill>
                <a:latin typeface="Chewy"/>
                <a:ea typeface="Chewy"/>
                <a:cs typeface="Chewy"/>
                <a:sym typeface="Chew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3"/>
              </a:buClr>
              <a:buSzPts val="1800"/>
              <a:buFont typeface="Ubuntu"/>
              <a:buChar char="●"/>
              <a:defRPr sz="1800">
                <a:solidFill>
                  <a:schemeClr val="accent3"/>
                </a:solidFill>
                <a:latin typeface="Ubuntu"/>
                <a:ea typeface="Ubuntu"/>
                <a:cs typeface="Ubuntu"/>
                <a:sym typeface="Ubuntu"/>
              </a:defRPr>
            </a:lvl1pPr>
            <a:lvl2pPr marL="914400" lvl="1" indent="-317500">
              <a:lnSpc>
                <a:spcPct val="100000"/>
              </a:lnSpc>
              <a:spcBef>
                <a:spcPts val="0"/>
              </a:spcBef>
              <a:spcAft>
                <a:spcPts val="0"/>
              </a:spcAft>
              <a:buClr>
                <a:schemeClr val="accent3"/>
              </a:buClr>
              <a:buSzPts val="1400"/>
              <a:buFont typeface="Ubuntu"/>
              <a:buChar char="○"/>
              <a:defRPr>
                <a:solidFill>
                  <a:schemeClr val="accent3"/>
                </a:solidFill>
                <a:latin typeface="Ubuntu"/>
                <a:ea typeface="Ubuntu"/>
                <a:cs typeface="Ubuntu"/>
                <a:sym typeface="Ubuntu"/>
              </a:defRPr>
            </a:lvl2pPr>
            <a:lvl3pPr marL="1371600" lvl="2" indent="-317500">
              <a:lnSpc>
                <a:spcPct val="100000"/>
              </a:lnSpc>
              <a:spcBef>
                <a:spcPts val="0"/>
              </a:spcBef>
              <a:spcAft>
                <a:spcPts val="0"/>
              </a:spcAft>
              <a:buClr>
                <a:schemeClr val="accent3"/>
              </a:buClr>
              <a:buSzPts val="1400"/>
              <a:buFont typeface="Ubuntu"/>
              <a:buChar char="■"/>
              <a:defRPr>
                <a:solidFill>
                  <a:schemeClr val="accent3"/>
                </a:solidFill>
                <a:latin typeface="Ubuntu"/>
                <a:ea typeface="Ubuntu"/>
                <a:cs typeface="Ubuntu"/>
                <a:sym typeface="Ubuntu"/>
              </a:defRPr>
            </a:lvl3pPr>
            <a:lvl4pPr marL="1828800" lvl="3" indent="-317500">
              <a:lnSpc>
                <a:spcPct val="100000"/>
              </a:lnSpc>
              <a:spcBef>
                <a:spcPts val="0"/>
              </a:spcBef>
              <a:spcAft>
                <a:spcPts val="0"/>
              </a:spcAft>
              <a:buClr>
                <a:schemeClr val="accent3"/>
              </a:buClr>
              <a:buSzPts val="1400"/>
              <a:buFont typeface="Ubuntu"/>
              <a:buChar char="●"/>
              <a:defRPr>
                <a:solidFill>
                  <a:schemeClr val="accent3"/>
                </a:solidFill>
                <a:latin typeface="Ubuntu"/>
                <a:ea typeface="Ubuntu"/>
                <a:cs typeface="Ubuntu"/>
                <a:sym typeface="Ubuntu"/>
              </a:defRPr>
            </a:lvl4pPr>
            <a:lvl5pPr marL="2286000" lvl="4" indent="-317500">
              <a:lnSpc>
                <a:spcPct val="100000"/>
              </a:lnSpc>
              <a:spcBef>
                <a:spcPts val="0"/>
              </a:spcBef>
              <a:spcAft>
                <a:spcPts val="0"/>
              </a:spcAft>
              <a:buClr>
                <a:schemeClr val="accent3"/>
              </a:buClr>
              <a:buSzPts val="1400"/>
              <a:buFont typeface="Ubuntu"/>
              <a:buChar char="○"/>
              <a:defRPr>
                <a:solidFill>
                  <a:schemeClr val="accent3"/>
                </a:solidFill>
                <a:latin typeface="Ubuntu"/>
                <a:ea typeface="Ubuntu"/>
                <a:cs typeface="Ubuntu"/>
                <a:sym typeface="Ubuntu"/>
              </a:defRPr>
            </a:lvl5pPr>
            <a:lvl6pPr marL="2743200" lvl="5" indent="-317500">
              <a:lnSpc>
                <a:spcPct val="100000"/>
              </a:lnSpc>
              <a:spcBef>
                <a:spcPts val="0"/>
              </a:spcBef>
              <a:spcAft>
                <a:spcPts val="0"/>
              </a:spcAft>
              <a:buClr>
                <a:schemeClr val="accent3"/>
              </a:buClr>
              <a:buSzPts val="1400"/>
              <a:buFont typeface="Ubuntu"/>
              <a:buChar char="■"/>
              <a:defRPr>
                <a:solidFill>
                  <a:schemeClr val="accent3"/>
                </a:solidFill>
                <a:latin typeface="Ubuntu"/>
                <a:ea typeface="Ubuntu"/>
                <a:cs typeface="Ubuntu"/>
                <a:sym typeface="Ubuntu"/>
              </a:defRPr>
            </a:lvl6pPr>
            <a:lvl7pPr marL="3200400" lvl="6" indent="-317500">
              <a:lnSpc>
                <a:spcPct val="100000"/>
              </a:lnSpc>
              <a:spcBef>
                <a:spcPts val="0"/>
              </a:spcBef>
              <a:spcAft>
                <a:spcPts val="0"/>
              </a:spcAft>
              <a:buClr>
                <a:schemeClr val="accent3"/>
              </a:buClr>
              <a:buSzPts val="1400"/>
              <a:buFont typeface="Ubuntu"/>
              <a:buChar char="●"/>
              <a:defRPr>
                <a:solidFill>
                  <a:schemeClr val="accent3"/>
                </a:solidFill>
                <a:latin typeface="Ubuntu"/>
                <a:ea typeface="Ubuntu"/>
                <a:cs typeface="Ubuntu"/>
                <a:sym typeface="Ubuntu"/>
              </a:defRPr>
            </a:lvl7pPr>
            <a:lvl8pPr marL="3657600" lvl="7" indent="-317500">
              <a:lnSpc>
                <a:spcPct val="100000"/>
              </a:lnSpc>
              <a:spcBef>
                <a:spcPts val="0"/>
              </a:spcBef>
              <a:spcAft>
                <a:spcPts val="0"/>
              </a:spcAft>
              <a:buClr>
                <a:schemeClr val="accent3"/>
              </a:buClr>
              <a:buSzPts val="1400"/>
              <a:buFont typeface="Ubuntu"/>
              <a:buChar char="○"/>
              <a:defRPr>
                <a:solidFill>
                  <a:schemeClr val="accent3"/>
                </a:solidFill>
                <a:latin typeface="Ubuntu"/>
                <a:ea typeface="Ubuntu"/>
                <a:cs typeface="Ubuntu"/>
                <a:sym typeface="Ubuntu"/>
              </a:defRPr>
            </a:lvl8pPr>
            <a:lvl9pPr marL="4114800" lvl="8" indent="-317500">
              <a:lnSpc>
                <a:spcPct val="100000"/>
              </a:lnSpc>
              <a:spcBef>
                <a:spcPts val="0"/>
              </a:spcBef>
              <a:spcAft>
                <a:spcPts val="0"/>
              </a:spcAft>
              <a:buClr>
                <a:schemeClr val="accent3"/>
              </a:buClr>
              <a:buSzPts val="1400"/>
              <a:buFont typeface="Ubuntu"/>
              <a:buChar char="■"/>
              <a:defRPr>
                <a:solidFill>
                  <a:schemeClr val="accent3"/>
                </a:solidFill>
                <a:latin typeface="Ubuntu"/>
                <a:ea typeface="Ubuntu"/>
                <a:cs typeface="Ubuntu"/>
                <a:sym typeface="Ubuntu"/>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5" r:id="rId4"/>
    <p:sldLayoutId id="2147483658" r:id="rId5"/>
    <p:sldLayoutId id="2147483679" r:id="rId6"/>
    <p:sldLayoutId id="2147483680" r:id="rId7"/>
    <p:sldLayoutId id="2147483681"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67"/>
        <p:cNvGrpSpPr/>
        <p:nvPr/>
      </p:nvGrpSpPr>
      <p:grpSpPr>
        <a:xfrm>
          <a:off x="0" y="0"/>
          <a:ext cx="0" cy="0"/>
          <a:chOff x="0" y="0"/>
          <a:chExt cx="0" cy="0"/>
        </a:xfrm>
      </p:grpSpPr>
      <p:sp>
        <p:nvSpPr>
          <p:cNvPr id="568" name="Google Shape;568;p38"/>
          <p:cNvSpPr txBox="1">
            <a:spLocks noGrp="1"/>
          </p:cNvSpPr>
          <p:nvPr>
            <p:ph type="ctrTitle"/>
          </p:nvPr>
        </p:nvSpPr>
        <p:spPr>
          <a:xfrm>
            <a:off x="713225" y="1227300"/>
            <a:ext cx="6257700" cy="2073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BITCOIN</a:t>
            </a:r>
            <a:br>
              <a:rPr lang="en" dirty="0"/>
            </a:br>
            <a:r>
              <a:rPr lang="en" sz="7600" dirty="0">
                <a:solidFill>
                  <a:schemeClr val="dk2"/>
                </a:solidFill>
              </a:rPr>
              <a:t>MODELING</a:t>
            </a:r>
            <a:endParaRPr sz="7600" dirty="0">
              <a:solidFill>
                <a:schemeClr val="dk2"/>
              </a:solidFill>
            </a:endParaRPr>
          </a:p>
        </p:txBody>
      </p:sp>
      <p:sp>
        <p:nvSpPr>
          <p:cNvPr id="569" name="Google Shape;569;p38"/>
          <p:cNvSpPr txBox="1">
            <a:spLocks noGrp="1"/>
          </p:cNvSpPr>
          <p:nvPr>
            <p:ph type="subTitle" idx="1"/>
          </p:nvPr>
        </p:nvSpPr>
        <p:spPr>
          <a:xfrm>
            <a:off x="713225" y="3300600"/>
            <a:ext cx="2993100" cy="61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E3756"/>
              </a:buClr>
              <a:buSzPts val="1100"/>
              <a:buFont typeface="Arial"/>
              <a:buNone/>
            </a:pPr>
            <a:r>
              <a:rPr lang="en" dirty="0"/>
              <a:t>Okba  Nairi</a:t>
            </a:r>
          </a:p>
          <a:p>
            <a:pPr marL="0" lvl="0" indent="0" algn="l" rtl="0">
              <a:spcBef>
                <a:spcPts val="0"/>
              </a:spcBef>
              <a:spcAft>
                <a:spcPts val="0"/>
              </a:spcAft>
              <a:buClr>
                <a:srgbClr val="0E3756"/>
              </a:buClr>
              <a:buSzPts val="1100"/>
              <a:buFont typeface="Arial"/>
              <a:buNone/>
            </a:pPr>
            <a:r>
              <a:rPr lang="en" dirty="0"/>
              <a:t>Mohamed Abdellaoui</a:t>
            </a:r>
            <a:endParaRPr dirty="0"/>
          </a:p>
        </p:txBody>
      </p:sp>
      <p:grpSp>
        <p:nvGrpSpPr>
          <p:cNvPr id="570" name="Google Shape;570;p38"/>
          <p:cNvGrpSpPr/>
          <p:nvPr/>
        </p:nvGrpSpPr>
        <p:grpSpPr>
          <a:xfrm>
            <a:off x="4578176" y="1268467"/>
            <a:ext cx="3998401" cy="3482914"/>
            <a:chOff x="4578176" y="1268467"/>
            <a:chExt cx="3998401" cy="3482914"/>
          </a:xfrm>
        </p:grpSpPr>
        <p:grpSp>
          <p:nvGrpSpPr>
            <p:cNvPr id="571" name="Google Shape;571;p38"/>
            <p:cNvGrpSpPr/>
            <p:nvPr/>
          </p:nvGrpSpPr>
          <p:grpSpPr>
            <a:xfrm>
              <a:off x="6769383" y="1268467"/>
              <a:ext cx="1530739" cy="2348789"/>
              <a:chOff x="6699275" y="2327988"/>
              <a:chExt cx="1406025" cy="2157425"/>
            </a:xfrm>
          </p:grpSpPr>
          <p:grpSp>
            <p:nvGrpSpPr>
              <p:cNvPr id="572" name="Google Shape;572;p38"/>
              <p:cNvGrpSpPr/>
              <p:nvPr/>
            </p:nvGrpSpPr>
            <p:grpSpPr>
              <a:xfrm>
                <a:off x="6699275" y="2327988"/>
                <a:ext cx="1406025" cy="2157425"/>
                <a:chOff x="1576300" y="3891550"/>
                <a:chExt cx="1406025" cy="2157425"/>
              </a:xfrm>
            </p:grpSpPr>
            <p:sp>
              <p:nvSpPr>
                <p:cNvPr id="573" name="Google Shape;573;p38"/>
                <p:cNvSpPr/>
                <p:nvPr/>
              </p:nvSpPr>
              <p:spPr>
                <a:xfrm>
                  <a:off x="1576300" y="3891550"/>
                  <a:ext cx="1406025" cy="2157425"/>
                </a:xfrm>
                <a:custGeom>
                  <a:avLst/>
                  <a:gdLst/>
                  <a:ahLst/>
                  <a:cxnLst/>
                  <a:rect l="l" t="t" r="r" b="b"/>
                  <a:pathLst>
                    <a:path w="56241" h="86297" extrusionOk="0">
                      <a:moveTo>
                        <a:pt x="5104" y="1"/>
                      </a:moveTo>
                      <a:cubicBezTo>
                        <a:pt x="2269" y="1"/>
                        <a:pt x="0" y="2303"/>
                        <a:pt x="0" y="5138"/>
                      </a:cubicBezTo>
                      <a:lnTo>
                        <a:pt x="0" y="81159"/>
                      </a:lnTo>
                      <a:cubicBezTo>
                        <a:pt x="0" y="83994"/>
                        <a:pt x="2269" y="86296"/>
                        <a:pt x="5104" y="86296"/>
                      </a:cubicBezTo>
                      <a:lnTo>
                        <a:pt x="51104" y="86296"/>
                      </a:lnTo>
                      <a:cubicBezTo>
                        <a:pt x="53939" y="86296"/>
                        <a:pt x="56241" y="83994"/>
                        <a:pt x="56241" y="81159"/>
                      </a:cubicBezTo>
                      <a:lnTo>
                        <a:pt x="56241" y="5138"/>
                      </a:lnTo>
                      <a:cubicBezTo>
                        <a:pt x="56241" y="2303"/>
                        <a:pt x="53939" y="1"/>
                        <a:pt x="511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8"/>
                <p:cNvSpPr/>
                <p:nvPr/>
              </p:nvSpPr>
              <p:spPr>
                <a:xfrm>
                  <a:off x="1687200" y="4019975"/>
                  <a:ext cx="1183375" cy="1827175"/>
                </a:xfrm>
                <a:custGeom>
                  <a:avLst/>
                  <a:gdLst/>
                  <a:ahLst/>
                  <a:cxnLst/>
                  <a:rect l="l" t="t" r="r" b="b"/>
                  <a:pathLst>
                    <a:path w="47335" h="73087" extrusionOk="0">
                      <a:moveTo>
                        <a:pt x="3603" y="1"/>
                      </a:moveTo>
                      <a:cubicBezTo>
                        <a:pt x="1602" y="1"/>
                        <a:pt x="1" y="1635"/>
                        <a:pt x="1" y="3604"/>
                      </a:cubicBezTo>
                      <a:lnTo>
                        <a:pt x="1" y="69517"/>
                      </a:lnTo>
                      <a:cubicBezTo>
                        <a:pt x="1" y="71519"/>
                        <a:pt x="1635" y="73087"/>
                        <a:pt x="3603" y="73087"/>
                      </a:cubicBezTo>
                      <a:lnTo>
                        <a:pt x="43699" y="73087"/>
                      </a:lnTo>
                      <a:cubicBezTo>
                        <a:pt x="45700" y="73087"/>
                        <a:pt x="47301" y="71485"/>
                        <a:pt x="47301" y="69517"/>
                      </a:cubicBezTo>
                      <a:lnTo>
                        <a:pt x="47301" y="3637"/>
                      </a:lnTo>
                      <a:cubicBezTo>
                        <a:pt x="47335" y="1635"/>
                        <a:pt x="45700" y="1"/>
                        <a:pt x="43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8"/>
                <p:cNvSpPr/>
                <p:nvPr/>
              </p:nvSpPr>
              <p:spPr>
                <a:xfrm>
                  <a:off x="2137525" y="3957450"/>
                  <a:ext cx="281900" cy="25"/>
                </a:xfrm>
                <a:custGeom>
                  <a:avLst/>
                  <a:gdLst/>
                  <a:ahLst/>
                  <a:cxnLst/>
                  <a:rect l="l" t="t" r="r" b="b"/>
                  <a:pathLst>
                    <a:path w="11276" h="1" fill="none" extrusionOk="0">
                      <a:moveTo>
                        <a:pt x="1" y="0"/>
                      </a:moveTo>
                      <a:lnTo>
                        <a:pt x="11275" y="0"/>
                      </a:lnTo>
                    </a:path>
                  </a:pathLst>
                </a:custGeom>
                <a:noFill/>
                <a:ln w="4170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6" name="Google Shape;576;p38"/>
              <p:cNvGrpSpPr/>
              <p:nvPr/>
            </p:nvGrpSpPr>
            <p:grpSpPr>
              <a:xfrm>
                <a:off x="6908344" y="2913049"/>
                <a:ext cx="987895" cy="987337"/>
                <a:chOff x="889282" y="2874625"/>
                <a:chExt cx="1356253" cy="1355487"/>
              </a:xfrm>
            </p:grpSpPr>
            <p:sp>
              <p:nvSpPr>
                <p:cNvPr id="577" name="Google Shape;577;p38"/>
                <p:cNvSpPr/>
                <p:nvPr/>
              </p:nvSpPr>
              <p:spPr>
                <a:xfrm>
                  <a:off x="889282" y="2874625"/>
                  <a:ext cx="1356253" cy="1355487"/>
                </a:xfrm>
                <a:custGeom>
                  <a:avLst/>
                  <a:gdLst/>
                  <a:ahLst/>
                  <a:cxnLst/>
                  <a:rect l="l" t="t" r="r" b="b"/>
                  <a:pathLst>
                    <a:path w="60211" h="60177" extrusionOk="0">
                      <a:moveTo>
                        <a:pt x="30056" y="0"/>
                      </a:moveTo>
                      <a:cubicBezTo>
                        <a:pt x="18347" y="0"/>
                        <a:pt x="8207" y="6672"/>
                        <a:pt x="3270" y="16479"/>
                      </a:cubicBezTo>
                      <a:cubicBezTo>
                        <a:pt x="1168" y="20548"/>
                        <a:pt x="1" y="25185"/>
                        <a:pt x="1" y="30089"/>
                      </a:cubicBezTo>
                      <a:cubicBezTo>
                        <a:pt x="1" y="32557"/>
                        <a:pt x="301" y="34925"/>
                        <a:pt x="868" y="37227"/>
                      </a:cubicBezTo>
                      <a:cubicBezTo>
                        <a:pt x="1335" y="39195"/>
                        <a:pt x="2036" y="41097"/>
                        <a:pt x="2869" y="42898"/>
                      </a:cubicBezTo>
                      <a:cubicBezTo>
                        <a:pt x="4104" y="45400"/>
                        <a:pt x="5638" y="47735"/>
                        <a:pt x="7439" y="49836"/>
                      </a:cubicBezTo>
                      <a:cubicBezTo>
                        <a:pt x="12943" y="56174"/>
                        <a:pt x="21049" y="60177"/>
                        <a:pt x="30122" y="60177"/>
                      </a:cubicBezTo>
                      <a:cubicBezTo>
                        <a:pt x="42164" y="60177"/>
                        <a:pt x="52538" y="53138"/>
                        <a:pt x="57342" y="42898"/>
                      </a:cubicBezTo>
                      <a:cubicBezTo>
                        <a:pt x="59176" y="39028"/>
                        <a:pt x="60210" y="34692"/>
                        <a:pt x="60210" y="30122"/>
                      </a:cubicBezTo>
                      <a:cubicBezTo>
                        <a:pt x="60210" y="26519"/>
                        <a:pt x="59577" y="23117"/>
                        <a:pt x="58376" y="19881"/>
                      </a:cubicBezTo>
                      <a:cubicBezTo>
                        <a:pt x="57909" y="18714"/>
                        <a:pt x="57475" y="17580"/>
                        <a:pt x="56875" y="16479"/>
                      </a:cubicBezTo>
                      <a:cubicBezTo>
                        <a:pt x="55707" y="14177"/>
                        <a:pt x="54306" y="12042"/>
                        <a:pt x="52572" y="10141"/>
                      </a:cubicBezTo>
                      <a:cubicBezTo>
                        <a:pt x="47068" y="3903"/>
                        <a:pt x="39029" y="0"/>
                        <a:pt x="3005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8"/>
                <p:cNvSpPr/>
                <p:nvPr/>
              </p:nvSpPr>
              <p:spPr>
                <a:xfrm>
                  <a:off x="992992" y="2979078"/>
                  <a:ext cx="1149608" cy="1148865"/>
                </a:xfrm>
                <a:custGeom>
                  <a:avLst/>
                  <a:gdLst/>
                  <a:ahLst/>
                  <a:cxnLst/>
                  <a:rect l="l" t="t" r="r" b="b"/>
                  <a:pathLst>
                    <a:path w="51037" h="51004" extrusionOk="0">
                      <a:moveTo>
                        <a:pt x="25518" y="0"/>
                      </a:moveTo>
                      <a:cubicBezTo>
                        <a:pt x="11408" y="0"/>
                        <a:pt x="0" y="11408"/>
                        <a:pt x="0" y="25518"/>
                      </a:cubicBezTo>
                      <a:cubicBezTo>
                        <a:pt x="0" y="28687"/>
                        <a:pt x="567" y="31756"/>
                        <a:pt x="1668" y="34558"/>
                      </a:cubicBezTo>
                      <a:cubicBezTo>
                        <a:pt x="3336" y="38895"/>
                        <a:pt x="6104" y="42697"/>
                        <a:pt x="9707" y="45533"/>
                      </a:cubicBezTo>
                      <a:cubicBezTo>
                        <a:pt x="10441" y="46100"/>
                        <a:pt x="11241" y="46700"/>
                        <a:pt x="12075" y="47201"/>
                      </a:cubicBezTo>
                      <a:cubicBezTo>
                        <a:pt x="14544" y="48735"/>
                        <a:pt x="17279" y="49802"/>
                        <a:pt x="20248" y="50436"/>
                      </a:cubicBezTo>
                      <a:cubicBezTo>
                        <a:pt x="20681" y="50536"/>
                        <a:pt x="21048" y="50603"/>
                        <a:pt x="21449" y="50636"/>
                      </a:cubicBezTo>
                      <a:cubicBezTo>
                        <a:pt x="22783" y="50870"/>
                        <a:pt x="24117" y="51003"/>
                        <a:pt x="25518" y="51003"/>
                      </a:cubicBezTo>
                      <a:cubicBezTo>
                        <a:pt x="39595" y="51003"/>
                        <a:pt x="51036" y="39562"/>
                        <a:pt x="51036" y="25485"/>
                      </a:cubicBezTo>
                      <a:cubicBezTo>
                        <a:pt x="51036" y="22583"/>
                        <a:pt x="50569" y="19848"/>
                        <a:pt x="49635" y="17346"/>
                      </a:cubicBezTo>
                      <a:cubicBezTo>
                        <a:pt x="48568" y="14110"/>
                        <a:pt x="46867" y="11208"/>
                        <a:pt x="44632" y="8706"/>
                      </a:cubicBezTo>
                      <a:cubicBezTo>
                        <a:pt x="44031" y="7939"/>
                        <a:pt x="43298" y="7272"/>
                        <a:pt x="42597" y="6605"/>
                      </a:cubicBezTo>
                      <a:cubicBezTo>
                        <a:pt x="39261" y="3569"/>
                        <a:pt x="35092" y="1401"/>
                        <a:pt x="30455" y="500"/>
                      </a:cubicBezTo>
                      <a:cubicBezTo>
                        <a:pt x="28854" y="167"/>
                        <a:pt x="27219" y="0"/>
                        <a:pt x="255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8"/>
                <p:cNvSpPr/>
                <p:nvPr/>
              </p:nvSpPr>
              <p:spPr>
                <a:xfrm>
                  <a:off x="1290539" y="3142865"/>
                  <a:ext cx="626668" cy="818266"/>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80" name="Google Shape;580;p38"/>
            <p:cNvGrpSpPr/>
            <p:nvPr/>
          </p:nvGrpSpPr>
          <p:grpSpPr>
            <a:xfrm>
              <a:off x="7101553" y="3267540"/>
              <a:ext cx="1475024" cy="1356940"/>
              <a:chOff x="2957275" y="3539650"/>
              <a:chExt cx="1156700" cy="1064100"/>
            </a:xfrm>
          </p:grpSpPr>
          <p:sp>
            <p:nvSpPr>
              <p:cNvPr id="581" name="Google Shape;581;p38"/>
              <p:cNvSpPr/>
              <p:nvPr/>
            </p:nvSpPr>
            <p:spPr>
              <a:xfrm>
                <a:off x="2985625" y="3573825"/>
                <a:ext cx="1128350" cy="1029925"/>
              </a:xfrm>
              <a:custGeom>
                <a:avLst/>
                <a:gdLst/>
                <a:ahLst/>
                <a:cxnLst/>
                <a:rect l="l" t="t" r="r" b="b"/>
                <a:pathLst>
                  <a:path w="45134" h="41197" extrusionOk="0">
                    <a:moveTo>
                      <a:pt x="28521" y="1"/>
                    </a:moveTo>
                    <a:cubicBezTo>
                      <a:pt x="27521" y="7173"/>
                      <a:pt x="23251" y="13611"/>
                      <a:pt x="17947" y="18514"/>
                    </a:cubicBezTo>
                    <a:cubicBezTo>
                      <a:pt x="12677" y="23451"/>
                      <a:pt x="6272" y="27054"/>
                      <a:pt x="1" y="30689"/>
                    </a:cubicBezTo>
                    <a:lnTo>
                      <a:pt x="17180" y="41197"/>
                    </a:lnTo>
                    <a:cubicBezTo>
                      <a:pt x="26353" y="36727"/>
                      <a:pt x="34359" y="29856"/>
                      <a:pt x="40096" y="21450"/>
                    </a:cubicBezTo>
                    <a:cubicBezTo>
                      <a:pt x="42865" y="17447"/>
                      <a:pt x="45133" y="12843"/>
                      <a:pt x="45133" y="7973"/>
                    </a:cubicBezTo>
                    <a:lnTo>
                      <a:pt x="28521" y="1"/>
                    </a:ln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8"/>
              <p:cNvSpPr/>
              <p:nvPr/>
            </p:nvSpPr>
            <p:spPr>
              <a:xfrm>
                <a:off x="3074875" y="3626375"/>
                <a:ext cx="1011575" cy="928175"/>
              </a:xfrm>
              <a:custGeom>
                <a:avLst/>
                <a:gdLst/>
                <a:ahLst/>
                <a:cxnLst/>
                <a:rect l="l" t="t" r="r" b="b"/>
                <a:pathLst>
                  <a:path w="40463" h="37127" extrusionOk="0">
                    <a:moveTo>
                      <a:pt x="26986" y="0"/>
                    </a:moveTo>
                    <a:cubicBezTo>
                      <a:pt x="26876" y="496"/>
                      <a:pt x="26493" y="969"/>
                      <a:pt x="25931" y="969"/>
                    </a:cubicBezTo>
                    <a:cubicBezTo>
                      <a:pt x="25813" y="969"/>
                      <a:pt x="25686" y="948"/>
                      <a:pt x="25552" y="901"/>
                    </a:cubicBezTo>
                    <a:cubicBezTo>
                      <a:pt x="25485" y="901"/>
                      <a:pt x="25452" y="868"/>
                      <a:pt x="25385" y="834"/>
                    </a:cubicBezTo>
                    <a:cubicBezTo>
                      <a:pt x="23550" y="8006"/>
                      <a:pt x="18880" y="13577"/>
                      <a:pt x="15111" y="17113"/>
                    </a:cubicBezTo>
                    <a:cubicBezTo>
                      <a:pt x="10608" y="21282"/>
                      <a:pt x="5437" y="24518"/>
                      <a:pt x="200" y="27553"/>
                    </a:cubicBezTo>
                    <a:cubicBezTo>
                      <a:pt x="968" y="28054"/>
                      <a:pt x="767" y="29221"/>
                      <a:pt x="0" y="29555"/>
                    </a:cubicBezTo>
                    <a:lnTo>
                      <a:pt x="12109" y="37027"/>
                    </a:lnTo>
                    <a:cubicBezTo>
                      <a:pt x="12438" y="36596"/>
                      <a:pt x="12942" y="36300"/>
                      <a:pt x="13545" y="36300"/>
                    </a:cubicBezTo>
                    <a:cubicBezTo>
                      <a:pt x="13735" y="36300"/>
                      <a:pt x="13936" y="36329"/>
                      <a:pt x="14144" y="36393"/>
                    </a:cubicBezTo>
                    <a:cubicBezTo>
                      <a:pt x="14644" y="36560"/>
                      <a:pt x="14978" y="36793"/>
                      <a:pt x="15211" y="37127"/>
                    </a:cubicBezTo>
                    <a:cubicBezTo>
                      <a:pt x="23384" y="32757"/>
                      <a:pt x="30455" y="26419"/>
                      <a:pt x="35692" y="18747"/>
                    </a:cubicBezTo>
                    <a:cubicBezTo>
                      <a:pt x="38494" y="14711"/>
                      <a:pt x="39995" y="11208"/>
                      <a:pt x="40462" y="7873"/>
                    </a:cubicBezTo>
                    <a:lnTo>
                      <a:pt x="40462" y="7873"/>
                    </a:lnTo>
                    <a:cubicBezTo>
                      <a:pt x="40401" y="7885"/>
                      <a:pt x="40331" y="7893"/>
                      <a:pt x="40257" y="7893"/>
                    </a:cubicBezTo>
                    <a:cubicBezTo>
                      <a:pt x="40129" y="7893"/>
                      <a:pt x="39989" y="7869"/>
                      <a:pt x="39862" y="7806"/>
                    </a:cubicBezTo>
                    <a:cubicBezTo>
                      <a:pt x="38895" y="7539"/>
                      <a:pt x="38895" y="6505"/>
                      <a:pt x="39395" y="5905"/>
                    </a:cubicBezTo>
                    <a:lnTo>
                      <a:pt x="269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8"/>
              <p:cNvSpPr/>
              <p:nvPr/>
            </p:nvSpPr>
            <p:spPr>
              <a:xfrm>
                <a:off x="3075700" y="3625525"/>
                <a:ext cx="844800" cy="834800"/>
              </a:xfrm>
              <a:custGeom>
                <a:avLst/>
                <a:gdLst/>
                <a:ahLst/>
                <a:cxnLst/>
                <a:rect l="l" t="t" r="r" b="b"/>
                <a:pathLst>
                  <a:path w="33792" h="33392" extrusionOk="0">
                    <a:moveTo>
                      <a:pt x="26986" y="1"/>
                    </a:moveTo>
                    <a:cubicBezTo>
                      <a:pt x="26875" y="531"/>
                      <a:pt x="26483" y="991"/>
                      <a:pt x="25910" y="991"/>
                    </a:cubicBezTo>
                    <a:cubicBezTo>
                      <a:pt x="25797" y="991"/>
                      <a:pt x="25678" y="973"/>
                      <a:pt x="25552" y="935"/>
                    </a:cubicBezTo>
                    <a:cubicBezTo>
                      <a:pt x="25485" y="935"/>
                      <a:pt x="25452" y="902"/>
                      <a:pt x="25385" y="835"/>
                    </a:cubicBezTo>
                    <a:cubicBezTo>
                      <a:pt x="23551" y="8007"/>
                      <a:pt x="18881" y="13611"/>
                      <a:pt x="15111" y="17147"/>
                    </a:cubicBezTo>
                    <a:cubicBezTo>
                      <a:pt x="10608" y="21316"/>
                      <a:pt x="5438" y="24519"/>
                      <a:pt x="201" y="27587"/>
                    </a:cubicBezTo>
                    <a:cubicBezTo>
                      <a:pt x="968" y="28088"/>
                      <a:pt x="768" y="29255"/>
                      <a:pt x="1" y="29589"/>
                    </a:cubicBezTo>
                    <a:lnTo>
                      <a:pt x="6138" y="33392"/>
                    </a:lnTo>
                    <a:cubicBezTo>
                      <a:pt x="6272" y="33225"/>
                      <a:pt x="6438" y="33058"/>
                      <a:pt x="6639" y="32925"/>
                    </a:cubicBezTo>
                    <a:cubicBezTo>
                      <a:pt x="12243" y="29389"/>
                      <a:pt x="19081" y="26420"/>
                      <a:pt x="23417" y="21416"/>
                    </a:cubicBezTo>
                    <a:cubicBezTo>
                      <a:pt x="27987" y="16113"/>
                      <a:pt x="31356" y="11543"/>
                      <a:pt x="33791" y="3270"/>
                    </a:cubicBezTo>
                    <a:lnTo>
                      <a:pt x="26986" y="1"/>
                    </a:lnTo>
                    <a:close/>
                  </a:path>
                </a:pathLst>
              </a:custGeom>
              <a:solidFill>
                <a:srgbClr val="52AF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8"/>
              <p:cNvSpPr/>
              <p:nvPr/>
            </p:nvSpPr>
            <p:spPr>
              <a:xfrm>
                <a:off x="3758700" y="3852850"/>
                <a:ext cx="107600" cy="95725"/>
              </a:xfrm>
              <a:custGeom>
                <a:avLst/>
                <a:gdLst/>
                <a:ahLst/>
                <a:cxnLst/>
                <a:rect l="l" t="t" r="r" b="b"/>
                <a:pathLst>
                  <a:path w="4304" h="3829" extrusionOk="0">
                    <a:moveTo>
                      <a:pt x="2141" y="1"/>
                    </a:moveTo>
                    <a:cubicBezTo>
                      <a:pt x="1306" y="1"/>
                      <a:pt x="546" y="530"/>
                      <a:pt x="300" y="1349"/>
                    </a:cubicBezTo>
                    <a:cubicBezTo>
                      <a:pt x="0" y="2383"/>
                      <a:pt x="600" y="3450"/>
                      <a:pt x="1601" y="3751"/>
                    </a:cubicBezTo>
                    <a:cubicBezTo>
                      <a:pt x="1782" y="3803"/>
                      <a:pt x="1965" y="3828"/>
                      <a:pt x="2143" y="3828"/>
                    </a:cubicBezTo>
                    <a:cubicBezTo>
                      <a:pt x="2986" y="3828"/>
                      <a:pt x="3755" y="3275"/>
                      <a:pt x="4003" y="2450"/>
                    </a:cubicBezTo>
                    <a:cubicBezTo>
                      <a:pt x="4303" y="1416"/>
                      <a:pt x="3703" y="381"/>
                      <a:pt x="2702" y="81"/>
                    </a:cubicBezTo>
                    <a:cubicBezTo>
                      <a:pt x="2515" y="27"/>
                      <a:pt x="2326" y="1"/>
                      <a:pt x="2141" y="1"/>
                    </a:cubicBezTo>
                    <a:close/>
                  </a:path>
                </a:pathLst>
              </a:custGeom>
              <a:solidFill>
                <a:srgbClr val="32A8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8"/>
              <p:cNvSpPr/>
              <p:nvPr/>
            </p:nvSpPr>
            <p:spPr>
              <a:xfrm>
                <a:off x="3856775" y="3829700"/>
                <a:ext cx="110550" cy="170900"/>
              </a:xfrm>
              <a:custGeom>
                <a:avLst/>
                <a:gdLst/>
                <a:ahLst/>
                <a:cxnLst/>
                <a:rect l="l" t="t" r="r" b="b"/>
                <a:pathLst>
                  <a:path w="4422" h="6836" extrusionOk="0">
                    <a:moveTo>
                      <a:pt x="4127" y="1"/>
                    </a:moveTo>
                    <a:cubicBezTo>
                      <a:pt x="4018" y="1"/>
                      <a:pt x="3911" y="64"/>
                      <a:pt x="3883" y="207"/>
                    </a:cubicBezTo>
                    <a:cubicBezTo>
                      <a:pt x="3249" y="2608"/>
                      <a:pt x="2048" y="4710"/>
                      <a:pt x="213" y="6411"/>
                    </a:cubicBezTo>
                    <a:cubicBezTo>
                      <a:pt x="1" y="6571"/>
                      <a:pt x="212" y="6836"/>
                      <a:pt x="407" y="6836"/>
                    </a:cubicBezTo>
                    <a:cubicBezTo>
                      <a:pt x="457" y="6836"/>
                      <a:pt x="506" y="6819"/>
                      <a:pt x="547" y="6778"/>
                    </a:cubicBezTo>
                    <a:cubicBezTo>
                      <a:pt x="2415" y="5043"/>
                      <a:pt x="3749" y="2809"/>
                      <a:pt x="4383" y="307"/>
                    </a:cubicBezTo>
                    <a:cubicBezTo>
                      <a:pt x="4421" y="115"/>
                      <a:pt x="4273" y="1"/>
                      <a:pt x="4127" y="1"/>
                    </a:cubicBezTo>
                    <a:close/>
                  </a:path>
                </a:pathLst>
              </a:custGeom>
              <a:solidFill>
                <a:srgbClr val="32A8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8"/>
              <p:cNvSpPr/>
              <p:nvPr/>
            </p:nvSpPr>
            <p:spPr>
              <a:xfrm>
                <a:off x="3880975" y="3851700"/>
                <a:ext cx="110575" cy="170600"/>
              </a:xfrm>
              <a:custGeom>
                <a:avLst/>
                <a:gdLst/>
                <a:ahLst/>
                <a:cxnLst/>
                <a:rect l="l" t="t" r="r" b="b"/>
                <a:pathLst>
                  <a:path w="4423" h="6824" extrusionOk="0">
                    <a:moveTo>
                      <a:pt x="4109" y="1"/>
                    </a:moveTo>
                    <a:cubicBezTo>
                      <a:pt x="4007" y="1"/>
                      <a:pt x="3909" y="59"/>
                      <a:pt x="3882" y="194"/>
                    </a:cubicBezTo>
                    <a:cubicBezTo>
                      <a:pt x="3248" y="2596"/>
                      <a:pt x="2047" y="4697"/>
                      <a:pt x="213" y="6398"/>
                    </a:cubicBezTo>
                    <a:cubicBezTo>
                      <a:pt x="0" y="6558"/>
                      <a:pt x="190" y="6823"/>
                      <a:pt x="394" y="6823"/>
                    </a:cubicBezTo>
                    <a:cubicBezTo>
                      <a:pt x="446" y="6823"/>
                      <a:pt x="499" y="6806"/>
                      <a:pt x="546" y="6765"/>
                    </a:cubicBezTo>
                    <a:cubicBezTo>
                      <a:pt x="2448" y="4997"/>
                      <a:pt x="3749" y="2829"/>
                      <a:pt x="4382" y="327"/>
                    </a:cubicBezTo>
                    <a:cubicBezTo>
                      <a:pt x="4422" y="128"/>
                      <a:pt x="4260" y="1"/>
                      <a:pt x="4109" y="1"/>
                    </a:cubicBezTo>
                    <a:close/>
                  </a:path>
                </a:pathLst>
              </a:custGeom>
              <a:solidFill>
                <a:srgbClr val="32A8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8"/>
              <p:cNvSpPr/>
              <p:nvPr/>
            </p:nvSpPr>
            <p:spPr>
              <a:xfrm>
                <a:off x="3449300" y="4001425"/>
                <a:ext cx="382800" cy="305675"/>
              </a:xfrm>
              <a:custGeom>
                <a:avLst/>
                <a:gdLst/>
                <a:ahLst/>
                <a:cxnLst/>
                <a:rect l="l" t="t" r="r" b="b"/>
                <a:pathLst>
                  <a:path w="15312" h="12227" extrusionOk="0">
                    <a:moveTo>
                      <a:pt x="6405" y="0"/>
                    </a:moveTo>
                    <a:cubicBezTo>
                      <a:pt x="4440" y="0"/>
                      <a:pt x="2662" y="819"/>
                      <a:pt x="1668" y="2377"/>
                    </a:cubicBezTo>
                    <a:cubicBezTo>
                      <a:pt x="1" y="5046"/>
                      <a:pt x="1335" y="8882"/>
                      <a:pt x="4637" y="10950"/>
                    </a:cubicBezTo>
                    <a:cubicBezTo>
                      <a:pt x="6011" y="11811"/>
                      <a:pt x="7507" y="12227"/>
                      <a:pt x="8907" y="12227"/>
                    </a:cubicBezTo>
                    <a:cubicBezTo>
                      <a:pt x="10872" y="12227"/>
                      <a:pt x="12650" y="11408"/>
                      <a:pt x="13644" y="9849"/>
                    </a:cubicBezTo>
                    <a:cubicBezTo>
                      <a:pt x="15311" y="7181"/>
                      <a:pt x="13977" y="3345"/>
                      <a:pt x="10675" y="1277"/>
                    </a:cubicBezTo>
                    <a:cubicBezTo>
                      <a:pt x="9301" y="416"/>
                      <a:pt x="7805" y="0"/>
                      <a:pt x="6405" y="0"/>
                    </a:cubicBezTo>
                    <a:close/>
                  </a:path>
                </a:pathLst>
              </a:custGeom>
              <a:solidFill>
                <a:srgbClr val="32A8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8"/>
              <p:cNvSpPr/>
              <p:nvPr/>
            </p:nvSpPr>
            <p:spPr>
              <a:xfrm>
                <a:off x="3466825" y="4015900"/>
                <a:ext cx="346100" cy="277725"/>
              </a:xfrm>
              <a:custGeom>
                <a:avLst/>
                <a:gdLst/>
                <a:ahLst/>
                <a:cxnLst/>
                <a:rect l="l" t="t" r="r" b="b"/>
                <a:pathLst>
                  <a:path w="13844" h="11109" extrusionOk="0">
                    <a:moveTo>
                      <a:pt x="5856" y="258"/>
                    </a:moveTo>
                    <a:cubicBezTo>
                      <a:pt x="6462" y="258"/>
                      <a:pt x="7087" y="348"/>
                      <a:pt x="7706" y="531"/>
                    </a:cubicBezTo>
                    <a:cubicBezTo>
                      <a:pt x="8339" y="698"/>
                      <a:pt x="8973" y="998"/>
                      <a:pt x="9540" y="1365"/>
                    </a:cubicBezTo>
                    <a:cubicBezTo>
                      <a:pt x="12409" y="3166"/>
                      <a:pt x="13576" y="6502"/>
                      <a:pt x="12142" y="8803"/>
                    </a:cubicBezTo>
                    <a:cubicBezTo>
                      <a:pt x="11306" y="10165"/>
                      <a:pt x="9767" y="10868"/>
                      <a:pt x="8060" y="10868"/>
                    </a:cubicBezTo>
                    <a:cubicBezTo>
                      <a:pt x="6840" y="10868"/>
                      <a:pt x="5533" y="10508"/>
                      <a:pt x="4336" y="9771"/>
                    </a:cubicBezTo>
                    <a:cubicBezTo>
                      <a:pt x="1468" y="7970"/>
                      <a:pt x="300" y="4634"/>
                      <a:pt x="1768" y="2332"/>
                    </a:cubicBezTo>
                    <a:cubicBezTo>
                      <a:pt x="2581" y="977"/>
                      <a:pt x="4141" y="258"/>
                      <a:pt x="5856" y="258"/>
                    </a:cubicBezTo>
                    <a:close/>
                    <a:moveTo>
                      <a:pt x="5798" y="0"/>
                    </a:moveTo>
                    <a:cubicBezTo>
                      <a:pt x="4002" y="0"/>
                      <a:pt x="2380" y="740"/>
                      <a:pt x="1501" y="2165"/>
                    </a:cubicBezTo>
                    <a:cubicBezTo>
                      <a:pt x="0" y="4600"/>
                      <a:pt x="1168" y="8070"/>
                      <a:pt x="4170" y="9971"/>
                    </a:cubicBezTo>
                    <a:cubicBezTo>
                      <a:pt x="4803" y="10371"/>
                      <a:pt x="5437" y="10638"/>
                      <a:pt x="6104" y="10838"/>
                    </a:cubicBezTo>
                    <a:cubicBezTo>
                      <a:pt x="6749" y="11019"/>
                      <a:pt x="7396" y="11108"/>
                      <a:pt x="8022" y="11108"/>
                    </a:cubicBezTo>
                    <a:cubicBezTo>
                      <a:pt x="9824" y="11108"/>
                      <a:pt x="11451" y="10364"/>
                      <a:pt x="12342" y="8904"/>
                    </a:cubicBezTo>
                    <a:cubicBezTo>
                      <a:pt x="13843" y="6502"/>
                      <a:pt x="12676" y="2999"/>
                      <a:pt x="9674" y="1131"/>
                    </a:cubicBezTo>
                    <a:cubicBezTo>
                      <a:pt x="8429" y="371"/>
                      <a:pt x="7070" y="0"/>
                      <a:pt x="5798" y="0"/>
                    </a:cubicBezTo>
                    <a:close/>
                  </a:path>
                </a:pathLst>
              </a:custGeom>
              <a:solidFill>
                <a:srgbClr val="92C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8"/>
              <p:cNvSpPr/>
              <p:nvPr/>
            </p:nvSpPr>
            <p:spPr>
              <a:xfrm>
                <a:off x="3546875" y="4056675"/>
                <a:ext cx="199325" cy="173025"/>
              </a:xfrm>
              <a:custGeom>
                <a:avLst/>
                <a:gdLst/>
                <a:ahLst/>
                <a:cxnLst/>
                <a:rect l="l" t="t" r="r" b="b"/>
                <a:pathLst>
                  <a:path w="7973" h="6921" extrusionOk="0">
                    <a:moveTo>
                      <a:pt x="1501" y="2002"/>
                    </a:moveTo>
                    <a:lnTo>
                      <a:pt x="2836" y="3070"/>
                    </a:lnTo>
                    <a:cubicBezTo>
                      <a:pt x="2602" y="3203"/>
                      <a:pt x="2402" y="3303"/>
                      <a:pt x="2169" y="3303"/>
                    </a:cubicBezTo>
                    <a:cubicBezTo>
                      <a:pt x="2142" y="3308"/>
                      <a:pt x="2115" y="3310"/>
                      <a:pt x="2088" y="3310"/>
                    </a:cubicBezTo>
                    <a:cubicBezTo>
                      <a:pt x="1915" y="3310"/>
                      <a:pt x="1746" y="3223"/>
                      <a:pt x="1601" y="3136"/>
                    </a:cubicBezTo>
                    <a:cubicBezTo>
                      <a:pt x="1435" y="3003"/>
                      <a:pt x="1335" y="2836"/>
                      <a:pt x="1335" y="2636"/>
                    </a:cubicBezTo>
                    <a:cubicBezTo>
                      <a:pt x="1335" y="2402"/>
                      <a:pt x="1401" y="2202"/>
                      <a:pt x="1501" y="2002"/>
                    </a:cubicBezTo>
                    <a:close/>
                    <a:moveTo>
                      <a:pt x="5667" y="3149"/>
                    </a:moveTo>
                    <a:cubicBezTo>
                      <a:pt x="5857" y="3149"/>
                      <a:pt x="6014" y="3239"/>
                      <a:pt x="6171" y="3370"/>
                    </a:cubicBezTo>
                    <a:cubicBezTo>
                      <a:pt x="6405" y="3537"/>
                      <a:pt x="6505" y="3737"/>
                      <a:pt x="6505" y="3970"/>
                    </a:cubicBezTo>
                    <a:cubicBezTo>
                      <a:pt x="6505" y="4170"/>
                      <a:pt x="6438" y="4404"/>
                      <a:pt x="6305" y="4671"/>
                    </a:cubicBezTo>
                    <a:lnTo>
                      <a:pt x="4770" y="3370"/>
                    </a:lnTo>
                    <a:cubicBezTo>
                      <a:pt x="5004" y="3236"/>
                      <a:pt x="5271" y="3203"/>
                      <a:pt x="5504" y="3170"/>
                    </a:cubicBezTo>
                    <a:cubicBezTo>
                      <a:pt x="5561" y="3155"/>
                      <a:pt x="5615" y="3149"/>
                      <a:pt x="5667" y="3149"/>
                    </a:cubicBezTo>
                    <a:close/>
                    <a:moveTo>
                      <a:pt x="667" y="1"/>
                    </a:moveTo>
                    <a:lnTo>
                      <a:pt x="0" y="801"/>
                    </a:lnTo>
                    <a:lnTo>
                      <a:pt x="768" y="1402"/>
                    </a:lnTo>
                    <a:cubicBezTo>
                      <a:pt x="434" y="1902"/>
                      <a:pt x="267" y="2469"/>
                      <a:pt x="301" y="2903"/>
                    </a:cubicBezTo>
                    <a:cubicBezTo>
                      <a:pt x="301" y="3370"/>
                      <a:pt x="501" y="3803"/>
                      <a:pt x="901" y="4070"/>
                    </a:cubicBezTo>
                    <a:cubicBezTo>
                      <a:pt x="1101" y="4237"/>
                      <a:pt x="1335" y="4404"/>
                      <a:pt x="1601" y="4471"/>
                    </a:cubicBezTo>
                    <a:cubicBezTo>
                      <a:pt x="1767" y="4494"/>
                      <a:pt x="1948" y="4518"/>
                      <a:pt x="2123" y="4518"/>
                    </a:cubicBezTo>
                    <a:cubicBezTo>
                      <a:pt x="2196" y="4518"/>
                      <a:pt x="2267" y="4514"/>
                      <a:pt x="2335" y="4504"/>
                    </a:cubicBezTo>
                    <a:cubicBezTo>
                      <a:pt x="2569" y="4471"/>
                      <a:pt x="2802" y="4404"/>
                      <a:pt x="3069" y="4304"/>
                    </a:cubicBezTo>
                    <a:cubicBezTo>
                      <a:pt x="3303" y="4204"/>
                      <a:pt x="3503" y="4070"/>
                      <a:pt x="3770" y="3970"/>
                    </a:cubicBezTo>
                    <a:lnTo>
                      <a:pt x="5638" y="5538"/>
                    </a:lnTo>
                    <a:cubicBezTo>
                      <a:pt x="5382" y="5726"/>
                      <a:pt x="5108" y="5817"/>
                      <a:pt x="4817" y="5817"/>
                    </a:cubicBezTo>
                    <a:cubicBezTo>
                      <a:pt x="4539" y="5817"/>
                      <a:pt x="4246" y="5734"/>
                      <a:pt x="3936" y="5571"/>
                    </a:cubicBezTo>
                    <a:lnTo>
                      <a:pt x="3403" y="6505"/>
                    </a:lnTo>
                    <a:cubicBezTo>
                      <a:pt x="3829" y="6761"/>
                      <a:pt x="4256" y="6920"/>
                      <a:pt x="4703" y="6920"/>
                    </a:cubicBezTo>
                    <a:cubicBezTo>
                      <a:pt x="4780" y="6920"/>
                      <a:pt x="4858" y="6915"/>
                      <a:pt x="4937" y="6906"/>
                    </a:cubicBezTo>
                    <a:cubicBezTo>
                      <a:pt x="5471" y="6872"/>
                      <a:pt x="5971" y="6639"/>
                      <a:pt x="6472" y="6172"/>
                    </a:cubicBezTo>
                    <a:lnTo>
                      <a:pt x="7306" y="6739"/>
                    </a:lnTo>
                    <a:lnTo>
                      <a:pt x="7973" y="5972"/>
                    </a:lnTo>
                    <a:lnTo>
                      <a:pt x="7239" y="5338"/>
                    </a:lnTo>
                    <a:cubicBezTo>
                      <a:pt x="7406" y="5038"/>
                      <a:pt x="7506" y="4804"/>
                      <a:pt x="7606" y="4504"/>
                    </a:cubicBezTo>
                    <a:cubicBezTo>
                      <a:pt x="7672" y="4204"/>
                      <a:pt x="7739" y="3970"/>
                      <a:pt x="7672" y="3703"/>
                    </a:cubicBezTo>
                    <a:cubicBezTo>
                      <a:pt x="7639" y="3470"/>
                      <a:pt x="7606" y="3203"/>
                      <a:pt x="7472" y="3003"/>
                    </a:cubicBezTo>
                    <a:cubicBezTo>
                      <a:pt x="7339" y="2803"/>
                      <a:pt x="7239" y="2636"/>
                      <a:pt x="7005" y="2469"/>
                    </a:cubicBezTo>
                    <a:cubicBezTo>
                      <a:pt x="6772" y="2236"/>
                      <a:pt x="6472" y="2069"/>
                      <a:pt x="6238" y="2035"/>
                    </a:cubicBezTo>
                    <a:cubicBezTo>
                      <a:pt x="6049" y="2012"/>
                      <a:pt x="5877" y="1988"/>
                      <a:pt x="5687" y="1988"/>
                    </a:cubicBezTo>
                    <a:cubicBezTo>
                      <a:pt x="5608" y="1988"/>
                      <a:pt x="5525" y="1992"/>
                      <a:pt x="5438" y="2002"/>
                    </a:cubicBezTo>
                    <a:cubicBezTo>
                      <a:pt x="5137" y="2035"/>
                      <a:pt x="4904" y="2069"/>
                      <a:pt x="4637" y="2202"/>
                    </a:cubicBezTo>
                    <a:lnTo>
                      <a:pt x="3903" y="2569"/>
                    </a:lnTo>
                    <a:lnTo>
                      <a:pt x="2269" y="1235"/>
                    </a:lnTo>
                    <a:cubicBezTo>
                      <a:pt x="2481" y="1129"/>
                      <a:pt x="2687" y="1071"/>
                      <a:pt x="2902" y="1071"/>
                    </a:cubicBezTo>
                    <a:cubicBezTo>
                      <a:pt x="3158" y="1071"/>
                      <a:pt x="3428" y="1153"/>
                      <a:pt x="3736" y="1335"/>
                    </a:cubicBezTo>
                    <a:lnTo>
                      <a:pt x="4303" y="401"/>
                    </a:lnTo>
                    <a:cubicBezTo>
                      <a:pt x="4103" y="301"/>
                      <a:pt x="3903" y="167"/>
                      <a:pt x="3636" y="67"/>
                    </a:cubicBezTo>
                    <a:cubicBezTo>
                      <a:pt x="3403" y="34"/>
                      <a:pt x="3136" y="1"/>
                      <a:pt x="2902" y="1"/>
                    </a:cubicBezTo>
                    <a:cubicBezTo>
                      <a:pt x="2636" y="1"/>
                      <a:pt x="2402" y="34"/>
                      <a:pt x="2135" y="167"/>
                    </a:cubicBezTo>
                    <a:cubicBezTo>
                      <a:pt x="1902" y="301"/>
                      <a:pt x="1668" y="401"/>
                      <a:pt x="1435" y="634"/>
                    </a:cubicBezTo>
                    <a:lnTo>
                      <a:pt x="667" y="1"/>
                    </a:lnTo>
                    <a:close/>
                  </a:path>
                </a:pathLst>
              </a:custGeom>
              <a:solidFill>
                <a:srgbClr val="0095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8"/>
              <p:cNvSpPr/>
              <p:nvPr/>
            </p:nvSpPr>
            <p:spPr>
              <a:xfrm>
                <a:off x="2957275" y="3539650"/>
                <a:ext cx="1088300" cy="1050775"/>
              </a:xfrm>
              <a:custGeom>
                <a:avLst/>
                <a:gdLst/>
                <a:ahLst/>
                <a:cxnLst/>
                <a:rect l="l" t="t" r="r" b="b"/>
                <a:pathLst>
                  <a:path w="43532" h="42031" extrusionOk="0">
                    <a:moveTo>
                      <a:pt x="25853" y="0"/>
                    </a:moveTo>
                    <a:cubicBezTo>
                      <a:pt x="25486" y="7239"/>
                      <a:pt x="21750" y="13977"/>
                      <a:pt x="16880" y="19347"/>
                    </a:cubicBezTo>
                    <a:cubicBezTo>
                      <a:pt x="12009" y="24685"/>
                      <a:pt x="6005" y="28854"/>
                      <a:pt x="1" y="32990"/>
                    </a:cubicBezTo>
                    <a:lnTo>
                      <a:pt x="18047" y="42030"/>
                    </a:lnTo>
                    <a:cubicBezTo>
                      <a:pt x="26820" y="36827"/>
                      <a:pt x="34192" y="29254"/>
                      <a:pt x="39229" y="20381"/>
                    </a:cubicBezTo>
                    <a:cubicBezTo>
                      <a:pt x="41664" y="16145"/>
                      <a:pt x="43532" y="11375"/>
                      <a:pt x="43098" y="6538"/>
                    </a:cubicBezTo>
                    <a:lnTo>
                      <a:pt x="25853" y="0"/>
                    </a:ln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8"/>
              <p:cNvSpPr/>
              <p:nvPr/>
            </p:nvSpPr>
            <p:spPr>
              <a:xfrm>
                <a:off x="3049025" y="3587175"/>
                <a:ext cx="962375" cy="954050"/>
              </a:xfrm>
              <a:custGeom>
                <a:avLst/>
                <a:gdLst/>
                <a:ahLst/>
                <a:cxnLst/>
                <a:rect l="l" t="t" r="r" b="b"/>
                <a:pathLst>
                  <a:path w="38495" h="38162" extrusionOk="0">
                    <a:moveTo>
                      <a:pt x="24418" y="1"/>
                    </a:moveTo>
                    <a:cubicBezTo>
                      <a:pt x="24359" y="561"/>
                      <a:pt x="23986" y="1096"/>
                      <a:pt x="23346" y="1096"/>
                    </a:cubicBezTo>
                    <a:cubicBezTo>
                      <a:pt x="23263" y="1096"/>
                      <a:pt x="23175" y="1087"/>
                      <a:pt x="23083" y="1068"/>
                    </a:cubicBezTo>
                    <a:cubicBezTo>
                      <a:pt x="23017" y="1068"/>
                      <a:pt x="22983" y="1001"/>
                      <a:pt x="22916" y="1001"/>
                    </a:cubicBezTo>
                    <a:cubicBezTo>
                      <a:pt x="21716" y="8307"/>
                      <a:pt x="17546" y="14277"/>
                      <a:pt x="14010" y="18114"/>
                    </a:cubicBezTo>
                    <a:cubicBezTo>
                      <a:pt x="9874" y="22617"/>
                      <a:pt x="5004" y="26286"/>
                      <a:pt x="33" y="29755"/>
                    </a:cubicBezTo>
                    <a:cubicBezTo>
                      <a:pt x="834" y="30155"/>
                      <a:pt x="701" y="31356"/>
                      <a:pt x="0" y="31757"/>
                    </a:cubicBezTo>
                    <a:lnTo>
                      <a:pt x="12676" y="38161"/>
                    </a:lnTo>
                    <a:cubicBezTo>
                      <a:pt x="13008" y="37690"/>
                      <a:pt x="13525" y="37311"/>
                      <a:pt x="14226" y="37311"/>
                    </a:cubicBezTo>
                    <a:cubicBezTo>
                      <a:pt x="14369" y="37311"/>
                      <a:pt x="14519" y="37327"/>
                      <a:pt x="14677" y="37361"/>
                    </a:cubicBezTo>
                    <a:cubicBezTo>
                      <a:pt x="15178" y="37494"/>
                      <a:pt x="15545" y="37694"/>
                      <a:pt x="15811" y="38028"/>
                    </a:cubicBezTo>
                    <a:cubicBezTo>
                      <a:pt x="23550" y="32991"/>
                      <a:pt x="30055" y="26119"/>
                      <a:pt x="34658" y="18013"/>
                    </a:cubicBezTo>
                    <a:cubicBezTo>
                      <a:pt x="37093" y="13744"/>
                      <a:pt x="38327" y="10108"/>
                      <a:pt x="38494" y="6739"/>
                    </a:cubicBezTo>
                    <a:lnTo>
                      <a:pt x="38494" y="6739"/>
                    </a:lnTo>
                    <a:cubicBezTo>
                      <a:pt x="38376" y="6762"/>
                      <a:pt x="38225" y="6786"/>
                      <a:pt x="38076" y="6786"/>
                    </a:cubicBezTo>
                    <a:cubicBezTo>
                      <a:pt x="38014" y="6786"/>
                      <a:pt x="37952" y="6782"/>
                      <a:pt x="37894" y="6772"/>
                    </a:cubicBezTo>
                    <a:cubicBezTo>
                      <a:pt x="36926" y="6572"/>
                      <a:pt x="36826" y="5505"/>
                      <a:pt x="37260" y="4904"/>
                    </a:cubicBezTo>
                    <a:lnTo>
                      <a:pt x="244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8"/>
              <p:cNvSpPr/>
              <p:nvPr/>
            </p:nvSpPr>
            <p:spPr>
              <a:xfrm>
                <a:off x="3692800" y="3807000"/>
                <a:ext cx="104275" cy="95725"/>
              </a:xfrm>
              <a:custGeom>
                <a:avLst/>
                <a:gdLst/>
                <a:ahLst/>
                <a:cxnLst/>
                <a:rect l="l" t="t" r="r" b="b"/>
                <a:pathLst>
                  <a:path w="4171" h="3829" extrusionOk="0">
                    <a:moveTo>
                      <a:pt x="2052" y="1"/>
                    </a:moveTo>
                    <a:cubicBezTo>
                      <a:pt x="1171" y="1"/>
                      <a:pt x="374" y="621"/>
                      <a:pt x="201" y="1515"/>
                    </a:cubicBezTo>
                    <a:cubicBezTo>
                      <a:pt x="1" y="2549"/>
                      <a:pt x="668" y="3583"/>
                      <a:pt x="1702" y="3783"/>
                    </a:cubicBezTo>
                    <a:cubicBezTo>
                      <a:pt x="1837" y="3814"/>
                      <a:pt x="1971" y="3828"/>
                      <a:pt x="2103" y="3828"/>
                    </a:cubicBezTo>
                    <a:cubicBezTo>
                      <a:pt x="2984" y="3828"/>
                      <a:pt x="3767" y="3181"/>
                      <a:pt x="3970" y="2282"/>
                    </a:cubicBezTo>
                    <a:cubicBezTo>
                      <a:pt x="4170" y="1248"/>
                      <a:pt x="3503" y="247"/>
                      <a:pt x="2469" y="47"/>
                    </a:cubicBezTo>
                    <a:cubicBezTo>
                      <a:pt x="2330" y="16"/>
                      <a:pt x="2190" y="1"/>
                      <a:pt x="2052" y="1"/>
                    </a:cubicBez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8"/>
              <p:cNvSpPr/>
              <p:nvPr/>
            </p:nvSpPr>
            <p:spPr>
              <a:xfrm>
                <a:off x="3796675" y="3773000"/>
                <a:ext cx="95950" cy="178575"/>
              </a:xfrm>
              <a:custGeom>
                <a:avLst/>
                <a:gdLst/>
                <a:ahLst/>
                <a:cxnLst/>
                <a:rect l="l" t="t" r="r" b="b"/>
                <a:pathLst>
                  <a:path w="3838" h="7143" extrusionOk="0">
                    <a:moveTo>
                      <a:pt x="3538" y="1"/>
                    </a:moveTo>
                    <a:cubicBezTo>
                      <a:pt x="3431" y="1"/>
                      <a:pt x="3332" y="64"/>
                      <a:pt x="3318" y="206"/>
                    </a:cubicBezTo>
                    <a:cubicBezTo>
                      <a:pt x="2918" y="2675"/>
                      <a:pt x="1850" y="4876"/>
                      <a:pt x="149" y="6711"/>
                    </a:cubicBezTo>
                    <a:cubicBezTo>
                      <a:pt x="1" y="6909"/>
                      <a:pt x="163" y="7143"/>
                      <a:pt x="339" y="7143"/>
                    </a:cubicBezTo>
                    <a:cubicBezTo>
                      <a:pt x="401" y="7143"/>
                      <a:pt x="464" y="7114"/>
                      <a:pt x="516" y="7045"/>
                    </a:cubicBezTo>
                    <a:cubicBezTo>
                      <a:pt x="2317" y="5143"/>
                      <a:pt x="3418" y="2875"/>
                      <a:pt x="3818" y="306"/>
                    </a:cubicBezTo>
                    <a:cubicBezTo>
                      <a:pt x="3837" y="115"/>
                      <a:pt x="3681" y="1"/>
                      <a:pt x="3538" y="1"/>
                    </a:cubicBez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8"/>
              <p:cNvSpPr/>
              <p:nvPr/>
            </p:nvSpPr>
            <p:spPr>
              <a:xfrm>
                <a:off x="3822425" y="3792675"/>
                <a:ext cx="96475" cy="178450"/>
              </a:xfrm>
              <a:custGeom>
                <a:avLst/>
                <a:gdLst/>
                <a:ahLst/>
                <a:cxnLst/>
                <a:rect l="l" t="t" r="r" b="b"/>
                <a:pathLst>
                  <a:path w="3859" h="7138" extrusionOk="0">
                    <a:moveTo>
                      <a:pt x="3571" y="1"/>
                    </a:moveTo>
                    <a:cubicBezTo>
                      <a:pt x="3453" y="1"/>
                      <a:pt x="3337" y="70"/>
                      <a:pt x="3322" y="220"/>
                    </a:cubicBezTo>
                    <a:cubicBezTo>
                      <a:pt x="2922" y="2688"/>
                      <a:pt x="1888" y="4890"/>
                      <a:pt x="153" y="6725"/>
                    </a:cubicBezTo>
                    <a:cubicBezTo>
                      <a:pt x="1" y="6902"/>
                      <a:pt x="176" y="7138"/>
                      <a:pt x="372" y="7138"/>
                    </a:cubicBezTo>
                    <a:cubicBezTo>
                      <a:pt x="434" y="7138"/>
                      <a:pt x="497" y="7114"/>
                      <a:pt x="553" y="7058"/>
                    </a:cubicBezTo>
                    <a:cubicBezTo>
                      <a:pt x="2321" y="5123"/>
                      <a:pt x="3422" y="2855"/>
                      <a:pt x="3822" y="287"/>
                    </a:cubicBezTo>
                    <a:cubicBezTo>
                      <a:pt x="3859" y="103"/>
                      <a:pt x="3714" y="1"/>
                      <a:pt x="3571" y="1"/>
                    </a:cubicBez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8"/>
              <p:cNvSpPr/>
              <p:nvPr/>
            </p:nvSpPr>
            <p:spPr>
              <a:xfrm>
                <a:off x="3402600" y="3973450"/>
                <a:ext cx="385300" cy="300750"/>
              </a:xfrm>
              <a:custGeom>
                <a:avLst/>
                <a:gdLst/>
                <a:ahLst/>
                <a:cxnLst/>
                <a:rect l="l" t="t" r="r" b="b"/>
                <a:pathLst>
                  <a:path w="15412" h="12030" extrusionOk="0">
                    <a:moveTo>
                      <a:pt x="6574" y="0"/>
                    </a:moveTo>
                    <a:cubicBezTo>
                      <a:pt x="4353" y="0"/>
                      <a:pt x="2360" y="989"/>
                      <a:pt x="1435" y="2796"/>
                    </a:cubicBezTo>
                    <a:cubicBezTo>
                      <a:pt x="1" y="5598"/>
                      <a:pt x="1635" y="9301"/>
                      <a:pt x="5104" y="11102"/>
                    </a:cubicBezTo>
                    <a:cubicBezTo>
                      <a:pt x="6324" y="11730"/>
                      <a:pt x="7616" y="12029"/>
                      <a:pt x="8838" y="12029"/>
                    </a:cubicBezTo>
                    <a:cubicBezTo>
                      <a:pt x="11059" y="12029"/>
                      <a:pt x="13052" y="11041"/>
                      <a:pt x="13977" y="9234"/>
                    </a:cubicBezTo>
                    <a:cubicBezTo>
                      <a:pt x="15412" y="6432"/>
                      <a:pt x="13777" y="2729"/>
                      <a:pt x="10308" y="928"/>
                    </a:cubicBezTo>
                    <a:cubicBezTo>
                      <a:pt x="9088" y="300"/>
                      <a:pt x="7796" y="0"/>
                      <a:pt x="6574" y="0"/>
                    </a:cubicBez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8"/>
              <p:cNvSpPr/>
              <p:nvPr/>
            </p:nvSpPr>
            <p:spPr>
              <a:xfrm>
                <a:off x="3420125" y="3986925"/>
                <a:ext cx="350275" cy="273700"/>
              </a:xfrm>
              <a:custGeom>
                <a:avLst/>
                <a:gdLst/>
                <a:ahLst/>
                <a:cxnLst/>
                <a:rect l="l" t="t" r="r" b="b"/>
                <a:pathLst>
                  <a:path w="14011" h="10948" extrusionOk="0">
                    <a:moveTo>
                      <a:pt x="5943" y="280"/>
                    </a:moveTo>
                    <a:cubicBezTo>
                      <a:pt x="6399" y="280"/>
                      <a:pt x="6867" y="327"/>
                      <a:pt x="7339" y="422"/>
                    </a:cubicBezTo>
                    <a:cubicBezTo>
                      <a:pt x="8006" y="522"/>
                      <a:pt x="8640" y="756"/>
                      <a:pt x="9240" y="1089"/>
                    </a:cubicBezTo>
                    <a:cubicBezTo>
                      <a:pt x="12275" y="2624"/>
                      <a:pt x="13710" y="5860"/>
                      <a:pt x="12476" y="8295"/>
                    </a:cubicBezTo>
                    <a:cubicBezTo>
                      <a:pt x="11662" y="9836"/>
                      <a:pt x="9942" y="10690"/>
                      <a:pt x="8020" y="10690"/>
                    </a:cubicBezTo>
                    <a:cubicBezTo>
                      <a:pt x="6948" y="10690"/>
                      <a:pt x="5812" y="10424"/>
                      <a:pt x="4737" y="9862"/>
                    </a:cubicBezTo>
                    <a:cubicBezTo>
                      <a:pt x="1701" y="8328"/>
                      <a:pt x="300" y="5092"/>
                      <a:pt x="1534" y="2657"/>
                    </a:cubicBezTo>
                    <a:cubicBezTo>
                      <a:pt x="2317" y="1119"/>
                      <a:pt x="4016" y="280"/>
                      <a:pt x="5943" y="280"/>
                    </a:cubicBezTo>
                    <a:close/>
                    <a:moveTo>
                      <a:pt x="5989" y="1"/>
                    </a:moveTo>
                    <a:cubicBezTo>
                      <a:pt x="3974" y="1"/>
                      <a:pt x="2174" y="887"/>
                      <a:pt x="1334" y="2524"/>
                    </a:cubicBezTo>
                    <a:cubicBezTo>
                      <a:pt x="0" y="5092"/>
                      <a:pt x="1501" y="8461"/>
                      <a:pt x="4637" y="10096"/>
                    </a:cubicBezTo>
                    <a:cubicBezTo>
                      <a:pt x="5237" y="10429"/>
                      <a:pt x="5904" y="10663"/>
                      <a:pt x="6571" y="10796"/>
                    </a:cubicBezTo>
                    <a:cubicBezTo>
                      <a:pt x="7058" y="10897"/>
                      <a:pt x="7542" y="10947"/>
                      <a:pt x="8014" y="10947"/>
                    </a:cubicBezTo>
                    <a:cubicBezTo>
                      <a:pt x="10035" y="10947"/>
                      <a:pt x="11838" y="10038"/>
                      <a:pt x="12676" y="8361"/>
                    </a:cubicBezTo>
                    <a:cubicBezTo>
                      <a:pt x="14010" y="5826"/>
                      <a:pt x="12509" y="2457"/>
                      <a:pt x="9373" y="823"/>
                    </a:cubicBezTo>
                    <a:cubicBezTo>
                      <a:pt x="8263" y="267"/>
                      <a:pt x="7093" y="1"/>
                      <a:pt x="59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8"/>
              <p:cNvSpPr/>
              <p:nvPr/>
            </p:nvSpPr>
            <p:spPr>
              <a:xfrm>
                <a:off x="3495175" y="4027975"/>
                <a:ext cx="206825" cy="168100"/>
              </a:xfrm>
              <a:custGeom>
                <a:avLst/>
                <a:gdLst/>
                <a:ahLst/>
                <a:cxnLst/>
                <a:rect l="l" t="t" r="r" b="b"/>
                <a:pathLst>
                  <a:path w="8273" h="6724" extrusionOk="0">
                    <a:moveTo>
                      <a:pt x="1635" y="2116"/>
                    </a:moveTo>
                    <a:lnTo>
                      <a:pt x="3036" y="3117"/>
                    </a:lnTo>
                    <a:cubicBezTo>
                      <a:pt x="2802" y="3217"/>
                      <a:pt x="2569" y="3317"/>
                      <a:pt x="2369" y="3350"/>
                    </a:cubicBezTo>
                    <a:cubicBezTo>
                      <a:pt x="2321" y="3358"/>
                      <a:pt x="2274" y="3362"/>
                      <a:pt x="2227" y="3362"/>
                    </a:cubicBezTo>
                    <a:cubicBezTo>
                      <a:pt x="2076" y="3362"/>
                      <a:pt x="1929" y="3319"/>
                      <a:pt x="1801" y="3217"/>
                    </a:cubicBezTo>
                    <a:cubicBezTo>
                      <a:pt x="1635" y="3117"/>
                      <a:pt x="1535" y="2950"/>
                      <a:pt x="1501" y="2716"/>
                    </a:cubicBezTo>
                    <a:cubicBezTo>
                      <a:pt x="1468" y="2550"/>
                      <a:pt x="1501" y="2350"/>
                      <a:pt x="1635" y="2116"/>
                    </a:cubicBezTo>
                    <a:close/>
                    <a:moveTo>
                      <a:pt x="5848" y="2872"/>
                    </a:moveTo>
                    <a:cubicBezTo>
                      <a:pt x="6021" y="2872"/>
                      <a:pt x="6216" y="2921"/>
                      <a:pt x="6371" y="3050"/>
                    </a:cubicBezTo>
                    <a:cubicBezTo>
                      <a:pt x="6638" y="3217"/>
                      <a:pt x="6738" y="3384"/>
                      <a:pt x="6738" y="3650"/>
                    </a:cubicBezTo>
                    <a:cubicBezTo>
                      <a:pt x="6805" y="3851"/>
                      <a:pt x="6738" y="4117"/>
                      <a:pt x="6638" y="4351"/>
                    </a:cubicBezTo>
                    <a:lnTo>
                      <a:pt x="4970" y="3183"/>
                    </a:lnTo>
                    <a:cubicBezTo>
                      <a:pt x="5204" y="3017"/>
                      <a:pt x="5471" y="2950"/>
                      <a:pt x="5704" y="2883"/>
                    </a:cubicBezTo>
                    <a:cubicBezTo>
                      <a:pt x="5749" y="2876"/>
                      <a:pt x="5798" y="2872"/>
                      <a:pt x="5848" y="2872"/>
                    </a:cubicBezTo>
                    <a:close/>
                    <a:moveTo>
                      <a:pt x="3008" y="1"/>
                    </a:moveTo>
                    <a:cubicBezTo>
                      <a:pt x="2939" y="1"/>
                      <a:pt x="2871" y="5"/>
                      <a:pt x="2802" y="15"/>
                    </a:cubicBezTo>
                    <a:cubicBezTo>
                      <a:pt x="2535" y="15"/>
                      <a:pt x="2268" y="115"/>
                      <a:pt x="2035" y="215"/>
                    </a:cubicBezTo>
                    <a:cubicBezTo>
                      <a:pt x="1835" y="348"/>
                      <a:pt x="1568" y="515"/>
                      <a:pt x="1368" y="715"/>
                    </a:cubicBezTo>
                    <a:lnTo>
                      <a:pt x="567" y="181"/>
                    </a:lnTo>
                    <a:lnTo>
                      <a:pt x="0" y="1015"/>
                    </a:lnTo>
                    <a:lnTo>
                      <a:pt x="767" y="1549"/>
                    </a:lnTo>
                    <a:cubicBezTo>
                      <a:pt x="501" y="2116"/>
                      <a:pt x="367" y="2650"/>
                      <a:pt x="434" y="3117"/>
                    </a:cubicBezTo>
                    <a:cubicBezTo>
                      <a:pt x="534" y="3617"/>
                      <a:pt x="767" y="3951"/>
                      <a:pt x="1168" y="4218"/>
                    </a:cubicBezTo>
                    <a:cubicBezTo>
                      <a:pt x="1401" y="4384"/>
                      <a:pt x="1668" y="4518"/>
                      <a:pt x="1902" y="4551"/>
                    </a:cubicBezTo>
                    <a:cubicBezTo>
                      <a:pt x="2035" y="4584"/>
                      <a:pt x="2160" y="4601"/>
                      <a:pt x="2285" y="4601"/>
                    </a:cubicBezTo>
                    <a:cubicBezTo>
                      <a:pt x="2410" y="4601"/>
                      <a:pt x="2535" y="4584"/>
                      <a:pt x="2669" y="4551"/>
                    </a:cubicBezTo>
                    <a:cubicBezTo>
                      <a:pt x="2902" y="4484"/>
                      <a:pt x="3102" y="4384"/>
                      <a:pt x="3369" y="4284"/>
                    </a:cubicBezTo>
                    <a:cubicBezTo>
                      <a:pt x="3569" y="4151"/>
                      <a:pt x="3836" y="3984"/>
                      <a:pt x="4036" y="3851"/>
                    </a:cubicBezTo>
                    <a:lnTo>
                      <a:pt x="6038" y="5285"/>
                    </a:lnTo>
                    <a:cubicBezTo>
                      <a:pt x="5769" y="5515"/>
                      <a:pt x="5467" y="5624"/>
                      <a:pt x="5132" y="5624"/>
                    </a:cubicBezTo>
                    <a:cubicBezTo>
                      <a:pt x="4885" y="5624"/>
                      <a:pt x="4620" y="5565"/>
                      <a:pt x="4337" y="5452"/>
                    </a:cubicBezTo>
                    <a:lnTo>
                      <a:pt x="3836" y="6386"/>
                    </a:lnTo>
                    <a:cubicBezTo>
                      <a:pt x="4212" y="6611"/>
                      <a:pt x="4606" y="6724"/>
                      <a:pt x="5004" y="6724"/>
                    </a:cubicBezTo>
                    <a:cubicBezTo>
                      <a:pt x="5137" y="6724"/>
                      <a:pt x="5271" y="6711"/>
                      <a:pt x="5404" y="6686"/>
                    </a:cubicBezTo>
                    <a:cubicBezTo>
                      <a:pt x="5971" y="6553"/>
                      <a:pt x="6405" y="6319"/>
                      <a:pt x="6872" y="5819"/>
                    </a:cubicBezTo>
                    <a:lnTo>
                      <a:pt x="7706" y="6386"/>
                    </a:lnTo>
                    <a:lnTo>
                      <a:pt x="8273" y="5552"/>
                    </a:lnTo>
                    <a:lnTo>
                      <a:pt x="7506" y="5018"/>
                    </a:lnTo>
                    <a:cubicBezTo>
                      <a:pt x="7606" y="4718"/>
                      <a:pt x="7739" y="4451"/>
                      <a:pt x="7772" y="4151"/>
                    </a:cubicBezTo>
                    <a:cubicBezTo>
                      <a:pt x="7839" y="3851"/>
                      <a:pt x="7839" y="3617"/>
                      <a:pt x="7772" y="3350"/>
                    </a:cubicBezTo>
                    <a:cubicBezTo>
                      <a:pt x="7739" y="3117"/>
                      <a:pt x="7672" y="2883"/>
                      <a:pt x="7539" y="2683"/>
                    </a:cubicBezTo>
                    <a:cubicBezTo>
                      <a:pt x="7405" y="2516"/>
                      <a:pt x="7239" y="2316"/>
                      <a:pt x="7039" y="2183"/>
                    </a:cubicBezTo>
                    <a:cubicBezTo>
                      <a:pt x="6738" y="1983"/>
                      <a:pt x="6505" y="1849"/>
                      <a:pt x="6205" y="1816"/>
                    </a:cubicBezTo>
                    <a:cubicBezTo>
                      <a:pt x="6126" y="1806"/>
                      <a:pt x="6048" y="1802"/>
                      <a:pt x="5970" y="1802"/>
                    </a:cubicBezTo>
                    <a:cubicBezTo>
                      <a:pt x="5781" y="1802"/>
                      <a:pt x="5593" y="1826"/>
                      <a:pt x="5404" y="1849"/>
                    </a:cubicBezTo>
                    <a:cubicBezTo>
                      <a:pt x="5171" y="1949"/>
                      <a:pt x="4904" y="2016"/>
                      <a:pt x="4670" y="2149"/>
                    </a:cubicBezTo>
                    <a:cubicBezTo>
                      <a:pt x="4403" y="2283"/>
                      <a:pt x="4170" y="2383"/>
                      <a:pt x="3936" y="2550"/>
                    </a:cubicBezTo>
                    <a:lnTo>
                      <a:pt x="2235" y="1349"/>
                    </a:lnTo>
                    <a:cubicBezTo>
                      <a:pt x="2464" y="1190"/>
                      <a:pt x="2711" y="1106"/>
                      <a:pt x="2972" y="1106"/>
                    </a:cubicBezTo>
                    <a:cubicBezTo>
                      <a:pt x="3206" y="1106"/>
                      <a:pt x="3451" y="1174"/>
                      <a:pt x="3703" y="1315"/>
                    </a:cubicBezTo>
                    <a:lnTo>
                      <a:pt x="4237" y="348"/>
                    </a:lnTo>
                    <a:cubicBezTo>
                      <a:pt x="4003" y="215"/>
                      <a:pt x="3803" y="115"/>
                      <a:pt x="3536" y="48"/>
                    </a:cubicBezTo>
                    <a:cubicBezTo>
                      <a:pt x="3347" y="24"/>
                      <a:pt x="3175" y="1"/>
                      <a:pt x="30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8" name="Google Shape;598;p38"/>
            <p:cNvGrpSpPr/>
            <p:nvPr/>
          </p:nvGrpSpPr>
          <p:grpSpPr>
            <a:xfrm>
              <a:off x="5811117" y="2088569"/>
              <a:ext cx="1867395" cy="2662812"/>
              <a:chOff x="5811117" y="2088569"/>
              <a:chExt cx="1867395" cy="2662812"/>
            </a:xfrm>
          </p:grpSpPr>
          <p:grpSp>
            <p:nvGrpSpPr>
              <p:cNvPr id="599" name="Google Shape;599;p38"/>
              <p:cNvGrpSpPr/>
              <p:nvPr/>
            </p:nvGrpSpPr>
            <p:grpSpPr>
              <a:xfrm>
                <a:off x="5811117" y="2088569"/>
                <a:ext cx="1867395" cy="2662812"/>
                <a:chOff x="2040800" y="2586750"/>
                <a:chExt cx="1530275" cy="2182275"/>
              </a:xfrm>
            </p:grpSpPr>
            <p:sp>
              <p:nvSpPr>
                <p:cNvPr id="600" name="Google Shape;600;p38"/>
                <p:cNvSpPr/>
                <p:nvPr/>
              </p:nvSpPr>
              <p:spPr>
                <a:xfrm>
                  <a:off x="2040800" y="2586750"/>
                  <a:ext cx="1530275" cy="2182275"/>
                </a:xfrm>
                <a:custGeom>
                  <a:avLst/>
                  <a:gdLst/>
                  <a:ahLst/>
                  <a:cxnLst/>
                  <a:rect l="l" t="t" r="r" b="b"/>
                  <a:pathLst>
                    <a:path w="61211" h="87291" extrusionOk="0">
                      <a:moveTo>
                        <a:pt x="30843" y="0"/>
                      </a:moveTo>
                      <a:cubicBezTo>
                        <a:pt x="30043" y="0"/>
                        <a:pt x="29293" y="545"/>
                        <a:pt x="28721" y="1090"/>
                      </a:cubicBezTo>
                      <a:cubicBezTo>
                        <a:pt x="26152" y="3491"/>
                        <a:pt x="24585" y="7027"/>
                        <a:pt x="21482" y="8662"/>
                      </a:cubicBezTo>
                      <a:cubicBezTo>
                        <a:pt x="21349" y="7494"/>
                        <a:pt x="21816" y="6360"/>
                        <a:pt x="21983" y="5193"/>
                      </a:cubicBezTo>
                      <a:cubicBezTo>
                        <a:pt x="22238" y="3376"/>
                        <a:pt x="20984" y="1874"/>
                        <a:pt x="19407" y="1874"/>
                      </a:cubicBezTo>
                      <a:cubicBezTo>
                        <a:pt x="18928" y="1874"/>
                        <a:pt x="18419" y="2013"/>
                        <a:pt x="17913" y="2324"/>
                      </a:cubicBezTo>
                      <a:cubicBezTo>
                        <a:pt x="16579" y="3158"/>
                        <a:pt x="15712" y="4826"/>
                        <a:pt x="15511" y="6360"/>
                      </a:cubicBezTo>
                      <a:cubicBezTo>
                        <a:pt x="15411" y="7194"/>
                        <a:pt x="15411" y="8028"/>
                        <a:pt x="14677" y="8528"/>
                      </a:cubicBezTo>
                      <a:cubicBezTo>
                        <a:pt x="14010" y="8962"/>
                        <a:pt x="13143" y="9029"/>
                        <a:pt x="12409" y="9329"/>
                      </a:cubicBezTo>
                      <a:cubicBezTo>
                        <a:pt x="12209" y="9429"/>
                        <a:pt x="11909" y="9496"/>
                        <a:pt x="11842" y="9763"/>
                      </a:cubicBezTo>
                      <a:cubicBezTo>
                        <a:pt x="11742" y="9963"/>
                        <a:pt x="11842" y="10263"/>
                        <a:pt x="11976" y="10496"/>
                      </a:cubicBezTo>
                      <a:cubicBezTo>
                        <a:pt x="12876" y="12364"/>
                        <a:pt x="22983" y="17868"/>
                        <a:pt x="24918" y="22805"/>
                      </a:cubicBezTo>
                      <a:lnTo>
                        <a:pt x="22750" y="23873"/>
                      </a:lnTo>
                      <a:cubicBezTo>
                        <a:pt x="15044" y="29110"/>
                        <a:pt x="8840" y="36615"/>
                        <a:pt x="5071" y="45288"/>
                      </a:cubicBezTo>
                      <a:cubicBezTo>
                        <a:pt x="1335" y="53961"/>
                        <a:pt x="0" y="63768"/>
                        <a:pt x="1335" y="73141"/>
                      </a:cubicBezTo>
                      <a:cubicBezTo>
                        <a:pt x="1568" y="74976"/>
                        <a:pt x="1968" y="76710"/>
                        <a:pt x="2302" y="78512"/>
                      </a:cubicBezTo>
                      <a:cubicBezTo>
                        <a:pt x="2669" y="80447"/>
                        <a:pt x="2836" y="82848"/>
                        <a:pt x="1201" y="83849"/>
                      </a:cubicBezTo>
                      <a:cubicBezTo>
                        <a:pt x="1824" y="84305"/>
                        <a:pt x="2532" y="84449"/>
                        <a:pt x="3284" y="84449"/>
                      </a:cubicBezTo>
                      <a:cubicBezTo>
                        <a:pt x="4588" y="84449"/>
                        <a:pt x="6026" y="84015"/>
                        <a:pt x="7385" y="84015"/>
                      </a:cubicBezTo>
                      <a:cubicBezTo>
                        <a:pt x="7594" y="84015"/>
                        <a:pt x="7801" y="84025"/>
                        <a:pt x="8006" y="84049"/>
                      </a:cubicBezTo>
                      <a:cubicBezTo>
                        <a:pt x="8933" y="84169"/>
                        <a:pt x="9994" y="84985"/>
                        <a:pt x="10924" y="84985"/>
                      </a:cubicBezTo>
                      <a:cubicBezTo>
                        <a:pt x="11032" y="84985"/>
                        <a:pt x="11138" y="84974"/>
                        <a:pt x="11242" y="84950"/>
                      </a:cubicBezTo>
                      <a:cubicBezTo>
                        <a:pt x="11537" y="84871"/>
                        <a:pt x="11855" y="84837"/>
                        <a:pt x="12188" y="84837"/>
                      </a:cubicBezTo>
                      <a:cubicBezTo>
                        <a:pt x="14259" y="84837"/>
                        <a:pt x="16937" y="86168"/>
                        <a:pt x="18747" y="86484"/>
                      </a:cubicBezTo>
                      <a:cubicBezTo>
                        <a:pt x="21582" y="86985"/>
                        <a:pt x="24518" y="87218"/>
                        <a:pt x="27387" y="87285"/>
                      </a:cubicBezTo>
                      <a:cubicBezTo>
                        <a:pt x="27698" y="87288"/>
                        <a:pt x="28009" y="87290"/>
                        <a:pt x="28320" y="87290"/>
                      </a:cubicBezTo>
                      <a:cubicBezTo>
                        <a:pt x="33773" y="87290"/>
                        <a:pt x="39169" y="86750"/>
                        <a:pt x="44565" y="86151"/>
                      </a:cubicBezTo>
                      <a:cubicBezTo>
                        <a:pt x="46433" y="85984"/>
                        <a:pt x="48335" y="85784"/>
                        <a:pt x="50069" y="85117"/>
                      </a:cubicBezTo>
                      <a:cubicBezTo>
                        <a:pt x="51103" y="84716"/>
                        <a:pt x="52104" y="84183"/>
                        <a:pt x="53205" y="84049"/>
                      </a:cubicBezTo>
                      <a:cubicBezTo>
                        <a:pt x="53405" y="84026"/>
                        <a:pt x="53608" y="84016"/>
                        <a:pt x="53812" y="84016"/>
                      </a:cubicBezTo>
                      <a:cubicBezTo>
                        <a:pt x="55172" y="84016"/>
                        <a:pt x="56604" y="84464"/>
                        <a:pt x="57912" y="84464"/>
                      </a:cubicBezTo>
                      <a:cubicBezTo>
                        <a:pt x="58664" y="84464"/>
                        <a:pt x="59376" y="84316"/>
                        <a:pt x="60010" y="83849"/>
                      </a:cubicBezTo>
                      <a:cubicBezTo>
                        <a:pt x="58375" y="82848"/>
                        <a:pt x="58542" y="80447"/>
                        <a:pt x="58909" y="78512"/>
                      </a:cubicBezTo>
                      <a:cubicBezTo>
                        <a:pt x="59243" y="76710"/>
                        <a:pt x="59643" y="74943"/>
                        <a:pt x="59876" y="73141"/>
                      </a:cubicBezTo>
                      <a:cubicBezTo>
                        <a:pt x="61211" y="63701"/>
                        <a:pt x="60410" y="53694"/>
                        <a:pt x="56140" y="45288"/>
                      </a:cubicBezTo>
                      <a:cubicBezTo>
                        <a:pt x="48735" y="30878"/>
                        <a:pt x="35893" y="23906"/>
                        <a:pt x="35893" y="23839"/>
                      </a:cubicBezTo>
                      <a:cubicBezTo>
                        <a:pt x="35059" y="21104"/>
                        <a:pt x="37093" y="18302"/>
                        <a:pt x="39095" y="16234"/>
                      </a:cubicBezTo>
                      <a:cubicBezTo>
                        <a:pt x="41663" y="13565"/>
                        <a:pt x="44365" y="10997"/>
                        <a:pt x="47234" y="8662"/>
                      </a:cubicBezTo>
                      <a:cubicBezTo>
                        <a:pt x="46856" y="8463"/>
                        <a:pt x="46468" y="8384"/>
                        <a:pt x="46072" y="8384"/>
                      </a:cubicBezTo>
                      <a:cubicBezTo>
                        <a:pt x="44513" y="8384"/>
                        <a:pt x="42835" y="9613"/>
                        <a:pt x="41166" y="9613"/>
                      </a:cubicBezTo>
                      <a:cubicBezTo>
                        <a:pt x="41054" y="9613"/>
                        <a:pt x="40942" y="9608"/>
                        <a:pt x="40829" y="9596"/>
                      </a:cubicBezTo>
                      <a:cubicBezTo>
                        <a:pt x="39996" y="9496"/>
                        <a:pt x="39195" y="8995"/>
                        <a:pt x="38494" y="8495"/>
                      </a:cubicBezTo>
                      <a:cubicBezTo>
                        <a:pt x="36159" y="6794"/>
                        <a:pt x="34225" y="4492"/>
                        <a:pt x="32924" y="1890"/>
                      </a:cubicBezTo>
                      <a:cubicBezTo>
                        <a:pt x="32557" y="1123"/>
                        <a:pt x="32257" y="356"/>
                        <a:pt x="31389" y="89"/>
                      </a:cubicBezTo>
                      <a:cubicBezTo>
                        <a:pt x="31206" y="28"/>
                        <a:pt x="31023" y="0"/>
                        <a:pt x="308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8"/>
                <p:cNvSpPr/>
                <p:nvPr/>
              </p:nvSpPr>
              <p:spPr>
                <a:xfrm>
                  <a:off x="2335175" y="2809950"/>
                  <a:ext cx="342775" cy="342775"/>
                </a:xfrm>
                <a:custGeom>
                  <a:avLst/>
                  <a:gdLst/>
                  <a:ahLst/>
                  <a:cxnLst/>
                  <a:rect l="l" t="t" r="r" b="b"/>
                  <a:pathLst>
                    <a:path w="13711" h="13711" extrusionOk="0">
                      <a:moveTo>
                        <a:pt x="2002" y="1"/>
                      </a:moveTo>
                      <a:lnTo>
                        <a:pt x="2002" y="1"/>
                      </a:lnTo>
                      <a:cubicBezTo>
                        <a:pt x="1535" y="134"/>
                        <a:pt x="1101" y="234"/>
                        <a:pt x="701" y="368"/>
                      </a:cubicBezTo>
                      <a:cubicBezTo>
                        <a:pt x="434" y="468"/>
                        <a:pt x="201" y="568"/>
                        <a:pt x="100" y="801"/>
                      </a:cubicBezTo>
                      <a:cubicBezTo>
                        <a:pt x="0" y="1035"/>
                        <a:pt x="100" y="1335"/>
                        <a:pt x="234" y="1535"/>
                      </a:cubicBezTo>
                      <a:cubicBezTo>
                        <a:pt x="1101" y="3470"/>
                        <a:pt x="10908" y="8807"/>
                        <a:pt x="13076" y="13710"/>
                      </a:cubicBezTo>
                      <a:cubicBezTo>
                        <a:pt x="13277" y="13644"/>
                        <a:pt x="13477" y="13577"/>
                        <a:pt x="13710" y="13510"/>
                      </a:cubicBezTo>
                      <a:cubicBezTo>
                        <a:pt x="13677" y="13344"/>
                        <a:pt x="13677" y="13177"/>
                        <a:pt x="13610" y="13010"/>
                      </a:cubicBezTo>
                      <a:cubicBezTo>
                        <a:pt x="13543" y="12510"/>
                        <a:pt x="13243" y="11876"/>
                        <a:pt x="13010" y="11476"/>
                      </a:cubicBezTo>
                      <a:cubicBezTo>
                        <a:pt x="12409" y="10375"/>
                        <a:pt x="11575" y="9407"/>
                        <a:pt x="10675" y="8573"/>
                      </a:cubicBezTo>
                      <a:cubicBezTo>
                        <a:pt x="9040" y="7072"/>
                        <a:pt x="7172" y="5705"/>
                        <a:pt x="5271" y="4504"/>
                      </a:cubicBezTo>
                      <a:cubicBezTo>
                        <a:pt x="4070" y="3737"/>
                        <a:pt x="2035" y="3070"/>
                        <a:pt x="1368" y="1735"/>
                      </a:cubicBezTo>
                      <a:cubicBezTo>
                        <a:pt x="934" y="901"/>
                        <a:pt x="1435" y="468"/>
                        <a:pt x="20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8"/>
                <p:cNvSpPr/>
                <p:nvPr/>
              </p:nvSpPr>
              <p:spPr>
                <a:xfrm>
                  <a:off x="2757600" y="2587575"/>
                  <a:ext cx="105850" cy="602675"/>
                </a:xfrm>
                <a:custGeom>
                  <a:avLst/>
                  <a:gdLst/>
                  <a:ahLst/>
                  <a:cxnLst/>
                  <a:rect l="l" t="t" r="r" b="b"/>
                  <a:pathLst>
                    <a:path w="4234" h="24107" extrusionOk="0">
                      <a:moveTo>
                        <a:pt x="2138" y="1"/>
                      </a:moveTo>
                      <a:cubicBezTo>
                        <a:pt x="1337" y="1"/>
                        <a:pt x="587" y="545"/>
                        <a:pt x="15" y="1090"/>
                      </a:cubicBezTo>
                      <a:cubicBezTo>
                        <a:pt x="5" y="1101"/>
                        <a:pt x="1" y="1105"/>
                        <a:pt x="2" y="1105"/>
                      </a:cubicBezTo>
                      <a:cubicBezTo>
                        <a:pt x="18" y="1105"/>
                        <a:pt x="592" y="636"/>
                        <a:pt x="1017" y="636"/>
                      </a:cubicBezTo>
                      <a:cubicBezTo>
                        <a:pt x="1226" y="636"/>
                        <a:pt x="1398" y="750"/>
                        <a:pt x="1450" y="1090"/>
                      </a:cubicBezTo>
                      <a:cubicBezTo>
                        <a:pt x="1717" y="2725"/>
                        <a:pt x="1316" y="12598"/>
                        <a:pt x="1483" y="24107"/>
                      </a:cubicBezTo>
                      <a:cubicBezTo>
                        <a:pt x="2150" y="8062"/>
                        <a:pt x="2951" y="1924"/>
                        <a:pt x="2984" y="1424"/>
                      </a:cubicBezTo>
                      <a:cubicBezTo>
                        <a:pt x="2984" y="952"/>
                        <a:pt x="3080" y="783"/>
                        <a:pt x="3219" y="783"/>
                      </a:cubicBezTo>
                      <a:cubicBezTo>
                        <a:pt x="3577" y="783"/>
                        <a:pt x="4222" y="1921"/>
                        <a:pt x="4232" y="1921"/>
                      </a:cubicBezTo>
                      <a:cubicBezTo>
                        <a:pt x="4233" y="1921"/>
                        <a:pt x="4229" y="1911"/>
                        <a:pt x="4218" y="1891"/>
                      </a:cubicBezTo>
                      <a:cubicBezTo>
                        <a:pt x="3852" y="1123"/>
                        <a:pt x="3551" y="356"/>
                        <a:pt x="2684" y="89"/>
                      </a:cubicBezTo>
                      <a:cubicBezTo>
                        <a:pt x="2500" y="28"/>
                        <a:pt x="2318" y="1"/>
                        <a:pt x="2138" y="1"/>
                      </a:cubicBezTo>
                      <a:close/>
                    </a:path>
                  </a:pathLst>
                </a:custGeom>
                <a:solidFill>
                  <a:srgbClr val="2F9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8"/>
                <p:cNvSpPr/>
                <p:nvPr/>
              </p:nvSpPr>
              <p:spPr>
                <a:xfrm>
                  <a:off x="2887225" y="2796250"/>
                  <a:ext cx="333600" cy="379000"/>
                </a:xfrm>
                <a:custGeom>
                  <a:avLst/>
                  <a:gdLst/>
                  <a:ahLst/>
                  <a:cxnLst/>
                  <a:rect l="l" t="t" r="r" b="b"/>
                  <a:pathLst>
                    <a:path w="13344" h="15160" extrusionOk="0">
                      <a:moveTo>
                        <a:pt x="12213" y="1"/>
                      </a:moveTo>
                      <a:cubicBezTo>
                        <a:pt x="10686" y="1"/>
                        <a:pt x="8980" y="1229"/>
                        <a:pt x="7301" y="1229"/>
                      </a:cubicBezTo>
                      <a:cubicBezTo>
                        <a:pt x="7202" y="1229"/>
                        <a:pt x="7104" y="1225"/>
                        <a:pt x="7006" y="1216"/>
                      </a:cubicBezTo>
                      <a:cubicBezTo>
                        <a:pt x="4804" y="3184"/>
                        <a:pt x="2669" y="5385"/>
                        <a:pt x="1368" y="8054"/>
                      </a:cubicBezTo>
                      <a:cubicBezTo>
                        <a:pt x="601" y="9755"/>
                        <a:pt x="1" y="11957"/>
                        <a:pt x="635" y="13825"/>
                      </a:cubicBezTo>
                      <a:cubicBezTo>
                        <a:pt x="868" y="14559"/>
                        <a:pt x="1335" y="14926"/>
                        <a:pt x="1902" y="15159"/>
                      </a:cubicBezTo>
                      <a:cubicBezTo>
                        <a:pt x="1302" y="12491"/>
                        <a:pt x="3236" y="9822"/>
                        <a:pt x="5205" y="7821"/>
                      </a:cubicBezTo>
                      <a:cubicBezTo>
                        <a:pt x="7740" y="5152"/>
                        <a:pt x="10508" y="2617"/>
                        <a:pt x="13344" y="282"/>
                      </a:cubicBezTo>
                      <a:cubicBezTo>
                        <a:pt x="12981" y="81"/>
                        <a:pt x="12603" y="1"/>
                        <a:pt x="122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8"/>
                <p:cNvSpPr/>
                <p:nvPr/>
              </p:nvSpPr>
              <p:spPr>
                <a:xfrm>
                  <a:off x="2428575" y="2633600"/>
                  <a:ext cx="291900" cy="537475"/>
                </a:xfrm>
                <a:custGeom>
                  <a:avLst/>
                  <a:gdLst/>
                  <a:ahLst/>
                  <a:cxnLst/>
                  <a:rect l="l" t="t" r="r" b="b"/>
                  <a:pathLst>
                    <a:path w="11676" h="21499" extrusionOk="0">
                      <a:moveTo>
                        <a:pt x="3938" y="0"/>
                      </a:moveTo>
                      <a:cubicBezTo>
                        <a:pt x="3460" y="0"/>
                        <a:pt x="2949" y="139"/>
                        <a:pt x="2435" y="450"/>
                      </a:cubicBezTo>
                      <a:cubicBezTo>
                        <a:pt x="1101" y="1284"/>
                        <a:pt x="167" y="2952"/>
                        <a:pt x="0" y="4486"/>
                      </a:cubicBezTo>
                      <a:cubicBezTo>
                        <a:pt x="0" y="4496"/>
                        <a:pt x="1" y="4501"/>
                        <a:pt x="3" y="4501"/>
                      </a:cubicBezTo>
                      <a:cubicBezTo>
                        <a:pt x="11" y="4501"/>
                        <a:pt x="44" y="4351"/>
                        <a:pt x="100" y="4153"/>
                      </a:cubicBezTo>
                      <a:cubicBezTo>
                        <a:pt x="234" y="3702"/>
                        <a:pt x="634" y="3477"/>
                        <a:pt x="1034" y="3477"/>
                      </a:cubicBezTo>
                      <a:cubicBezTo>
                        <a:pt x="1435" y="3477"/>
                        <a:pt x="1835" y="3702"/>
                        <a:pt x="1968" y="4153"/>
                      </a:cubicBezTo>
                      <a:cubicBezTo>
                        <a:pt x="4103" y="11458"/>
                        <a:pt x="11308" y="21031"/>
                        <a:pt x="11675" y="21498"/>
                      </a:cubicBezTo>
                      <a:cubicBezTo>
                        <a:pt x="11675" y="21465"/>
                        <a:pt x="6305" y="10891"/>
                        <a:pt x="5971" y="6788"/>
                      </a:cubicBezTo>
                      <a:cubicBezTo>
                        <a:pt x="5871" y="5620"/>
                        <a:pt x="6305" y="4486"/>
                        <a:pt x="6472" y="3319"/>
                      </a:cubicBezTo>
                      <a:cubicBezTo>
                        <a:pt x="6727" y="1502"/>
                        <a:pt x="5512" y="0"/>
                        <a:pt x="3938" y="0"/>
                      </a:cubicBezTo>
                      <a:close/>
                    </a:path>
                  </a:pathLst>
                </a:custGeom>
                <a:solidFill>
                  <a:srgbClr val="2F9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8"/>
                <p:cNvSpPr/>
                <p:nvPr/>
              </p:nvSpPr>
              <p:spPr>
                <a:xfrm>
                  <a:off x="2611200" y="3125825"/>
                  <a:ext cx="345275" cy="76925"/>
                </a:xfrm>
                <a:custGeom>
                  <a:avLst/>
                  <a:gdLst/>
                  <a:ahLst/>
                  <a:cxnLst/>
                  <a:rect l="l" t="t" r="r" b="b"/>
                  <a:pathLst>
                    <a:path w="13811" h="3077" extrusionOk="0">
                      <a:moveTo>
                        <a:pt x="12815" y="0"/>
                      </a:moveTo>
                      <a:cubicBezTo>
                        <a:pt x="12757" y="0"/>
                        <a:pt x="12699" y="13"/>
                        <a:pt x="12643" y="41"/>
                      </a:cubicBezTo>
                      <a:cubicBezTo>
                        <a:pt x="10842" y="742"/>
                        <a:pt x="8874" y="1042"/>
                        <a:pt x="6906" y="1042"/>
                      </a:cubicBezTo>
                      <a:cubicBezTo>
                        <a:pt x="4971" y="1042"/>
                        <a:pt x="2969" y="775"/>
                        <a:pt x="1168" y="141"/>
                      </a:cubicBezTo>
                      <a:cubicBezTo>
                        <a:pt x="1123" y="130"/>
                        <a:pt x="1079" y="125"/>
                        <a:pt x="1035" y="125"/>
                      </a:cubicBezTo>
                      <a:cubicBezTo>
                        <a:pt x="688" y="125"/>
                        <a:pt x="378" y="461"/>
                        <a:pt x="201" y="875"/>
                      </a:cubicBezTo>
                      <a:cubicBezTo>
                        <a:pt x="1" y="1309"/>
                        <a:pt x="34" y="1876"/>
                        <a:pt x="434" y="2076"/>
                      </a:cubicBezTo>
                      <a:cubicBezTo>
                        <a:pt x="2569" y="2810"/>
                        <a:pt x="4737" y="3077"/>
                        <a:pt x="6906" y="3077"/>
                      </a:cubicBezTo>
                      <a:cubicBezTo>
                        <a:pt x="9074" y="3044"/>
                        <a:pt x="11242" y="2743"/>
                        <a:pt x="13343" y="1909"/>
                      </a:cubicBezTo>
                      <a:cubicBezTo>
                        <a:pt x="13744" y="1709"/>
                        <a:pt x="13810" y="1176"/>
                        <a:pt x="13577" y="709"/>
                      </a:cubicBezTo>
                      <a:cubicBezTo>
                        <a:pt x="13410" y="320"/>
                        <a:pt x="13105" y="0"/>
                        <a:pt x="128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6" name="Google Shape;606;p38"/>
              <p:cNvSpPr/>
              <p:nvPr/>
            </p:nvSpPr>
            <p:spPr>
              <a:xfrm>
                <a:off x="6516578" y="3491660"/>
                <a:ext cx="456473" cy="596035"/>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7" name="Google Shape;607;p38"/>
            <p:cNvGrpSpPr/>
            <p:nvPr/>
          </p:nvGrpSpPr>
          <p:grpSpPr>
            <a:xfrm>
              <a:off x="4578176" y="3267583"/>
              <a:ext cx="1319352" cy="1356866"/>
              <a:chOff x="608005" y="2953350"/>
              <a:chExt cx="1600572" cy="1646083"/>
            </a:xfrm>
          </p:grpSpPr>
          <p:sp>
            <p:nvSpPr>
              <p:cNvPr id="608" name="Google Shape;608;p38"/>
              <p:cNvSpPr/>
              <p:nvPr/>
            </p:nvSpPr>
            <p:spPr>
              <a:xfrm>
                <a:off x="870178" y="2953350"/>
                <a:ext cx="1261280" cy="240679"/>
              </a:xfrm>
              <a:custGeom>
                <a:avLst/>
                <a:gdLst/>
                <a:ahLst/>
                <a:cxnLst/>
                <a:rect l="l" t="t" r="r" b="b"/>
                <a:pathLst>
                  <a:path w="40944" h="7813" extrusionOk="0">
                    <a:moveTo>
                      <a:pt x="0" y="1"/>
                    </a:moveTo>
                    <a:lnTo>
                      <a:pt x="0" y="7813"/>
                    </a:lnTo>
                    <a:lnTo>
                      <a:pt x="40944" y="7813"/>
                    </a:lnTo>
                    <a:lnTo>
                      <a:pt x="40944" y="1"/>
                    </a:ln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8"/>
              <p:cNvSpPr/>
              <p:nvPr/>
            </p:nvSpPr>
            <p:spPr>
              <a:xfrm>
                <a:off x="2100494" y="2953350"/>
                <a:ext cx="61826" cy="240679"/>
              </a:xfrm>
              <a:custGeom>
                <a:avLst/>
                <a:gdLst/>
                <a:ahLst/>
                <a:cxnLst/>
                <a:rect l="l" t="t" r="r" b="b"/>
                <a:pathLst>
                  <a:path w="2007" h="7813" extrusionOk="0">
                    <a:moveTo>
                      <a:pt x="0" y="1"/>
                    </a:moveTo>
                    <a:lnTo>
                      <a:pt x="0"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8"/>
              <p:cNvSpPr/>
              <p:nvPr/>
            </p:nvSpPr>
            <p:spPr>
              <a:xfrm>
                <a:off x="970353" y="4506705"/>
                <a:ext cx="46854" cy="73994"/>
              </a:xfrm>
              <a:custGeom>
                <a:avLst/>
                <a:gdLst/>
                <a:ahLst/>
                <a:cxnLst/>
                <a:rect l="l" t="t" r="r" b="b"/>
                <a:pathLst>
                  <a:path w="1521" h="2402" extrusionOk="0">
                    <a:moveTo>
                      <a:pt x="700" y="0"/>
                    </a:moveTo>
                    <a:cubicBezTo>
                      <a:pt x="609" y="0"/>
                      <a:pt x="487" y="0"/>
                      <a:pt x="366" y="31"/>
                    </a:cubicBezTo>
                    <a:cubicBezTo>
                      <a:pt x="274" y="61"/>
                      <a:pt x="153" y="91"/>
                      <a:pt x="1" y="152"/>
                    </a:cubicBezTo>
                    <a:lnTo>
                      <a:pt x="1" y="456"/>
                    </a:lnTo>
                    <a:cubicBezTo>
                      <a:pt x="153" y="395"/>
                      <a:pt x="274" y="335"/>
                      <a:pt x="366" y="304"/>
                    </a:cubicBezTo>
                    <a:cubicBezTo>
                      <a:pt x="487" y="274"/>
                      <a:pt x="609" y="243"/>
                      <a:pt x="700" y="243"/>
                    </a:cubicBezTo>
                    <a:cubicBezTo>
                      <a:pt x="852" y="243"/>
                      <a:pt x="943" y="304"/>
                      <a:pt x="1034" y="365"/>
                    </a:cubicBezTo>
                    <a:cubicBezTo>
                      <a:pt x="1125" y="456"/>
                      <a:pt x="1186" y="547"/>
                      <a:pt x="1186" y="699"/>
                    </a:cubicBezTo>
                    <a:cubicBezTo>
                      <a:pt x="1186" y="760"/>
                      <a:pt x="1156" y="851"/>
                      <a:pt x="1125" y="912"/>
                    </a:cubicBezTo>
                    <a:cubicBezTo>
                      <a:pt x="1065" y="1003"/>
                      <a:pt x="1004" y="1094"/>
                      <a:pt x="913" y="1216"/>
                    </a:cubicBezTo>
                    <a:cubicBezTo>
                      <a:pt x="852" y="1277"/>
                      <a:pt x="700" y="1429"/>
                      <a:pt x="487" y="1642"/>
                    </a:cubicBezTo>
                    <a:cubicBezTo>
                      <a:pt x="274" y="1854"/>
                      <a:pt x="122" y="2006"/>
                      <a:pt x="1" y="2128"/>
                    </a:cubicBezTo>
                    <a:lnTo>
                      <a:pt x="1" y="2402"/>
                    </a:lnTo>
                    <a:lnTo>
                      <a:pt x="1521" y="2402"/>
                    </a:lnTo>
                    <a:lnTo>
                      <a:pt x="1521" y="2128"/>
                    </a:lnTo>
                    <a:lnTo>
                      <a:pt x="396" y="2128"/>
                    </a:lnTo>
                    <a:cubicBezTo>
                      <a:pt x="639" y="1885"/>
                      <a:pt x="852" y="1672"/>
                      <a:pt x="1004" y="1520"/>
                    </a:cubicBezTo>
                    <a:cubicBezTo>
                      <a:pt x="1125" y="1368"/>
                      <a:pt x="1217" y="1277"/>
                      <a:pt x="1247" y="1246"/>
                    </a:cubicBezTo>
                    <a:cubicBezTo>
                      <a:pt x="1338" y="1125"/>
                      <a:pt x="1399" y="1034"/>
                      <a:pt x="1429" y="943"/>
                    </a:cubicBezTo>
                    <a:cubicBezTo>
                      <a:pt x="1490" y="851"/>
                      <a:pt x="1490" y="760"/>
                      <a:pt x="1490" y="669"/>
                    </a:cubicBezTo>
                    <a:cubicBezTo>
                      <a:pt x="1490" y="456"/>
                      <a:pt x="1429" y="304"/>
                      <a:pt x="1277" y="183"/>
                    </a:cubicBezTo>
                    <a:cubicBezTo>
                      <a:pt x="1125" y="61"/>
                      <a:pt x="943" y="0"/>
                      <a:pt x="700" y="0"/>
                    </a:cubicBez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8"/>
              <p:cNvSpPr/>
              <p:nvPr/>
            </p:nvSpPr>
            <p:spPr>
              <a:xfrm>
                <a:off x="1034025" y="4506705"/>
                <a:ext cx="50613" cy="75873"/>
              </a:xfrm>
              <a:custGeom>
                <a:avLst/>
                <a:gdLst/>
                <a:ahLst/>
                <a:cxnLst/>
                <a:rect l="l" t="t" r="r" b="b"/>
                <a:pathLst>
                  <a:path w="1643" h="2463" extrusionOk="0">
                    <a:moveTo>
                      <a:pt x="821" y="243"/>
                    </a:moveTo>
                    <a:cubicBezTo>
                      <a:pt x="973" y="243"/>
                      <a:pt x="1095" y="335"/>
                      <a:pt x="1186" y="487"/>
                    </a:cubicBezTo>
                    <a:cubicBezTo>
                      <a:pt x="1277" y="639"/>
                      <a:pt x="1308" y="882"/>
                      <a:pt x="1308" y="1216"/>
                    </a:cubicBezTo>
                    <a:cubicBezTo>
                      <a:pt x="1308" y="1550"/>
                      <a:pt x="1277" y="1794"/>
                      <a:pt x="1186" y="1976"/>
                    </a:cubicBezTo>
                    <a:cubicBezTo>
                      <a:pt x="1095" y="2128"/>
                      <a:pt x="973" y="2219"/>
                      <a:pt x="821" y="2219"/>
                    </a:cubicBezTo>
                    <a:cubicBezTo>
                      <a:pt x="639" y="2219"/>
                      <a:pt x="517" y="2128"/>
                      <a:pt x="426" y="1976"/>
                    </a:cubicBezTo>
                    <a:cubicBezTo>
                      <a:pt x="365" y="1794"/>
                      <a:pt x="305" y="1550"/>
                      <a:pt x="305" y="1216"/>
                    </a:cubicBezTo>
                    <a:cubicBezTo>
                      <a:pt x="305" y="882"/>
                      <a:pt x="365" y="639"/>
                      <a:pt x="426" y="487"/>
                    </a:cubicBezTo>
                    <a:cubicBezTo>
                      <a:pt x="517" y="335"/>
                      <a:pt x="639" y="243"/>
                      <a:pt x="821" y="243"/>
                    </a:cubicBezTo>
                    <a:close/>
                    <a:moveTo>
                      <a:pt x="821" y="0"/>
                    </a:moveTo>
                    <a:cubicBezTo>
                      <a:pt x="548" y="0"/>
                      <a:pt x="335" y="91"/>
                      <a:pt x="214" y="304"/>
                    </a:cubicBezTo>
                    <a:cubicBezTo>
                      <a:pt x="62" y="517"/>
                      <a:pt x="1" y="821"/>
                      <a:pt x="1" y="1216"/>
                    </a:cubicBezTo>
                    <a:cubicBezTo>
                      <a:pt x="1" y="1611"/>
                      <a:pt x="62" y="1946"/>
                      <a:pt x="214" y="2158"/>
                    </a:cubicBezTo>
                    <a:cubicBezTo>
                      <a:pt x="335" y="2341"/>
                      <a:pt x="548" y="2462"/>
                      <a:pt x="821" y="2462"/>
                    </a:cubicBezTo>
                    <a:cubicBezTo>
                      <a:pt x="1095" y="2462"/>
                      <a:pt x="1277" y="2341"/>
                      <a:pt x="1429" y="2158"/>
                    </a:cubicBezTo>
                    <a:cubicBezTo>
                      <a:pt x="1581" y="1946"/>
                      <a:pt x="1642" y="1611"/>
                      <a:pt x="1642" y="1216"/>
                    </a:cubicBezTo>
                    <a:cubicBezTo>
                      <a:pt x="1642" y="821"/>
                      <a:pt x="1581" y="517"/>
                      <a:pt x="1429" y="304"/>
                    </a:cubicBezTo>
                    <a:cubicBezTo>
                      <a:pt x="1277" y="91"/>
                      <a:pt x="1095" y="0"/>
                      <a:pt x="821" y="0"/>
                    </a:cubicBez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8"/>
              <p:cNvSpPr/>
              <p:nvPr/>
            </p:nvSpPr>
            <p:spPr>
              <a:xfrm>
                <a:off x="1098652" y="4506705"/>
                <a:ext cx="46824" cy="73994"/>
              </a:xfrm>
              <a:custGeom>
                <a:avLst/>
                <a:gdLst/>
                <a:ahLst/>
                <a:cxnLst/>
                <a:rect l="l" t="t" r="r" b="b"/>
                <a:pathLst>
                  <a:path w="1520" h="2402" extrusionOk="0">
                    <a:moveTo>
                      <a:pt x="699" y="0"/>
                    </a:moveTo>
                    <a:cubicBezTo>
                      <a:pt x="608" y="0"/>
                      <a:pt x="486" y="0"/>
                      <a:pt x="365" y="31"/>
                    </a:cubicBezTo>
                    <a:cubicBezTo>
                      <a:pt x="274" y="61"/>
                      <a:pt x="152" y="91"/>
                      <a:pt x="0" y="152"/>
                    </a:cubicBezTo>
                    <a:lnTo>
                      <a:pt x="0" y="456"/>
                    </a:lnTo>
                    <a:cubicBezTo>
                      <a:pt x="152" y="395"/>
                      <a:pt x="274" y="335"/>
                      <a:pt x="365" y="304"/>
                    </a:cubicBezTo>
                    <a:cubicBezTo>
                      <a:pt x="486" y="274"/>
                      <a:pt x="608" y="243"/>
                      <a:pt x="699" y="243"/>
                    </a:cubicBezTo>
                    <a:cubicBezTo>
                      <a:pt x="851" y="243"/>
                      <a:pt x="942" y="304"/>
                      <a:pt x="1033" y="365"/>
                    </a:cubicBezTo>
                    <a:cubicBezTo>
                      <a:pt x="1125" y="456"/>
                      <a:pt x="1185" y="547"/>
                      <a:pt x="1185" y="699"/>
                    </a:cubicBezTo>
                    <a:cubicBezTo>
                      <a:pt x="1185" y="760"/>
                      <a:pt x="1155" y="851"/>
                      <a:pt x="1125" y="912"/>
                    </a:cubicBezTo>
                    <a:cubicBezTo>
                      <a:pt x="1064" y="1003"/>
                      <a:pt x="1003" y="1094"/>
                      <a:pt x="912" y="1216"/>
                    </a:cubicBezTo>
                    <a:cubicBezTo>
                      <a:pt x="851" y="1277"/>
                      <a:pt x="699" y="1429"/>
                      <a:pt x="486" y="1642"/>
                    </a:cubicBezTo>
                    <a:cubicBezTo>
                      <a:pt x="274" y="1854"/>
                      <a:pt x="122" y="2006"/>
                      <a:pt x="0" y="2128"/>
                    </a:cubicBezTo>
                    <a:lnTo>
                      <a:pt x="0" y="2402"/>
                    </a:lnTo>
                    <a:lnTo>
                      <a:pt x="1520" y="2402"/>
                    </a:lnTo>
                    <a:lnTo>
                      <a:pt x="1520" y="2128"/>
                    </a:lnTo>
                    <a:lnTo>
                      <a:pt x="395" y="2128"/>
                    </a:lnTo>
                    <a:cubicBezTo>
                      <a:pt x="638" y="1885"/>
                      <a:pt x="851" y="1672"/>
                      <a:pt x="1003" y="1520"/>
                    </a:cubicBezTo>
                    <a:cubicBezTo>
                      <a:pt x="1125" y="1368"/>
                      <a:pt x="1216" y="1277"/>
                      <a:pt x="1246" y="1246"/>
                    </a:cubicBezTo>
                    <a:cubicBezTo>
                      <a:pt x="1337" y="1125"/>
                      <a:pt x="1398" y="1034"/>
                      <a:pt x="1459" y="943"/>
                    </a:cubicBezTo>
                    <a:cubicBezTo>
                      <a:pt x="1489" y="851"/>
                      <a:pt x="1489" y="760"/>
                      <a:pt x="1489" y="669"/>
                    </a:cubicBezTo>
                    <a:cubicBezTo>
                      <a:pt x="1489" y="456"/>
                      <a:pt x="1429" y="304"/>
                      <a:pt x="1277" y="183"/>
                    </a:cubicBezTo>
                    <a:cubicBezTo>
                      <a:pt x="1125" y="61"/>
                      <a:pt x="942" y="0"/>
                      <a:pt x="699" y="0"/>
                    </a:cubicBez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8"/>
              <p:cNvSpPr/>
              <p:nvPr/>
            </p:nvSpPr>
            <p:spPr>
              <a:xfrm>
                <a:off x="1162294" y="4506705"/>
                <a:ext cx="50613" cy="75873"/>
              </a:xfrm>
              <a:custGeom>
                <a:avLst/>
                <a:gdLst/>
                <a:ahLst/>
                <a:cxnLst/>
                <a:rect l="l" t="t" r="r" b="b"/>
                <a:pathLst>
                  <a:path w="1643" h="2463" extrusionOk="0">
                    <a:moveTo>
                      <a:pt x="822" y="243"/>
                    </a:moveTo>
                    <a:cubicBezTo>
                      <a:pt x="974" y="243"/>
                      <a:pt x="1095" y="335"/>
                      <a:pt x="1186" y="487"/>
                    </a:cubicBezTo>
                    <a:cubicBezTo>
                      <a:pt x="1278" y="639"/>
                      <a:pt x="1308" y="882"/>
                      <a:pt x="1308" y="1216"/>
                    </a:cubicBezTo>
                    <a:cubicBezTo>
                      <a:pt x="1308" y="1550"/>
                      <a:pt x="1278" y="1794"/>
                      <a:pt x="1186" y="1976"/>
                    </a:cubicBezTo>
                    <a:cubicBezTo>
                      <a:pt x="1095" y="2128"/>
                      <a:pt x="974" y="2219"/>
                      <a:pt x="822" y="2219"/>
                    </a:cubicBezTo>
                    <a:cubicBezTo>
                      <a:pt x="639" y="2219"/>
                      <a:pt x="518" y="2128"/>
                      <a:pt x="426" y="1976"/>
                    </a:cubicBezTo>
                    <a:cubicBezTo>
                      <a:pt x="366" y="1794"/>
                      <a:pt x="305" y="1550"/>
                      <a:pt x="305" y="1216"/>
                    </a:cubicBezTo>
                    <a:cubicBezTo>
                      <a:pt x="305" y="882"/>
                      <a:pt x="366" y="639"/>
                      <a:pt x="426" y="487"/>
                    </a:cubicBezTo>
                    <a:cubicBezTo>
                      <a:pt x="518" y="335"/>
                      <a:pt x="639" y="243"/>
                      <a:pt x="822" y="243"/>
                    </a:cubicBezTo>
                    <a:close/>
                    <a:moveTo>
                      <a:pt x="822" y="0"/>
                    </a:moveTo>
                    <a:cubicBezTo>
                      <a:pt x="548" y="0"/>
                      <a:pt x="335" y="91"/>
                      <a:pt x="214" y="304"/>
                    </a:cubicBezTo>
                    <a:cubicBezTo>
                      <a:pt x="62" y="517"/>
                      <a:pt x="1" y="821"/>
                      <a:pt x="1" y="1216"/>
                    </a:cubicBezTo>
                    <a:cubicBezTo>
                      <a:pt x="1" y="1611"/>
                      <a:pt x="62" y="1946"/>
                      <a:pt x="214" y="2158"/>
                    </a:cubicBezTo>
                    <a:cubicBezTo>
                      <a:pt x="335" y="2341"/>
                      <a:pt x="548" y="2462"/>
                      <a:pt x="822" y="2462"/>
                    </a:cubicBezTo>
                    <a:cubicBezTo>
                      <a:pt x="1095" y="2462"/>
                      <a:pt x="1278" y="2341"/>
                      <a:pt x="1430" y="2158"/>
                    </a:cubicBezTo>
                    <a:cubicBezTo>
                      <a:pt x="1582" y="1946"/>
                      <a:pt x="1642" y="1611"/>
                      <a:pt x="1642" y="1216"/>
                    </a:cubicBezTo>
                    <a:cubicBezTo>
                      <a:pt x="1642" y="821"/>
                      <a:pt x="1582" y="517"/>
                      <a:pt x="1430" y="304"/>
                    </a:cubicBezTo>
                    <a:cubicBezTo>
                      <a:pt x="1278" y="91"/>
                      <a:pt x="1095" y="0"/>
                      <a:pt x="822" y="0"/>
                    </a:cubicBez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8"/>
              <p:cNvSpPr/>
              <p:nvPr/>
            </p:nvSpPr>
            <p:spPr>
              <a:xfrm>
                <a:off x="1256862" y="4549769"/>
                <a:ext cx="26246" cy="7516"/>
              </a:xfrm>
              <a:custGeom>
                <a:avLst/>
                <a:gdLst/>
                <a:ahLst/>
                <a:cxnLst/>
                <a:rect l="l" t="t" r="r" b="b"/>
                <a:pathLst>
                  <a:path w="852" h="244" extrusionOk="0">
                    <a:moveTo>
                      <a:pt x="1" y="0"/>
                    </a:moveTo>
                    <a:lnTo>
                      <a:pt x="1" y="244"/>
                    </a:lnTo>
                    <a:lnTo>
                      <a:pt x="852" y="244"/>
                    </a:lnTo>
                    <a:lnTo>
                      <a:pt x="852" y="0"/>
                    </a:ln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8"/>
              <p:cNvSpPr/>
              <p:nvPr/>
            </p:nvSpPr>
            <p:spPr>
              <a:xfrm>
                <a:off x="1327096" y="4506705"/>
                <a:ext cx="50582" cy="75873"/>
              </a:xfrm>
              <a:custGeom>
                <a:avLst/>
                <a:gdLst/>
                <a:ahLst/>
                <a:cxnLst/>
                <a:rect l="l" t="t" r="r" b="b"/>
                <a:pathLst>
                  <a:path w="1642" h="2463" extrusionOk="0">
                    <a:moveTo>
                      <a:pt x="821" y="243"/>
                    </a:moveTo>
                    <a:cubicBezTo>
                      <a:pt x="973" y="243"/>
                      <a:pt x="1095" y="335"/>
                      <a:pt x="1186" y="487"/>
                    </a:cubicBezTo>
                    <a:cubicBezTo>
                      <a:pt x="1277" y="639"/>
                      <a:pt x="1308" y="882"/>
                      <a:pt x="1308" y="1216"/>
                    </a:cubicBezTo>
                    <a:cubicBezTo>
                      <a:pt x="1308" y="1550"/>
                      <a:pt x="1277" y="1794"/>
                      <a:pt x="1186" y="1976"/>
                    </a:cubicBezTo>
                    <a:cubicBezTo>
                      <a:pt x="1095" y="2128"/>
                      <a:pt x="973" y="2219"/>
                      <a:pt x="821" y="2219"/>
                    </a:cubicBezTo>
                    <a:cubicBezTo>
                      <a:pt x="639" y="2219"/>
                      <a:pt x="517" y="2128"/>
                      <a:pt x="426" y="1976"/>
                    </a:cubicBezTo>
                    <a:cubicBezTo>
                      <a:pt x="365" y="1794"/>
                      <a:pt x="305" y="1550"/>
                      <a:pt x="305" y="1216"/>
                    </a:cubicBezTo>
                    <a:cubicBezTo>
                      <a:pt x="305" y="882"/>
                      <a:pt x="365" y="639"/>
                      <a:pt x="426" y="487"/>
                    </a:cubicBezTo>
                    <a:cubicBezTo>
                      <a:pt x="517" y="335"/>
                      <a:pt x="639" y="243"/>
                      <a:pt x="821" y="243"/>
                    </a:cubicBezTo>
                    <a:close/>
                    <a:moveTo>
                      <a:pt x="821" y="0"/>
                    </a:moveTo>
                    <a:cubicBezTo>
                      <a:pt x="548" y="0"/>
                      <a:pt x="335" y="91"/>
                      <a:pt x="183" y="304"/>
                    </a:cubicBezTo>
                    <a:cubicBezTo>
                      <a:pt x="61" y="517"/>
                      <a:pt x="1" y="821"/>
                      <a:pt x="1" y="1216"/>
                    </a:cubicBezTo>
                    <a:cubicBezTo>
                      <a:pt x="1" y="1611"/>
                      <a:pt x="61" y="1946"/>
                      <a:pt x="183" y="2158"/>
                    </a:cubicBezTo>
                    <a:cubicBezTo>
                      <a:pt x="335" y="2341"/>
                      <a:pt x="548" y="2462"/>
                      <a:pt x="821" y="2462"/>
                    </a:cubicBezTo>
                    <a:cubicBezTo>
                      <a:pt x="1064" y="2462"/>
                      <a:pt x="1277" y="2341"/>
                      <a:pt x="1429" y="2158"/>
                    </a:cubicBezTo>
                    <a:cubicBezTo>
                      <a:pt x="1551" y="1946"/>
                      <a:pt x="1642" y="1611"/>
                      <a:pt x="1642" y="1216"/>
                    </a:cubicBezTo>
                    <a:cubicBezTo>
                      <a:pt x="1642" y="821"/>
                      <a:pt x="1551" y="517"/>
                      <a:pt x="1429" y="304"/>
                    </a:cubicBezTo>
                    <a:cubicBezTo>
                      <a:pt x="1277" y="91"/>
                      <a:pt x="1064" y="0"/>
                      <a:pt x="821" y="0"/>
                    </a:cubicBez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8"/>
              <p:cNvSpPr/>
              <p:nvPr/>
            </p:nvSpPr>
            <p:spPr>
              <a:xfrm>
                <a:off x="1392647" y="4507629"/>
                <a:ext cx="46854" cy="73069"/>
              </a:xfrm>
              <a:custGeom>
                <a:avLst/>
                <a:gdLst/>
                <a:ahLst/>
                <a:cxnLst/>
                <a:rect l="l" t="t" r="r" b="b"/>
                <a:pathLst>
                  <a:path w="1521" h="2372" extrusionOk="0">
                    <a:moveTo>
                      <a:pt x="0" y="1"/>
                    </a:moveTo>
                    <a:lnTo>
                      <a:pt x="0" y="274"/>
                    </a:lnTo>
                    <a:lnTo>
                      <a:pt x="1125" y="274"/>
                    </a:lnTo>
                    <a:lnTo>
                      <a:pt x="335" y="2372"/>
                    </a:lnTo>
                    <a:lnTo>
                      <a:pt x="669" y="2372"/>
                    </a:lnTo>
                    <a:lnTo>
                      <a:pt x="1520" y="122"/>
                    </a:lnTo>
                    <a:lnTo>
                      <a:pt x="1520" y="1"/>
                    </a:ln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8"/>
              <p:cNvSpPr/>
              <p:nvPr/>
            </p:nvSpPr>
            <p:spPr>
              <a:xfrm>
                <a:off x="773731" y="4358753"/>
                <a:ext cx="1262235" cy="240679"/>
              </a:xfrm>
              <a:custGeom>
                <a:avLst/>
                <a:gdLst/>
                <a:ahLst/>
                <a:cxnLst/>
                <a:rect l="l" t="t" r="r" b="b"/>
                <a:pathLst>
                  <a:path w="40975" h="7813" extrusionOk="0">
                    <a:moveTo>
                      <a:pt x="1" y="1"/>
                    </a:moveTo>
                    <a:lnTo>
                      <a:pt x="1" y="7812"/>
                    </a:lnTo>
                    <a:lnTo>
                      <a:pt x="40974" y="7812"/>
                    </a:lnTo>
                    <a:lnTo>
                      <a:pt x="40974" y="1"/>
                    </a:ln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8"/>
              <p:cNvSpPr/>
              <p:nvPr/>
            </p:nvSpPr>
            <p:spPr>
              <a:xfrm>
                <a:off x="773731" y="4358753"/>
                <a:ext cx="62781" cy="240679"/>
              </a:xfrm>
              <a:custGeom>
                <a:avLst/>
                <a:gdLst/>
                <a:ahLst/>
                <a:cxnLst/>
                <a:rect l="l" t="t" r="r" b="b"/>
                <a:pathLst>
                  <a:path w="2038" h="7813" extrusionOk="0">
                    <a:moveTo>
                      <a:pt x="1" y="1"/>
                    </a:moveTo>
                    <a:lnTo>
                      <a:pt x="1" y="7812"/>
                    </a:lnTo>
                    <a:lnTo>
                      <a:pt x="2037" y="7812"/>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8"/>
              <p:cNvSpPr/>
              <p:nvPr/>
            </p:nvSpPr>
            <p:spPr>
              <a:xfrm>
                <a:off x="885149" y="4358753"/>
                <a:ext cx="61826" cy="240679"/>
              </a:xfrm>
              <a:custGeom>
                <a:avLst/>
                <a:gdLst/>
                <a:ahLst/>
                <a:cxnLst/>
                <a:rect l="l" t="t" r="r" b="b"/>
                <a:pathLst>
                  <a:path w="2007" h="7813" extrusionOk="0">
                    <a:moveTo>
                      <a:pt x="1" y="1"/>
                    </a:moveTo>
                    <a:lnTo>
                      <a:pt x="1" y="7812"/>
                    </a:lnTo>
                    <a:lnTo>
                      <a:pt x="2007" y="7812"/>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8"/>
              <p:cNvSpPr/>
              <p:nvPr/>
            </p:nvSpPr>
            <p:spPr>
              <a:xfrm>
                <a:off x="997523" y="4358753"/>
                <a:ext cx="62750" cy="240679"/>
              </a:xfrm>
              <a:custGeom>
                <a:avLst/>
                <a:gdLst/>
                <a:ahLst/>
                <a:cxnLst/>
                <a:rect l="l" t="t" r="r" b="b"/>
                <a:pathLst>
                  <a:path w="2037" h="7813" extrusionOk="0">
                    <a:moveTo>
                      <a:pt x="0" y="1"/>
                    </a:moveTo>
                    <a:lnTo>
                      <a:pt x="0" y="7812"/>
                    </a:lnTo>
                    <a:lnTo>
                      <a:pt x="2037" y="7812"/>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8"/>
              <p:cNvSpPr/>
              <p:nvPr/>
            </p:nvSpPr>
            <p:spPr>
              <a:xfrm>
                <a:off x="1108941" y="4358753"/>
                <a:ext cx="61826" cy="240679"/>
              </a:xfrm>
              <a:custGeom>
                <a:avLst/>
                <a:gdLst/>
                <a:ahLst/>
                <a:cxnLst/>
                <a:rect l="l" t="t" r="r" b="b"/>
                <a:pathLst>
                  <a:path w="2007" h="7813" extrusionOk="0">
                    <a:moveTo>
                      <a:pt x="0" y="1"/>
                    </a:moveTo>
                    <a:lnTo>
                      <a:pt x="0" y="7812"/>
                    </a:lnTo>
                    <a:lnTo>
                      <a:pt x="2007" y="7812"/>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8"/>
              <p:cNvSpPr/>
              <p:nvPr/>
            </p:nvSpPr>
            <p:spPr>
              <a:xfrm>
                <a:off x="1221284" y="4358753"/>
                <a:ext cx="61826" cy="240679"/>
              </a:xfrm>
              <a:custGeom>
                <a:avLst/>
                <a:gdLst/>
                <a:ahLst/>
                <a:cxnLst/>
                <a:rect l="l" t="t" r="r" b="b"/>
                <a:pathLst>
                  <a:path w="2007" h="7813" extrusionOk="0">
                    <a:moveTo>
                      <a:pt x="1" y="1"/>
                    </a:moveTo>
                    <a:lnTo>
                      <a:pt x="1" y="7812"/>
                    </a:lnTo>
                    <a:lnTo>
                      <a:pt x="2007" y="7812"/>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8"/>
              <p:cNvSpPr/>
              <p:nvPr/>
            </p:nvSpPr>
            <p:spPr>
              <a:xfrm>
                <a:off x="1332702" y="4358753"/>
                <a:ext cx="61856" cy="240679"/>
              </a:xfrm>
              <a:custGeom>
                <a:avLst/>
                <a:gdLst/>
                <a:ahLst/>
                <a:cxnLst/>
                <a:rect l="l" t="t" r="r" b="b"/>
                <a:pathLst>
                  <a:path w="2008" h="7813" extrusionOk="0">
                    <a:moveTo>
                      <a:pt x="1" y="1"/>
                    </a:moveTo>
                    <a:lnTo>
                      <a:pt x="1" y="7812"/>
                    </a:lnTo>
                    <a:lnTo>
                      <a:pt x="2007" y="7812"/>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8"/>
              <p:cNvSpPr/>
              <p:nvPr/>
            </p:nvSpPr>
            <p:spPr>
              <a:xfrm>
                <a:off x="1445075" y="4358753"/>
                <a:ext cx="61826" cy="240679"/>
              </a:xfrm>
              <a:custGeom>
                <a:avLst/>
                <a:gdLst/>
                <a:ahLst/>
                <a:cxnLst/>
                <a:rect l="l" t="t" r="r" b="b"/>
                <a:pathLst>
                  <a:path w="2007" h="7813" extrusionOk="0">
                    <a:moveTo>
                      <a:pt x="0" y="1"/>
                    </a:moveTo>
                    <a:lnTo>
                      <a:pt x="0" y="7812"/>
                    </a:lnTo>
                    <a:lnTo>
                      <a:pt x="2007" y="7812"/>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8"/>
              <p:cNvSpPr/>
              <p:nvPr/>
            </p:nvSpPr>
            <p:spPr>
              <a:xfrm>
                <a:off x="1556494" y="4358753"/>
                <a:ext cx="61826" cy="240679"/>
              </a:xfrm>
              <a:custGeom>
                <a:avLst/>
                <a:gdLst/>
                <a:ahLst/>
                <a:cxnLst/>
                <a:rect l="l" t="t" r="r" b="b"/>
                <a:pathLst>
                  <a:path w="2007" h="7813" extrusionOk="0">
                    <a:moveTo>
                      <a:pt x="1" y="1"/>
                    </a:moveTo>
                    <a:lnTo>
                      <a:pt x="1" y="7812"/>
                    </a:lnTo>
                    <a:lnTo>
                      <a:pt x="2007" y="7812"/>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8"/>
              <p:cNvSpPr/>
              <p:nvPr/>
            </p:nvSpPr>
            <p:spPr>
              <a:xfrm>
                <a:off x="1668867" y="4358753"/>
                <a:ext cx="61826" cy="240679"/>
              </a:xfrm>
              <a:custGeom>
                <a:avLst/>
                <a:gdLst/>
                <a:ahLst/>
                <a:cxnLst/>
                <a:rect l="l" t="t" r="r" b="b"/>
                <a:pathLst>
                  <a:path w="2007" h="7813" extrusionOk="0">
                    <a:moveTo>
                      <a:pt x="0" y="1"/>
                    </a:moveTo>
                    <a:lnTo>
                      <a:pt x="0" y="7812"/>
                    </a:lnTo>
                    <a:lnTo>
                      <a:pt x="2006" y="7812"/>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8"/>
              <p:cNvSpPr/>
              <p:nvPr/>
            </p:nvSpPr>
            <p:spPr>
              <a:xfrm>
                <a:off x="1779331" y="4358753"/>
                <a:ext cx="62781" cy="240679"/>
              </a:xfrm>
              <a:custGeom>
                <a:avLst/>
                <a:gdLst/>
                <a:ahLst/>
                <a:cxnLst/>
                <a:rect l="l" t="t" r="r" b="b"/>
                <a:pathLst>
                  <a:path w="2038" h="7813" extrusionOk="0">
                    <a:moveTo>
                      <a:pt x="1" y="1"/>
                    </a:moveTo>
                    <a:lnTo>
                      <a:pt x="1" y="7812"/>
                    </a:lnTo>
                    <a:lnTo>
                      <a:pt x="2037" y="7812"/>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8"/>
              <p:cNvSpPr/>
              <p:nvPr/>
            </p:nvSpPr>
            <p:spPr>
              <a:xfrm>
                <a:off x="1891704" y="4358753"/>
                <a:ext cx="61826" cy="240679"/>
              </a:xfrm>
              <a:custGeom>
                <a:avLst/>
                <a:gdLst/>
                <a:ahLst/>
                <a:cxnLst/>
                <a:rect l="l" t="t" r="r" b="b"/>
                <a:pathLst>
                  <a:path w="2007" h="7813" extrusionOk="0">
                    <a:moveTo>
                      <a:pt x="0" y="1"/>
                    </a:moveTo>
                    <a:lnTo>
                      <a:pt x="0" y="7812"/>
                    </a:lnTo>
                    <a:lnTo>
                      <a:pt x="2006" y="7812"/>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8"/>
              <p:cNvSpPr/>
              <p:nvPr/>
            </p:nvSpPr>
            <p:spPr>
              <a:xfrm>
                <a:off x="2003123" y="4358753"/>
                <a:ext cx="61826" cy="240679"/>
              </a:xfrm>
              <a:custGeom>
                <a:avLst/>
                <a:gdLst/>
                <a:ahLst/>
                <a:cxnLst/>
                <a:rect l="l" t="t" r="r" b="b"/>
                <a:pathLst>
                  <a:path w="2007" h="7813" extrusionOk="0">
                    <a:moveTo>
                      <a:pt x="0" y="1"/>
                    </a:moveTo>
                    <a:lnTo>
                      <a:pt x="0" y="7812"/>
                    </a:lnTo>
                    <a:lnTo>
                      <a:pt x="2006" y="7812"/>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8"/>
              <p:cNvSpPr/>
              <p:nvPr/>
            </p:nvSpPr>
            <p:spPr>
              <a:xfrm>
                <a:off x="615490" y="4129355"/>
                <a:ext cx="1261280" cy="240679"/>
              </a:xfrm>
              <a:custGeom>
                <a:avLst/>
                <a:gdLst/>
                <a:ahLst/>
                <a:cxnLst/>
                <a:rect l="l" t="t" r="r" b="b"/>
                <a:pathLst>
                  <a:path w="40944" h="7813" extrusionOk="0">
                    <a:moveTo>
                      <a:pt x="1" y="1"/>
                    </a:moveTo>
                    <a:lnTo>
                      <a:pt x="1" y="7813"/>
                    </a:lnTo>
                    <a:lnTo>
                      <a:pt x="40944" y="7813"/>
                    </a:lnTo>
                    <a:lnTo>
                      <a:pt x="40944" y="1"/>
                    </a:ln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8"/>
              <p:cNvSpPr/>
              <p:nvPr/>
            </p:nvSpPr>
            <p:spPr>
              <a:xfrm>
                <a:off x="615490" y="4129355"/>
                <a:ext cx="61826" cy="240679"/>
              </a:xfrm>
              <a:custGeom>
                <a:avLst/>
                <a:gdLst/>
                <a:ahLst/>
                <a:cxnLst/>
                <a:rect l="l" t="t" r="r" b="b"/>
                <a:pathLst>
                  <a:path w="2007"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8"/>
              <p:cNvSpPr/>
              <p:nvPr/>
            </p:nvSpPr>
            <p:spPr>
              <a:xfrm>
                <a:off x="726908" y="4129355"/>
                <a:ext cx="62781" cy="240679"/>
              </a:xfrm>
              <a:custGeom>
                <a:avLst/>
                <a:gdLst/>
                <a:ahLst/>
                <a:cxnLst/>
                <a:rect l="l" t="t" r="r" b="b"/>
                <a:pathLst>
                  <a:path w="2038" h="7813" extrusionOk="0">
                    <a:moveTo>
                      <a:pt x="1" y="1"/>
                    </a:moveTo>
                    <a:lnTo>
                      <a:pt x="1" y="7813"/>
                    </a:lnTo>
                    <a:lnTo>
                      <a:pt x="2037" y="7813"/>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8"/>
              <p:cNvSpPr/>
              <p:nvPr/>
            </p:nvSpPr>
            <p:spPr>
              <a:xfrm>
                <a:off x="838358" y="4129355"/>
                <a:ext cx="61826" cy="240679"/>
              </a:xfrm>
              <a:custGeom>
                <a:avLst/>
                <a:gdLst/>
                <a:ahLst/>
                <a:cxnLst/>
                <a:rect l="l" t="t" r="r" b="b"/>
                <a:pathLst>
                  <a:path w="2007" h="7813" extrusionOk="0">
                    <a:moveTo>
                      <a:pt x="0" y="1"/>
                    </a:moveTo>
                    <a:lnTo>
                      <a:pt x="0" y="7813"/>
                    </a:lnTo>
                    <a:lnTo>
                      <a:pt x="2006" y="7813"/>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8"/>
              <p:cNvSpPr/>
              <p:nvPr/>
            </p:nvSpPr>
            <p:spPr>
              <a:xfrm>
                <a:off x="950700" y="4129355"/>
                <a:ext cx="62781" cy="240679"/>
              </a:xfrm>
              <a:custGeom>
                <a:avLst/>
                <a:gdLst/>
                <a:ahLst/>
                <a:cxnLst/>
                <a:rect l="l" t="t" r="r" b="b"/>
                <a:pathLst>
                  <a:path w="2038" h="7813" extrusionOk="0">
                    <a:moveTo>
                      <a:pt x="1" y="1"/>
                    </a:moveTo>
                    <a:lnTo>
                      <a:pt x="1" y="7813"/>
                    </a:lnTo>
                    <a:lnTo>
                      <a:pt x="2037" y="7813"/>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8"/>
              <p:cNvSpPr/>
              <p:nvPr/>
            </p:nvSpPr>
            <p:spPr>
              <a:xfrm>
                <a:off x="1062119" y="4129355"/>
                <a:ext cx="61826" cy="240679"/>
              </a:xfrm>
              <a:custGeom>
                <a:avLst/>
                <a:gdLst/>
                <a:ahLst/>
                <a:cxnLst/>
                <a:rect l="l" t="t" r="r" b="b"/>
                <a:pathLst>
                  <a:path w="2007"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8"/>
              <p:cNvSpPr/>
              <p:nvPr/>
            </p:nvSpPr>
            <p:spPr>
              <a:xfrm>
                <a:off x="1174492" y="4129355"/>
                <a:ext cx="61826" cy="240679"/>
              </a:xfrm>
              <a:custGeom>
                <a:avLst/>
                <a:gdLst/>
                <a:ahLst/>
                <a:cxnLst/>
                <a:rect l="l" t="t" r="r" b="b"/>
                <a:pathLst>
                  <a:path w="2007" h="7813" extrusionOk="0">
                    <a:moveTo>
                      <a:pt x="0" y="1"/>
                    </a:moveTo>
                    <a:lnTo>
                      <a:pt x="0" y="7813"/>
                    </a:lnTo>
                    <a:lnTo>
                      <a:pt x="2006" y="7813"/>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8"/>
              <p:cNvSpPr/>
              <p:nvPr/>
            </p:nvSpPr>
            <p:spPr>
              <a:xfrm>
                <a:off x="1285911" y="4129355"/>
                <a:ext cx="61826" cy="240679"/>
              </a:xfrm>
              <a:custGeom>
                <a:avLst/>
                <a:gdLst/>
                <a:ahLst/>
                <a:cxnLst/>
                <a:rect l="l" t="t" r="r" b="b"/>
                <a:pathLst>
                  <a:path w="2007" h="7813" extrusionOk="0">
                    <a:moveTo>
                      <a:pt x="0" y="1"/>
                    </a:moveTo>
                    <a:lnTo>
                      <a:pt x="0" y="7813"/>
                    </a:lnTo>
                    <a:lnTo>
                      <a:pt x="2006" y="7813"/>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8"/>
              <p:cNvSpPr/>
              <p:nvPr/>
            </p:nvSpPr>
            <p:spPr>
              <a:xfrm>
                <a:off x="1398253" y="4129355"/>
                <a:ext cx="61826" cy="240679"/>
              </a:xfrm>
              <a:custGeom>
                <a:avLst/>
                <a:gdLst/>
                <a:ahLst/>
                <a:cxnLst/>
                <a:rect l="l" t="t" r="r" b="b"/>
                <a:pathLst>
                  <a:path w="2007"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8"/>
              <p:cNvSpPr/>
              <p:nvPr/>
            </p:nvSpPr>
            <p:spPr>
              <a:xfrm>
                <a:off x="1509672" y="4129355"/>
                <a:ext cx="61826" cy="240679"/>
              </a:xfrm>
              <a:custGeom>
                <a:avLst/>
                <a:gdLst/>
                <a:ahLst/>
                <a:cxnLst/>
                <a:rect l="l" t="t" r="r" b="b"/>
                <a:pathLst>
                  <a:path w="2007"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8"/>
              <p:cNvSpPr/>
              <p:nvPr/>
            </p:nvSpPr>
            <p:spPr>
              <a:xfrm>
                <a:off x="1622045" y="4129355"/>
                <a:ext cx="61826" cy="240679"/>
              </a:xfrm>
              <a:custGeom>
                <a:avLst/>
                <a:gdLst/>
                <a:ahLst/>
                <a:cxnLst/>
                <a:rect l="l" t="t" r="r" b="b"/>
                <a:pathLst>
                  <a:path w="2007" h="7813" extrusionOk="0">
                    <a:moveTo>
                      <a:pt x="0" y="1"/>
                    </a:moveTo>
                    <a:lnTo>
                      <a:pt x="0" y="7813"/>
                    </a:lnTo>
                    <a:lnTo>
                      <a:pt x="2006" y="7813"/>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8"/>
              <p:cNvSpPr/>
              <p:nvPr/>
            </p:nvSpPr>
            <p:spPr>
              <a:xfrm>
                <a:off x="1732509" y="4129355"/>
                <a:ext cx="62781" cy="240679"/>
              </a:xfrm>
              <a:custGeom>
                <a:avLst/>
                <a:gdLst/>
                <a:ahLst/>
                <a:cxnLst/>
                <a:rect l="l" t="t" r="r" b="b"/>
                <a:pathLst>
                  <a:path w="2038" h="7813" extrusionOk="0">
                    <a:moveTo>
                      <a:pt x="1" y="1"/>
                    </a:moveTo>
                    <a:lnTo>
                      <a:pt x="1" y="7813"/>
                    </a:lnTo>
                    <a:lnTo>
                      <a:pt x="2037" y="7813"/>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8"/>
              <p:cNvSpPr/>
              <p:nvPr/>
            </p:nvSpPr>
            <p:spPr>
              <a:xfrm>
                <a:off x="1844882" y="4129355"/>
                <a:ext cx="61826" cy="240679"/>
              </a:xfrm>
              <a:custGeom>
                <a:avLst/>
                <a:gdLst/>
                <a:ahLst/>
                <a:cxnLst/>
                <a:rect l="l" t="t" r="r" b="b"/>
                <a:pathLst>
                  <a:path w="2007" h="7813" extrusionOk="0">
                    <a:moveTo>
                      <a:pt x="0" y="1"/>
                    </a:moveTo>
                    <a:lnTo>
                      <a:pt x="0"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8"/>
              <p:cNvSpPr/>
              <p:nvPr/>
            </p:nvSpPr>
            <p:spPr>
              <a:xfrm>
                <a:off x="925410" y="3889669"/>
                <a:ext cx="1261280" cy="240679"/>
              </a:xfrm>
              <a:custGeom>
                <a:avLst/>
                <a:gdLst/>
                <a:ahLst/>
                <a:cxnLst/>
                <a:rect l="l" t="t" r="r" b="b"/>
                <a:pathLst>
                  <a:path w="40944" h="7813" extrusionOk="0">
                    <a:moveTo>
                      <a:pt x="1" y="1"/>
                    </a:moveTo>
                    <a:lnTo>
                      <a:pt x="1" y="7812"/>
                    </a:lnTo>
                    <a:lnTo>
                      <a:pt x="40944" y="7812"/>
                    </a:lnTo>
                    <a:lnTo>
                      <a:pt x="40944" y="1"/>
                    </a:ln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8"/>
              <p:cNvSpPr/>
              <p:nvPr/>
            </p:nvSpPr>
            <p:spPr>
              <a:xfrm>
                <a:off x="925410" y="3889669"/>
                <a:ext cx="61826" cy="240679"/>
              </a:xfrm>
              <a:custGeom>
                <a:avLst/>
                <a:gdLst/>
                <a:ahLst/>
                <a:cxnLst/>
                <a:rect l="l" t="t" r="r" b="b"/>
                <a:pathLst>
                  <a:path w="2007" h="7813" extrusionOk="0">
                    <a:moveTo>
                      <a:pt x="1" y="1"/>
                    </a:moveTo>
                    <a:lnTo>
                      <a:pt x="1" y="7812"/>
                    </a:lnTo>
                    <a:lnTo>
                      <a:pt x="2007" y="7812"/>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8"/>
              <p:cNvSpPr/>
              <p:nvPr/>
            </p:nvSpPr>
            <p:spPr>
              <a:xfrm>
                <a:off x="1037784" y="3889669"/>
                <a:ext cx="61826" cy="240679"/>
              </a:xfrm>
              <a:custGeom>
                <a:avLst/>
                <a:gdLst/>
                <a:ahLst/>
                <a:cxnLst/>
                <a:rect l="l" t="t" r="r" b="b"/>
                <a:pathLst>
                  <a:path w="2007" h="7813" extrusionOk="0">
                    <a:moveTo>
                      <a:pt x="0" y="1"/>
                    </a:moveTo>
                    <a:lnTo>
                      <a:pt x="0" y="7812"/>
                    </a:lnTo>
                    <a:lnTo>
                      <a:pt x="2006" y="7812"/>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8"/>
              <p:cNvSpPr/>
              <p:nvPr/>
            </p:nvSpPr>
            <p:spPr>
              <a:xfrm>
                <a:off x="1148278" y="3889669"/>
                <a:ext cx="62750" cy="240679"/>
              </a:xfrm>
              <a:custGeom>
                <a:avLst/>
                <a:gdLst/>
                <a:ahLst/>
                <a:cxnLst/>
                <a:rect l="l" t="t" r="r" b="b"/>
                <a:pathLst>
                  <a:path w="2037" h="7813" extrusionOk="0">
                    <a:moveTo>
                      <a:pt x="0" y="1"/>
                    </a:moveTo>
                    <a:lnTo>
                      <a:pt x="0" y="7812"/>
                    </a:lnTo>
                    <a:lnTo>
                      <a:pt x="2037" y="7812"/>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8"/>
              <p:cNvSpPr/>
              <p:nvPr/>
            </p:nvSpPr>
            <p:spPr>
              <a:xfrm>
                <a:off x="1261545" y="3889669"/>
                <a:ext cx="61826" cy="240679"/>
              </a:xfrm>
              <a:custGeom>
                <a:avLst/>
                <a:gdLst/>
                <a:ahLst/>
                <a:cxnLst/>
                <a:rect l="l" t="t" r="r" b="b"/>
                <a:pathLst>
                  <a:path w="2007" h="7813" extrusionOk="0">
                    <a:moveTo>
                      <a:pt x="1" y="1"/>
                    </a:moveTo>
                    <a:lnTo>
                      <a:pt x="1" y="7812"/>
                    </a:lnTo>
                    <a:lnTo>
                      <a:pt x="2007" y="7812"/>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8"/>
              <p:cNvSpPr/>
              <p:nvPr/>
            </p:nvSpPr>
            <p:spPr>
              <a:xfrm>
                <a:off x="1372039" y="3889669"/>
                <a:ext cx="62781" cy="240679"/>
              </a:xfrm>
              <a:custGeom>
                <a:avLst/>
                <a:gdLst/>
                <a:ahLst/>
                <a:cxnLst/>
                <a:rect l="l" t="t" r="r" b="b"/>
                <a:pathLst>
                  <a:path w="2038" h="7813" extrusionOk="0">
                    <a:moveTo>
                      <a:pt x="1" y="1"/>
                    </a:moveTo>
                    <a:lnTo>
                      <a:pt x="1" y="7812"/>
                    </a:lnTo>
                    <a:lnTo>
                      <a:pt x="2037" y="7812"/>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8"/>
              <p:cNvSpPr/>
              <p:nvPr/>
            </p:nvSpPr>
            <p:spPr>
              <a:xfrm>
                <a:off x="1484412" y="3889669"/>
                <a:ext cx="61826" cy="240679"/>
              </a:xfrm>
              <a:custGeom>
                <a:avLst/>
                <a:gdLst/>
                <a:ahLst/>
                <a:cxnLst/>
                <a:rect l="l" t="t" r="r" b="b"/>
                <a:pathLst>
                  <a:path w="2007" h="7813" extrusionOk="0">
                    <a:moveTo>
                      <a:pt x="0" y="1"/>
                    </a:moveTo>
                    <a:lnTo>
                      <a:pt x="0" y="7812"/>
                    </a:lnTo>
                    <a:lnTo>
                      <a:pt x="2006" y="7812"/>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8"/>
              <p:cNvSpPr/>
              <p:nvPr/>
            </p:nvSpPr>
            <p:spPr>
              <a:xfrm>
                <a:off x="1595831" y="3889669"/>
                <a:ext cx="61826" cy="240679"/>
              </a:xfrm>
              <a:custGeom>
                <a:avLst/>
                <a:gdLst/>
                <a:ahLst/>
                <a:cxnLst/>
                <a:rect l="l" t="t" r="r" b="b"/>
                <a:pathLst>
                  <a:path w="2007" h="7813" extrusionOk="0">
                    <a:moveTo>
                      <a:pt x="0" y="1"/>
                    </a:moveTo>
                    <a:lnTo>
                      <a:pt x="0" y="7812"/>
                    </a:lnTo>
                    <a:lnTo>
                      <a:pt x="2006" y="7812"/>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8"/>
              <p:cNvSpPr/>
              <p:nvPr/>
            </p:nvSpPr>
            <p:spPr>
              <a:xfrm>
                <a:off x="1708173" y="3889669"/>
                <a:ext cx="61826" cy="240679"/>
              </a:xfrm>
              <a:custGeom>
                <a:avLst/>
                <a:gdLst/>
                <a:ahLst/>
                <a:cxnLst/>
                <a:rect l="l" t="t" r="r" b="b"/>
                <a:pathLst>
                  <a:path w="2007" h="7813" extrusionOk="0">
                    <a:moveTo>
                      <a:pt x="1" y="1"/>
                    </a:moveTo>
                    <a:lnTo>
                      <a:pt x="1" y="7812"/>
                    </a:lnTo>
                    <a:lnTo>
                      <a:pt x="2007" y="7812"/>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8"/>
              <p:cNvSpPr/>
              <p:nvPr/>
            </p:nvSpPr>
            <p:spPr>
              <a:xfrm>
                <a:off x="1819592" y="3889669"/>
                <a:ext cx="61826" cy="240679"/>
              </a:xfrm>
              <a:custGeom>
                <a:avLst/>
                <a:gdLst/>
                <a:ahLst/>
                <a:cxnLst/>
                <a:rect l="l" t="t" r="r" b="b"/>
                <a:pathLst>
                  <a:path w="2007" h="7813" extrusionOk="0">
                    <a:moveTo>
                      <a:pt x="1" y="1"/>
                    </a:moveTo>
                    <a:lnTo>
                      <a:pt x="1" y="7812"/>
                    </a:lnTo>
                    <a:lnTo>
                      <a:pt x="2007" y="7812"/>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8"/>
              <p:cNvSpPr/>
              <p:nvPr/>
            </p:nvSpPr>
            <p:spPr>
              <a:xfrm>
                <a:off x="1931965" y="3889669"/>
                <a:ext cx="61826" cy="240679"/>
              </a:xfrm>
              <a:custGeom>
                <a:avLst/>
                <a:gdLst/>
                <a:ahLst/>
                <a:cxnLst/>
                <a:rect l="l" t="t" r="r" b="b"/>
                <a:pathLst>
                  <a:path w="2007" h="7813" extrusionOk="0">
                    <a:moveTo>
                      <a:pt x="0" y="1"/>
                    </a:moveTo>
                    <a:lnTo>
                      <a:pt x="0" y="7812"/>
                    </a:lnTo>
                    <a:lnTo>
                      <a:pt x="2006" y="7812"/>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8"/>
              <p:cNvSpPr/>
              <p:nvPr/>
            </p:nvSpPr>
            <p:spPr>
              <a:xfrm>
                <a:off x="2044308" y="3889669"/>
                <a:ext cx="61826" cy="240679"/>
              </a:xfrm>
              <a:custGeom>
                <a:avLst/>
                <a:gdLst/>
                <a:ahLst/>
                <a:cxnLst/>
                <a:rect l="l" t="t" r="r" b="b"/>
                <a:pathLst>
                  <a:path w="2007" h="7813" extrusionOk="0">
                    <a:moveTo>
                      <a:pt x="1" y="1"/>
                    </a:moveTo>
                    <a:lnTo>
                      <a:pt x="1" y="7812"/>
                    </a:lnTo>
                    <a:lnTo>
                      <a:pt x="2007" y="7812"/>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8"/>
              <p:cNvSpPr/>
              <p:nvPr/>
            </p:nvSpPr>
            <p:spPr>
              <a:xfrm>
                <a:off x="836479" y="3656544"/>
                <a:ext cx="1261280" cy="240649"/>
              </a:xfrm>
              <a:custGeom>
                <a:avLst/>
                <a:gdLst/>
                <a:ahLst/>
                <a:cxnLst/>
                <a:rect l="l" t="t" r="r" b="b"/>
                <a:pathLst>
                  <a:path w="40944" h="7812" extrusionOk="0">
                    <a:moveTo>
                      <a:pt x="0" y="0"/>
                    </a:moveTo>
                    <a:lnTo>
                      <a:pt x="0" y="7812"/>
                    </a:lnTo>
                    <a:lnTo>
                      <a:pt x="40943" y="7812"/>
                    </a:lnTo>
                    <a:lnTo>
                      <a:pt x="40943" y="0"/>
                    </a:ln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8"/>
              <p:cNvSpPr/>
              <p:nvPr/>
            </p:nvSpPr>
            <p:spPr>
              <a:xfrm>
                <a:off x="836479" y="3656544"/>
                <a:ext cx="61826" cy="240649"/>
              </a:xfrm>
              <a:custGeom>
                <a:avLst/>
                <a:gdLst/>
                <a:ahLst/>
                <a:cxnLst/>
                <a:rect l="l" t="t" r="r" b="b"/>
                <a:pathLst>
                  <a:path w="2007" h="7812" extrusionOk="0">
                    <a:moveTo>
                      <a:pt x="0" y="0"/>
                    </a:moveTo>
                    <a:lnTo>
                      <a:pt x="0" y="7812"/>
                    </a:lnTo>
                    <a:lnTo>
                      <a:pt x="2006" y="7812"/>
                    </a:lnTo>
                    <a:lnTo>
                      <a:pt x="2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8"/>
              <p:cNvSpPr/>
              <p:nvPr/>
            </p:nvSpPr>
            <p:spPr>
              <a:xfrm>
                <a:off x="947897" y="3656544"/>
                <a:ext cx="61826" cy="240649"/>
              </a:xfrm>
              <a:custGeom>
                <a:avLst/>
                <a:gdLst/>
                <a:ahLst/>
                <a:cxnLst/>
                <a:rect l="l" t="t" r="r" b="b"/>
                <a:pathLst>
                  <a:path w="2007" h="7812" extrusionOk="0">
                    <a:moveTo>
                      <a:pt x="0" y="0"/>
                    </a:moveTo>
                    <a:lnTo>
                      <a:pt x="0" y="7812"/>
                    </a:lnTo>
                    <a:lnTo>
                      <a:pt x="2006" y="7812"/>
                    </a:lnTo>
                    <a:lnTo>
                      <a:pt x="2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8"/>
              <p:cNvSpPr/>
              <p:nvPr/>
            </p:nvSpPr>
            <p:spPr>
              <a:xfrm>
                <a:off x="1060240" y="3656544"/>
                <a:ext cx="61826" cy="240649"/>
              </a:xfrm>
              <a:custGeom>
                <a:avLst/>
                <a:gdLst/>
                <a:ahLst/>
                <a:cxnLst/>
                <a:rect l="l" t="t" r="r" b="b"/>
                <a:pathLst>
                  <a:path w="2007"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8"/>
              <p:cNvSpPr/>
              <p:nvPr/>
            </p:nvSpPr>
            <p:spPr>
              <a:xfrm>
                <a:off x="1170734" y="3656544"/>
                <a:ext cx="62781" cy="240649"/>
              </a:xfrm>
              <a:custGeom>
                <a:avLst/>
                <a:gdLst/>
                <a:ahLst/>
                <a:cxnLst/>
                <a:rect l="l" t="t" r="r" b="b"/>
                <a:pathLst>
                  <a:path w="2038" h="7812" extrusionOk="0">
                    <a:moveTo>
                      <a:pt x="1" y="0"/>
                    </a:moveTo>
                    <a:lnTo>
                      <a:pt x="1" y="7812"/>
                    </a:lnTo>
                    <a:lnTo>
                      <a:pt x="2037" y="7812"/>
                    </a:lnTo>
                    <a:lnTo>
                      <a:pt x="20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8"/>
              <p:cNvSpPr/>
              <p:nvPr/>
            </p:nvSpPr>
            <p:spPr>
              <a:xfrm>
                <a:off x="1283077" y="3656544"/>
                <a:ext cx="61856" cy="240649"/>
              </a:xfrm>
              <a:custGeom>
                <a:avLst/>
                <a:gdLst/>
                <a:ahLst/>
                <a:cxnLst/>
                <a:rect l="l" t="t" r="r" b="b"/>
                <a:pathLst>
                  <a:path w="2008"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8"/>
              <p:cNvSpPr/>
              <p:nvPr/>
            </p:nvSpPr>
            <p:spPr>
              <a:xfrm>
                <a:off x="1394526" y="3656544"/>
                <a:ext cx="61826" cy="240649"/>
              </a:xfrm>
              <a:custGeom>
                <a:avLst/>
                <a:gdLst/>
                <a:ahLst/>
                <a:cxnLst/>
                <a:rect l="l" t="t" r="r" b="b"/>
                <a:pathLst>
                  <a:path w="2007" h="7812" extrusionOk="0">
                    <a:moveTo>
                      <a:pt x="0" y="0"/>
                    </a:moveTo>
                    <a:lnTo>
                      <a:pt x="0" y="7812"/>
                    </a:lnTo>
                    <a:lnTo>
                      <a:pt x="2006" y="7812"/>
                    </a:lnTo>
                    <a:lnTo>
                      <a:pt x="2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8"/>
              <p:cNvSpPr/>
              <p:nvPr/>
            </p:nvSpPr>
            <p:spPr>
              <a:xfrm>
                <a:off x="1506868" y="3656544"/>
                <a:ext cx="61826" cy="240649"/>
              </a:xfrm>
              <a:custGeom>
                <a:avLst/>
                <a:gdLst/>
                <a:ahLst/>
                <a:cxnLst/>
                <a:rect l="l" t="t" r="r" b="b"/>
                <a:pathLst>
                  <a:path w="2007"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8"/>
              <p:cNvSpPr/>
              <p:nvPr/>
            </p:nvSpPr>
            <p:spPr>
              <a:xfrm>
                <a:off x="1618287" y="3656544"/>
                <a:ext cx="61826" cy="240649"/>
              </a:xfrm>
              <a:custGeom>
                <a:avLst/>
                <a:gdLst/>
                <a:ahLst/>
                <a:cxnLst/>
                <a:rect l="l" t="t" r="r" b="b"/>
                <a:pathLst>
                  <a:path w="2007"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8"/>
              <p:cNvSpPr/>
              <p:nvPr/>
            </p:nvSpPr>
            <p:spPr>
              <a:xfrm>
                <a:off x="1730660" y="3656544"/>
                <a:ext cx="61826" cy="240649"/>
              </a:xfrm>
              <a:custGeom>
                <a:avLst/>
                <a:gdLst/>
                <a:ahLst/>
                <a:cxnLst/>
                <a:rect l="l" t="t" r="r" b="b"/>
                <a:pathLst>
                  <a:path w="2007" h="7812" extrusionOk="0">
                    <a:moveTo>
                      <a:pt x="0" y="0"/>
                    </a:moveTo>
                    <a:lnTo>
                      <a:pt x="0" y="7812"/>
                    </a:lnTo>
                    <a:lnTo>
                      <a:pt x="2006" y="7812"/>
                    </a:lnTo>
                    <a:lnTo>
                      <a:pt x="2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8"/>
              <p:cNvSpPr/>
              <p:nvPr/>
            </p:nvSpPr>
            <p:spPr>
              <a:xfrm>
                <a:off x="1841124" y="3656544"/>
                <a:ext cx="62781" cy="240649"/>
              </a:xfrm>
              <a:custGeom>
                <a:avLst/>
                <a:gdLst/>
                <a:ahLst/>
                <a:cxnLst/>
                <a:rect l="l" t="t" r="r" b="b"/>
                <a:pathLst>
                  <a:path w="2038" h="7812" extrusionOk="0">
                    <a:moveTo>
                      <a:pt x="1" y="0"/>
                    </a:moveTo>
                    <a:lnTo>
                      <a:pt x="1" y="7812"/>
                    </a:lnTo>
                    <a:lnTo>
                      <a:pt x="2037" y="7812"/>
                    </a:lnTo>
                    <a:lnTo>
                      <a:pt x="20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8"/>
              <p:cNvSpPr/>
              <p:nvPr/>
            </p:nvSpPr>
            <p:spPr>
              <a:xfrm>
                <a:off x="1954421" y="3656544"/>
                <a:ext cx="61826" cy="240649"/>
              </a:xfrm>
              <a:custGeom>
                <a:avLst/>
                <a:gdLst/>
                <a:ahLst/>
                <a:cxnLst/>
                <a:rect l="l" t="t" r="r" b="b"/>
                <a:pathLst>
                  <a:path w="2007"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8"/>
              <p:cNvSpPr/>
              <p:nvPr/>
            </p:nvSpPr>
            <p:spPr>
              <a:xfrm>
                <a:off x="2064916" y="3656544"/>
                <a:ext cx="62750" cy="240649"/>
              </a:xfrm>
              <a:custGeom>
                <a:avLst/>
                <a:gdLst/>
                <a:ahLst/>
                <a:cxnLst/>
                <a:rect l="l" t="t" r="r" b="b"/>
                <a:pathLst>
                  <a:path w="2037" h="7812" extrusionOk="0">
                    <a:moveTo>
                      <a:pt x="0" y="0"/>
                    </a:moveTo>
                    <a:lnTo>
                      <a:pt x="0" y="7812"/>
                    </a:lnTo>
                    <a:lnTo>
                      <a:pt x="2037" y="7812"/>
                    </a:lnTo>
                    <a:lnTo>
                      <a:pt x="20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8"/>
              <p:cNvSpPr/>
              <p:nvPr/>
            </p:nvSpPr>
            <p:spPr>
              <a:xfrm>
                <a:off x="697891" y="3422465"/>
                <a:ext cx="1262235" cy="240649"/>
              </a:xfrm>
              <a:custGeom>
                <a:avLst/>
                <a:gdLst/>
                <a:ahLst/>
                <a:cxnLst/>
                <a:rect l="l" t="t" r="r" b="b"/>
                <a:pathLst>
                  <a:path w="40975" h="7812" extrusionOk="0">
                    <a:moveTo>
                      <a:pt x="1" y="0"/>
                    </a:moveTo>
                    <a:lnTo>
                      <a:pt x="1" y="7812"/>
                    </a:lnTo>
                    <a:lnTo>
                      <a:pt x="40974" y="7812"/>
                    </a:lnTo>
                    <a:lnTo>
                      <a:pt x="40974" y="0"/>
                    </a:ln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8"/>
              <p:cNvSpPr/>
              <p:nvPr/>
            </p:nvSpPr>
            <p:spPr>
              <a:xfrm>
                <a:off x="697891" y="3422465"/>
                <a:ext cx="61826" cy="240649"/>
              </a:xfrm>
              <a:custGeom>
                <a:avLst/>
                <a:gdLst/>
                <a:ahLst/>
                <a:cxnLst/>
                <a:rect l="l" t="t" r="r" b="b"/>
                <a:pathLst>
                  <a:path w="2007"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8"/>
              <p:cNvSpPr/>
              <p:nvPr/>
            </p:nvSpPr>
            <p:spPr>
              <a:xfrm>
                <a:off x="809309" y="3422465"/>
                <a:ext cx="61826" cy="240649"/>
              </a:xfrm>
              <a:custGeom>
                <a:avLst/>
                <a:gdLst/>
                <a:ahLst/>
                <a:cxnLst/>
                <a:rect l="l" t="t" r="r" b="b"/>
                <a:pathLst>
                  <a:path w="2007"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8"/>
              <p:cNvSpPr/>
              <p:nvPr/>
            </p:nvSpPr>
            <p:spPr>
              <a:xfrm>
                <a:off x="921683" y="3422465"/>
                <a:ext cx="61826" cy="240649"/>
              </a:xfrm>
              <a:custGeom>
                <a:avLst/>
                <a:gdLst/>
                <a:ahLst/>
                <a:cxnLst/>
                <a:rect l="l" t="t" r="r" b="b"/>
                <a:pathLst>
                  <a:path w="2007" h="7812" extrusionOk="0">
                    <a:moveTo>
                      <a:pt x="0" y="0"/>
                    </a:moveTo>
                    <a:lnTo>
                      <a:pt x="0" y="7812"/>
                    </a:lnTo>
                    <a:lnTo>
                      <a:pt x="2006" y="7812"/>
                    </a:lnTo>
                    <a:lnTo>
                      <a:pt x="2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8"/>
              <p:cNvSpPr/>
              <p:nvPr/>
            </p:nvSpPr>
            <p:spPr>
              <a:xfrm>
                <a:off x="1033101" y="3422465"/>
                <a:ext cx="61826" cy="240649"/>
              </a:xfrm>
              <a:custGeom>
                <a:avLst/>
                <a:gdLst/>
                <a:ahLst/>
                <a:cxnLst/>
                <a:rect l="l" t="t" r="r" b="b"/>
                <a:pathLst>
                  <a:path w="2007" h="7812" extrusionOk="0">
                    <a:moveTo>
                      <a:pt x="0" y="0"/>
                    </a:moveTo>
                    <a:lnTo>
                      <a:pt x="0" y="7812"/>
                    </a:lnTo>
                    <a:lnTo>
                      <a:pt x="2006" y="7812"/>
                    </a:lnTo>
                    <a:lnTo>
                      <a:pt x="2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8"/>
              <p:cNvSpPr/>
              <p:nvPr/>
            </p:nvSpPr>
            <p:spPr>
              <a:xfrm>
                <a:off x="1145444" y="3422465"/>
                <a:ext cx="61826" cy="240649"/>
              </a:xfrm>
              <a:custGeom>
                <a:avLst/>
                <a:gdLst/>
                <a:ahLst/>
                <a:cxnLst/>
                <a:rect l="l" t="t" r="r" b="b"/>
                <a:pathLst>
                  <a:path w="2007"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8"/>
              <p:cNvSpPr/>
              <p:nvPr/>
            </p:nvSpPr>
            <p:spPr>
              <a:xfrm>
                <a:off x="1257817" y="3422465"/>
                <a:ext cx="61826" cy="240649"/>
              </a:xfrm>
              <a:custGeom>
                <a:avLst/>
                <a:gdLst/>
                <a:ahLst/>
                <a:cxnLst/>
                <a:rect l="l" t="t" r="r" b="b"/>
                <a:pathLst>
                  <a:path w="2007" h="7812" extrusionOk="0">
                    <a:moveTo>
                      <a:pt x="0" y="0"/>
                    </a:moveTo>
                    <a:lnTo>
                      <a:pt x="0" y="7812"/>
                    </a:lnTo>
                    <a:lnTo>
                      <a:pt x="2006" y="7812"/>
                    </a:lnTo>
                    <a:lnTo>
                      <a:pt x="2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8"/>
              <p:cNvSpPr/>
              <p:nvPr/>
            </p:nvSpPr>
            <p:spPr>
              <a:xfrm>
                <a:off x="1369236" y="3422465"/>
                <a:ext cx="61826" cy="240649"/>
              </a:xfrm>
              <a:custGeom>
                <a:avLst/>
                <a:gdLst/>
                <a:ahLst/>
                <a:cxnLst/>
                <a:rect l="l" t="t" r="r" b="b"/>
                <a:pathLst>
                  <a:path w="2007" h="7812" extrusionOk="0">
                    <a:moveTo>
                      <a:pt x="0" y="0"/>
                    </a:moveTo>
                    <a:lnTo>
                      <a:pt x="0"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8"/>
              <p:cNvSpPr/>
              <p:nvPr/>
            </p:nvSpPr>
            <p:spPr>
              <a:xfrm>
                <a:off x="1481578" y="3422465"/>
                <a:ext cx="61826" cy="240649"/>
              </a:xfrm>
              <a:custGeom>
                <a:avLst/>
                <a:gdLst/>
                <a:ahLst/>
                <a:cxnLst/>
                <a:rect l="l" t="t" r="r" b="b"/>
                <a:pathLst>
                  <a:path w="2007"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8"/>
              <p:cNvSpPr/>
              <p:nvPr/>
            </p:nvSpPr>
            <p:spPr>
              <a:xfrm>
                <a:off x="1592073" y="3422465"/>
                <a:ext cx="62781" cy="240649"/>
              </a:xfrm>
              <a:custGeom>
                <a:avLst/>
                <a:gdLst/>
                <a:ahLst/>
                <a:cxnLst/>
                <a:rect l="l" t="t" r="r" b="b"/>
                <a:pathLst>
                  <a:path w="2038" h="7812" extrusionOk="0">
                    <a:moveTo>
                      <a:pt x="1" y="0"/>
                    </a:moveTo>
                    <a:lnTo>
                      <a:pt x="1" y="7812"/>
                    </a:lnTo>
                    <a:lnTo>
                      <a:pt x="2037" y="7812"/>
                    </a:lnTo>
                    <a:lnTo>
                      <a:pt x="20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8"/>
              <p:cNvSpPr/>
              <p:nvPr/>
            </p:nvSpPr>
            <p:spPr>
              <a:xfrm>
                <a:off x="1704446" y="3422465"/>
                <a:ext cx="61826" cy="240649"/>
              </a:xfrm>
              <a:custGeom>
                <a:avLst/>
                <a:gdLst/>
                <a:ahLst/>
                <a:cxnLst/>
                <a:rect l="l" t="t" r="r" b="b"/>
                <a:pathLst>
                  <a:path w="2007" h="7812" extrusionOk="0">
                    <a:moveTo>
                      <a:pt x="0" y="0"/>
                    </a:moveTo>
                    <a:lnTo>
                      <a:pt x="0" y="7812"/>
                    </a:lnTo>
                    <a:lnTo>
                      <a:pt x="2006" y="7812"/>
                    </a:lnTo>
                    <a:lnTo>
                      <a:pt x="2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8"/>
              <p:cNvSpPr/>
              <p:nvPr/>
            </p:nvSpPr>
            <p:spPr>
              <a:xfrm>
                <a:off x="1815864" y="3422465"/>
                <a:ext cx="61826" cy="240649"/>
              </a:xfrm>
              <a:custGeom>
                <a:avLst/>
                <a:gdLst/>
                <a:ahLst/>
                <a:cxnLst/>
                <a:rect l="l" t="t" r="r" b="b"/>
                <a:pathLst>
                  <a:path w="2007" h="7812" extrusionOk="0">
                    <a:moveTo>
                      <a:pt x="0" y="0"/>
                    </a:moveTo>
                    <a:lnTo>
                      <a:pt x="0" y="7812"/>
                    </a:lnTo>
                    <a:lnTo>
                      <a:pt x="2006" y="7812"/>
                    </a:lnTo>
                    <a:lnTo>
                      <a:pt x="2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8"/>
              <p:cNvSpPr/>
              <p:nvPr/>
            </p:nvSpPr>
            <p:spPr>
              <a:xfrm>
                <a:off x="1928207" y="3422465"/>
                <a:ext cx="61826" cy="240649"/>
              </a:xfrm>
              <a:custGeom>
                <a:avLst/>
                <a:gdLst/>
                <a:ahLst/>
                <a:cxnLst/>
                <a:rect l="l" t="t" r="r" b="b"/>
                <a:pathLst>
                  <a:path w="2007"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8"/>
              <p:cNvSpPr/>
              <p:nvPr/>
            </p:nvSpPr>
            <p:spPr>
              <a:xfrm>
                <a:off x="870178" y="2953350"/>
                <a:ext cx="61826" cy="240679"/>
              </a:xfrm>
              <a:custGeom>
                <a:avLst/>
                <a:gdLst/>
                <a:ahLst/>
                <a:cxnLst/>
                <a:rect l="l" t="t" r="r" b="b"/>
                <a:pathLst>
                  <a:path w="2007" h="7813" extrusionOk="0">
                    <a:moveTo>
                      <a:pt x="0" y="1"/>
                    </a:moveTo>
                    <a:lnTo>
                      <a:pt x="0"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8"/>
              <p:cNvSpPr/>
              <p:nvPr/>
            </p:nvSpPr>
            <p:spPr>
              <a:xfrm>
                <a:off x="982521" y="2953350"/>
                <a:ext cx="61856" cy="240679"/>
              </a:xfrm>
              <a:custGeom>
                <a:avLst/>
                <a:gdLst/>
                <a:ahLst/>
                <a:cxnLst/>
                <a:rect l="l" t="t" r="r" b="b"/>
                <a:pathLst>
                  <a:path w="2008"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8"/>
              <p:cNvSpPr/>
              <p:nvPr/>
            </p:nvSpPr>
            <p:spPr>
              <a:xfrm>
                <a:off x="1093970" y="2953350"/>
                <a:ext cx="61826" cy="240679"/>
              </a:xfrm>
              <a:custGeom>
                <a:avLst/>
                <a:gdLst/>
                <a:ahLst/>
                <a:cxnLst/>
                <a:rect l="l" t="t" r="r" b="b"/>
                <a:pathLst>
                  <a:path w="2007" h="7813" extrusionOk="0">
                    <a:moveTo>
                      <a:pt x="0" y="1"/>
                    </a:moveTo>
                    <a:lnTo>
                      <a:pt x="0" y="7813"/>
                    </a:lnTo>
                    <a:lnTo>
                      <a:pt x="2006" y="7813"/>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8"/>
              <p:cNvSpPr/>
              <p:nvPr/>
            </p:nvSpPr>
            <p:spPr>
              <a:xfrm>
                <a:off x="1206313" y="2953350"/>
                <a:ext cx="61826" cy="240679"/>
              </a:xfrm>
              <a:custGeom>
                <a:avLst/>
                <a:gdLst/>
                <a:ahLst/>
                <a:cxnLst/>
                <a:rect l="l" t="t" r="r" b="b"/>
                <a:pathLst>
                  <a:path w="2007"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8"/>
              <p:cNvSpPr/>
              <p:nvPr/>
            </p:nvSpPr>
            <p:spPr>
              <a:xfrm>
                <a:off x="1317731" y="2953350"/>
                <a:ext cx="61826" cy="240679"/>
              </a:xfrm>
              <a:custGeom>
                <a:avLst/>
                <a:gdLst/>
                <a:ahLst/>
                <a:cxnLst/>
                <a:rect l="l" t="t" r="r" b="b"/>
                <a:pathLst>
                  <a:path w="2007"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8"/>
              <p:cNvSpPr/>
              <p:nvPr/>
            </p:nvSpPr>
            <p:spPr>
              <a:xfrm>
                <a:off x="1429150" y="2953350"/>
                <a:ext cx="62781" cy="240679"/>
              </a:xfrm>
              <a:custGeom>
                <a:avLst/>
                <a:gdLst/>
                <a:ahLst/>
                <a:cxnLst/>
                <a:rect l="l" t="t" r="r" b="b"/>
                <a:pathLst>
                  <a:path w="2038" h="7813" extrusionOk="0">
                    <a:moveTo>
                      <a:pt x="1" y="1"/>
                    </a:moveTo>
                    <a:lnTo>
                      <a:pt x="1" y="7813"/>
                    </a:lnTo>
                    <a:lnTo>
                      <a:pt x="2037" y="7813"/>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8"/>
              <p:cNvSpPr/>
              <p:nvPr/>
            </p:nvSpPr>
            <p:spPr>
              <a:xfrm>
                <a:off x="1540568" y="2953350"/>
                <a:ext cx="61826" cy="240679"/>
              </a:xfrm>
              <a:custGeom>
                <a:avLst/>
                <a:gdLst/>
                <a:ahLst/>
                <a:cxnLst/>
                <a:rect l="l" t="t" r="r" b="b"/>
                <a:pathLst>
                  <a:path w="2007"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8"/>
              <p:cNvSpPr/>
              <p:nvPr/>
            </p:nvSpPr>
            <p:spPr>
              <a:xfrm>
                <a:off x="1652942" y="2953350"/>
                <a:ext cx="62750" cy="240679"/>
              </a:xfrm>
              <a:custGeom>
                <a:avLst/>
                <a:gdLst/>
                <a:ahLst/>
                <a:cxnLst/>
                <a:rect l="l" t="t" r="r" b="b"/>
                <a:pathLst>
                  <a:path w="2037" h="7813" extrusionOk="0">
                    <a:moveTo>
                      <a:pt x="0" y="1"/>
                    </a:moveTo>
                    <a:lnTo>
                      <a:pt x="0" y="7813"/>
                    </a:lnTo>
                    <a:lnTo>
                      <a:pt x="2037" y="7813"/>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8"/>
              <p:cNvSpPr/>
              <p:nvPr/>
            </p:nvSpPr>
            <p:spPr>
              <a:xfrm>
                <a:off x="1764360" y="2953350"/>
                <a:ext cx="61826" cy="240679"/>
              </a:xfrm>
              <a:custGeom>
                <a:avLst/>
                <a:gdLst/>
                <a:ahLst/>
                <a:cxnLst/>
                <a:rect l="l" t="t" r="r" b="b"/>
                <a:pathLst>
                  <a:path w="2007" h="7813" extrusionOk="0">
                    <a:moveTo>
                      <a:pt x="0" y="1"/>
                    </a:moveTo>
                    <a:lnTo>
                      <a:pt x="0"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8"/>
              <p:cNvSpPr/>
              <p:nvPr/>
            </p:nvSpPr>
            <p:spPr>
              <a:xfrm>
                <a:off x="1876703" y="2953350"/>
                <a:ext cx="61826" cy="240679"/>
              </a:xfrm>
              <a:custGeom>
                <a:avLst/>
                <a:gdLst/>
                <a:ahLst/>
                <a:cxnLst/>
                <a:rect l="l" t="t" r="r" b="b"/>
                <a:pathLst>
                  <a:path w="2007"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8"/>
              <p:cNvSpPr/>
              <p:nvPr/>
            </p:nvSpPr>
            <p:spPr>
              <a:xfrm>
                <a:off x="1988121" y="2953350"/>
                <a:ext cx="61856" cy="240679"/>
              </a:xfrm>
              <a:custGeom>
                <a:avLst/>
                <a:gdLst/>
                <a:ahLst/>
                <a:cxnLst/>
                <a:rect l="l" t="t" r="r" b="b"/>
                <a:pathLst>
                  <a:path w="2008"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8"/>
              <p:cNvSpPr/>
              <p:nvPr/>
            </p:nvSpPr>
            <p:spPr>
              <a:xfrm>
                <a:off x="608005" y="3189309"/>
                <a:ext cx="1262235" cy="241604"/>
              </a:xfrm>
              <a:custGeom>
                <a:avLst/>
                <a:gdLst/>
                <a:ahLst/>
                <a:cxnLst/>
                <a:rect l="l" t="t" r="r" b="b"/>
                <a:pathLst>
                  <a:path w="40975" h="7843" extrusionOk="0">
                    <a:moveTo>
                      <a:pt x="1" y="1"/>
                    </a:moveTo>
                    <a:lnTo>
                      <a:pt x="1" y="7843"/>
                    </a:lnTo>
                    <a:lnTo>
                      <a:pt x="40974" y="7843"/>
                    </a:lnTo>
                    <a:lnTo>
                      <a:pt x="40974" y="1"/>
                    </a:ln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8"/>
              <p:cNvSpPr/>
              <p:nvPr/>
            </p:nvSpPr>
            <p:spPr>
              <a:xfrm>
                <a:off x="608005" y="3189309"/>
                <a:ext cx="61826" cy="241604"/>
              </a:xfrm>
              <a:custGeom>
                <a:avLst/>
                <a:gdLst/>
                <a:ahLst/>
                <a:cxnLst/>
                <a:rect l="l" t="t" r="r" b="b"/>
                <a:pathLst>
                  <a:path w="2007" h="7843" extrusionOk="0">
                    <a:moveTo>
                      <a:pt x="1" y="1"/>
                    </a:moveTo>
                    <a:lnTo>
                      <a:pt x="1" y="7843"/>
                    </a:lnTo>
                    <a:lnTo>
                      <a:pt x="2007" y="784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8"/>
              <p:cNvSpPr/>
              <p:nvPr/>
            </p:nvSpPr>
            <p:spPr>
              <a:xfrm>
                <a:off x="720378" y="3189309"/>
                <a:ext cx="61826" cy="241604"/>
              </a:xfrm>
              <a:custGeom>
                <a:avLst/>
                <a:gdLst/>
                <a:ahLst/>
                <a:cxnLst/>
                <a:rect l="l" t="t" r="r" b="b"/>
                <a:pathLst>
                  <a:path w="2007" h="7843" extrusionOk="0">
                    <a:moveTo>
                      <a:pt x="0" y="1"/>
                    </a:moveTo>
                    <a:lnTo>
                      <a:pt x="0" y="7843"/>
                    </a:lnTo>
                    <a:lnTo>
                      <a:pt x="2006" y="7843"/>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8"/>
              <p:cNvSpPr/>
              <p:nvPr/>
            </p:nvSpPr>
            <p:spPr>
              <a:xfrm>
                <a:off x="831796" y="3189309"/>
                <a:ext cx="61826" cy="241604"/>
              </a:xfrm>
              <a:custGeom>
                <a:avLst/>
                <a:gdLst/>
                <a:ahLst/>
                <a:cxnLst/>
                <a:rect l="l" t="t" r="r" b="b"/>
                <a:pathLst>
                  <a:path w="2007" h="7843" extrusionOk="0">
                    <a:moveTo>
                      <a:pt x="0" y="1"/>
                    </a:moveTo>
                    <a:lnTo>
                      <a:pt x="0" y="7843"/>
                    </a:lnTo>
                    <a:lnTo>
                      <a:pt x="2006" y="7843"/>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8"/>
              <p:cNvSpPr/>
              <p:nvPr/>
            </p:nvSpPr>
            <p:spPr>
              <a:xfrm>
                <a:off x="944139" y="3189309"/>
                <a:ext cx="61826" cy="241604"/>
              </a:xfrm>
              <a:custGeom>
                <a:avLst/>
                <a:gdLst/>
                <a:ahLst/>
                <a:cxnLst/>
                <a:rect l="l" t="t" r="r" b="b"/>
                <a:pathLst>
                  <a:path w="2007" h="7843" extrusionOk="0">
                    <a:moveTo>
                      <a:pt x="1" y="1"/>
                    </a:moveTo>
                    <a:lnTo>
                      <a:pt x="1" y="7843"/>
                    </a:lnTo>
                    <a:lnTo>
                      <a:pt x="2007" y="784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8"/>
              <p:cNvSpPr/>
              <p:nvPr/>
            </p:nvSpPr>
            <p:spPr>
              <a:xfrm>
                <a:off x="1054633" y="3189309"/>
                <a:ext cx="62750" cy="241604"/>
              </a:xfrm>
              <a:custGeom>
                <a:avLst/>
                <a:gdLst/>
                <a:ahLst/>
                <a:cxnLst/>
                <a:rect l="l" t="t" r="r" b="b"/>
                <a:pathLst>
                  <a:path w="2037" h="7843" extrusionOk="0">
                    <a:moveTo>
                      <a:pt x="0" y="1"/>
                    </a:moveTo>
                    <a:lnTo>
                      <a:pt x="0" y="7843"/>
                    </a:lnTo>
                    <a:lnTo>
                      <a:pt x="2037" y="7843"/>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8"/>
              <p:cNvSpPr/>
              <p:nvPr/>
            </p:nvSpPr>
            <p:spPr>
              <a:xfrm>
                <a:off x="1167931" y="3189309"/>
                <a:ext cx="61826" cy="241604"/>
              </a:xfrm>
              <a:custGeom>
                <a:avLst/>
                <a:gdLst/>
                <a:ahLst/>
                <a:cxnLst/>
                <a:rect l="l" t="t" r="r" b="b"/>
                <a:pathLst>
                  <a:path w="2007" h="7843" extrusionOk="0">
                    <a:moveTo>
                      <a:pt x="0" y="1"/>
                    </a:moveTo>
                    <a:lnTo>
                      <a:pt x="0" y="7843"/>
                    </a:lnTo>
                    <a:lnTo>
                      <a:pt x="2006" y="7843"/>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8"/>
              <p:cNvSpPr/>
              <p:nvPr/>
            </p:nvSpPr>
            <p:spPr>
              <a:xfrm>
                <a:off x="1278425" y="3189309"/>
                <a:ext cx="62750" cy="241604"/>
              </a:xfrm>
              <a:custGeom>
                <a:avLst/>
                <a:gdLst/>
                <a:ahLst/>
                <a:cxnLst/>
                <a:rect l="l" t="t" r="r" b="b"/>
                <a:pathLst>
                  <a:path w="2037" h="7843" extrusionOk="0">
                    <a:moveTo>
                      <a:pt x="0" y="1"/>
                    </a:moveTo>
                    <a:lnTo>
                      <a:pt x="0" y="7843"/>
                    </a:lnTo>
                    <a:lnTo>
                      <a:pt x="2037" y="7843"/>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8"/>
              <p:cNvSpPr/>
              <p:nvPr/>
            </p:nvSpPr>
            <p:spPr>
              <a:xfrm>
                <a:off x="1390768" y="3189309"/>
                <a:ext cx="61826" cy="241604"/>
              </a:xfrm>
              <a:custGeom>
                <a:avLst/>
                <a:gdLst/>
                <a:ahLst/>
                <a:cxnLst/>
                <a:rect l="l" t="t" r="r" b="b"/>
                <a:pathLst>
                  <a:path w="2007" h="7843" extrusionOk="0">
                    <a:moveTo>
                      <a:pt x="0" y="1"/>
                    </a:moveTo>
                    <a:lnTo>
                      <a:pt x="0" y="7843"/>
                    </a:lnTo>
                    <a:lnTo>
                      <a:pt x="2007" y="784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8"/>
              <p:cNvSpPr/>
              <p:nvPr/>
            </p:nvSpPr>
            <p:spPr>
              <a:xfrm>
                <a:off x="1503110" y="3189309"/>
                <a:ext cx="62781" cy="241604"/>
              </a:xfrm>
              <a:custGeom>
                <a:avLst/>
                <a:gdLst/>
                <a:ahLst/>
                <a:cxnLst/>
                <a:rect l="l" t="t" r="r" b="b"/>
                <a:pathLst>
                  <a:path w="2038" h="7843" extrusionOk="0">
                    <a:moveTo>
                      <a:pt x="1" y="1"/>
                    </a:moveTo>
                    <a:lnTo>
                      <a:pt x="1" y="7843"/>
                    </a:lnTo>
                    <a:lnTo>
                      <a:pt x="2037" y="7843"/>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8"/>
              <p:cNvSpPr/>
              <p:nvPr/>
            </p:nvSpPr>
            <p:spPr>
              <a:xfrm>
                <a:off x="1614560" y="3189309"/>
                <a:ext cx="61826" cy="241604"/>
              </a:xfrm>
              <a:custGeom>
                <a:avLst/>
                <a:gdLst/>
                <a:ahLst/>
                <a:cxnLst/>
                <a:rect l="l" t="t" r="r" b="b"/>
                <a:pathLst>
                  <a:path w="2007" h="7843" extrusionOk="0">
                    <a:moveTo>
                      <a:pt x="0" y="1"/>
                    </a:moveTo>
                    <a:lnTo>
                      <a:pt x="0" y="7843"/>
                    </a:lnTo>
                    <a:lnTo>
                      <a:pt x="2006" y="7843"/>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8"/>
              <p:cNvSpPr/>
              <p:nvPr/>
            </p:nvSpPr>
            <p:spPr>
              <a:xfrm>
                <a:off x="1726902" y="3189309"/>
                <a:ext cx="61826" cy="241604"/>
              </a:xfrm>
              <a:custGeom>
                <a:avLst/>
                <a:gdLst/>
                <a:ahLst/>
                <a:cxnLst/>
                <a:rect l="l" t="t" r="r" b="b"/>
                <a:pathLst>
                  <a:path w="2007" h="7843" extrusionOk="0">
                    <a:moveTo>
                      <a:pt x="1" y="1"/>
                    </a:moveTo>
                    <a:lnTo>
                      <a:pt x="1" y="7843"/>
                    </a:lnTo>
                    <a:lnTo>
                      <a:pt x="2007" y="784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8"/>
              <p:cNvSpPr/>
              <p:nvPr/>
            </p:nvSpPr>
            <p:spPr>
              <a:xfrm>
                <a:off x="1838321" y="3189309"/>
                <a:ext cx="61826" cy="241604"/>
              </a:xfrm>
              <a:custGeom>
                <a:avLst/>
                <a:gdLst/>
                <a:ahLst/>
                <a:cxnLst/>
                <a:rect l="l" t="t" r="r" b="b"/>
                <a:pathLst>
                  <a:path w="2007" h="7843" extrusionOk="0">
                    <a:moveTo>
                      <a:pt x="1" y="1"/>
                    </a:moveTo>
                    <a:lnTo>
                      <a:pt x="1" y="7843"/>
                    </a:lnTo>
                    <a:lnTo>
                      <a:pt x="2007" y="784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8"/>
              <p:cNvSpPr/>
              <p:nvPr/>
            </p:nvSpPr>
            <p:spPr>
              <a:xfrm>
                <a:off x="2145827" y="3889669"/>
                <a:ext cx="62750" cy="240679"/>
              </a:xfrm>
              <a:custGeom>
                <a:avLst/>
                <a:gdLst/>
                <a:ahLst/>
                <a:cxnLst/>
                <a:rect l="l" t="t" r="r" b="b"/>
                <a:pathLst>
                  <a:path w="2037" h="7813" extrusionOk="0">
                    <a:moveTo>
                      <a:pt x="0" y="1"/>
                    </a:moveTo>
                    <a:lnTo>
                      <a:pt x="0" y="7812"/>
                    </a:lnTo>
                    <a:lnTo>
                      <a:pt x="2037" y="7812"/>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06" name="Google Shape;706;p38"/>
          <p:cNvGrpSpPr/>
          <p:nvPr/>
        </p:nvGrpSpPr>
        <p:grpSpPr>
          <a:xfrm>
            <a:off x="6052700" y="835052"/>
            <a:ext cx="542964" cy="465786"/>
            <a:chOff x="6052700" y="835052"/>
            <a:chExt cx="542964" cy="465786"/>
          </a:xfrm>
        </p:grpSpPr>
        <p:sp>
          <p:nvSpPr>
            <p:cNvPr id="707" name="Google Shape;707;p38"/>
            <p:cNvSpPr/>
            <p:nvPr/>
          </p:nvSpPr>
          <p:spPr>
            <a:xfrm>
              <a:off x="6052700" y="835052"/>
              <a:ext cx="246376" cy="285134"/>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8"/>
            <p:cNvSpPr/>
            <p:nvPr/>
          </p:nvSpPr>
          <p:spPr>
            <a:xfrm>
              <a:off x="6439508" y="1120117"/>
              <a:ext cx="156156" cy="180721"/>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4" name="Google Shape;714;p39"/>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BITCOIN VOLATILITY</a:t>
            </a:r>
            <a:endParaRPr dirty="0"/>
          </a:p>
        </p:txBody>
      </p:sp>
      <p:sp>
        <p:nvSpPr>
          <p:cNvPr id="28" name="TextBox 27">
            <a:extLst>
              <a:ext uri="{FF2B5EF4-FFF2-40B4-BE49-F238E27FC236}">
                <a16:creationId xmlns:a16="http://schemas.microsoft.com/office/drawing/2014/main" id="{6D9D1436-2F3E-79D8-1BD4-C627F6773A60}"/>
              </a:ext>
            </a:extLst>
          </p:cNvPr>
          <p:cNvSpPr txBox="1"/>
          <p:nvPr/>
        </p:nvSpPr>
        <p:spPr>
          <a:xfrm>
            <a:off x="643029" y="1285002"/>
            <a:ext cx="7857892" cy="2554545"/>
          </a:xfrm>
          <a:prstGeom prst="rect">
            <a:avLst/>
          </a:prstGeom>
          <a:noFill/>
        </p:spPr>
        <p:txBody>
          <a:bodyPr wrap="square" rtlCol="0">
            <a:spAutoFit/>
          </a:bodyPr>
          <a:lstStyle/>
          <a:p>
            <a:r>
              <a:rPr lang="en-US" sz="1000" b="0" i="0" dirty="0">
                <a:solidFill>
                  <a:schemeClr val="tx1">
                    <a:lumMod val="10000"/>
                  </a:schemeClr>
                </a:solidFill>
                <a:effectLst/>
                <a:latin typeface="Ubuntu" panose="020B0504030602030204" pitchFamily="34" charset="0"/>
              </a:rPr>
              <a:t>It is common practice to use a GARCH model for financial time series because financial data is often characterized by volatility clustering, which means that periods of high volatility tend to be followed by periods of high volatility, and periods of low volatility tend to be followed by periods of low volatility.</a:t>
            </a:r>
          </a:p>
          <a:p>
            <a:endParaRPr lang="en-US" sz="1000" b="0" i="0" dirty="0">
              <a:solidFill>
                <a:schemeClr val="tx1">
                  <a:lumMod val="10000"/>
                </a:schemeClr>
              </a:solidFill>
              <a:effectLst/>
              <a:latin typeface="Ubuntu" panose="020B0504030602030204" pitchFamily="34" charset="0"/>
            </a:endParaRPr>
          </a:p>
          <a:p>
            <a:r>
              <a:rPr lang="en-US" sz="1000" b="0" i="0" dirty="0">
                <a:solidFill>
                  <a:schemeClr val="tx1">
                    <a:lumMod val="10000"/>
                  </a:schemeClr>
                </a:solidFill>
                <a:effectLst/>
                <a:latin typeface="Ubuntu" panose="020B0504030602030204" pitchFamily="34" charset="0"/>
              </a:rPr>
              <a:t>To choose the optimal model, including the number of lagged terms for both the GARCH and ARMA models, we ran different settings and </a:t>
            </a:r>
            <a:r>
              <a:rPr lang="en-US" sz="1000" dirty="0">
                <a:solidFill>
                  <a:schemeClr val="tx1">
                    <a:lumMod val="10000"/>
                  </a:schemeClr>
                </a:solidFill>
                <a:latin typeface="Ubuntu" panose="020B0504030602030204" pitchFamily="34" charset="0"/>
              </a:rPr>
              <a:t>made the decision based on </a:t>
            </a:r>
            <a:r>
              <a:rPr lang="en-US" sz="1000" b="0" i="0" dirty="0">
                <a:solidFill>
                  <a:schemeClr val="tx1">
                    <a:lumMod val="10000"/>
                  </a:schemeClr>
                </a:solidFill>
                <a:effectLst/>
                <a:latin typeface="Ubuntu" panose="020B0504030602030204" pitchFamily="34" charset="0"/>
              </a:rPr>
              <a:t>AIC value and empirical analysis of the data.</a:t>
            </a:r>
          </a:p>
          <a:p>
            <a:endParaRPr lang="en-US" sz="1000" dirty="0">
              <a:solidFill>
                <a:schemeClr val="tx1">
                  <a:lumMod val="10000"/>
                </a:schemeClr>
              </a:solidFill>
              <a:latin typeface="Ubuntu" panose="020B0504030602030204" pitchFamily="34" charset="0"/>
            </a:endParaRPr>
          </a:p>
          <a:p>
            <a:r>
              <a:rPr lang="en-US" sz="1000" dirty="0">
                <a:solidFill>
                  <a:schemeClr val="tx1">
                    <a:lumMod val="10000"/>
                  </a:schemeClr>
                </a:solidFill>
                <a:latin typeface="Ubuntu" panose="020B0504030602030204" pitchFamily="34" charset="0"/>
              </a:rPr>
              <a:t>Finally, we chose EGARCH(4,4)</a:t>
            </a:r>
            <a:r>
              <a:rPr lang="en-US" sz="1000" b="0" i="0" dirty="0">
                <a:solidFill>
                  <a:schemeClr val="tx1">
                    <a:lumMod val="10000"/>
                  </a:schemeClr>
                </a:solidFill>
                <a:effectLst/>
                <a:latin typeface="Ubuntu" panose="020B0504030602030204" pitchFamily="34" charset="0"/>
              </a:rPr>
              <a:t>, which includes four lagged terms of the conditional variance and four lagged terms of the absolute value of the standardized residual. This means that the model is capturing both short- and long-term volatility patterns in the data, as well as the asymmetric responses to positive and negative shocks. This allows for the model to capture the phenomenon of volatility clustering, where periods of high volatility tend to follow periods of high volatility and vice versa.</a:t>
            </a:r>
          </a:p>
          <a:p>
            <a:endParaRPr lang="en-US" sz="1000" dirty="0">
              <a:solidFill>
                <a:schemeClr val="tx1">
                  <a:lumMod val="10000"/>
                </a:schemeClr>
              </a:solidFill>
              <a:latin typeface="Ubuntu" panose="020B0504030602030204" pitchFamily="34" charset="0"/>
            </a:endParaRPr>
          </a:p>
          <a:p>
            <a:r>
              <a:rPr lang="en-US" sz="1000" dirty="0">
                <a:solidFill>
                  <a:schemeClr val="tx1">
                    <a:lumMod val="10000"/>
                  </a:schemeClr>
                </a:solidFill>
                <a:latin typeface="Ubuntu" panose="020B0504030602030204" pitchFamily="34" charset="0"/>
              </a:rPr>
              <a:t>For the ARMA order, we opted for </a:t>
            </a:r>
            <a:r>
              <a:rPr lang="en-US" sz="1000" dirty="0" err="1">
                <a:solidFill>
                  <a:schemeClr val="tx1">
                    <a:lumMod val="10000"/>
                  </a:schemeClr>
                </a:solidFill>
                <a:latin typeface="Ubuntu" panose="020B0504030602030204" pitchFamily="34" charset="0"/>
              </a:rPr>
              <a:t>armaOrder</a:t>
            </a:r>
            <a:r>
              <a:rPr lang="en-US" sz="1000" dirty="0">
                <a:solidFill>
                  <a:schemeClr val="tx1">
                    <a:lumMod val="10000"/>
                  </a:schemeClr>
                </a:solidFill>
                <a:latin typeface="Ubuntu" panose="020B0504030602030204" pitchFamily="34" charset="0"/>
              </a:rPr>
              <a:t>(5,0) to capture to time-dependent patterns in the mean of the data.</a:t>
            </a:r>
          </a:p>
          <a:p>
            <a:endParaRPr lang="en-US" sz="1000" dirty="0">
              <a:solidFill>
                <a:schemeClr val="tx1">
                  <a:lumMod val="10000"/>
                </a:schemeClr>
              </a:solidFill>
              <a:latin typeface="Ubuntu" panose="020B0504030602030204" pitchFamily="34" charset="0"/>
            </a:endParaRPr>
          </a:p>
          <a:p>
            <a:r>
              <a:rPr lang="en-US" sz="1000" dirty="0">
                <a:solidFill>
                  <a:schemeClr val="tx1">
                    <a:lumMod val="10000"/>
                  </a:schemeClr>
                </a:solidFill>
                <a:latin typeface="Ubuntu" panose="020B0504030602030204" pitchFamily="34" charset="0"/>
              </a:rPr>
              <a:t>As for the distribution of the mean errors, we noted that the returns do not follow a normal distribution, but rather a skewed t-distribution as indicated by the graph below.</a:t>
            </a:r>
          </a:p>
        </p:txBody>
      </p:sp>
      <p:pic>
        <p:nvPicPr>
          <p:cNvPr id="30" name="Picture 29" descr="Chart, histogram&#10;&#10;Description automatically generated">
            <a:extLst>
              <a:ext uri="{FF2B5EF4-FFF2-40B4-BE49-F238E27FC236}">
                <a16:creationId xmlns:a16="http://schemas.microsoft.com/office/drawing/2014/main" id="{5A82FF1D-892E-08A5-BF86-4AE822BD8850}"/>
              </a:ext>
            </a:extLst>
          </p:cNvPr>
          <p:cNvPicPr>
            <a:picLocks noChangeAspect="1"/>
          </p:cNvPicPr>
          <p:nvPr/>
        </p:nvPicPr>
        <p:blipFill>
          <a:blip r:embed="rId3"/>
          <a:stretch>
            <a:fillRect/>
          </a:stretch>
        </p:blipFill>
        <p:spPr>
          <a:xfrm>
            <a:off x="3382285" y="3752380"/>
            <a:ext cx="2379380" cy="1320360"/>
          </a:xfrm>
          <a:prstGeom prst="rect">
            <a:avLst/>
          </a:prstGeom>
          <a:ln>
            <a:solidFill>
              <a:schemeClr val="tx1">
                <a:lumMod val="10000"/>
              </a:schemeClr>
            </a:solidFill>
          </a:ln>
        </p:spPr>
      </p:pic>
    </p:spTree>
    <p:extLst>
      <p:ext uri="{BB962C8B-B14F-4D97-AF65-F5344CB8AC3E}">
        <p14:creationId xmlns:p14="http://schemas.microsoft.com/office/powerpoint/2010/main" val="2471063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4" name="Google Shape;714;p39"/>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BITCOIN VOLATILITY</a:t>
            </a:r>
            <a:endParaRPr dirty="0"/>
          </a:p>
        </p:txBody>
      </p:sp>
      <p:sp>
        <p:nvSpPr>
          <p:cNvPr id="7" name="TextBox 6">
            <a:extLst>
              <a:ext uri="{FF2B5EF4-FFF2-40B4-BE49-F238E27FC236}">
                <a16:creationId xmlns:a16="http://schemas.microsoft.com/office/drawing/2014/main" id="{9BBB7655-97AA-E616-41AF-4FB60801716E}"/>
              </a:ext>
            </a:extLst>
          </p:cNvPr>
          <p:cNvSpPr txBox="1"/>
          <p:nvPr/>
        </p:nvSpPr>
        <p:spPr>
          <a:xfrm>
            <a:off x="267177" y="1129991"/>
            <a:ext cx="4737410" cy="3016210"/>
          </a:xfrm>
          <a:prstGeom prst="rect">
            <a:avLst/>
          </a:prstGeom>
          <a:noFill/>
          <a:ln>
            <a:noFill/>
          </a:ln>
        </p:spPr>
        <p:txBody>
          <a:bodyPr wrap="square">
            <a:spAutoFit/>
          </a:bodyPr>
          <a:lstStyle/>
          <a:p>
            <a:pPr marL="0" marR="0" latinLnBrk="1">
              <a:spcBef>
                <a:spcPts val="0"/>
              </a:spcBef>
              <a:spcAft>
                <a:spcPts val="1000"/>
              </a:spcAft>
            </a:pPr>
            <a:r>
              <a:rPr lang="en-US" sz="1000" dirty="0">
                <a:solidFill>
                  <a:srgbClr val="000000"/>
                </a:solidFill>
                <a:effectLst/>
                <a:latin typeface="Consolas" panose="020B0609020204030204" pitchFamily="49" charset="0"/>
                <a:ea typeface="Cambria" panose="02040503050406030204" pitchFamily="18" charset="0"/>
                <a:cs typeface="Arial" panose="020B0604020202020204" pitchFamily="34" charset="0"/>
              </a:rPr>
              <a:t>library(</a:t>
            </a:r>
            <a:r>
              <a:rPr lang="en-US" sz="1000" dirty="0" err="1">
                <a:solidFill>
                  <a:srgbClr val="000000"/>
                </a:solidFill>
                <a:effectLst/>
                <a:latin typeface="Consolas" panose="020B0609020204030204" pitchFamily="49" charset="0"/>
                <a:ea typeface="Cambria" panose="02040503050406030204" pitchFamily="18" charset="0"/>
                <a:cs typeface="Arial" panose="020B0604020202020204" pitchFamily="34" charset="0"/>
              </a:rPr>
              <a:t>rugarch</a:t>
            </a:r>
            <a:r>
              <a:rPr lang="en-US" sz="1000" dirty="0">
                <a:solidFill>
                  <a:srgbClr val="000000"/>
                </a:solidFill>
                <a:effectLst/>
                <a:latin typeface="Consolas" panose="020B0609020204030204" pitchFamily="49" charset="0"/>
                <a:ea typeface="Cambria" panose="02040503050406030204" pitchFamily="18" charset="0"/>
                <a:cs typeface="Arial" panose="020B0604020202020204" pitchFamily="34" charset="0"/>
              </a:rPr>
              <a:t>)</a:t>
            </a:r>
            <a:endParaRPr lang="en-US" sz="1000" dirty="0">
              <a:effectLst/>
              <a:latin typeface="Consolas" panose="020B0609020204030204" pitchFamily="49" charset="0"/>
              <a:ea typeface="Cambria" panose="02040503050406030204" pitchFamily="18" charset="0"/>
              <a:cs typeface="Arial" panose="020B0604020202020204" pitchFamily="34" charset="0"/>
            </a:endParaRPr>
          </a:p>
          <a:p>
            <a:pPr marL="0" marR="0" latinLnBrk="1">
              <a:spcBef>
                <a:spcPts val="0"/>
              </a:spcBef>
              <a:spcAft>
                <a:spcPts val="1000"/>
              </a:spcAft>
            </a:pPr>
            <a:r>
              <a:rPr lang="en-US" sz="1000" dirty="0">
                <a:solidFill>
                  <a:srgbClr val="000000"/>
                </a:solidFill>
                <a:effectLst/>
                <a:latin typeface="Consolas" panose="020B0609020204030204" pitchFamily="49" charset="0"/>
                <a:ea typeface="Cambria" panose="02040503050406030204" pitchFamily="18" charset="0"/>
                <a:cs typeface="Arial" panose="020B0604020202020204" pitchFamily="34" charset="0"/>
              </a:rPr>
              <a:t>library(</a:t>
            </a:r>
            <a:r>
              <a:rPr lang="en-US" sz="1000" dirty="0" err="1">
                <a:solidFill>
                  <a:srgbClr val="000000"/>
                </a:solidFill>
                <a:effectLst/>
                <a:latin typeface="Consolas" panose="020B0609020204030204" pitchFamily="49" charset="0"/>
                <a:ea typeface="Cambria" panose="02040503050406030204" pitchFamily="18" charset="0"/>
                <a:cs typeface="Arial" panose="020B0604020202020204" pitchFamily="34" charset="0"/>
              </a:rPr>
              <a:t>xts</a:t>
            </a:r>
            <a:r>
              <a:rPr lang="en-US" sz="1000" dirty="0">
                <a:solidFill>
                  <a:srgbClr val="000000"/>
                </a:solidFill>
                <a:effectLst/>
                <a:latin typeface="Consolas" panose="020B0609020204030204" pitchFamily="49" charset="0"/>
                <a:ea typeface="Cambria" panose="02040503050406030204" pitchFamily="18" charset="0"/>
                <a:cs typeface="Arial" panose="020B0604020202020204" pitchFamily="34" charset="0"/>
              </a:rPr>
              <a:t>)</a:t>
            </a:r>
            <a:endParaRPr lang="en-US" sz="1000" dirty="0">
              <a:effectLst/>
              <a:latin typeface="Consolas" panose="020B0609020204030204" pitchFamily="49" charset="0"/>
              <a:ea typeface="Cambria" panose="02040503050406030204" pitchFamily="18" charset="0"/>
              <a:cs typeface="Arial" panose="020B0604020202020204" pitchFamily="34" charset="0"/>
            </a:endParaRPr>
          </a:p>
          <a:p>
            <a:pPr marL="0" marR="0" latinLnBrk="1">
              <a:spcBef>
                <a:spcPts val="0"/>
              </a:spcBef>
              <a:spcAft>
                <a:spcPts val="1000"/>
              </a:spcAft>
            </a:pPr>
            <a:r>
              <a:rPr lang="en-US" sz="1000" dirty="0">
                <a:solidFill>
                  <a:srgbClr val="000000"/>
                </a:solidFill>
                <a:effectLst/>
                <a:latin typeface="Consolas" panose="020B0609020204030204" pitchFamily="49" charset="0"/>
                <a:ea typeface="Cambria" panose="02040503050406030204" pitchFamily="18" charset="0"/>
                <a:cs typeface="Arial" panose="020B0604020202020204" pitchFamily="34" charset="0"/>
              </a:rPr>
              <a:t>library(</a:t>
            </a:r>
            <a:r>
              <a:rPr lang="en-US" sz="1000" dirty="0" err="1">
                <a:solidFill>
                  <a:srgbClr val="000000"/>
                </a:solidFill>
                <a:effectLst/>
                <a:latin typeface="Consolas" panose="020B0609020204030204" pitchFamily="49" charset="0"/>
                <a:ea typeface="Cambria" panose="02040503050406030204" pitchFamily="18" charset="0"/>
                <a:cs typeface="Arial" panose="020B0604020202020204" pitchFamily="34" charset="0"/>
              </a:rPr>
              <a:t>PerformanceAnalytics</a:t>
            </a:r>
            <a:r>
              <a:rPr lang="en-US" sz="1000" dirty="0">
                <a:solidFill>
                  <a:srgbClr val="000000"/>
                </a:solidFill>
                <a:effectLst/>
                <a:latin typeface="Consolas" panose="020B0609020204030204" pitchFamily="49" charset="0"/>
                <a:ea typeface="Cambria" panose="02040503050406030204" pitchFamily="18" charset="0"/>
                <a:cs typeface="Arial" panose="020B0604020202020204" pitchFamily="34" charset="0"/>
              </a:rPr>
              <a:t>)</a:t>
            </a:r>
            <a:endParaRPr lang="en-US" sz="1000" dirty="0">
              <a:effectLst/>
              <a:latin typeface="Consolas" panose="020B0609020204030204" pitchFamily="49" charset="0"/>
              <a:ea typeface="Cambria" panose="02040503050406030204" pitchFamily="18" charset="0"/>
              <a:cs typeface="Arial" panose="020B0604020202020204" pitchFamily="34" charset="0"/>
            </a:endParaRPr>
          </a:p>
          <a:p>
            <a:pPr marL="0" marR="0" latinLnBrk="1">
              <a:spcBef>
                <a:spcPts val="0"/>
              </a:spcBef>
              <a:spcAft>
                <a:spcPts val="1000"/>
              </a:spcAft>
            </a:pPr>
            <a:r>
              <a:rPr lang="en-US" sz="1000" dirty="0">
                <a:solidFill>
                  <a:srgbClr val="000000"/>
                </a:solidFill>
                <a:effectLst/>
                <a:latin typeface="Consolas" panose="020B0609020204030204" pitchFamily="49" charset="0"/>
                <a:ea typeface="Cambria" panose="02040503050406030204" pitchFamily="18" charset="0"/>
                <a:cs typeface="Arial" panose="020B0604020202020204" pitchFamily="34" charset="0"/>
              </a:rPr>
              <a:t>library(</a:t>
            </a:r>
            <a:r>
              <a:rPr lang="en-US" sz="1000" dirty="0" err="1">
                <a:solidFill>
                  <a:srgbClr val="000000"/>
                </a:solidFill>
                <a:effectLst/>
                <a:latin typeface="Consolas" panose="020B0609020204030204" pitchFamily="49" charset="0"/>
                <a:ea typeface="Cambria" panose="02040503050406030204" pitchFamily="18" charset="0"/>
                <a:cs typeface="Arial" panose="020B0604020202020204" pitchFamily="34" charset="0"/>
              </a:rPr>
              <a:t>quantmod</a:t>
            </a:r>
            <a:r>
              <a:rPr lang="en-US" sz="1000" dirty="0">
                <a:solidFill>
                  <a:srgbClr val="000000"/>
                </a:solidFill>
                <a:effectLst/>
                <a:latin typeface="Consolas" panose="020B0609020204030204" pitchFamily="49" charset="0"/>
                <a:ea typeface="Cambria" panose="02040503050406030204" pitchFamily="18" charset="0"/>
                <a:cs typeface="Arial" panose="020B0604020202020204" pitchFamily="34" charset="0"/>
              </a:rPr>
              <a:t>)</a:t>
            </a:r>
            <a:endParaRPr lang="en-US" sz="1000" dirty="0">
              <a:effectLst/>
              <a:latin typeface="Consolas" panose="020B0609020204030204" pitchFamily="49" charset="0"/>
              <a:ea typeface="Cambria" panose="02040503050406030204" pitchFamily="18" charset="0"/>
              <a:cs typeface="Arial" panose="020B0604020202020204" pitchFamily="34" charset="0"/>
            </a:endParaRPr>
          </a:p>
          <a:p>
            <a:pPr marL="0" marR="0" latinLnBrk="1">
              <a:spcBef>
                <a:spcPts val="0"/>
              </a:spcBef>
              <a:spcAft>
                <a:spcPts val="1000"/>
              </a:spcAft>
            </a:pPr>
            <a:r>
              <a:rPr lang="en-US" sz="1000" dirty="0">
                <a:solidFill>
                  <a:srgbClr val="000000"/>
                </a:solidFill>
                <a:effectLst/>
                <a:latin typeface="Consolas" panose="020B0609020204030204" pitchFamily="49" charset="0"/>
                <a:ea typeface="Cambria" panose="02040503050406030204" pitchFamily="18" charset="0"/>
                <a:cs typeface="Arial" panose="020B0604020202020204" pitchFamily="34" charset="0"/>
              </a:rPr>
              <a:t>library(</a:t>
            </a:r>
            <a:r>
              <a:rPr lang="en-US" sz="1000" dirty="0" err="1">
                <a:solidFill>
                  <a:srgbClr val="000000"/>
                </a:solidFill>
                <a:effectLst/>
                <a:latin typeface="Consolas" panose="020B0609020204030204" pitchFamily="49" charset="0"/>
                <a:ea typeface="Cambria" panose="02040503050406030204" pitchFamily="18" charset="0"/>
                <a:cs typeface="Arial" panose="020B0604020202020204" pitchFamily="34" charset="0"/>
              </a:rPr>
              <a:t>readxl</a:t>
            </a:r>
            <a:r>
              <a:rPr lang="en-US" sz="1000" dirty="0">
                <a:solidFill>
                  <a:srgbClr val="000000"/>
                </a:solidFill>
                <a:effectLst/>
                <a:latin typeface="Consolas" panose="020B0609020204030204" pitchFamily="49" charset="0"/>
                <a:ea typeface="Cambria" panose="02040503050406030204" pitchFamily="18" charset="0"/>
                <a:cs typeface="Arial" panose="020B0604020202020204" pitchFamily="34" charset="0"/>
              </a:rPr>
              <a:t>)</a:t>
            </a:r>
          </a:p>
          <a:p>
            <a:pPr marL="0" marR="0" latinLnBrk="1">
              <a:spcBef>
                <a:spcPts val="0"/>
              </a:spcBef>
              <a:spcAft>
                <a:spcPts val="1000"/>
              </a:spcAft>
            </a:pPr>
            <a:r>
              <a:rPr lang="en-US" sz="1000" dirty="0">
                <a:latin typeface="Consolas" panose="020B0609020204030204" pitchFamily="49" charset="0"/>
                <a:ea typeface="Cambria" panose="02040503050406030204" pitchFamily="18" charset="0"/>
                <a:cs typeface="Arial" panose="020B0604020202020204" pitchFamily="34" charset="0"/>
              </a:rPr>
              <a:t>library(</a:t>
            </a:r>
            <a:r>
              <a:rPr lang="en-US" sz="1000" dirty="0" err="1">
                <a:latin typeface="Consolas" panose="020B0609020204030204" pitchFamily="49" charset="0"/>
                <a:ea typeface="Cambria" panose="02040503050406030204" pitchFamily="18" charset="0"/>
                <a:cs typeface="Arial" panose="020B0604020202020204" pitchFamily="34" charset="0"/>
              </a:rPr>
              <a:t>tseries</a:t>
            </a:r>
            <a:r>
              <a:rPr lang="en-US" sz="1000" dirty="0">
                <a:latin typeface="Consolas" panose="020B0609020204030204" pitchFamily="49" charset="0"/>
                <a:ea typeface="Cambria" panose="02040503050406030204" pitchFamily="18" charset="0"/>
                <a:cs typeface="Arial" panose="020B0604020202020204" pitchFamily="34" charset="0"/>
              </a:rPr>
              <a:t>)</a:t>
            </a:r>
          </a:p>
          <a:p>
            <a:pPr marL="0" marR="0" latinLnBrk="1">
              <a:spcBef>
                <a:spcPts val="0"/>
              </a:spcBef>
              <a:spcAft>
                <a:spcPts val="1000"/>
              </a:spcAft>
            </a:pPr>
            <a:r>
              <a:rPr lang="en-US" sz="1000" dirty="0" err="1">
                <a:solidFill>
                  <a:srgbClr val="000000"/>
                </a:solidFill>
                <a:effectLst/>
                <a:latin typeface="Consolas" panose="020B0609020204030204" pitchFamily="49" charset="0"/>
                <a:ea typeface="Cambria" panose="02040503050406030204" pitchFamily="18" charset="0"/>
                <a:cs typeface="Arial" panose="020B0604020202020204" pitchFamily="34" charset="0"/>
              </a:rPr>
              <a:t>BTC_data</a:t>
            </a:r>
            <a:r>
              <a:rPr lang="en-US" sz="1000" dirty="0">
                <a:solidFill>
                  <a:srgbClr val="000000"/>
                </a:solidFill>
                <a:effectLst/>
                <a:latin typeface="Consolas" panose="020B0609020204030204" pitchFamily="49" charset="0"/>
                <a:ea typeface="Cambria" panose="02040503050406030204" pitchFamily="18" charset="0"/>
                <a:cs typeface="Arial" panose="020B0604020202020204" pitchFamily="34" charset="0"/>
              </a:rPr>
              <a:t> </a:t>
            </a:r>
            <a:r>
              <a:rPr lang="en-US" sz="1000" dirty="0">
                <a:solidFill>
                  <a:srgbClr val="8F5902"/>
                </a:solidFill>
                <a:effectLst/>
                <a:latin typeface="Consolas" panose="020B0609020204030204" pitchFamily="49" charset="0"/>
                <a:ea typeface="Cambria" panose="02040503050406030204" pitchFamily="18" charset="0"/>
                <a:cs typeface="Arial" panose="020B0604020202020204" pitchFamily="34" charset="0"/>
              </a:rPr>
              <a:t>&lt;-</a:t>
            </a:r>
            <a:r>
              <a:rPr lang="en-US" sz="1000" dirty="0">
                <a:solidFill>
                  <a:srgbClr val="000000"/>
                </a:solidFill>
                <a:effectLst/>
                <a:latin typeface="Consolas" panose="020B0609020204030204" pitchFamily="49" charset="0"/>
                <a:ea typeface="Cambria" panose="02040503050406030204" pitchFamily="18" charset="0"/>
                <a:cs typeface="Arial" panose="020B0604020202020204" pitchFamily="34" charset="0"/>
              </a:rPr>
              <a:t> </a:t>
            </a:r>
            <a:r>
              <a:rPr lang="en-US" sz="1000" dirty="0" err="1">
                <a:solidFill>
                  <a:srgbClr val="000000"/>
                </a:solidFill>
                <a:effectLst/>
                <a:latin typeface="Consolas" panose="020B0609020204030204" pitchFamily="49" charset="0"/>
                <a:ea typeface="Cambria" panose="02040503050406030204" pitchFamily="18" charset="0"/>
                <a:cs typeface="Arial" panose="020B0604020202020204" pitchFamily="34" charset="0"/>
              </a:rPr>
              <a:t>read_excel</a:t>
            </a:r>
            <a:r>
              <a:rPr lang="en-US" sz="1000" dirty="0">
                <a:solidFill>
                  <a:srgbClr val="000000"/>
                </a:solidFill>
                <a:effectLst/>
                <a:latin typeface="Consolas" panose="020B0609020204030204" pitchFamily="49" charset="0"/>
                <a:ea typeface="Cambria" panose="02040503050406030204" pitchFamily="18" charset="0"/>
                <a:cs typeface="Arial" panose="020B0604020202020204" pitchFamily="34" charset="0"/>
              </a:rPr>
              <a:t>(</a:t>
            </a:r>
            <a:r>
              <a:rPr lang="en-US" sz="1000" dirty="0">
                <a:solidFill>
                  <a:srgbClr val="4E9A06"/>
                </a:solidFill>
                <a:effectLst/>
                <a:latin typeface="Consolas" panose="020B0609020204030204" pitchFamily="49" charset="0"/>
                <a:ea typeface="Cambria" panose="02040503050406030204" pitchFamily="18" charset="0"/>
                <a:cs typeface="Arial" panose="020B0604020202020204" pitchFamily="34" charset="0"/>
              </a:rPr>
              <a:t>"C:/Users/okban/OneDrive/Documents/project/bitcoin_price.xlsx"</a:t>
            </a:r>
            <a:r>
              <a:rPr lang="en-US" sz="1000" dirty="0">
                <a:solidFill>
                  <a:srgbClr val="000000"/>
                </a:solidFill>
                <a:effectLst/>
                <a:latin typeface="Consolas" panose="020B0609020204030204" pitchFamily="49" charset="0"/>
                <a:ea typeface="Cambria" panose="02040503050406030204" pitchFamily="18" charset="0"/>
                <a:cs typeface="Arial" panose="020B0604020202020204" pitchFamily="34" charset="0"/>
              </a:rPr>
              <a:t>)</a:t>
            </a:r>
            <a:br>
              <a:rPr lang="en-US" sz="1000" dirty="0">
                <a:solidFill>
                  <a:srgbClr val="000000"/>
                </a:solidFill>
                <a:effectLst/>
                <a:latin typeface="Consolas" panose="020B0609020204030204" pitchFamily="49" charset="0"/>
                <a:ea typeface="Cambria" panose="02040503050406030204" pitchFamily="18" charset="0"/>
                <a:cs typeface="Arial" panose="020B0604020202020204" pitchFamily="34" charset="0"/>
              </a:rPr>
            </a:br>
            <a:r>
              <a:rPr lang="en-US" sz="1000" dirty="0" err="1">
                <a:solidFill>
                  <a:srgbClr val="000000"/>
                </a:solidFill>
                <a:effectLst/>
                <a:latin typeface="Consolas" panose="020B0609020204030204" pitchFamily="49" charset="0"/>
                <a:ea typeface="Cambria" panose="02040503050406030204" pitchFamily="18" charset="0"/>
                <a:cs typeface="Arial" panose="020B0604020202020204" pitchFamily="34" charset="0"/>
              </a:rPr>
              <a:t>BTC_ts</a:t>
            </a:r>
            <a:r>
              <a:rPr lang="en-US" sz="1000" dirty="0">
                <a:solidFill>
                  <a:srgbClr val="000000"/>
                </a:solidFill>
                <a:effectLst/>
                <a:latin typeface="Consolas" panose="020B0609020204030204" pitchFamily="49" charset="0"/>
                <a:ea typeface="Cambria" panose="02040503050406030204" pitchFamily="18" charset="0"/>
                <a:cs typeface="Arial" panose="020B0604020202020204" pitchFamily="34" charset="0"/>
              </a:rPr>
              <a:t> </a:t>
            </a:r>
            <a:r>
              <a:rPr lang="en-US" sz="1000" dirty="0">
                <a:solidFill>
                  <a:srgbClr val="8F5902"/>
                </a:solidFill>
                <a:effectLst/>
                <a:latin typeface="Consolas" panose="020B0609020204030204" pitchFamily="49" charset="0"/>
                <a:ea typeface="Cambria" panose="02040503050406030204" pitchFamily="18" charset="0"/>
                <a:cs typeface="Arial" panose="020B0604020202020204" pitchFamily="34" charset="0"/>
              </a:rPr>
              <a:t>&lt;-</a:t>
            </a:r>
            <a:r>
              <a:rPr lang="en-US" sz="1000" dirty="0">
                <a:solidFill>
                  <a:srgbClr val="000000"/>
                </a:solidFill>
                <a:effectLst/>
                <a:latin typeface="Consolas" panose="020B0609020204030204" pitchFamily="49" charset="0"/>
                <a:ea typeface="Cambria" panose="02040503050406030204" pitchFamily="18" charset="0"/>
                <a:cs typeface="Arial" panose="020B0604020202020204" pitchFamily="34" charset="0"/>
              </a:rPr>
              <a:t>  subset(</a:t>
            </a:r>
            <a:r>
              <a:rPr lang="en-US" sz="1000" dirty="0" err="1">
                <a:solidFill>
                  <a:srgbClr val="000000"/>
                </a:solidFill>
                <a:effectLst/>
                <a:latin typeface="Consolas" panose="020B0609020204030204" pitchFamily="49" charset="0"/>
                <a:ea typeface="Cambria" panose="02040503050406030204" pitchFamily="18" charset="0"/>
                <a:cs typeface="Arial" panose="020B0604020202020204" pitchFamily="34" charset="0"/>
              </a:rPr>
              <a:t>BTC_data</a:t>
            </a:r>
            <a:r>
              <a:rPr lang="en-US" sz="1000" dirty="0">
                <a:solidFill>
                  <a:srgbClr val="000000"/>
                </a:solidFill>
                <a:effectLst/>
                <a:latin typeface="Consolas" panose="020B0609020204030204" pitchFamily="49" charset="0"/>
                <a:ea typeface="Cambria" panose="02040503050406030204" pitchFamily="18" charset="0"/>
                <a:cs typeface="Arial" panose="020B0604020202020204" pitchFamily="34" charset="0"/>
              </a:rPr>
              <a:t>, </a:t>
            </a:r>
            <a:r>
              <a:rPr lang="en-US" sz="1000" dirty="0">
                <a:solidFill>
                  <a:srgbClr val="C4A000"/>
                </a:solidFill>
                <a:effectLst/>
                <a:latin typeface="Consolas" panose="020B0609020204030204" pitchFamily="49" charset="0"/>
                <a:ea typeface="Cambria" panose="02040503050406030204" pitchFamily="18" charset="0"/>
                <a:cs typeface="Arial" panose="020B0604020202020204" pitchFamily="34" charset="0"/>
              </a:rPr>
              <a:t>select=</a:t>
            </a:r>
            <a:r>
              <a:rPr lang="en-US" sz="1000" dirty="0">
                <a:solidFill>
                  <a:srgbClr val="000000"/>
                </a:solidFill>
                <a:effectLst/>
                <a:latin typeface="Consolas" panose="020B0609020204030204" pitchFamily="49" charset="0"/>
                <a:ea typeface="Cambria" panose="02040503050406030204" pitchFamily="18" charset="0"/>
                <a:cs typeface="Arial" panose="020B0604020202020204" pitchFamily="34" charset="0"/>
              </a:rPr>
              <a:t> -c(date))</a:t>
            </a:r>
            <a:br>
              <a:rPr lang="en-US" sz="1000" dirty="0">
                <a:solidFill>
                  <a:srgbClr val="000000"/>
                </a:solidFill>
                <a:effectLst/>
                <a:latin typeface="Consolas" panose="020B0609020204030204" pitchFamily="49" charset="0"/>
                <a:ea typeface="Cambria" panose="02040503050406030204" pitchFamily="18" charset="0"/>
                <a:cs typeface="Arial" panose="020B0604020202020204" pitchFamily="34" charset="0"/>
              </a:rPr>
            </a:br>
            <a:r>
              <a:rPr lang="en-US" sz="1000" dirty="0" err="1">
                <a:solidFill>
                  <a:srgbClr val="000000"/>
                </a:solidFill>
                <a:effectLst/>
                <a:latin typeface="Consolas" panose="020B0609020204030204" pitchFamily="49" charset="0"/>
                <a:ea typeface="Cambria" panose="02040503050406030204" pitchFamily="18" charset="0"/>
                <a:cs typeface="Arial" panose="020B0604020202020204" pitchFamily="34" charset="0"/>
              </a:rPr>
              <a:t>BTC_ts</a:t>
            </a:r>
            <a:r>
              <a:rPr lang="en-US" sz="1000" dirty="0">
                <a:solidFill>
                  <a:srgbClr val="000000"/>
                </a:solidFill>
                <a:effectLst/>
                <a:latin typeface="Consolas" panose="020B0609020204030204" pitchFamily="49" charset="0"/>
                <a:ea typeface="Cambria" panose="02040503050406030204" pitchFamily="18" charset="0"/>
                <a:cs typeface="Arial" panose="020B0604020202020204" pitchFamily="34" charset="0"/>
              </a:rPr>
              <a:t> </a:t>
            </a:r>
            <a:r>
              <a:rPr lang="en-US" sz="1000" dirty="0">
                <a:solidFill>
                  <a:srgbClr val="8F5902"/>
                </a:solidFill>
                <a:effectLst/>
                <a:latin typeface="Consolas" panose="020B0609020204030204" pitchFamily="49" charset="0"/>
                <a:ea typeface="Cambria" panose="02040503050406030204" pitchFamily="18" charset="0"/>
                <a:cs typeface="Arial" panose="020B0604020202020204" pitchFamily="34" charset="0"/>
              </a:rPr>
              <a:t>&lt;-</a:t>
            </a:r>
            <a:r>
              <a:rPr lang="en-US" sz="1000" dirty="0">
                <a:solidFill>
                  <a:srgbClr val="000000"/>
                </a:solidFill>
                <a:effectLst/>
                <a:latin typeface="Consolas" panose="020B0609020204030204" pitchFamily="49" charset="0"/>
                <a:ea typeface="Cambria" panose="02040503050406030204" pitchFamily="18" charset="0"/>
                <a:cs typeface="Arial" panose="020B0604020202020204" pitchFamily="34" charset="0"/>
              </a:rPr>
              <a:t> </a:t>
            </a:r>
            <a:r>
              <a:rPr lang="en-US" sz="1000" dirty="0" err="1">
                <a:solidFill>
                  <a:srgbClr val="000000"/>
                </a:solidFill>
                <a:effectLst/>
                <a:latin typeface="Consolas" panose="020B0609020204030204" pitchFamily="49" charset="0"/>
                <a:ea typeface="Cambria" panose="02040503050406030204" pitchFamily="18" charset="0"/>
                <a:cs typeface="Arial" panose="020B0604020202020204" pitchFamily="34" charset="0"/>
              </a:rPr>
              <a:t>xts</a:t>
            </a:r>
            <a:r>
              <a:rPr lang="en-US" sz="1000" dirty="0">
                <a:solidFill>
                  <a:srgbClr val="000000"/>
                </a:solidFill>
                <a:effectLst/>
                <a:latin typeface="Consolas" panose="020B0609020204030204" pitchFamily="49" charset="0"/>
                <a:ea typeface="Cambria" panose="02040503050406030204" pitchFamily="18" charset="0"/>
                <a:cs typeface="Arial" panose="020B0604020202020204" pitchFamily="34" charset="0"/>
              </a:rPr>
              <a:t>(</a:t>
            </a:r>
            <a:r>
              <a:rPr lang="en-US" sz="1000" dirty="0" err="1">
                <a:solidFill>
                  <a:srgbClr val="000000"/>
                </a:solidFill>
                <a:effectLst/>
                <a:latin typeface="Consolas" panose="020B0609020204030204" pitchFamily="49" charset="0"/>
                <a:ea typeface="Cambria" panose="02040503050406030204" pitchFamily="18" charset="0"/>
                <a:cs typeface="Arial" panose="020B0604020202020204" pitchFamily="34" charset="0"/>
              </a:rPr>
              <a:t>BTC_ts</a:t>
            </a:r>
            <a:r>
              <a:rPr lang="en-US" sz="1000" dirty="0">
                <a:solidFill>
                  <a:srgbClr val="000000"/>
                </a:solidFill>
                <a:effectLst/>
                <a:latin typeface="Consolas" panose="020B0609020204030204" pitchFamily="49" charset="0"/>
                <a:ea typeface="Cambria" panose="02040503050406030204" pitchFamily="18" charset="0"/>
                <a:cs typeface="Arial" panose="020B0604020202020204" pitchFamily="34" charset="0"/>
              </a:rPr>
              <a:t>, </a:t>
            </a:r>
            <a:r>
              <a:rPr lang="en-US" sz="1000" dirty="0">
                <a:solidFill>
                  <a:srgbClr val="C4A000"/>
                </a:solidFill>
                <a:effectLst/>
                <a:latin typeface="Consolas" panose="020B0609020204030204" pitchFamily="49" charset="0"/>
                <a:ea typeface="Cambria" panose="02040503050406030204" pitchFamily="18" charset="0"/>
                <a:cs typeface="Arial" panose="020B0604020202020204" pitchFamily="34" charset="0"/>
              </a:rPr>
              <a:t>order.by =</a:t>
            </a:r>
            <a:r>
              <a:rPr lang="en-US" sz="1000" dirty="0">
                <a:solidFill>
                  <a:srgbClr val="000000"/>
                </a:solidFill>
                <a:effectLst/>
                <a:latin typeface="Consolas" panose="020B0609020204030204" pitchFamily="49" charset="0"/>
                <a:ea typeface="Cambria" panose="02040503050406030204" pitchFamily="18" charset="0"/>
                <a:cs typeface="Arial" panose="020B0604020202020204" pitchFamily="34" charset="0"/>
              </a:rPr>
              <a:t> </a:t>
            </a:r>
            <a:r>
              <a:rPr lang="en-US" sz="1000" dirty="0" err="1">
                <a:solidFill>
                  <a:srgbClr val="000000"/>
                </a:solidFill>
                <a:effectLst/>
                <a:latin typeface="Consolas" panose="020B0609020204030204" pitchFamily="49" charset="0"/>
                <a:ea typeface="Cambria" panose="02040503050406030204" pitchFamily="18" charset="0"/>
                <a:cs typeface="Arial" panose="020B0604020202020204" pitchFamily="34" charset="0"/>
              </a:rPr>
              <a:t>as.Date</a:t>
            </a:r>
            <a:r>
              <a:rPr lang="en-US" sz="1000" dirty="0">
                <a:solidFill>
                  <a:srgbClr val="000000"/>
                </a:solidFill>
                <a:effectLst/>
                <a:latin typeface="Consolas" panose="020B0609020204030204" pitchFamily="49" charset="0"/>
                <a:ea typeface="Cambria" panose="02040503050406030204" pitchFamily="18" charset="0"/>
                <a:cs typeface="Arial" panose="020B0604020202020204" pitchFamily="34" charset="0"/>
              </a:rPr>
              <a:t>(</a:t>
            </a:r>
            <a:r>
              <a:rPr lang="en-US" sz="1000" dirty="0" err="1">
                <a:solidFill>
                  <a:srgbClr val="000000"/>
                </a:solidFill>
                <a:effectLst/>
                <a:latin typeface="Consolas" panose="020B0609020204030204" pitchFamily="49" charset="0"/>
                <a:ea typeface="Cambria" panose="02040503050406030204" pitchFamily="18" charset="0"/>
                <a:cs typeface="Arial" panose="020B0604020202020204" pitchFamily="34" charset="0"/>
              </a:rPr>
              <a:t>BTC_data$date</a:t>
            </a:r>
            <a:r>
              <a:rPr lang="en-US" sz="1000" dirty="0">
                <a:solidFill>
                  <a:srgbClr val="000000"/>
                </a:solidFill>
                <a:effectLst/>
                <a:latin typeface="Consolas" panose="020B0609020204030204" pitchFamily="49" charset="0"/>
                <a:ea typeface="Cambria" panose="02040503050406030204" pitchFamily="18" charset="0"/>
                <a:cs typeface="Arial" panose="020B0604020202020204" pitchFamily="34" charset="0"/>
              </a:rPr>
              <a:t>))</a:t>
            </a:r>
            <a:br>
              <a:rPr lang="en-US" sz="1000" dirty="0">
                <a:solidFill>
                  <a:srgbClr val="000000"/>
                </a:solidFill>
                <a:effectLst/>
                <a:latin typeface="Consolas" panose="020B0609020204030204" pitchFamily="49" charset="0"/>
                <a:ea typeface="Cambria" panose="02040503050406030204" pitchFamily="18" charset="0"/>
                <a:cs typeface="Arial" panose="020B0604020202020204" pitchFamily="34" charset="0"/>
              </a:rPr>
            </a:br>
            <a:br>
              <a:rPr lang="en-US" sz="1000" dirty="0">
                <a:solidFill>
                  <a:srgbClr val="000000"/>
                </a:solidFill>
                <a:effectLst/>
                <a:latin typeface="Consolas" panose="020B0609020204030204" pitchFamily="49" charset="0"/>
                <a:ea typeface="Cambria" panose="02040503050406030204" pitchFamily="18" charset="0"/>
                <a:cs typeface="Arial" panose="020B0604020202020204" pitchFamily="34" charset="0"/>
              </a:rPr>
            </a:br>
            <a:r>
              <a:rPr lang="en-US" sz="1000" dirty="0">
                <a:solidFill>
                  <a:srgbClr val="000000"/>
                </a:solidFill>
                <a:effectLst/>
                <a:latin typeface="Consolas" panose="020B0609020204030204" pitchFamily="49" charset="0"/>
                <a:ea typeface="Cambria" panose="02040503050406030204" pitchFamily="18" charset="0"/>
                <a:cs typeface="Arial" panose="020B0604020202020204" pitchFamily="34" charset="0"/>
              </a:rPr>
              <a:t>return </a:t>
            </a:r>
            <a:r>
              <a:rPr lang="en-US" sz="1000" dirty="0">
                <a:solidFill>
                  <a:srgbClr val="8F5902"/>
                </a:solidFill>
                <a:effectLst/>
                <a:latin typeface="Consolas" panose="020B0609020204030204" pitchFamily="49" charset="0"/>
                <a:ea typeface="Cambria" panose="02040503050406030204" pitchFamily="18" charset="0"/>
                <a:cs typeface="Arial" panose="020B0604020202020204" pitchFamily="34" charset="0"/>
              </a:rPr>
              <a:t>&lt;-</a:t>
            </a:r>
            <a:r>
              <a:rPr lang="en-US" sz="1000" dirty="0">
                <a:solidFill>
                  <a:srgbClr val="000000"/>
                </a:solidFill>
                <a:effectLst/>
                <a:latin typeface="Consolas" panose="020B0609020204030204" pitchFamily="49" charset="0"/>
                <a:ea typeface="Cambria" panose="02040503050406030204" pitchFamily="18" charset="0"/>
                <a:cs typeface="Arial" panose="020B0604020202020204" pitchFamily="34" charset="0"/>
              </a:rPr>
              <a:t> </a:t>
            </a:r>
            <a:r>
              <a:rPr lang="en-US" sz="1000" dirty="0" err="1">
                <a:solidFill>
                  <a:srgbClr val="000000"/>
                </a:solidFill>
                <a:effectLst/>
                <a:latin typeface="Consolas" panose="020B0609020204030204" pitchFamily="49" charset="0"/>
                <a:ea typeface="Cambria" panose="02040503050406030204" pitchFamily="18" charset="0"/>
                <a:cs typeface="Arial" panose="020B0604020202020204" pitchFamily="34" charset="0"/>
              </a:rPr>
              <a:t>CalculateReturns</a:t>
            </a:r>
            <a:r>
              <a:rPr lang="en-US" sz="1000" dirty="0">
                <a:solidFill>
                  <a:srgbClr val="000000"/>
                </a:solidFill>
                <a:effectLst/>
                <a:latin typeface="Consolas" panose="020B0609020204030204" pitchFamily="49" charset="0"/>
                <a:ea typeface="Cambria" panose="02040503050406030204" pitchFamily="18" charset="0"/>
                <a:cs typeface="Arial" panose="020B0604020202020204" pitchFamily="34" charset="0"/>
              </a:rPr>
              <a:t>(</a:t>
            </a:r>
            <a:r>
              <a:rPr lang="en-US" sz="1000" dirty="0" err="1">
                <a:solidFill>
                  <a:srgbClr val="000000"/>
                </a:solidFill>
                <a:effectLst/>
                <a:latin typeface="Consolas" panose="020B0609020204030204" pitchFamily="49" charset="0"/>
                <a:ea typeface="Cambria" panose="02040503050406030204" pitchFamily="18" charset="0"/>
                <a:cs typeface="Arial" panose="020B0604020202020204" pitchFamily="34" charset="0"/>
              </a:rPr>
              <a:t>BTC_ts$price</a:t>
            </a:r>
            <a:r>
              <a:rPr lang="en-US" sz="1000" dirty="0">
                <a:solidFill>
                  <a:srgbClr val="000000"/>
                </a:solidFill>
                <a:effectLst/>
                <a:latin typeface="Consolas" panose="020B0609020204030204" pitchFamily="49" charset="0"/>
                <a:ea typeface="Cambria" panose="02040503050406030204" pitchFamily="18" charset="0"/>
                <a:cs typeface="Arial" panose="020B0604020202020204" pitchFamily="34" charset="0"/>
              </a:rPr>
              <a:t>)</a:t>
            </a:r>
            <a:br>
              <a:rPr lang="en-US" sz="1000" dirty="0">
                <a:solidFill>
                  <a:srgbClr val="000000"/>
                </a:solidFill>
                <a:effectLst/>
                <a:latin typeface="Consolas" panose="020B0609020204030204" pitchFamily="49" charset="0"/>
                <a:ea typeface="Cambria" panose="02040503050406030204" pitchFamily="18" charset="0"/>
                <a:cs typeface="Arial" panose="020B0604020202020204" pitchFamily="34" charset="0"/>
              </a:rPr>
            </a:br>
            <a:r>
              <a:rPr lang="en-US" sz="1000" dirty="0">
                <a:solidFill>
                  <a:srgbClr val="000000"/>
                </a:solidFill>
                <a:effectLst/>
                <a:latin typeface="Consolas" panose="020B0609020204030204" pitchFamily="49" charset="0"/>
                <a:ea typeface="Cambria" panose="02040503050406030204" pitchFamily="18" charset="0"/>
                <a:cs typeface="Arial" panose="020B0604020202020204" pitchFamily="34" charset="0"/>
              </a:rPr>
              <a:t>return </a:t>
            </a:r>
            <a:r>
              <a:rPr lang="en-US" sz="1000" dirty="0">
                <a:solidFill>
                  <a:srgbClr val="8F5902"/>
                </a:solidFill>
                <a:effectLst/>
                <a:latin typeface="Consolas" panose="020B0609020204030204" pitchFamily="49" charset="0"/>
                <a:ea typeface="Cambria" panose="02040503050406030204" pitchFamily="18" charset="0"/>
                <a:cs typeface="Arial" panose="020B0604020202020204" pitchFamily="34" charset="0"/>
              </a:rPr>
              <a:t>&lt;-</a:t>
            </a:r>
            <a:r>
              <a:rPr lang="en-US" sz="1000" dirty="0">
                <a:solidFill>
                  <a:srgbClr val="000000"/>
                </a:solidFill>
                <a:effectLst/>
                <a:latin typeface="Consolas" panose="020B0609020204030204" pitchFamily="49" charset="0"/>
                <a:ea typeface="Cambria" panose="02040503050406030204" pitchFamily="18" charset="0"/>
                <a:cs typeface="Arial" panose="020B0604020202020204" pitchFamily="34" charset="0"/>
              </a:rPr>
              <a:t> tail(return, -</a:t>
            </a:r>
            <a:r>
              <a:rPr lang="en-US" sz="1000" dirty="0">
                <a:solidFill>
                  <a:srgbClr val="0000CF"/>
                </a:solidFill>
                <a:effectLst/>
                <a:latin typeface="Consolas" panose="020B0609020204030204" pitchFamily="49" charset="0"/>
                <a:ea typeface="Cambria" panose="02040503050406030204" pitchFamily="18" charset="0"/>
                <a:cs typeface="Arial" panose="020B0604020202020204" pitchFamily="34" charset="0"/>
              </a:rPr>
              <a:t>1</a:t>
            </a:r>
            <a:r>
              <a:rPr lang="en-US" sz="1000" dirty="0">
                <a:solidFill>
                  <a:srgbClr val="000000"/>
                </a:solidFill>
                <a:effectLst/>
                <a:latin typeface="Consolas" panose="020B0609020204030204" pitchFamily="49" charset="0"/>
                <a:ea typeface="Cambria" panose="02040503050406030204" pitchFamily="18" charset="0"/>
                <a:cs typeface="Arial" panose="020B0604020202020204" pitchFamily="34" charset="0"/>
              </a:rPr>
              <a:t>)</a:t>
            </a:r>
            <a:br>
              <a:rPr lang="en-US" sz="1000" dirty="0">
                <a:solidFill>
                  <a:srgbClr val="000000"/>
                </a:solidFill>
                <a:effectLst/>
                <a:latin typeface="Consolas" panose="020B0609020204030204" pitchFamily="49" charset="0"/>
                <a:ea typeface="Cambria" panose="02040503050406030204" pitchFamily="18" charset="0"/>
                <a:cs typeface="Arial" panose="020B0604020202020204" pitchFamily="34" charset="0"/>
              </a:rPr>
            </a:br>
            <a:r>
              <a:rPr lang="en-US" sz="1000" dirty="0" err="1">
                <a:solidFill>
                  <a:srgbClr val="000000"/>
                </a:solidFill>
                <a:effectLst/>
                <a:latin typeface="Consolas" panose="020B0609020204030204" pitchFamily="49" charset="0"/>
                <a:ea typeface="Cambria" panose="02040503050406030204" pitchFamily="18" charset="0"/>
                <a:cs typeface="Arial" panose="020B0604020202020204" pitchFamily="34" charset="0"/>
              </a:rPr>
              <a:t>chart_Series</a:t>
            </a:r>
            <a:r>
              <a:rPr lang="en-US" sz="1000" dirty="0">
                <a:solidFill>
                  <a:srgbClr val="000000"/>
                </a:solidFill>
                <a:effectLst/>
                <a:latin typeface="Consolas" panose="020B0609020204030204" pitchFamily="49" charset="0"/>
                <a:ea typeface="Cambria" panose="02040503050406030204" pitchFamily="18" charset="0"/>
                <a:cs typeface="Arial" panose="020B0604020202020204" pitchFamily="34" charset="0"/>
              </a:rPr>
              <a:t>(return^2)</a:t>
            </a:r>
            <a:endParaRPr lang="en-US" sz="1000" dirty="0">
              <a:effectLst/>
              <a:latin typeface="Consolas" panose="020B0609020204030204" pitchFamily="49" charset="0"/>
              <a:ea typeface="Cambria" panose="02040503050406030204" pitchFamily="18" charset="0"/>
              <a:cs typeface="Arial" panose="020B0604020202020204" pitchFamily="34" charset="0"/>
            </a:endParaRPr>
          </a:p>
        </p:txBody>
      </p:sp>
      <p:sp>
        <p:nvSpPr>
          <p:cNvPr id="10" name="TextBox 9">
            <a:extLst>
              <a:ext uri="{FF2B5EF4-FFF2-40B4-BE49-F238E27FC236}">
                <a16:creationId xmlns:a16="http://schemas.microsoft.com/office/drawing/2014/main" id="{632586A7-8185-368C-CD5A-FC2F01D6F2DF}"/>
              </a:ext>
            </a:extLst>
          </p:cNvPr>
          <p:cNvSpPr txBox="1"/>
          <p:nvPr/>
        </p:nvSpPr>
        <p:spPr>
          <a:xfrm>
            <a:off x="267177" y="4146201"/>
            <a:ext cx="4575716" cy="861774"/>
          </a:xfrm>
          <a:prstGeom prst="rect">
            <a:avLst/>
          </a:prstGeom>
          <a:noFill/>
          <a:ln>
            <a:solidFill>
              <a:schemeClr val="accent3">
                <a:lumMod val="50000"/>
              </a:schemeClr>
            </a:solidFill>
          </a:ln>
        </p:spPr>
        <p:txBody>
          <a:bodyPr wrap="square">
            <a:spAutoFit/>
          </a:bodyPr>
          <a:lstStyle/>
          <a:p>
            <a:pPr marL="0" marR="0" latinLnBrk="1">
              <a:spcBef>
                <a:spcPts val="0"/>
              </a:spcBef>
              <a:spcAft>
                <a:spcPts val="1000"/>
              </a:spcAft>
            </a:pPr>
            <a:r>
              <a:rPr lang="en-US" sz="1000" dirty="0">
                <a:effectLst/>
                <a:latin typeface="Consolas" panose="020B0609020204030204" pitchFamily="49" charset="0"/>
                <a:ea typeface="Cambria" panose="02040503050406030204" pitchFamily="18" charset="0"/>
                <a:cs typeface="Arial" panose="020B0604020202020204" pitchFamily="34" charset="0"/>
              </a:rPr>
              <a:t>##  KPSS Test for Level Stationarity</a:t>
            </a:r>
            <a:br>
              <a:rPr lang="en-US" sz="1000" dirty="0">
                <a:effectLst/>
                <a:latin typeface="Consolas" panose="020B0609020204030204" pitchFamily="49" charset="0"/>
                <a:ea typeface="Cambria" panose="02040503050406030204" pitchFamily="18" charset="0"/>
                <a:cs typeface="Arial" panose="020B0604020202020204" pitchFamily="34" charset="0"/>
              </a:rPr>
            </a:br>
            <a:r>
              <a:rPr lang="en-US" sz="1000" dirty="0">
                <a:effectLst/>
                <a:latin typeface="Consolas" panose="020B0609020204030204" pitchFamily="49" charset="0"/>
                <a:ea typeface="Cambria" panose="02040503050406030204" pitchFamily="18" charset="0"/>
                <a:cs typeface="Arial" panose="020B0604020202020204" pitchFamily="34" charset="0"/>
              </a:rPr>
              <a:t>## </a:t>
            </a:r>
            <a:br>
              <a:rPr lang="en-US" sz="1000" dirty="0">
                <a:effectLst/>
                <a:latin typeface="Consolas" panose="020B0609020204030204" pitchFamily="49" charset="0"/>
                <a:ea typeface="Cambria" panose="02040503050406030204" pitchFamily="18" charset="0"/>
                <a:cs typeface="Arial" panose="020B0604020202020204" pitchFamily="34" charset="0"/>
              </a:rPr>
            </a:br>
            <a:r>
              <a:rPr lang="en-US" sz="1000" dirty="0">
                <a:effectLst/>
                <a:latin typeface="Consolas" panose="020B0609020204030204" pitchFamily="49" charset="0"/>
                <a:ea typeface="Cambria" panose="02040503050406030204" pitchFamily="18" charset="0"/>
                <a:cs typeface="Arial" panose="020B0604020202020204" pitchFamily="34" charset="0"/>
              </a:rPr>
              <a:t>## data:  return</a:t>
            </a:r>
            <a:br>
              <a:rPr lang="en-US" sz="1000" dirty="0">
                <a:effectLst/>
                <a:latin typeface="Consolas" panose="020B0609020204030204" pitchFamily="49" charset="0"/>
                <a:ea typeface="Cambria" panose="02040503050406030204" pitchFamily="18" charset="0"/>
                <a:cs typeface="Arial" panose="020B0604020202020204" pitchFamily="34" charset="0"/>
              </a:rPr>
            </a:br>
            <a:r>
              <a:rPr lang="en-US" sz="1000" dirty="0">
                <a:effectLst/>
                <a:latin typeface="Consolas" panose="020B0609020204030204" pitchFamily="49" charset="0"/>
                <a:ea typeface="Cambria" panose="02040503050406030204" pitchFamily="18" charset="0"/>
                <a:cs typeface="Arial" panose="020B0604020202020204" pitchFamily="34" charset="0"/>
              </a:rPr>
              <a:t>## KPSS Level = 0.23318, Truncation lag parameter = 4, p-value = 0.1</a:t>
            </a:r>
          </a:p>
        </p:txBody>
      </p:sp>
      <p:sp>
        <p:nvSpPr>
          <p:cNvPr id="14" name="Arrow: Right 13">
            <a:extLst>
              <a:ext uri="{FF2B5EF4-FFF2-40B4-BE49-F238E27FC236}">
                <a16:creationId xmlns:a16="http://schemas.microsoft.com/office/drawing/2014/main" id="{BC1B9784-EBE8-3517-2C1A-9461CE33E207}"/>
              </a:ext>
            </a:extLst>
          </p:cNvPr>
          <p:cNvSpPr/>
          <p:nvPr/>
        </p:nvSpPr>
        <p:spPr>
          <a:xfrm>
            <a:off x="4924668" y="4445714"/>
            <a:ext cx="844229" cy="252761"/>
          </a:xfrm>
          <a:prstGeom prst="right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37AF8C6F-E537-FEF9-B313-0EB014CCFD3F}"/>
              </a:ext>
            </a:extLst>
          </p:cNvPr>
          <p:cNvSpPr txBox="1"/>
          <p:nvPr/>
        </p:nvSpPr>
        <p:spPr>
          <a:xfrm>
            <a:off x="5850672" y="4283553"/>
            <a:ext cx="2622622" cy="577081"/>
          </a:xfrm>
          <a:prstGeom prst="rect">
            <a:avLst/>
          </a:prstGeom>
          <a:noFill/>
          <a:ln>
            <a:solidFill>
              <a:schemeClr val="accent3">
                <a:lumMod val="50000"/>
              </a:schemeClr>
            </a:solidFill>
          </a:ln>
        </p:spPr>
        <p:txBody>
          <a:bodyPr wrap="square" rtlCol="0">
            <a:spAutoFit/>
          </a:bodyPr>
          <a:lstStyle/>
          <a:p>
            <a:r>
              <a:rPr lang="fr-FR" sz="1050" dirty="0">
                <a:latin typeface="Ubuntu" panose="020B0504030602030204" pitchFamily="34" charset="0"/>
              </a:rPr>
              <a:t>P-value&gt;0.05, the data </a:t>
            </a:r>
            <a:r>
              <a:rPr lang="fr-FR" sz="1050" dirty="0" err="1">
                <a:latin typeface="Ubuntu" panose="020B0504030602030204" pitchFamily="34" charset="0"/>
              </a:rPr>
              <a:t>is</a:t>
            </a:r>
            <a:r>
              <a:rPr lang="fr-FR" sz="1050" dirty="0">
                <a:latin typeface="Ubuntu" panose="020B0504030602030204" pitchFamily="34" charset="0"/>
              </a:rPr>
              <a:t> </a:t>
            </a:r>
            <a:r>
              <a:rPr lang="fr-FR" sz="1050" dirty="0" err="1">
                <a:latin typeface="Ubuntu" panose="020B0504030602030204" pitchFamily="34" charset="0"/>
              </a:rPr>
              <a:t>stationary</a:t>
            </a:r>
            <a:r>
              <a:rPr lang="fr-FR" sz="1050" dirty="0">
                <a:latin typeface="Ubuntu" panose="020B0504030602030204" pitchFamily="34" charset="0"/>
              </a:rPr>
              <a:t> and </a:t>
            </a:r>
            <a:r>
              <a:rPr lang="fr-FR" sz="1050" dirty="0" err="1">
                <a:latin typeface="Ubuntu" panose="020B0504030602030204" pitchFamily="34" charset="0"/>
              </a:rPr>
              <a:t>there</a:t>
            </a:r>
            <a:r>
              <a:rPr lang="fr-FR" sz="1050" dirty="0">
                <a:latin typeface="Ubuntu" panose="020B0504030602030204" pitchFamily="34" charset="0"/>
              </a:rPr>
              <a:t> </a:t>
            </a:r>
            <a:r>
              <a:rPr lang="fr-FR" sz="1050" dirty="0" err="1">
                <a:latin typeface="Ubuntu" panose="020B0504030602030204" pitchFamily="34" charset="0"/>
              </a:rPr>
              <a:t>is</a:t>
            </a:r>
            <a:r>
              <a:rPr lang="fr-FR" sz="1050" dirty="0">
                <a:latin typeface="Ubuntu" panose="020B0504030602030204" pitchFamily="34" charset="0"/>
              </a:rPr>
              <a:t> no </a:t>
            </a:r>
            <a:r>
              <a:rPr lang="fr-FR" sz="1050" dirty="0" err="1">
                <a:latin typeface="Ubuntu" panose="020B0504030602030204" pitchFamily="34" charset="0"/>
              </a:rPr>
              <a:t>need</a:t>
            </a:r>
            <a:r>
              <a:rPr lang="fr-FR" sz="1050" dirty="0">
                <a:latin typeface="Ubuntu" panose="020B0504030602030204" pitchFamily="34" charset="0"/>
              </a:rPr>
              <a:t> to </a:t>
            </a:r>
            <a:r>
              <a:rPr lang="fr-FR" sz="1050" dirty="0" err="1">
                <a:latin typeface="Ubuntu" panose="020B0504030602030204" pitchFamily="34" charset="0"/>
              </a:rPr>
              <a:t>calculate</a:t>
            </a:r>
            <a:r>
              <a:rPr lang="fr-FR" sz="1050" dirty="0">
                <a:latin typeface="Ubuntu" panose="020B0504030602030204" pitchFamily="34" charset="0"/>
              </a:rPr>
              <a:t> the Log-</a:t>
            </a:r>
            <a:r>
              <a:rPr lang="fr-FR" sz="1050" dirty="0" err="1">
                <a:latin typeface="Ubuntu" panose="020B0504030602030204" pitchFamily="34" charset="0"/>
              </a:rPr>
              <a:t>returns</a:t>
            </a:r>
            <a:r>
              <a:rPr lang="fr-FR" sz="1050" dirty="0">
                <a:latin typeface="Ubuntu" panose="020B0504030602030204" pitchFamily="34" charset="0"/>
              </a:rPr>
              <a:t>.</a:t>
            </a:r>
            <a:endParaRPr lang="en-US" sz="1050" dirty="0">
              <a:latin typeface="Ubuntu" panose="020B0504030602030204" pitchFamily="34" charset="0"/>
            </a:endParaRPr>
          </a:p>
        </p:txBody>
      </p:sp>
      <p:pic>
        <p:nvPicPr>
          <p:cNvPr id="17" name="Picture">
            <a:extLst>
              <a:ext uri="{FF2B5EF4-FFF2-40B4-BE49-F238E27FC236}">
                <a16:creationId xmlns:a16="http://schemas.microsoft.com/office/drawing/2014/main" id="{DCEA0416-8D83-4C36-B324-D84DF0B6F99C}"/>
              </a:ext>
            </a:extLst>
          </p:cNvPr>
          <p:cNvPicPr/>
          <p:nvPr/>
        </p:nvPicPr>
        <p:blipFill>
          <a:blip r:embed="rId3"/>
          <a:stretch>
            <a:fillRect/>
          </a:stretch>
        </p:blipFill>
        <p:spPr bwMode="auto">
          <a:xfrm>
            <a:off x="5345152" y="1017725"/>
            <a:ext cx="3085574" cy="1993469"/>
          </a:xfrm>
          <a:prstGeom prst="rect">
            <a:avLst/>
          </a:prstGeom>
          <a:noFill/>
          <a:ln w="9525">
            <a:solidFill>
              <a:schemeClr val="accent3"/>
            </a:solidFill>
            <a:headEnd/>
            <a:tailEnd/>
          </a:ln>
        </p:spPr>
      </p:pic>
      <p:sp>
        <p:nvSpPr>
          <p:cNvPr id="18" name="TextBox 17">
            <a:extLst>
              <a:ext uri="{FF2B5EF4-FFF2-40B4-BE49-F238E27FC236}">
                <a16:creationId xmlns:a16="http://schemas.microsoft.com/office/drawing/2014/main" id="{991B0DED-7CE4-AE84-EA4E-55375A2ED4F0}"/>
              </a:ext>
            </a:extLst>
          </p:cNvPr>
          <p:cNvSpPr txBox="1"/>
          <p:nvPr/>
        </p:nvSpPr>
        <p:spPr>
          <a:xfrm>
            <a:off x="5345151" y="3103628"/>
            <a:ext cx="3085574" cy="577081"/>
          </a:xfrm>
          <a:prstGeom prst="rect">
            <a:avLst/>
          </a:prstGeom>
          <a:noFill/>
          <a:ln>
            <a:solidFill>
              <a:schemeClr val="accent3">
                <a:lumMod val="50000"/>
              </a:schemeClr>
            </a:solidFill>
          </a:ln>
        </p:spPr>
        <p:txBody>
          <a:bodyPr wrap="square" rtlCol="0">
            <a:spAutoFit/>
          </a:bodyPr>
          <a:lstStyle/>
          <a:p>
            <a:r>
              <a:rPr lang="fr-FR" sz="1050" dirty="0">
                <a:latin typeface="Ubuntu" panose="020B0504030602030204" pitchFamily="34" charset="0"/>
              </a:rPr>
              <a:t>The </a:t>
            </a:r>
            <a:r>
              <a:rPr lang="fr-FR" sz="1050" dirty="0" err="1">
                <a:latin typeface="Ubuntu" panose="020B0504030602030204" pitchFamily="34" charset="0"/>
              </a:rPr>
              <a:t>returns</a:t>
            </a:r>
            <a:r>
              <a:rPr lang="fr-FR" sz="1050" dirty="0">
                <a:latin typeface="Ubuntu" panose="020B0504030602030204" pitchFamily="34" charset="0"/>
              </a:rPr>
              <a:t> </a:t>
            </a:r>
            <a:r>
              <a:rPr lang="fr-FR" sz="1050" dirty="0" err="1">
                <a:latin typeface="Ubuntu" panose="020B0504030602030204" pitchFamily="34" charset="0"/>
              </a:rPr>
              <a:t>exhibit</a:t>
            </a:r>
            <a:r>
              <a:rPr lang="fr-FR" sz="1050" dirty="0">
                <a:latin typeface="Ubuntu" panose="020B0504030602030204" pitchFamily="34" charset="0"/>
              </a:rPr>
              <a:t> </a:t>
            </a:r>
            <a:r>
              <a:rPr lang="fr-FR" sz="1050" dirty="0" err="1">
                <a:latin typeface="Ubuntu" panose="020B0504030602030204" pitchFamily="34" charset="0"/>
              </a:rPr>
              <a:t>volatility</a:t>
            </a:r>
            <a:r>
              <a:rPr lang="fr-FR" sz="1050" dirty="0">
                <a:latin typeface="Ubuntu" panose="020B0504030602030204" pitchFamily="34" charset="0"/>
              </a:rPr>
              <a:t> clustering, </a:t>
            </a:r>
            <a:r>
              <a:rPr lang="fr-FR" sz="1050" dirty="0" err="1">
                <a:latin typeface="Ubuntu" panose="020B0504030602030204" pitchFamily="34" charset="0"/>
              </a:rPr>
              <a:t>which</a:t>
            </a:r>
            <a:r>
              <a:rPr lang="fr-FR" sz="1050" dirty="0">
                <a:latin typeface="Ubuntu" panose="020B0504030602030204" pitchFamily="34" charset="0"/>
              </a:rPr>
              <a:t> </a:t>
            </a:r>
            <a:r>
              <a:rPr lang="fr-FR" sz="1050" dirty="0" err="1">
                <a:latin typeface="Ubuntu" panose="020B0504030602030204" pitchFamily="34" charset="0"/>
              </a:rPr>
              <a:t>makes</a:t>
            </a:r>
            <a:r>
              <a:rPr lang="fr-FR" sz="1050" dirty="0">
                <a:latin typeface="Ubuntu" panose="020B0504030602030204" pitchFamily="34" charset="0"/>
              </a:rPr>
              <a:t> the GARCH model effective for </a:t>
            </a:r>
            <a:r>
              <a:rPr lang="fr-FR" sz="1050" dirty="0" err="1">
                <a:latin typeface="Ubuntu" panose="020B0504030602030204" pitchFamily="34" charset="0"/>
              </a:rPr>
              <a:t>forecasting</a:t>
            </a:r>
            <a:r>
              <a:rPr lang="fr-FR" sz="1050" dirty="0">
                <a:latin typeface="Ubuntu" panose="020B0504030602030204" pitchFamily="34" charset="0"/>
              </a:rPr>
              <a:t> future </a:t>
            </a:r>
            <a:r>
              <a:rPr lang="fr-FR" sz="1050" dirty="0" err="1">
                <a:latin typeface="Ubuntu" panose="020B0504030602030204" pitchFamily="34" charset="0"/>
              </a:rPr>
              <a:t>volatility</a:t>
            </a:r>
            <a:r>
              <a:rPr lang="fr-FR" sz="1050" dirty="0">
                <a:latin typeface="Ubuntu" panose="020B0504030602030204" pitchFamily="34" charset="0"/>
              </a:rPr>
              <a:t>.</a:t>
            </a:r>
            <a:endParaRPr lang="en-US" sz="1050" dirty="0">
              <a:latin typeface="Ubuntu" panose="020B0504030602030204" pitchFamily="34" charset="0"/>
            </a:endParaRPr>
          </a:p>
        </p:txBody>
      </p:sp>
    </p:spTree>
    <p:extLst>
      <p:ext uri="{BB962C8B-B14F-4D97-AF65-F5344CB8AC3E}">
        <p14:creationId xmlns:p14="http://schemas.microsoft.com/office/powerpoint/2010/main" val="2458323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4" name="Google Shape;714;p39"/>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BITCOIN VOLATILITY</a:t>
            </a:r>
            <a:endParaRPr dirty="0"/>
          </a:p>
        </p:txBody>
      </p:sp>
      <p:sp>
        <p:nvSpPr>
          <p:cNvPr id="3" name="TextBox 2">
            <a:extLst>
              <a:ext uri="{FF2B5EF4-FFF2-40B4-BE49-F238E27FC236}">
                <a16:creationId xmlns:a16="http://schemas.microsoft.com/office/drawing/2014/main" id="{5F6A404C-18C2-D294-FC64-CB6EAAAB8EB2}"/>
              </a:ext>
            </a:extLst>
          </p:cNvPr>
          <p:cNvSpPr txBox="1"/>
          <p:nvPr/>
        </p:nvSpPr>
        <p:spPr>
          <a:xfrm>
            <a:off x="323386" y="1109777"/>
            <a:ext cx="4573857" cy="1862048"/>
          </a:xfrm>
          <a:prstGeom prst="rect">
            <a:avLst/>
          </a:prstGeom>
          <a:noFill/>
        </p:spPr>
        <p:txBody>
          <a:bodyPr wrap="square">
            <a:spAutoFit/>
          </a:bodyPr>
          <a:lstStyle/>
          <a:p>
            <a:pPr latinLnBrk="1">
              <a:spcAft>
                <a:spcPts val="1000"/>
              </a:spcAft>
            </a:pPr>
            <a:r>
              <a:rPr lang="en-US" sz="1000" dirty="0" err="1">
                <a:solidFill>
                  <a:srgbClr val="000000"/>
                </a:solidFill>
                <a:effectLst/>
                <a:latin typeface="Consolas" panose="020B0609020204030204" pitchFamily="49" charset="0"/>
                <a:ea typeface="Cambria" panose="02040503050406030204" pitchFamily="18" charset="0"/>
                <a:cs typeface="Arial" panose="020B0604020202020204" pitchFamily="34" charset="0"/>
              </a:rPr>
              <a:t>mod_specify</a:t>
            </a:r>
            <a:r>
              <a:rPr lang="en-US" sz="1000" dirty="0">
                <a:solidFill>
                  <a:srgbClr val="000000"/>
                </a:solidFill>
                <a:effectLst/>
                <a:latin typeface="Consolas" panose="020B0609020204030204" pitchFamily="49" charset="0"/>
                <a:ea typeface="Cambria" panose="02040503050406030204" pitchFamily="18" charset="0"/>
                <a:cs typeface="Arial" panose="020B0604020202020204" pitchFamily="34" charset="0"/>
              </a:rPr>
              <a:t> </a:t>
            </a:r>
            <a:r>
              <a:rPr lang="en-US" sz="1000" dirty="0">
                <a:solidFill>
                  <a:srgbClr val="8F5902"/>
                </a:solidFill>
                <a:effectLst/>
                <a:latin typeface="Consolas" panose="020B0609020204030204" pitchFamily="49" charset="0"/>
                <a:ea typeface="Cambria" panose="02040503050406030204" pitchFamily="18" charset="0"/>
                <a:cs typeface="Arial" panose="020B0604020202020204" pitchFamily="34" charset="0"/>
              </a:rPr>
              <a:t>&lt;-</a:t>
            </a:r>
            <a:r>
              <a:rPr lang="en-US" sz="1000" dirty="0">
                <a:solidFill>
                  <a:srgbClr val="000000"/>
                </a:solidFill>
                <a:effectLst/>
                <a:latin typeface="Consolas" panose="020B0609020204030204" pitchFamily="49" charset="0"/>
                <a:ea typeface="Cambria" panose="02040503050406030204" pitchFamily="18" charset="0"/>
                <a:cs typeface="Arial" panose="020B0604020202020204" pitchFamily="34" charset="0"/>
              </a:rPr>
              <a:t> </a:t>
            </a:r>
            <a:r>
              <a:rPr lang="en-US" sz="1000" dirty="0" err="1">
                <a:solidFill>
                  <a:srgbClr val="000000"/>
                </a:solidFill>
                <a:effectLst/>
                <a:latin typeface="Consolas" panose="020B0609020204030204" pitchFamily="49" charset="0"/>
                <a:ea typeface="Cambria" panose="02040503050406030204" pitchFamily="18" charset="0"/>
                <a:cs typeface="Arial" panose="020B0604020202020204" pitchFamily="34" charset="0"/>
              </a:rPr>
              <a:t>ugarchspec</a:t>
            </a:r>
            <a:r>
              <a:rPr lang="en-US" sz="1000" dirty="0">
                <a:solidFill>
                  <a:srgbClr val="000000"/>
                </a:solidFill>
                <a:effectLst/>
                <a:latin typeface="Consolas" panose="020B0609020204030204" pitchFamily="49" charset="0"/>
                <a:ea typeface="Cambria" panose="02040503050406030204" pitchFamily="18" charset="0"/>
                <a:cs typeface="Arial" panose="020B0604020202020204" pitchFamily="34" charset="0"/>
              </a:rPr>
              <a:t>(</a:t>
            </a:r>
            <a:r>
              <a:rPr lang="en-US" sz="1000" dirty="0" err="1">
                <a:solidFill>
                  <a:srgbClr val="C4A000"/>
                </a:solidFill>
                <a:effectLst/>
                <a:latin typeface="Consolas" panose="020B0609020204030204" pitchFamily="49" charset="0"/>
                <a:ea typeface="Cambria" panose="02040503050406030204" pitchFamily="18" charset="0"/>
                <a:cs typeface="Arial" panose="020B0604020202020204" pitchFamily="34" charset="0"/>
              </a:rPr>
              <a:t>variance.model</a:t>
            </a:r>
            <a:r>
              <a:rPr lang="en-US" sz="1000" dirty="0">
                <a:solidFill>
                  <a:srgbClr val="C4A000"/>
                </a:solidFill>
                <a:effectLst/>
                <a:latin typeface="Consolas" panose="020B0609020204030204" pitchFamily="49" charset="0"/>
                <a:ea typeface="Cambria" panose="02040503050406030204" pitchFamily="18" charset="0"/>
                <a:cs typeface="Arial" panose="020B0604020202020204" pitchFamily="34" charset="0"/>
              </a:rPr>
              <a:t> =</a:t>
            </a:r>
            <a:r>
              <a:rPr lang="en-US" sz="1000" dirty="0">
                <a:solidFill>
                  <a:srgbClr val="000000"/>
                </a:solidFill>
                <a:effectLst/>
                <a:latin typeface="Consolas" panose="020B0609020204030204" pitchFamily="49" charset="0"/>
                <a:ea typeface="Cambria" panose="02040503050406030204" pitchFamily="18" charset="0"/>
                <a:cs typeface="Arial" panose="020B0604020202020204" pitchFamily="34" charset="0"/>
              </a:rPr>
              <a:t> list(</a:t>
            </a:r>
            <a:r>
              <a:rPr lang="en-US" sz="1000" dirty="0">
                <a:solidFill>
                  <a:srgbClr val="C4A000"/>
                </a:solidFill>
                <a:effectLst/>
                <a:latin typeface="Consolas" panose="020B0609020204030204" pitchFamily="49" charset="0"/>
                <a:ea typeface="Cambria" panose="02040503050406030204" pitchFamily="18" charset="0"/>
                <a:cs typeface="Arial" panose="020B0604020202020204" pitchFamily="34" charset="0"/>
              </a:rPr>
              <a:t>model =</a:t>
            </a:r>
            <a:r>
              <a:rPr lang="en-US" sz="1000" dirty="0">
                <a:solidFill>
                  <a:srgbClr val="000000"/>
                </a:solidFill>
                <a:effectLst/>
                <a:latin typeface="Consolas" panose="020B0609020204030204" pitchFamily="49" charset="0"/>
                <a:ea typeface="Cambria" panose="02040503050406030204" pitchFamily="18" charset="0"/>
                <a:cs typeface="Arial" panose="020B0604020202020204" pitchFamily="34" charset="0"/>
              </a:rPr>
              <a:t> </a:t>
            </a:r>
            <a:r>
              <a:rPr lang="en-US" sz="1000" dirty="0">
                <a:solidFill>
                  <a:srgbClr val="4E9A06"/>
                </a:solidFill>
                <a:effectLst/>
                <a:latin typeface="Consolas" panose="020B0609020204030204" pitchFamily="49" charset="0"/>
                <a:ea typeface="Cambria" panose="02040503050406030204" pitchFamily="18" charset="0"/>
                <a:cs typeface="Arial" panose="020B0604020202020204" pitchFamily="34" charset="0"/>
              </a:rPr>
              <a:t>"</a:t>
            </a:r>
            <a:r>
              <a:rPr lang="en-US" sz="1000" dirty="0" err="1">
                <a:solidFill>
                  <a:srgbClr val="4E9A06"/>
                </a:solidFill>
                <a:effectLst/>
                <a:latin typeface="Consolas" panose="020B0609020204030204" pitchFamily="49" charset="0"/>
                <a:ea typeface="Cambria" panose="02040503050406030204" pitchFamily="18" charset="0"/>
                <a:cs typeface="Arial" panose="020B0604020202020204" pitchFamily="34" charset="0"/>
              </a:rPr>
              <a:t>eGARCH</a:t>
            </a:r>
            <a:r>
              <a:rPr lang="en-US" sz="1000" dirty="0">
                <a:solidFill>
                  <a:srgbClr val="4E9A06"/>
                </a:solidFill>
                <a:effectLst/>
                <a:latin typeface="Consolas" panose="020B0609020204030204" pitchFamily="49" charset="0"/>
                <a:ea typeface="Cambria" panose="02040503050406030204" pitchFamily="18" charset="0"/>
                <a:cs typeface="Arial" panose="020B0604020202020204" pitchFamily="34" charset="0"/>
              </a:rPr>
              <a:t>"</a:t>
            </a:r>
            <a:r>
              <a:rPr lang="en-US" sz="1000" dirty="0">
                <a:solidFill>
                  <a:srgbClr val="000000"/>
                </a:solidFill>
                <a:effectLst/>
                <a:latin typeface="Consolas" panose="020B0609020204030204" pitchFamily="49" charset="0"/>
                <a:ea typeface="Cambria" panose="02040503050406030204" pitchFamily="18" charset="0"/>
                <a:cs typeface="Arial" panose="020B0604020202020204" pitchFamily="34" charset="0"/>
              </a:rPr>
              <a:t>, </a:t>
            </a:r>
            <a:r>
              <a:rPr lang="en-US" sz="1000" dirty="0" err="1">
                <a:solidFill>
                  <a:srgbClr val="C4A000"/>
                </a:solidFill>
                <a:effectLst/>
                <a:latin typeface="Consolas" panose="020B0609020204030204" pitchFamily="49" charset="0"/>
                <a:ea typeface="Cambria" panose="02040503050406030204" pitchFamily="18" charset="0"/>
                <a:cs typeface="Arial" panose="020B0604020202020204" pitchFamily="34" charset="0"/>
              </a:rPr>
              <a:t>garchOrder</a:t>
            </a:r>
            <a:r>
              <a:rPr lang="en-US" sz="1000" dirty="0">
                <a:solidFill>
                  <a:srgbClr val="C4A000"/>
                </a:solidFill>
                <a:effectLst/>
                <a:latin typeface="Consolas" panose="020B0609020204030204" pitchFamily="49" charset="0"/>
                <a:ea typeface="Cambria" panose="02040503050406030204" pitchFamily="18" charset="0"/>
                <a:cs typeface="Arial" panose="020B0604020202020204" pitchFamily="34" charset="0"/>
              </a:rPr>
              <a:t> =</a:t>
            </a:r>
            <a:r>
              <a:rPr lang="en-US" sz="1000" dirty="0">
                <a:solidFill>
                  <a:srgbClr val="000000"/>
                </a:solidFill>
                <a:effectLst/>
                <a:latin typeface="Consolas" panose="020B0609020204030204" pitchFamily="49" charset="0"/>
                <a:ea typeface="Cambria" panose="02040503050406030204" pitchFamily="18" charset="0"/>
                <a:cs typeface="Arial" panose="020B0604020202020204" pitchFamily="34" charset="0"/>
              </a:rPr>
              <a:t> c(</a:t>
            </a:r>
            <a:r>
              <a:rPr lang="en-US" sz="1000" dirty="0">
                <a:solidFill>
                  <a:srgbClr val="0000CF"/>
                </a:solidFill>
                <a:effectLst/>
                <a:latin typeface="Consolas" panose="020B0609020204030204" pitchFamily="49" charset="0"/>
                <a:ea typeface="Cambria" panose="02040503050406030204" pitchFamily="18" charset="0"/>
                <a:cs typeface="Arial" panose="020B0604020202020204" pitchFamily="34" charset="0"/>
              </a:rPr>
              <a:t>4</a:t>
            </a:r>
            <a:r>
              <a:rPr lang="en-US" sz="1000" dirty="0">
                <a:solidFill>
                  <a:srgbClr val="000000"/>
                </a:solidFill>
                <a:effectLst/>
                <a:latin typeface="Consolas" panose="020B0609020204030204" pitchFamily="49" charset="0"/>
                <a:ea typeface="Cambria" panose="02040503050406030204" pitchFamily="18" charset="0"/>
                <a:cs typeface="Arial" panose="020B0604020202020204" pitchFamily="34" charset="0"/>
              </a:rPr>
              <a:t>,</a:t>
            </a:r>
            <a:r>
              <a:rPr lang="en-US" sz="1000" dirty="0">
                <a:solidFill>
                  <a:srgbClr val="0000CF"/>
                </a:solidFill>
                <a:effectLst/>
                <a:latin typeface="Consolas" panose="020B0609020204030204" pitchFamily="49" charset="0"/>
                <a:ea typeface="Cambria" panose="02040503050406030204" pitchFamily="18" charset="0"/>
                <a:cs typeface="Arial" panose="020B0604020202020204" pitchFamily="34" charset="0"/>
              </a:rPr>
              <a:t>4</a:t>
            </a:r>
            <a:r>
              <a:rPr lang="en-US" sz="1000" dirty="0">
                <a:solidFill>
                  <a:srgbClr val="000000"/>
                </a:solidFill>
                <a:effectLst/>
                <a:latin typeface="Consolas" panose="020B0609020204030204" pitchFamily="49" charset="0"/>
                <a:ea typeface="Cambria" panose="02040503050406030204" pitchFamily="18" charset="0"/>
                <a:cs typeface="Arial" panose="020B0604020202020204" pitchFamily="34" charset="0"/>
              </a:rPr>
              <a:t>)),</a:t>
            </a:r>
            <a:r>
              <a:rPr lang="en-US" sz="1000" dirty="0">
                <a:latin typeface="Consolas" panose="020B0609020204030204" pitchFamily="49" charset="0"/>
                <a:ea typeface="Cambria" panose="02040503050406030204" pitchFamily="18" charset="0"/>
                <a:cs typeface="Arial" panose="020B0604020202020204" pitchFamily="34" charset="0"/>
              </a:rPr>
              <a:t> </a:t>
            </a:r>
            <a:r>
              <a:rPr lang="en-US" sz="1000" dirty="0" err="1">
                <a:solidFill>
                  <a:srgbClr val="C4A000"/>
                </a:solidFill>
                <a:effectLst/>
                <a:latin typeface="Consolas" panose="020B0609020204030204" pitchFamily="49" charset="0"/>
                <a:ea typeface="Cambria" panose="02040503050406030204" pitchFamily="18" charset="0"/>
                <a:cs typeface="Arial" panose="020B0604020202020204" pitchFamily="34" charset="0"/>
              </a:rPr>
              <a:t>mean.model</a:t>
            </a:r>
            <a:r>
              <a:rPr lang="en-US" sz="1000" dirty="0">
                <a:solidFill>
                  <a:srgbClr val="C4A000"/>
                </a:solidFill>
                <a:effectLst/>
                <a:latin typeface="Consolas" panose="020B0609020204030204" pitchFamily="49" charset="0"/>
                <a:ea typeface="Cambria" panose="02040503050406030204" pitchFamily="18" charset="0"/>
                <a:cs typeface="Arial" panose="020B0604020202020204" pitchFamily="34" charset="0"/>
              </a:rPr>
              <a:t> =</a:t>
            </a:r>
            <a:r>
              <a:rPr lang="en-US" sz="1000" dirty="0">
                <a:solidFill>
                  <a:srgbClr val="000000"/>
                </a:solidFill>
                <a:effectLst/>
                <a:latin typeface="Consolas" panose="020B0609020204030204" pitchFamily="49" charset="0"/>
                <a:ea typeface="Cambria" panose="02040503050406030204" pitchFamily="18" charset="0"/>
                <a:cs typeface="Arial" panose="020B0604020202020204" pitchFamily="34" charset="0"/>
              </a:rPr>
              <a:t> list(</a:t>
            </a:r>
            <a:r>
              <a:rPr lang="en-US" sz="1000" dirty="0" err="1">
                <a:solidFill>
                  <a:srgbClr val="C4A000"/>
                </a:solidFill>
                <a:effectLst/>
                <a:latin typeface="Consolas" panose="020B0609020204030204" pitchFamily="49" charset="0"/>
                <a:ea typeface="Cambria" panose="02040503050406030204" pitchFamily="18" charset="0"/>
                <a:cs typeface="Arial" panose="020B0604020202020204" pitchFamily="34" charset="0"/>
              </a:rPr>
              <a:t>armaOrder</a:t>
            </a:r>
            <a:r>
              <a:rPr lang="en-US" sz="1000" dirty="0">
                <a:solidFill>
                  <a:srgbClr val="C4A000"/>
                </a:solidFill>
                <a:effectLst/>
                <a:latin typeface="Consolas" panose="020B0609020204030204" pitchFamily="49" charset="0"/>
                <a:ea typeface="Cambria" panose="02040503050406030204" pitchFamily="18" charset="0"/>
                <a:cs typeface="Arial" panose="020B0604020202020204" pitchFamily="34" charset="0"/>
              </a:rPr>
              <a:t> =</a:t>
            </a:r>
            <a:r>
              <a:rPr lang="en-US" sz="1000" dirty="0">
                <a:solidFill>
                  <a:srgbClr val="000000"/>
                </a:solidFill>
                <a:effectLst/>
                <a:latin typeface="Consolas" panose="020B0609020204030204" pitchFamily="49" charset="0"/>
                <a:ea typeface="Cambria" panose="02040503050406030204" pitchFamily="18" charset="0"/>
                <a:cs typeface="Arial" panose="020B0604020202020204" pitchFamily="34" charset="0"/>
              </a:rPr>
              <a:t> c(</a:t>
            </a:r>
            <a:r>
              <a:rPr lang="en-US" sz="1000" dirty="0">
                <a:solidFill>
                  <a:srgbClr val="0000CF"/>
                </a:solidFill>
                <a:effectLst/>
                <a:latin typeface="Consolas" panose="020B0609020204030204" pitchFamily="49" charset="0"/>
                <a:ea typeface="Cambria" panose="02040503050406030204" pitchFamily="18" charset="0"/>
                <a:cs typeface="Arial" panose="020B0604020202020204" pitchFamily="34" charset="0"/>
              </a:rPr>
              <a:t>5</a:t>
            </a:r>
            <a:r>
              <a:rPr lang="en-US" sz="1000" dirty="0">
                <a:solidFill>
                  <a:srgbClr val="000000"/>
                </a:solidFill>
                <a:effectLst/>
                <a:latin typeface="Consolas" panose="020B0609020204030204" pitchFamily="49" charset="0"/>
                <a:ea typeface="Cambria" panose="02040503050406030204" pitchFamily="18" charset="0"/>
                <a:cs typeface="Arial" panose="020B0604020202020204" pitchFamily="34" charset="0"/>
              </a:rPr>
              <a:t>,</a:t>
            </a:r>
            <a:r>
              <a:rPr lang="en-US" sz="1000" dirty="0">
                <a:solidFill>
                  <a:srgbClr val="0000CF"/>
                </a:solidFill>
                <a:effectLst/>
                <a:latin typeface="Consolas" panose="020B0609020204030204" pitchFamily="49" charset="0"/>
                <a:ea typeface="Cambria" panose="02040503050406030204" pitchFamily="18" charset="0"/>
                <a:cs typeface="Arial" panose="020B0604020202020204" pitchFamily="34" charset="0"/>
              </a:rPr>
              <a:t>0</a:t>
            </a:r>
            <a:r>
              <a:rPr lang="en-US" sz="1000" dirty="0">
                <a:solidFill>
                  <a:srgbClr val="000000"/>
                </a:solidFill>
                <a:effectLst/>
                <a:latin typeface="Consolas" panose="020B0609020204030204" pitchFamily="49" charset="0"/>
                <a:ea typeface="Cambria" panose="02040503050406030204" pitchFamily="18" charset="0"/>
                <a:cs typeface="Arial" panose="020B0604020202020204" pitchFamily="34" charset="0"/>
              </a:rPr>
              <a:t>)),</a:t>
            </a:r>
            <a:r>
              <a:rPr lang="en-US" sz="1000" dirty="0">
                <a:latin typeface="Consolas" panose="020B0609020204030204" pitchFamily="49" charset="0"/>
                <a:ea typeface="Cambria" panose="02040503050406030204" pitchFamily="18" charset="0"/>
                <a:cs typeface="Arial" panose="020B0604020202020204" pitchFamily="34" charset="0"/>
              </a:rPr>
              <a:t> </a:t>
            </a:r>
            <a:r>
              <a:rPr lang="en-US" sz="1000" dirty="0" err="1">
                <a:solidFill>
                  <a:srgbClr val="C4A000"/>
                </a:solidFill>
                <a:effectLst/>
                <a:latin typeface="Consolas" panose="020B0609020204030204" pitchFamily="49" charset="0"/>
                <a:ea typeface="Cambria" panose="02040503050406030204" pitchFamily="18" charset="0"/>
                <a:cs typeface="Arial" panose="020B0604020202020204" pitchFamily="34" charset="0"/>
              </a:rPr>
              <a:t>distribution.model</a:t>
            </a:r>
            <a:r>
              <a:rPr lang="en-US" sz="1000" dirty="0">
                <a:solidFill>
                  <a:srgbClr val="C4A000"/>
                </a:solidFill>
                <a:effectLst/>
                <a:latin typeface="Consolas" panose="020B0609020204030204" pitchFamily="49" charset="0"/>
                <a:ea typeface="Cambria" panose="02040503050406030204" pitchFamily="18" charset="0"/>
                <a:cs typeface="Arial" panose="020B0604020202020204" pitchFamily="34" charset="0"/>
              </a:rPr>
              <a:t> =</a:t>
            </a:r>
            <a:r>
              <a:rPr lang="en-US" sz="1000" dirty="0">
                <a:solidFill>
                  <a:srgbClr val="000000"/>
                </a:solidFill>
                <a:effectLst/>
                <a:latin typeface="Consolas" panose="020B0609020204030204" pitchFamily="49" charset="0"/>
                <a:ea typeface="Cambria" panose="02040503050406030204" pitchFamily="18" charset="0"/>
                <a:cs typeface="Arial" panose="020B0604020202020204" pitchFamily="34" charset="0"/>
              </a:rPr>
              <a:t> </a:t>
            </a:r>
            <a:r>
              <a:rPr lang="en-US" sz="1000" dirty="0">
                <a:solidFill>
                  <a:srgbClr val="4E9A06"/>
                </a:solidFill>
                <a:effectLst/>
                <a:latin typeface="Consolas" panose="020B0609020204030204" pitchFamily="49" charset="0"/>
                <a:ea typeface="Cambria" panose="02040503050406030204" pitchFamily="18" charset="0"/>
                <a:cs typeface="Arial" panose="020B0604020202020204" pitchFamily="34" charset="0"/>
              </a:rPr>
              <a:t>"</a:t>
            </a:r>
            <a:r>
              <a:rPr lang="en-US" sz="1000" dirty="0" err="1">
                <a:solidFill>
                  <a:srgbClr val="4E9A06"/>
                </a:solidFill>
                <a:effectLst/>
                <a:latin typeface="Consolas" panose="020B0609020204030204" pitchFamily="49" charset="0"/>
                <a:ea typeface="Cambria" panose="02040503050406030204" pitchFamily="18" charset="0"/>
                <a:cs typeface="Arial" panose="020B0604020202020204" pitchFamily="34" charset="0"/>
              </a:rPr>
              <a:t>sstd</a:t>
            </a:r>
            <a:r>
              <a:rPr lang="en-US" sz="1000" dirty="0">
                <a:solidFill>
                  <a:srgbClr val="4E9A06"/>
                </a:solidFill>
                <a:effectLst/>
                <a:latin typeface="Consolas" panose="020B0609020204030204" pitchFamily="49" charset="0"/>
                <a:ea typeface="Cambria" panose="02040503050406030204" pitchFamily="18" charset="0"/>
                <a:cs typeface="Arial" panose="020B0604020202020204" pitchFamily="34" charset="0"/>
              </a:rPr>
              <a:t>"</a:t>
            </a:r>
            <a:r>
              <a:rPr lang="en-US" sz="1000" dirty="0">
                <a:solidFill>
                  <a:srgbClr val="000000"/>
                </a:solidFill>
                <a:effectLst/>
                <a:latin typeface="Consolas" panose="020B0609020204030204" pitchFamily="49" charset="0"/>
                <a:ea typeface="Cambria" panose="02040503050406030204" pitchFamily="18" charset="0"/>
                <a:cs typeface="Arial" panose="020B0604020202020204" pitchFamily="34" charset="0"/>
              </a:rPr>
              <a:t>)</a:t>
            </a:r>
            <a:br>
              <a:rPr lang="en-US" sz="1000" dirty="0">
                <a:solidFill>
                  <a:srgbClr val="000000"/>
                </a:solidFill>
                <a:effectLst/>
                <a:latin typeface="Consolas" panose="020B0609020204030204" pitchFamily="49" charset="0"/>
                <a:ea typeface="Cambria" panose="02040503050406030204" pitchFamily="18" charset="0"/>
                <a:cs typeface="Arial" panose="020B0604020202020204" pitchFamily="34" charset="0"/>
              </a:rPr>
            </a:br>
            <a:r>
              <a:rPr lang="en-US" sz="1000" dirty="0" err="1">
                <a:solidFill>
                  <a:srgbClr val="000000"/>
                </a:solidFill>
                <a:effectLst/>
                <a:latin typeface="Consolas" panose="020B0609020204030204" pitchFamily="49" charset="0"/>
                <a:ea typeface="Cambria" panose="02040503050406030204" pitchFamily="18" charset="0"/>
                <a:cs typeface="Arial" panose="020B0604020202020204" pitchFamily="34" charset="0"/>
              </a:rPr>
              <a:t>mod_fitting</a:t>
            </a:r>
            <a:r>
              <a:rPr lang="en-US" sz="1000" dirty="0">
                <a:solidFill>
                  <a:srgbClr val="000000"/>
                </a:solidFill>
                <a:effectLst/>
                <a:latin typeface="Consolas" panose="020B0609020204030204" pitchFamily="49" charset="0"/>
                <a:ea typeface="Cambria" panose="02040503050406030204" pitchFamily="18" charset="0"/>
                <a:cs typeface="Arial" panose="020B0604020202020204" pitchFamily="34" charset="0"/>
              </a:rPr>
              <a:t> </a:t>
            </a:r>
            <a:r>
              <a:rPr lang="en-US" sz="1000" dirty="0">
                <a:solidFill>
                  <a:srgbClr val="8F5902"/>
                </a:solidFill>
                <a:effectLst/>
                <a:latin typeface="Consolas" panose="020B0609020204030204" pitchFamily="49" charset="0"/>
                <a:ea typeface="Cambria" panose="02040503050406030204" pitchFamily="18" charset="0"/>
                <a:cs typeface="Arial" panose="020B0604020202020204" pitchFamily="34" charset="0"/>
              </a:rPr>
              <a:t>&lt;-</a:t>
            </a:r>
            <a:r>
              <a:rPr lang="en-US" sz="1000" dirty="0">
                <a:solidFill>
                  <a:srgbClr val="000000"/>
                </a:solidFill>
                <a:effectLst/>
                <a:latin typeface="Consolas" panose="020B0609020204030204" pitchFamily="49" charset="0"/>
                <a:ea typeface="Cambria" panose="02040503050406030204" pitchFamily="18" charset="0"/>
                <a:cs typeface="Arial" panose="020B0604020202020204" pitchFamily="34" charset="0"/>
              </a:rPr>
              <a:t> </a:t>
            </a:r>
            <a:r>
              <a:rPr lang="en-US" sz="1000" dirty="0" err="1">
                <a:solidFill>
                  <a:srgbClr val="000000"/>
                </a:solidFill>
                <a:effectLst/>
                <a:latin typeface="Consolas" panose="020B0609020204030204" pitchFamily="49" charset="0"/>
                <a:ea typeface="Cambria" panose="02040503050406030204" pitchFamily="18" charset="0"/>
                <a:cs typeface="Arial" panose="020B0604020202020204" pitchFamily="34" charset="0"/>
              </a:rPr>
              <a:t>ugarchfit</a:t>
            </a:r>
            <a:r>
              <a:rPr lang="en-US" sz="1000" dirty="0">
                <a:solidFill>
                  <a:srgbClr val="000000"/>
                </a:solidFill>
                <a:effectLst/>
                <a:latin typeface="Consolas" panose="020B0609020204030204" pitchFamily="49" charset="0"/>
                <a:ea typeface="Cambria" panose="02040503050406030204" pitchFamily="18" charset="0"/>
                <a:cs typeface="Arial" panose="020B0604020202020204" pitchFamily="34" charset="0"/>
              </a:rPr>
              <a:t>(</a:t>
            </a:r>
            <a:r>
              <a:rPr lang="en-US" sz="1000" dirty="0" err="1">
                <a:solidFill>
                  <a:srgbClr val="000000"/>
                </a:solidFill>
                <a:effectLst/>
                <a:latin typeface="Consolas" panose="020B0609020204030204" pitchFamily="49" charset="0"/>
                <a:ea typeface="Cambria" panose="02040503050406030204" pitchFamily="18" charset="0"/>
                <a:cs typeface="Arial" panose="020B0604020202020204" pitchFamily="34" charset="0"/>
              </a:rPr>
              <a:t>mod_specify</a:t>
            </a:r>
            <a:r>
              <a:rPr lang="en-US" sz="1000" dirty="0">
                <a:solidFill>
                  <a:srgbClr val="000000"/>
                </a:solidFill>
                <a:effectLst/>
                <a:latin typeface="Consolas" panose="020B0609020204030204" pitchFamily="49" charset="0"/>
                <a:ea typeface="Cambria" panose="02040503050406030204" pitchFamily="18" charset="0"/>
                <a:cs typeface="Arial" panose="020B0604020202020204" pitchFamily="34" charset="0"/>
              </a:rPr>
              <a:t>, </a:t>
            </a:r>
            <a:r>
              <a:rPr lang="en-US" sz="1000" dirty="0">
                <a:solidFill>
                  <a:srgbClr val="C4A000"/>
                </a:solidFill>
                <a:effectLst/>
                <a:latin typeface="Consolas" panose="020B0609020204030204" pitchFamily="49" charset="0"/>
                <a:ea typeface="Cambria" panose="02040503050406030204" pitchFamily="18" charset="0"/>
                <a:cs typeface="Arial" panose="020B0604020202020204" pitchFamily="34" charset="0"/>
              </a:rPr>
              <a:t>data =</a:t>
            </a:r>
            <a:r>
              <a:rPr lang="en-US" sz="1000" dirty="0">
                <a:solidFill>
                  <a:srgbClr val="000000"/>
                </a:solidFill>
                <a:effectLst/>
                <a:latin typeface="Consolas" panose="020B0609020204030204" pitchFamily="49" charset="0"/>
                <a:ea typeface="Cambria" panose="02040503050406030204" pitchFamily="18" charset="0"/>
                <a:cs typeface="Arial" panose="020B0604020202020204" pitchFamily="34" charset="0"/>
              </a:rPr>
              <a:t> return, </a:t>
            </a:r>
            <a:r>
              <a:rPr lang="en-US" sz="1000" dirty="0" err="1">
                <a:solidFill>
                  <a:srgbClr val="C4A000"/>
                </a:solidFill>
                <a:effectLst/>
                <a:latin typeface="Consolas" panose="020B0609020204030204" pitchFamily="49" charset="0"/>
                <a:ea typeface="Cambria" panose="02040503050406030204" pitchFamily="18" charset="0"/>
                <a:cs typeface="Arial" panose="020B0604020202020204" pitchFamily="34" charset="0"/>
              </a:rPr>
              <a:t>solver.control</a:t>
            </a:r>
            <a:r>
              <a:rPr lang="en-US" sz="1000" dirty="0">
                <a:solidFill>
                  <a:srgbClr val="C4A000"/>
                </a:solidFill>
                <a:effectLst/>
                <a:latin typeface="Consolas" panose="020B0609020204030204" pitchFamily="49" charset="0"/>
                <a:ea typeface="Cambria" panose="02040503050406030204" pitchFamily="18" charset="0"/>
                <a:cs typeface="Arial" panose="020B0604020202020204" pitchFamily="34" charset="0"/>
              </a:rPr>
              <a:t> =</a:t>
            </a:r>
            <a:r>
              <a:rPr lang="en-US" sz="1000" dirty="0">
                <a:solidFill>
                  <a:srgbClr val="000000"/>
                </a:solidFill>
                <a:effectLst/>
                <a:latin typeface="Consolas" panose="020B0609020204030204" pitchFamily="49" charset="0"/>
                <a:ea typeface="Cambria" panose="02040503050406030204" pitchFamily="18" charset="0"/>
                <a:cs typeface="Arial" panose="020B0604020202020204" pitchFamily="34" charset="0"/>
              </a:rPr>
              <a:t> list(</a:t>
            </a:r>
            <a:r>
              <a:rPr lang="en-US" sz="1000" dirty="0">
                <a:solidFill>
                  <a:srgbClr val="C4A000"/>
                </a:solidFill>
                <a:effectLst/>
                <a:latin typeface="Consolas" panose="020B0609020204030204" pitchFamily="49" charset="0"/>
                <a:ea typeface="Cambria" panose="02040503050406030204" pitchFamily="18" charset="0"/>
                <a:cs typeface="Arial" panose="020B0604020202020204" pitchFamily="34" charset="0"/>
              </a:rPr>
              <a:t>trace=</a:t>
            </a:r>
            <a:r>
              <a:rPr lang="en-US" sz="1000" dirty="0">
                <a:solidFill>
                  <a:srgbClr val="0000CF"/>
                </a:solidFill>
                <a:effectLst/>
                <a:latin typeface="Consolas" panose="020B0609020204030204" pitchFamily="49" charset="0"/>
                <a:ea typeface="Cambria" panose="02040503050406030204" pitchFamily="18" charset="0"/>
                <a:cs typeface="Arial" panose="020B0604020202020204" pitchFamily="34" charset="0"/>
              </a:rPr>
              <a:t>0</a:t>
            </a:r>
            <a:r>
              <a:rPr lang="en-US" sz="1000" dirty="0">
                <a:solidFill>
                  <a:srgbClr val="000000"/>
                </a:solidFill>
                <a:effectLst/>
                <a:latin typeface="Consolas" panose="020B0609020204030204" pitchFamily="49" charset="0"/>
                <a:ea typeface="Cambria" panose="02040503050406030204" pitchFamily="18" charset="0"/>
                <a:cs typeface="Arial" panose="020B0604020202020204" pitchFamily="34" charset="0"/>
              </a:rPr>
              <a:t>))</a:t>
            </a:r>
            <a:br>
              <a:rPr lang="en-US" sz="1000" dirty="0">
                <a:solidFill>
                  <a:srgbClr val="000000"/>
                </a:solidFill>
                <a:effectLst/>
                <a:latin typeface="Consolas" panose="020B0609020204030204" pitchFamily="49" charset="0"/>
                <a:ea typeface="Cambria" panose="02040503050406030204" pitchFamily="18" charset="0"/>
                <a:cs typeface="Arial" panose="020B0604020202020204" pitchFamily="34" charset="0"/>
              </a:rPr>
            </a:br>
            <a:r>
              <a:rPr lang="en-US" sz="1000" dirty="0" err="1">
                <a:solidFill>
                  <a:srgbClr val="000000"/>
                </a:solidFill>
                <a:effectLst/>
                <a:latin typeface="Consolas" panose="020B0609020204030204" pitchFamily="49" charset="0"/>
                <a:ea typeface="Cambria" panose="02040503050406030204" pitchFamily="18" charset="0"/>
                <a:cs typeface="Arial" panose="020B0604020202020204" pitchFamily="34" charset="0"/>
              </a:rPr>
              <a:t>mod_fitting</a:t>
            </a:r>
            <a:endParaRPr lang="en-US" sz="1000" dirty="0">
              <a:solidFill>
                <a:srgbClr val="000000"/>
              </a:solidFill>
              <a:effectLst/>
              <a:latin typeface="Consolas" panose="020B0609020204030204" pitchFamily="49" charset="0"/>
              <a:ea typeface="Cambria" panose="02040503050406030204" pitchFamily="18" charset="0"/>
              <a:cs typeface="Arial" panose="020B0604020202020204" pitchFamily="34" charset="0"/>
            </a:endParaRPr>
          </a:p>
          <a:p>
            <a:pPr latinLnBrk="1">
              <a:spcAft>
                <a:spcPts val="1000"/>
              </a:spcAft>
            </a:pPr>
            <a:r>
              <a:rPr lang="en-US" sz="1000" dirty="0">
                <a:solidFill>
                  <a:srgbClr val="000000"/>
                </a:solidFill>
                <a:effectLst/>
                <a:latin typeface="Consolas" panose="020B0609020204030204" pitchFamily="49" charset="0"/>
                <a:ea typeface="Cambria" panose="02040503050406030204" pitchFamily="18" charset="0"/>
                <a:cs typeface="Arial" panose="020B0604020202020204" pitchFamily="34" charset="0"/>
              </a:rPr>
              <a:t>plot(</a:t>
            </a:r>
            <a:r>
              <a:rPr lang="en-US" sz="1000" dirty="0" err="1">
                <a:solidFill>
                  <a:srgbClr val="000000"/>
                </a:solidFill>
                <a:effectLst/>
                <a:latin typeface="Consolas" panose="020B0609020204030204" pitchFamily="49" charset="0"/>
                <a:ea typeface="Cambria" panose="02040503050406030204" pitchFamily="18" charset="0"/>
                <a:cs typeface="Arial" panose="020B0604020202020204" pitchFamily="34" charset="0"/>
              </a:rPr>
              <a:t>mod_fitting</a:t>
            </a:r>
            <a:r>
              <a:rPr lang="en-US" sz="1000" dirty="0">
                <a:solidFill>
                  <a:srgbClr val="000000"/>
                </a:solidFill>
                <a:effectLst/>
                <a:latin typeface="Consolas" panose="020B0609020204030204" pitchFamily="49" charset="0"/>
                <a:ea typeface="Cambria" panose="02040503050406030204" pitchFamily="18" charset="0"/>
                <a:cs typeface="Arial" panose="020B0604020202020204" pitchFamily="34" charset="0"/>
              </a:rPr>
              <a:t>, </a:t>
            </a:r>
            <a:r>
              <a:rPr lang="en-US" sz="1000" dirty="0">
                <a:solidFill>
                  <a:srgbClr val="C4A000"/>
                </a:solidFill>
                <a:effectLst/>
                <a:latin typeface="Consolas" panose="020B0609020204030204" pitchFamily="49" charset="0"/>
                <a:ea typeface="Cambria" panose="02040503050406030204" pitchFamily="18" charset="0"/>
                <a:cs typeface="Arial" panose="020B0604020202020204" pitchFamily="34" charset="0"/>
              </a:rPr>
              <a:t>which=</a:t>
            </a:r>
            <a:r>
              <a:rPr lang="en-US" sz="1000" dirty="0">
                <a:solidFill>
                  <a:srgbClr val="4E9A06"/>
                </a:solidFill>
                <a:effectLst/>
                <a:latin typeface="Consolas" panose="020B0609020204030204" pitchFamily="49" charset="0"/>
                <a:ea typeface="Cambria" panose="02040503050406030204" pitchFamily="18" charset="0"/>
                <a:cs typeface="Arial" panose="020B0604020202020204" pitchFamily="34" charset="0"/>
              </a:rPr>
              <a:t>"all"</a:t>
            </a:r>
            <a:r>
              <a:rPr lang="en-US" sz="1000" dirty="0">
                <a:solidFill>
                  <a:srgbClr val="000000"/>
                </a:solidFill>
                <a:effectLst/>
                <a:latin typeface="Consolas" panose="020B0609020204030204" pitchFamily="49" charset="0"/>
                <a:ea typeface="Cambria" panose="02040503050406030204" pitchFamily="18" charset="0"/>
                <a:cs typeface="Arial" panose="020B0604020202020204" pitchFamily="34" charset="0"/>
              </a:rPr>
              <a:t>)</a:t>
            </a:r>
            <a:endParaRPr lang="en-US" sz="1000" dirty="0">
              <a:effectLst/>
              <a:latin typeface="Consolas" panose="020B0609020204030204" pitchFamily="49" charset="0"/>
              <a:ea typeface="Cambria" panose="02040503050406030204" pitchFamily="18" charset="0"/>
              <a:cs typeface="Arial" panose="020B0604020202020204" pitchFamily="34" charset="0"/>
            </a:endParaRPr>
          </a:p>
          <a:p>
            <a:pPr marL="0" marR="0" latinLnBrk="1">
              <a:spcBef>
                <a:spcPts val="0"/>
              </a:spcBef>
              <a:spcAft>
                <a:spcPts val="1000"/>
              </a:spcAft>
            </a:pPr>
            <a:endParaRPr lang="en-US" sz="1000" dirty="0">
              <a:solidFill>
                <a:srgbClr val="000000"/>
              </a:solidFill>
              <a:effectLst/>
              <a:latin typeface="Consolas" panose="020B0609020204030204" pitchFamily="49" charset="0"/>
              <a:ea typeface="Cambria" panose="02040503050406030204" pitchFamily="18" charset="0"/>
              <a:cs typeface="Arial" panose="020B0604020202020204" pitchFamily="34" charset="0"/>
            </a:endParaRPr>
          </a:p>
          <a:p>
            <a:pPr marL="0" marR="0" latinLnBrk="1">
              <a:spcBef>
                <a:spcPts val="0"/>
              </a:spcBef>
              <a:spcAft>
                <a:spcPts val="1000"/>
              </a:spcAft>
            </a:pPr>
            <a:endParaRPr lang="en-US" sz="1000" dirty="0">
              <a:effectLst/>
              <a:latin typeface="Consolas" panose="020B0609020204030204" pitchFamily="49" charset="0"/>
              <a:ea typeface="Cambria" panose="02040503050406030204" pitchFamily="18" charset="0"/>
              <a:cs typeface="Arial" panose="020B0604020202020204" pitchFamily="34" charset="0"/>
            </a:endParaRPr>
          </a:p>
        </p:txBody>
      </p:sp>
      <p:sp>
        <p:nvSpPr>
          <p:cNvPr id="5" name="TextBox 4">
            <a:extLst>
              <a:ext uri="{FF2B5EF4-FFF2-40B4-BE49-F238E27FC236}">
                <a16:creationId xmlns:a16="http://schemas.microsoft.com/office/drawing/2014/main" id="{DA78514E-BBE4-55E4-9A3A-A6F23C490DFE}"/>
              </a:ext>
            </a:extLst>
          </p:cNvPr>
          <p:cNvSpPr txBox="1"/>
          <p:nvPr/>
        </p:nvSpPr>
        <p:spPr>
          <a:xfrm>
            <a:off x="323386" y="2368628"/>
            <a:ext cx="3624145" cy="2585323"/>
          </a:xfrm>
          <a:prstGeom prst="rect">
            <a:avLst/>
          </a:prstGeom>
          <a:noFill/>
          <a:ln>
            <a:solidFill>
              <a:schemeClr val="accent3">
                <a:lumMod val="50000"/>
              </a:schemeClr>
            </a:solidFill>
          </a:ln>
        </p:spPr>
        <p:txBody>
          <a:bodyPr wrap="square">
            <a:spAutoFit/>
          </a:bodyPr>
          <a:lstStyle/>
          <a:p>
            <a:r>
              <a:rPr lang="en-US" sz="900" dirty="0">
                <a:solidFill>
                  <a:srgbClr val="000000"/>
                </a:solidFill>
                <a:effectLst/>
                <a:latin typeface="Consolas" panose="020B0609020204030204" pitchFamily="49" charset="0"/>
                <a:ea typeface="Cambria" panose="02040503050406030204" pitchFamily="18" charset="0"/>
                <a:cs typeface="Arial" panose="020B0604020202020204" pitchFamily="34" charset="0"/>
              </a:rPr>
              <a:t>## Weighted </a:t>
            </a:r>
            <a:r>
              <a:rPr lang="en-US" sz="900" dirty="0" err="1">
                <a:solidFill>
                  <a:srgbClr val="000000"/>
                </a:solidFill>
                <a:effectLst/>
                <a:latin typeface="Consolas" panose="020B0609020204030204" pitchFamily="49" charset="0"/>
                <a:ea typeface="Cambria" panose="02040503050406030204" pitchFamily="18" charset="0"/>
                <a:cs typeface="Arial" panose="020B0604020202020204" pitchFamily="34" charset="0"/>
              </a:rPr>
              <a:t>Ljung</a:t>
            </a:r>
            <a:r>
              <a:rPr lang="en-US" sz="900" dirty="0">
                <a:solidFill>
                  <a:srgbClr val="000000"/>
                </a:solidFill>
                <a:effectLst/>
                <a:latin typeface="Consolas" panose="020B0609020204030204" pitchFamily="49" charset="0"/>
                <a:ea typeface="Cambria" panose="02040503050406030204" pitchFamily="18" charset="0"/>
                <a:cs typeface="Arial" panose="020B0604020202020204" pitchFamily="34" charset="0"/>
              </a:rPr>
              <a:t>-Box Test on Standardized Residuals</a:t>
            </a:r>
            <a:br>
              <a:rPr lang="en-US" sz="900" dirty="0">
                <a:effectLst/>
                <a:latin typeface="Cambria" panose="02040503050406030204" pitchFamily="18" charset="0"/>
                <a:ea typeface="Cambria" panose="02040503050406030204" pitchFamily="18" charset="0"/>
                <a:cs typeface="Arial" panose="020B0604020202020204" pitchFamily="34" charset="0"/>
              </a:rPr>
            </a:br>
            <a:r>
              <a:rPr lang="en-US" sz="900" dirty="0">
                <a:solidFill>
                  <a:srgbClr val="000000"/>
                </a:solidFill>
                <a:effectLst/>
                <a:latin typeface="Consolas" panose="020B0609020204030204" pitchFamily="49" charset="0"/>
                <a:ea typeface="Cambria" panose="02040503050406030204" pitchFamily="18" charset="0"/>
                <a:cs typeface="Arial" panose="020B0604020202020204" pitchFamily="34" charset="0"/>
              </a:rPr>
              <a:t>## ------------------------------------</a:t>
            </a:r>
            <a:br>
              <a:rPr lang="en-US" sz="900" dirty="0">
                <a:effectLst/>
                <a:latin typeface="Cambria" panose="02040503050406030204" pitchFamily="18" charset="0"/>
                <a:ea typeface="Cambria" panose="02040503050406030204" pitchFamily="18" charset="0"/>
                <a:cs typeface="Arial" panose="020B0604020202020204" pitchFamily="34" charset="0"/>
              </a:rPr>
            </a:br>
            <a:r>
              <a:rPr lang="en-US" sz="900" dirty="0">
                <a:solidFill>
                  <a:srgbClr val="000000"/>
                </a:solidFill>
                <a:effectLst/>
                <a:latin typeface="Consolas" panose="020B0609020204030204" pitchFamily="49" charset="0"/>
                <a:ea typeface="Cambria" panose="02040503050406030204" pitchFamily="18" charset="0"/>
                <a:cs typeface="Arial" panose="020B0604020202020204" pitchFamily="34" charset="0"/>
              </a:rPr>
              <a:t>##                          statistic p-value</a:t>
            </a:r>
            <a:br>
              <a:rPr lang="en-US" sz="900" dirty="0">
                <a:effectLst/>
                <a:latin typeface="Cambria" panose="02040503050406030204" pitchFamily="18" charset="0"/>
                <a:ea typeface="Cambria" panose="02040503050406030204" pitchFamily="18" charset="0"/>
                <a:cs typeface="Arial" panose="020B0604020202020204" pitchFamily="34" charset="0"/>
              </a:rPr>
            </a:br>
            <a:r>
              <a:rPr lang="en-US" sz="900" dirty="0">
                <a:solidFill>
                  <a:srgbClr val="000000"/>
                </a:solidFill>
                <a:effectLst/>
                <a:latin typeface="Consolas" panose="020B0609020204030204" pitchFamily="49" charset="0"/>
                <a:ea typeface="Cambria" panose="02040503050406030204" pitchFamily="18" charset="0"/>
                <a:cs typeface="Arial" panose="020B0604020202020204" pitchFamily="34" charset="0"/>
              </a:rPr>
              <a:t>## Lag[1]                     0.06536  0.7982</a:t>
            </a:r>
            <a:br>
              <a:rPr lang="en-US" sz="900" dirty="0">
                <a:effectLst/>
                <a:latin typeface="Cambria" panose="02040503050406030204" pitchFamily="18" charset="0"/>
                <a:ea typeface="Cambria" panose="02040503050406030204" pitchFamily="18" charset="0"/>
                <a:cs typeface="Arial" panose="020B0604020202020204" pitchFamily="34" charset="0"/>
              </a:rPr>
            </a:br>
            <a:r>
              <a:rPr lang="en-US" sz="900" dirty="0">
                <a:solidFill>
                  <a:srgbClr val="000000"/>
                </a:solidFill>
                <a:effectLst/>
                <a:latin typeface="Consolas" panose="020B0609020204030204" pitchFamily="49" charset="0"/>
                <a:ea typeface="Cambria" panose="02040503050406030204" pitchFamily="18" charset="0"/>
                <a:cs typeface="Arial" panose="020B0604020202020204" pitchFamily="34" charset="0"/>
              </a:rPr>
              <a:t>## Lag[2*(</a:t>
            </a:r>
            <a:r>
              <a:rPr lang="en-US" sz="900" dirty="0" err="1">
                <a:solidFill>
                  <a:srgbClr val="000000"/>
                </a:solidFill>
                <a:effectLst/>
                <a:latin typeface="Consolas" panose="020B0609020204030204" pitchFamily="49" charset="0"/>
                <a:ea typeface="Cambria" panose="02040503050406030204" pitchFamily="18" charset="0"/>
                <a:cs typeface="Arial" panose="020B0604020202020204" pitchFamily="34" charset="0"/>
              </a:rPr>
              <a:t>p+q</a:t>
            </a:r>
            <a:r>
              <a:rPr lang="en-US" sz="900" dirty="0">
                <a:solidFill>
                  <a:srgbClr val="000000"/>
                </a:solidFill>
                <a:effectLst/>
                <a:latin typeface="Consolas" panose="020B0609020204030204" pitchFamily="49" charset="0"/>
                <a:ea typeface="Cambria" panose="02040503050406030204" pitchFamily="18" charset="0"/>
                <a:cs typeface="Arial" panose="020B0604020202020204" pitchFamily="34" charset="0"/>
              </a:rPr>
              <a:t>)+(</a:t>
            </a:r>
            <a:r>
              <a:rPr lang="en-US" sz="900" dirty="0" err="1">
                <a:solidFill>
                  <a:srgbClr val="000000"/>
                </a:solidFill>
                <a:effectLst/>
                <a:latin typeface="Consolas" panose="020B0609020204030204" pitchFamily="49" charset="0"/>
                <a:ea typeface="Cambria" panose="02040503050406030204" pitchFamily="18" charset="0"/>
                <a:cs typeface="Arial" panose="020B0604020202020204" pitchFamily="34" charset="0"/>
              </a:rPr>
              <a:t>p+q</a:t>
            </a:r>
            <a:r>
              <a:rPr lang="en-US" sz="900" dirty="0">
                <a:solidFill>
                  <a:srgbClr val="000000"/>
                </a:solidFill>
                <a:effectLst/>
                <a:latin typeface="Consolas" panose="020B0609020204030204" pitchFamily="49" charset="0"/>
                <a:ea typeface="Cambria" panose="02040503050406030204" pitchFamily="18" charset="0"/>
                <a:cs typeface="Arial" panose="020B0604020202020204" pitchFamily="34" charset="0"/>
              </a:rPr>
              <a:t>)-1][14]   6.43444  0.9677</a:t>
            </a:r>
            <a:br>
              <a:rPr lang="en-US" sz="900" dirty="0">
                <a:effectLst/>
                <a:latin typeface="Cambria" panose="02040503050406030204" pitchFamily="18" charset="0"/>
                <a:ea typeface="Cambria" panose="02040503050406030204" pitchFamily="18" charset="0"/>
                <a:cs typeface="Arial" panose="020B0604020202020204" pitchFamily="34" charset="0"/>
              </a:rPr>
            </a:br>
            <a:r>
              <a:rPr lang="en-US" sz="900" dirty="0">
                <a:solidFill>
                  <a:srgbClr val="000000"/>
                </a:solidFill>
                <a:effectLst/>
                <a:latin typeface="Consolas" panose="020B0609020204030204" pitchFamily="49" charset="0"/>
                <a:ea typeface="Cambria" panose="02040503050406030204" pitchFamily="18" charset="0"/>
                <a:cs typeface="Arial" panose="020B0604020202020204" pitchFamily="34" charset="0"/>
              </a:rPr>
              <a:t>## Lag[4*(</a:t>
            </a:r>
            <a:r>
              <a:rPr lang="en-US" sz="900" dirty="0" err="1">
                <a:solidFill>
                  <a:srgbClr val="000000"/>
                </a:solidFill>
                <a:effectLst/>
                <a:latin typeface="Consolas" panose="020B0609020204030204" pitchFamily="49" charset="0"/>
                <a:ea typeface="Cambria" panose="02040503050406030204" pitchFamily="18" charset="0"/>
                <a:cs typeface="Arial" panose="020B0604020202020204" pitchFamily="34" charset="0"/>
              </a:rPr>
              <a:t>p+q</a:t>
            </a:r>
            <a:r>
              <a:rPr lang="en-US" sz="900" dirty="0">
                <a:solidFill>
                  <a:srgbClr val="000000"/>
                </a:solidFill>
                <a:effectLst/>
                <a:latin typeface="Consolas" panose="020B0609020204030204" pitchFamily="49" charset="0"/>
                <a:ea typeface="Cambria" panose="02040503050406030204" pitchFamily="18" charset="0"/>
                <a:cs typeface="Arial" panose="020B0604020202020204" pitchFamily="34" charset="0"/>
              </a:rPr>
              <a:t>)+(</a:t>
            </a:r>
            <a:r>
              <a:rPr lang="en-US" sz="900" dirty="0" err="1">
                <a:solidFill>
                  <a:srgbClr val="000000"/>
                </a:solidFill>
                <a:effectLst/>
                <a:latin typeface="Consolas" panose="020B0609020204030204" pitchFamily="49" charset="0"/>
                <a:ea typeface="Cambria" panose="02040503050406030204" pitchFamily="18" charset="0"/>
                <a:cs typeface="Arial" panose="020B0604020202020204" pitchFamily="34" charset="0"/>
              </a:rPr>
              <a:t>p+q</a:t>
            </a:r>
            <a:r>
              <a:rPr lang="en-US" sz="900" dirty="0">
                <a:solidFill>
                  <a:srgbClr val="000000"/>
                </a:solidFill>
                <a:effectLst/>
                <a:latin typeface="Consolas" panose="020B0609020204030204" pitchFamily="49" charset="0"/>
                <a:ea typeface="Cambria" panose="02040503050406030204" pitchFamily="18" charset="0"/>
                <a:cs typeface="Arial" panose="020B0604020202020204" pitchFamily="34" charset="0"/>
              </a:rPr>
              <a:t>)-1][24]  10.32611  0.7888</a:t>
            </a:r>
            <a:br>
              <a:rPr lang="en-US" sz="900" dirty="0">
                <a:effectLst/>
                <a:latin typeface="Cambria" panose="02040503050406030204" pitchFamily="18" charset="0"/>
                <a:ea typeface="Cambria" panose="02040503050406030204" pitchFamily="18" charset="0"/>
                <a:cs typeface="Arial" panose="020B0604020202020204" pitchFamily="34" charset="0"/>
              </a:rPr>
            </a:br>
            <a:r>
              <a:rPr lang="en-US" sz="900" dirty="0">
                <a:solidFill>
                  <a:srgbClr val="000000"/>
                </a:solidFill>
                <a:effectLst/>
                <a:latin typeface="Consolas" panose="020B0609020204030204" pitchFamily="49" charset="0"/>
                <a:ea typeface="Cambria" panose="02040503050406030204" pitchFamily="18" charset="0"/>
                <a:cs typeface="Arial" panose="020B0604020202020204" pitchFamily="34" charset="0"/>
              </a:rPr>
              <a:t>## </a:t>
            </a:r>
            <a:r>
              <a:rPr lang="en-US" sz="900" dirty="0" err="1">
                <a:solidFill>
                  <a:srgbClr val="000000"/>
                </a:solidFill>
                <a:effectLst/>
                <a:latin typeface="Consolas" panose="020B0609020204030204" pitchFamily="49" charset="0"/>
                <a:ea typeface="Cambria" panose="02040503050406030204" pitchFamily="18" charset="0"/>
                <a:cs typeface="Arial" panose="020B0604020202020204" pitchFamily="34" charset="0"/>
              </a:rPr>
              <a:t>d.o.f</a:t>
            </a:r>
            <a:r>
              <a:rPr lang="en-US" sz="900" dirty="0">
                <a:solidFill>
                  <a:srgbClr val="000000"/>
                </a:solidFill>
                <a:effectLst/>
                <a:latin typeface="Consolas" panose="020B0609020204030204" pitchFamily="49" charset="0"/>
                <a:ea typeface="Cambria" panose="02040503050406030204" pitchFamily="18" charset="0"/>
                <a:cs typeface="Arial" panose="020B0604020202020204" pitchFamily="34" charset="0"/>
              </a:rPr>
              <a:t>=5</a:t>
            </a:r>
            <a:br>
              <a:rPr lang="en-US" sz="900" dirty="0">
                <a:effectLst/>
                <a:latin typeface="Cambria" panose="02040503050406030204" pitchFamily="18" charset="0"/>
                <a:ea typeface="Cambria" panose="02040503050406030204" pitchFamily="18" charset="0"/>
                <a:cs typeface="Arial" panose="020B0604020202020204" pitchFamily="34" charset="0"/>
              </a:rPr>
            </a:br>
            <a:r>
              <a:rPr lang="en-US" sz="900" dirty="0">
                <a:solidFill>
                  <a:srgbClr val="000000"/>
                </a:solidFill>
                <a:effectLst/>
                <a:latin typeface="Consolas" panose="020B0609020204030204" pitchFamily="49" charset="0"/>
                <a:ea typeface="Cambria" panose="02040503050406030204" pitchFamily="18" charset="0"/>
                <a:cs typeface="Arial" panose="020B0604020202020204" pitchFamily="34" charset="0"/>
              </a:rPr>
              <a:t>## H0 : No serial correlation</a:t>
            </a:r>
          </a:p>
          <a:p>
            <a:endParaRPr lang="en-US" sz="900" dirty="0">
              <a:solidFill>
                <a:srgbClr val="000000"/>
              </a:solidFill>
              <a:effectLst/>
              <a:latin typeface="Consolas" panose="020B0609020204030204" pitchFamily="49" charset="0"/>
              <a:ea typeface="Cambria" panose="02040503050406030204" pitchFamily="18" charset="0"/>
              <a:cs typeface="Arial" panose="020B0604020202020204" pitchFamily="34" charset="0"/>
            </a:endParaRPr>
          </a:p>
          <a:p>
            <a:r>
              <a:rPr lang="en-US" sz="900" dirty="0">
                <a:solidFill>
                  <a:srgbClr val="000000"/>
                </a:solidFill>
                <a:effectLst/>
                <a:latin typeface="Consolas" panose="020B0609020204030204" pitchFamily="49" charset="0"/>
                <a:ea typeface="Cambria" panose="02040503050406030204" pitchFamily="18" charset="0"/>
                <a:cs typeface="Arial" panose="020B0604020202020204" pitchFamily="34" charset="0"/>
              </a:rPr>
              <a:t>## Adjusted Pearson Goodness-of-Fit Test:</a:t>
            </a:r>
            <a:br>
              <a:rPr lang="en-US" sz="900" dirty="0">
                <a:effectLst/>
                <a:latin typeface="Cambria" panose="02040503050406030204" pitchFamily="18" charset="0"/>
                <a:ea typeface="Cambria" panose="02040503050406030204" pitchFamily="18" charset="0"/>
                <a:cs typeface="Arial" panose="020B0604020202020204" pitchFamily="34" charset="0"/>
              </a:rPr>
            </a:br>
            <a:r>
              <a:rPr lang="en-US" sz="900" dirty="0">
                <a:solidFill>
                  <a:srgbClr val="000000"/>
                </a:solidFill>
                <a:effectLst/>
                <a:latin typeface="Consolas" panose="020B0609020204030204" pitchFamily="49" charset="0"/>
                <a:ea typeface="Cambria" panose="02040503050406030204" pitchFamily="18" charset="0"/>
                <a:cs typeface="Arial" panose="020B0604020202020204" pitchFamily="34" charset="0"/>
              </a:rPr>
              <a:t>## ------------------------------------</a:t>
            </a:r>
            <a:br>
              <a:rPr lang="en-US" sz="900" dirty="0">
                <a:effectLst/>
                <a:latin typeface="Cambria" panose="02040503050406030204" pitchFamily="18" charset="0"/>
                <a:ea typeface="Cambria" panose="02040503050406030204" pitchFamily="18" charset="0"/>
                <a:cs typeface="Arial" panose="020B0604020202020204" pitchFamily="34" charset="0"/>
              </a:rPr>
            </a:br>
            <a:r>
              <a:rPr lang="en-US" sz="900" dirty="0">
                <a:solidFill>
                  <a:srgbClr val="000000"/>
                </a:solidFill>
                <a:effectLst/>
                <a:latin typeface="Consolas" panose="020B0609020204030204" pitchFamily="49" charset="0"/>
                <a:ea typeface="Cambria" panose="02040503050406030204" pitchFamily="18" charset="0"/>
                <a:cs typeface="Arial" panose="020B0604020202020204" pitchFamily="34" charset="0"/>
              </a:rPr>
              <a:t>##   group statistic p-value(g-1)</a:t>
            </a:r>
            <a:br>
              <a:rPr lang="en-US" sz="900" dirty="0">
                <a:effectLst/>
                <a:latin typeface="Cambria" panose="02040503050406030204" pitchFamily="18" charset="0"/>
                <a:ea typeface="Cambria" panose="02040503050406030204" pitchFamily="18" charset="0"/>
                <a:cs typeface="Arial" panose="020B0604020202020204" pitchFamily="34" charset="0"/>
              </a:rPr>
            </a:br>
            <a:r>
              <a:rPr lang="en-US" sz="900" dirty="0">
                <a:solidFill>
                  <a:srgbClr val="000000"/>
                </a:solidFill>
                <a:effectLst/>
                <a:latin typeface="Consolas" panose="020B0609020204030204" pitchFamily="49" charset="0"/>
                <a:ea typeface="Cambria" panose="02040503050406030204" pitchFamily="18" charset="0"/>
                <a:cs typeface="Arial" panose="020B0604020202020204" pitchFamily="34" charset="0"/>
              </a:rPr>
              <a:t>## 1    20     16.30       0.6369</a:t>
            </a:r>
            <a:br>
              <a:rPr lang="en-US" sz="900" dirty="0">
                <a:effectLst/>
                <a:latin typeface="Cambria" panose="02040503050406030204" pitchFamily="18" charset="0"/>
                <a:ea typeface="Cambria" panose="02040503050406030204" pitchFamily="18" charset="0"/>
                <a:cs typeface="Arial" panose="020B0604020202020204" pitchFamily="34" charset="0"/>
              </a:rPr>
            </a:br>
            <a:r>
              <a:rPr lang="en-US" sz="900" dirty="0">
                <a:solidFill>
                  <a:srgbClr val="000000"/>
                </a:solidFill>
                <a:effectLst/>
                <a:latin typeface="Consolas" panose="020B0609020204030204" pitchFamily="49" charset="0"/>
                <a:ea typeface="Cambria" panose="02040503050406030204" pitchFamily="18" charset="0"/>
                <a:cs typeface="Arial" panose="020B0604020202020204" pitchFamily="34" charset="0"/>
              </a:rPr>
              <a:t>## 2    30     24.57       0.7006</a:t>
            </a:r>
            <a:br>
              <a:rPr lang="en-US" sz="900" dirty="0">
                <a:effectLst/>
                <a:latin typeface="Cambria" panose="02040503050406030204" pitchFamily="18" charset="0"/>
                <a:ea typeface="Cambria" panose="02040503050406030204" pitchFamily="18" charset="0"/>
                <a:cs typeface="Arial" panose="020B0604020202020204" pitchFamily="34" charset="0"/>
              </a:rPr>
            </a:br>
            <a:r>
              <a:rPr lang="en-US" sz="900" dirty="0">
                <a:solidFill>
                  <a:srgbClr val="000000"/>
                </a:solidFill>
                <a:effectLst/>
                <a:latin typeface="Consolas" panose="020B0609020204030204" pitchFamily="49" charset="0"/>
                <a:ea typeface="Cambria" panose="02040503050406030204" pitchFamily="18" charset="0"/>
                <a:cs typeface="Arial" panose="020B0604020202020204" pitchFamily="34" charset="0"/>
              </a:rPr>
              <a:t>## 3    40     28.65       0.8883</a:t>
            </a:r>
            <a:br>
              <a:rPr lang="en-US" sz="900" dirty="0">
                <a:effectLst/>
                <a:latin typeface="Cambria" panose="02040503050406030204" pitchFamily="18" charset="0"/>
                <a:ea typeface="Cambria" panose="02040503050406030204" pitchFamily="18" charset="0"/>
                <a:cs typeface="Arial" panose="020B0604020202020204" pitchFamily="34" charset="0"/>
              </a:rPr>
            </a:br>
            <a:r>
              <a:rPr lang="en-US" sz="900" dirty="0">
                <a:solidFill>
                  <a:srgbClr val="000000"/>
                </a:solidFill>
                <a:effectLst/>
                <a:latin typeface="Consolas" panose="020B0609020204030204" pitchFamily="49" charset="0"/>
                <a:ea typeface="Cambria" panose="02040503050406030204" pitchFamily="18" charset="0"/>
                <a:cs typeface="Arial" panose="020B0604020202020204" pitchFamily="34" charset="0"/>
              </a:rPr>
              <a:t>## 4    50     41.09       0.7819</a:t>
            </a:r>
            <a:endParaRPr lang="en-US" sz="900" dirty="0"/>
          </a:p>
          <a:p>
            <a:br>
              <a:rPr lang="en-US" sz="900" dirty="0">
                <a:effectLst/>
                <a:latin typeface="Cambria" panose="02040503050406030204" pitchFamily="18" charset="0"/>
                <a:ea typeface="Cambria" panose="02040503050406030204" pitchFamily="18" charset="0"/>
                <a:cs typeface="Arial" panose="020B0604020202020204" pitchFamily="34" charset="0"/>
              </a:rPr>
            </a:br>
            <a:endParaRPr lang="en-US" sz="900" dirty="0"/>
          </a:p>
        </p:txBody>
      </p:sp>
      <p:sp>
        <p:nvSpPr>
          <p:cNvPr id="6" name="Arrow: Right 5">
            <a:extLst>
              <a:ext uri="{FF2B5EF4-FFF2-40B4-BE49-F238E27FC236}">
                <a16:creationId xmlns:a16="http://schemas.microsoft.com/office/drawing/2014/main" id="{218B752A-EA1B-BCC1-1061-CE9EBF7C984E}"/>
              </a:ext>
            </a:extLst>
          </p:cNvPr>
          <p:cNvSpPr/>
          <p:nvPr/>
        </p:nvSpPr>
        <p:spPr>
          <a:xfrm>
            <a:off x="3952178" y="3059302"/>
            <a:ext cx="773151" cy="156582"/>
          </a:xfrm>
          <a:prstGeom prst="right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2"/>
                </a:solidFill>
              </a:ln>
              <a:solidFill>
                <a:srgbClr val="39B0D1"/>
              </a:solidFill>
            </a:endParaRPr>
          </a:p>
        </p:txBody>
      </p:sp>
      <p:sp>
        <p:nvSpPr>
          <p:cNvPr id="8" name="TextBox 7">
            <a:extLst>
              <a:ext uri="{FF2B5EF4-FFF2-40B4-BE49-F238E27FC236}">
                <a16:creationId xmlns:a16="http://schemas.microsoft.com/office/drawing/2014/main" id="{1982E84E-861E-CCFA-911B-8A434719B514}"/>
              </a:ext>
            </a:extLst>
          </p:cNvPr>
          <p:cNvSpPr txBox="1"/>
          <p:nvPr/>
        </p:nvSpPr>
        <p:spPr>
          <a:xfrm>
            <a:off x="4897243" y="2927343"/>
            <a:ext cx="2914186" cy="577081"/>
          </a:xfrm>
          <a:prstGeom prst="rect">
            <a:avLst/>
          </a:prstGeom>
          <a:noFill/>
          <a:ln>
            <a:solidFill>
              <a:schemeClr val="accent3">
                <a:lumMod val="50000"/>
              </a:schemeClr>
            </a:solidFill>
          </a:ln>
        </p:spPr>
        <p:txBody>
          <a:bodyPr wrap="square" rtlCol="0">
            <a:spAutoFit/>
          </a:bodyPr>
          <a:lstStyle/>
          <a:p>
            <a:r>
              <a:rPr lang="fr-FR" sz="1050" dirty="0">
                <a:latin typeface="Ubuntu" panose="020B0504030602030204" pitchFamily="34" charset="0"/>
              </a:rPr>
              <a:t>P-values for </a:t>
            </a:r>
            <a:r>
              <a:rPr lang="fr-FR" sz="1050" dirty="0" err="1">
                <a:latin typeface="Ubuntu" panose="020B0504030602030204" pitchFamily="34" charset="0"/>
              </a:rPr>
              <a:t>different</a:t>
            </a:r>
            <a:r>
              <a:rPr lang="fr-FR" sz="1050" dirty="0">
                <a:latin typeface="Ubuntu" panose="020B0504030602030204" pitchFamily="34" charset="0"/>
              </a:rPr>
              <a:t> lags </a:t>
            </a:r>
            <a:r>
              <a:rPr lang="fr-FR" sz="1050" dirty="0" err="1">
                <a:latin typeface="Ubuntu" panose="020B0504030602030204" pitchFamily="34" charset="0"/>
              </a:rPr>
              <a:t>is</a:t>
            </a:r>
            <a:r>
              <a:rPr lang="fr-FR" sz="1050" dirty="0">
                <a:latin typeface="Ubuntu" panose="020B0504030602030204" pitchFamily="34" charset="0"/>
              </a:rPr>
              <a:t> </a:t>
            </a:r>
            <a:r>
              <a:rPr lang="fr-FR" sz="1050" dirty="0" err="1">
                <a:latin typeface="Ubuntu" panose="020B0504030602030204" pitchFamily="34" charset="0"/>
              </a:rPr>
              <a:t>higher</a:t>
            </a:r>
            <a:r>
              <a:rPr lang="fr-FR" sz="1050" dirty="0">
                <a:latin typeface="Ubuntu" panose="020B0504030602030204" pitchFamily="34" charset="0"/>
              </a:rPr>
              <a:t> </a:t>
            </a:r>
            <a:r>
              <a:rPr lang="fr-FR" sz="1050" dirty="0" err="1">
                <a:latin typeface="Ubuntu" panose="020B0504030602030204" pitchFamily="34" charset="0"/>
              </a:rPr>
              <a:t>than</a:t>
            </a:r>
            <a:r>
              <a:rPr lang="fr-FR" sz="1050" dirty="0">
                <a:latin typeface="Ubuntu" panose="020B0504030602030204" pitchFamily="34" charset="0"/>
              </a:rPr>
              <a:t> 0.05, </a:t>
            </a:r>
            <a:r>
              <a:rPr lang="fr-FR" sz="1050" dirty="0" err="1">
                <a:latin typeface="Ubuntu" panose="020B0504030602030204" pitchFamily="34" charset="0"/>
              </a:rPr>
              <a:t>which</a:t>
            </a:r>
            <a:r>
              <a:rPr lang="fr-FR" sz="1050" dirty="0">
                <a:latin typeface="Ubuntu" panose="020B0504030602030204" pitchFamily="34" charset="0"/>
              </a:rPr>
              <a:t> </a:t>
            </a:r>
            <a:r>
              <a:rPr lang="fr-FR" sz="1050" dirty="0" err="1">
                <a:latin typeface="Ubuntu" panose="020B0504030602030204" pitchFamily="34" charset="0"/>
              </a:rPr>
              <a:t>indicates</a:t>
            </a:r>
            <a:r>
              <a:rPr lang="fr-FR" sz="1050" dirty="0">
                <a:latin typeface="Ubuntu" panose="020B0504030602030204" pitchFamily="34" charset="0"/>
              </a:rPr>
              <a:t> </a:t>
            </a:r>
            <a:r>
              <a:rPr lang="fr-FR" sz="1050" dirty="0" err="1">
                <a:latin typeface="Ubuntu" panose="020B0504030602030204" pitchFamily="34" charset="0"/>
              </a:rPr>
              <a:t>that</a:t>
            </a:r>
            <a:r>
              <a:rPr lang="fr-FR" sz="1050" dirty="0">
                <a:latin typeface="Ubuntu" panose="020B0504030602030204" pitchFamily="34" charset="0"/>
              </a:rPr>
              <a:t> </a:t>
            </a:r>
            <a:r>
              <a:rPr lang="fr-FR" sz="1050" dirty="0" err="1">
                <a:latin typeface="Ubuntu" panose="020B0504030602030204" pitchFamily="34" charset="0"/>
              </a:rPr>
              <a:t>there</a:t>
            </a:r>
            <a:r>
              <a:rPr lang="fr-FR" sz="1050" dirty="0">
                <a:latin typeface="Ubuntu" panose="020B0504030602030204" pitchFamily="34" charset="0"/>
              </a:rPr>
              <a:t> </a:t>
            </a:r>
            <a:r>
              <a:rPr lang="fr-FR" sz="1050" dirty="0" err="1">
                <a:latin typeface="Ubuntu" panose="020B0504030602030204" pitchFamily="34" charset="0"/>
              </a:rPr>
              <a:t>is</a:t>
            </a:r>
            <a:r>
              <a:rPr lang="fr-FR" sz="1050" dirty="0">
                <a:latin typeface="Ubuntu" panose="020B0504030602030204" pitchFamily="34" charset="0"/>
              </a:rPr>
              <a:t> no serial </a:t>
            </a:r>
            <a:r>
              <a:rPr lang="fr-FR" sz="1050" dirty="0" err="1">
                <a:latin typeface="Ubuntu" panose="020B0504030602030204" pitchFamily="34" charset="0"/>
              </a:rPr>
              <a:t>correlation</a:t>
            </a:r>
            <a:r>
              <a:rPr lang="fr-FR" sz="1050" dirty="0">
                <a:latin typeface="Ubuntu" panose="020B0504030602030204" pitchFamily="34" charset="0"/>
              </a:rPr>
              <a:t> </a:t>
            </a:r>
            <a:r>
              <a:rPr lang="fr-FR" sz="1050" dirty="0" err="1">
                <a:latin typeface="Ubuntu" panose="020B0504030602030204" pitchFamily="34" charset="0"/>
              </a:rPr>
              <a:t>between</a:t>
            </a:r>
            <a:r>
              <a:rPr lang="fr-FR" sz="1050" dirty="0">
                <a:latin typeface="Ubuntu" panose="020B0504030602030204" pitchFamily="34" charset="0"/>
              </a:rPr>
              <a:t> the variables.</a:t>
            </a:r>
            <a:endParaRPr lang="en-US" sz="1050" dirty="0">
              <a:latin typeface="Ubuntu" panose="020B0504030602030204" pitchFamily="34" charset="0"/>
            </a:endParaRPr>
          </a:p>
        </p:txBody>
      </p:sp>
      <p:sp>
        <p:nvSpPr>
          <p:cNvPr id="13" name="TextBox 12">
            <a:extLst>
              <a:ext uri="{FF2B5EF4-FFF2-40B4-BE49-F238E27FC236}">
                <a16:creationId xmlns:a16="http://schemas.microsoft.com/office/drawing/2014/main" id="{2503B696-C6BE-F0D1-6743-227F199A705C}"/>
              </a:ext>
            </a:extLst>
          </p:cNvPr>
          <p:cNvSpPr txBox="1"/>
          <p:nvPr/>
        </p:nvSpPr>
        <p:spPr>
          <a:xfrm>
            <a:off x="4897243" y="3814459"/>
            <a:ext cx="2914186" cy="577081"/>
          </a:xfrm>
          <a:prstGeom prst="rect">
            <a:avLst/>
          </a:prstGeom>
          <a:noFill/>
          <a:ln>
            <a:solidFill>
              <a:schemeClr val="accent3">
                <a:lumMod val="50000"/>
              </a:schemeClr>
            </a:solidFill>
          </a:ln>
        </p:spPr>
        <p:txBody>
          <a:bodyPr wrap="square" rtlCol="0">
            <a:spAutoFit/>
          </a:bodyPr>
          <a:lstStyle/>
          <a:p>
            <a:r>
              <a:rPr lang="fr-FR" sz="1050" dirty="0">
                <a:latin typeface="Ubuntu" panose="020B0504030602030204" pitchFamily="34" charset="0"/>
              </a:rPr>
              <a:t>P-values for </a:t>
            </a:r>
            <a:r>
              <a:rPr lang="fr-FR" sz="1050" dirty="0" err="1">
                <a:latin typeface="Ubuntu" panose="020B0504030602030204" pitchFamily="34" charset="0"/>
              </a:rPr>
              <a:t>different</a:t>
            </a:r>
            <a:r>
              <a:rPr lang="fr-FR" sz="1050" dirty="0">
                <a:latin typeface="Ubuntu" panose="020B0504030602030204" pitchFamily="34" charset="0"/>
              </a:rPr>
              <a:t> groups </a:t>
            </a:r>
            <a:r>
              <a:rPr lang="fr-FR" sz="1050" dirty="0" err="1">
                <a:latin typeface="Ubuntu" panose="020B0504030602030204" pitchFamily="34" charset="0"/>
              </a:rPr>
              <a:t>is</a:t>
            </a:r>
            <a:r>
              <a:rPr lang="fr-FR" sz="1050" dirty="0">
                <a:latin typeface="Ubuntu" panose="020B0504030602030204" pitchFamily="34" charset="0"/>
              </a:rPr>
              <a:t> </a:t>
            </a:r>
            <a:r>
              <a:rPr lang="fr-FR" sz="1050" dirty="0" err="1">
                <a:latin typeface="Ubuntu" panose="020B0504030602030204" pitchFamily="34" charset="0"/>
              </a:rPr>
              <a:t>significantly</a:t>
            </a:r>
            <a:r>
              <a:rPr lang="fr-FR" sz="1050" dirty="0">
                <a:latin typeface="Ubuntu" panose="020B0504030602030204" pitchFamily="34" charset="0"/>
              </a:rPr>
              <a:t> </a:t>
            </a:r>
            <a:r>
              <a:rPr lang="fr-FR" sz="1050" dirty="0" err="1">
                <a:latin typeface="Ubuntu" panose="020B0504030602030204" pitchFamily="34" charset="0"/>
              </a:rPr>
              <a:t>higher</a:t>
            </a:r>
            <a:r>
              <a:rPr lang="fr-FR" sz="1050" dirty="0">
                <a:latin typeface="Ubuntu" panose="020B0504030602030204" pitchFamily="34" charset="0"/>
              </a:rPr>
              <a:t> </a:t>
            </a:r>
            <a:r>
              <a:rPr lang="fr-FR" sz="1050" dirty="0" err="1">
                <a:latin typeface="Ubuntu" panose="020B0504030602030204" pitchFamily="34" charset="0"/>
              </a:rPr>
              <a:t>than</a:t>
            </a:r>
            <a:r>
              <a:rPr lang="fr-FR" sz="1050" dirty="0">
                <a:latin typeface="Ubuntu" panose="020B0504030602030204" pitchFamily="34" charset="0"/>
              </a:rPr>
              <a:t> 0.05. </a:t>
            </a:r>
            <a:r>
              <a:rPr lang="fr-FR" sz="1050" dirty="0" err="1">
                <a:latin typeface="Ubuntu" panose="020B0504030602030204" pitchFamily="34" charset="0"/>
              </a:rPr>
              <a:t>Thus</a:t>
            </a:r>
            <a:r>
              <a:rPr lang="fr-FR" sz="1050" dirty="0">
                <a:latin typeface="Ubuntu" panose="020B0504030602030204" pitchFamily="34" charset="0"/>
              </a:rPr>
              <a:t>, the distribution </a:t>
            </a:r>
            <a:r>
              <a:rPr lang="fr-FR" sz="1050" dirty="0" err="1">
                <a:latin typeface="Ubuntu" panose="020B0504030602030204" pitchFamily="34" charset="0"/>
              </a:rPr>
              <a:t>fits</a:t>
            </a:r>
            <a:r>
              <a:rPr lang="fr-FR" sz="1050" dirty="0">
                <a:latin typeface="Ubuntu" panose="020B0504030602030204" pitchFamily="34" charset="0"/>
              </a:rPr>
              <a:t> the data </a:t>
            </a:r>
            <a:r>
              <a:rPr lang="fr-FR" sz="1050" dirty="0" err="1">
                <a:latin typeface="Ubuntu" panose="020B0504030602030204" pitchFamily="34" charset="0"/>
              </a:rPr>
              <a:t>well</a:t>
            </a:r>
            <a:r>
              <a:rPr lang="fr-FR" sz="1050" dirty="0">
                <a:latin typeface="Ubuntu" panose="020B0504030602030204" pitchFamily="34" charset="0"/>
              </a:rPr>
              <a:t>.</a:t>
            </a:r>
            <a:endParaRPr lang="en-US" sz="1050" dirty="0">
              <a:latin typeface="Ubuntu" panose="020B0504030602030204" pitchFamily="34" charset="0"/>
            </a:endParaRPr>
          </a:p>
        </p:txBody>
      </p:sp>
      <p:sp>
        <p:nvSpPr>
          <p:cNvPr id="19" name="Arrow: Right 18">
            <a:extLst>
              <a:ext uri="{FF2B5EF4-FFF2-40B4-BE49-F238E27FC236}">
                <a16:creationId xmlns:a16="http://schemas.microsoft.com/office/drawing/2014/main" id="{209A16D0-4A5E-90BA-65A5-967D36C1D529}"/>
              </a:ext>
            </a:extLst>
          </p:cNvPr>
          <p:cNvSpPr/>
          <p:nvPr/>
        </p:nvSpPr>
        <p:spPr>
          <a:xfrm>
            <a:off x="3952178" y="3977268"/>
            <a:ext cx="773151" cy="164133"/>
          </a:xfrm>
          <a:prstGeom prst="right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2"/>
                </a:solidFill>
              </a:ln>
              <a:solidFill>
                <a:srgbClr val="39B0D1"/>
              </a:solidFill>
            </a:endParaRPr>
          </a:p>
        </p:txBody>
      </p:sp>
      <p:cxnSp>
        <p:nvCxnSpPr>
          <p:cNvPr id="27" name="Straight Connector 26">
            <a:extLst>
              <a:ext uri="{FF2B5EF4-FFF2-40B4-BE49-F238E27FC236}">
                <a16:creationId xmlns:a16="http://schemas.microsoft.com/office/drawing/2014/main" id="{239DC2CF-DD77-96D2-D0B4-65128391461C}"/>
              </a:ext>
            </a:extLst>
          </p:cNvPr>
          <p:cNvCxnSpPr/>
          <p:nvPr/>
        </p:nvCxnSpPr>
        <p:spPr>
          <a:xfrm>
            <a:off x="323386" y="3546088"/>
            <a:ext cx="3624145"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3CA600C1-96FF-EC3D-2522-0012E69EFD6C}"/>
              </a:ext>
            </a:extLst>
          </p:cNvPr>
          <p:cNvSpPr txBox="1"/>
          <p:nvPr/>
        </p:nvSpPr>
        <p:spPr>
          <a:xfrm>
            <a:off x="4897243" y="124101"/>
            <a:ext cx="2914186" cy="2569934"/>
          </a:xfrm>
          <a:prstGeom prst="rect">
            <a:avLst/>
          </a:prstGeom>
          <a:noFill/>
          <a:ln>
            <a:solidFill>
              <a:schemeClr val="tx1">
                <a:lumMod val="10000"/>
              </a:schemeClr>
            </a:solidFill>
          </a:ln>
        </p:spPr>
        <p:txBody>
          <a:bodyPr wrap="square">
            <a:spAutoFit/>
          </a:bodyPr>
          <a:lstStyle/>
          <a:p>
            <a:r>
              <a:rPr lang="en-US" sz="700" dirty="0">
                <a:solidFill>
                  <a:srgbClr val="000000"/>
                </a:solidFill>
                <a:effectLst/>
                <a:latin typeface="Consolas" panose="020B0609020204030204" pitchFamily="49" charset="0"/>
                <a:ea typeface="Cambria" panose="02040503050406030204" pitchFamily="18" charset="0"/>
                <a:cs typeface="Arial" panose="020B0604020202020204" pitchFamily="34" charset="0"/>
              </a:rPr>
              <a:t>##         Estimate  Std. Error  t value </a:t>
            </a:r>
            <a:r>
              <a:rPr lang="en-US" sz="700" dirty="0" err="1">
                <a:solidFill>
                  <a:srgbClr val="000000"/>
                </a:solidFill>
                <a:effectLst/>
                <a:latin typeface="Consolas" panose="020B0609020204030204" pitchFamily="49" charset="0"/>
                <a:ea typeface="Cambria" panose="02040503050406030204" pitchFamily="18" charset="0"/>
                <a:cs typeface="Arial" panose="020B0604020202020204" pitchFamily="34" charset="0"/>
              </a:rPr>
              <a:t>Pr</a:t>
            </a:r>
            <a:r>
              <a:rPr lang="en-US" sz="700" dirty="0">
                <a:solidFill>
                  <a:srgbClr val="000000"/>
                </a:solidFill>
                <a:effectLst/>
                <a:latin typeface="Consolas" panose="020B0609020204030204" pitchFamily="49" charset="0"/>
                <a:ea typeface="Cambria" panose="02040503050406030204" pitchFamily="18" charset="0"/>
                <a:cs typeface="Arial" panose="020B0604020202020204" pitchFamily="34" charset="0"/>
              </a:rPr>
              <a:t>(&gt;|t|)</a:t>
            </a:r>
            <a:br>
              <a:rPr lang="en-US" sz="700" dirty="0">
                <a:effectLst/>
                <a:latin typeface="Cambria" panose="02040503050406030204" pitchFamily="18" charset="0"/>
                <a:ea typeface="Cambria" panose="02040503050406030204" pitchFamily="18" charset="0"/>
                <a:cs typeface="Arial" panose="020B0604020202020204" pitchFamily="34" charset="0"/>
              </a:rPr>
            </a:br>
            <a:r>
              <a:rPr lang="en-US" sz="700" dirty="0">
                <a:solidFill>
                  <a:srgbClr val="000000"/>
                </a:solidFill>
                <a:effectLst/>
                <a:latin typeface="Consolas" panose="020B0609020204030204" pitchFamily="49" charset="0"/>
                <a:ea typeface="Cambria" panose="02040503050406030204" pitchFamily="18" charset="0"/>
                <a:cs typeface="Arial" panose="020B0604020202020204" pitchFamily="34" charset="0"/>
              </a:rPr>
              <a:t>## mu      0.005425    0.000001  3633.73        0</a:t>
            </a:r>
            <a:br>
              <a:rPr lang="en-US" sz="700" dirty="0">
                <a:effectLst/>
                <a:latin typeface="Cambria" panose="02040503050406030204" pitchFamily="18" charset="0"/>
                <a:ea typeface="Cambria" panose="02040503050406030204" pitchFamily="18" charset="0"/>
                <a:cs typeface="Arial" panose="020B0604020202020204" pitchFamily="34" charset="0"/>
              </a:rPr>
            </a:br>
            <a:r>
              <a:rPr lang="en-US" sz="700" dirty="0">
                <a:solidFill>
                  <a:srgbClr val="000000"/>
                </a:solidFill>
                <a:effectLst/>
                <a:latin typeface="Consolas" panose="020B0609020204030204" pitchFamily="49" charset="0"/>
                <a:ea typeface="Cambria" panose="02040503050406030204" pitchFamily="18" charset="0"/>
                <a:cs typeface="Arial" panose="020B0604020202020204" pitchFamily="34" charset="0"/>
              </a:rPr>
              <a:t>## ar1     0.381119    0.000112  3395.12        0</a:t>
            </a:r>
            <a:br>
              <a:rPr lang="en-US" sz="700" dirty="0">
                <a:effectLst/>
                <a:latin typeface="Cambria" panose="02040503050406030204" pitchFamily="18" charset="0"/>
                <a:ea typeface="Cambria" panose="02040503050406030204" pitchFamily="18" charset="0"/>
                <a:cs typeface="Arial" panose="020B0604020202020204" pitchFamily="34" charset="0"/>
              </a:rPr>
            </a:br>
            <a:r>
              <a:rPr lang="en-US" sz="700" dirty="0">
                <a:solidFill>
                  <a:srgbClr val="000000"/>
                </a:solidFill>
                <a:effectLst/>
                <a:latin typeface="Consolas" panose="020B0609020204030204" pitchFamily="49" charset="0"/>
                <a:ea typeface="Cambria" panose="02040503050406030204" pitchFamily="18" charset="0"/>
                <a:cs typeface="Arial" panose="020B0604020202020204" pitchFamily="34" charset="0"/>
              </a:rPr>
              <a:t>## ar2    -0.180520    0.000029 -6287.65        0</a:t>
            </a:r>
            <a:br>
              <a:rPr lang="en-US" sz="700" dirty="0">
                <a:effectLst/>
                <a:latin typeface="Cambria" panose="02040503050406030204" pitchFamily="18" charset="0"/>
                <a:ea typeface="Cambria" panose="02040503050406030204" pitchFamily="18" charset="0"/>
                <a:cs typeface="Arial" panose="020B0604020202020204" pitchFamily="34" charset="0"/>
              </a:rPr>
            </a:br>
            <a:r>
              <a:rPr lang="en-US" sz="700" dirty="0">
                <a:solidFill>
                  <a:srgbClr val="000000"/>
                </a:solidFill>
                <a:effectLst/>
                <a:latin typeface="Consolas" panose="020B0609020204030204" pitchFamily="49" charset="0"/>
                <a:ea typeface="Cambria" panose="02040503050406030204" pitchFamily="18" charset="0"/>
                <a:cs typeface="Arial" panose="020B0604020202020204" pitchFamily="34" charset="0"/>
              </a:rPr>
              <a:t>## ar3     0.063254    0.000033  1934.12        0</a:t>
            </a:r>
            <a:br>
              <a:rPr lang="en-US" sz="700" dirty="0">
                <a:effectLst/>
                <a:latin typeface="Cambria" panose="02040503050406030204" pitchFamily="18" charset="0"/>
                <a:ea typeface="Cambria" panose="02040503050406030204" pitchFamily="18" charset="0"/>
                <a:cs typeface="Arial" panose="020B0604020202020204" pitchFamily="34" charset="0"/>
              </a:rPr>
            </a:br>
            <a:r>
              <a:rPr lang="en-US" sz="700" dirty="0">
                <a:solidFill>
                  <a:srgbClr val="000000"/>
                </a:solidFill>
                <a:effectLst/>
                <a:latin typeface="Consolas" panose="020B0609020204030204" pitchFamily="49" charset="0"/>
                <a:ea typeface="Cambria" panose="02040503050406030204" pitchFamily="18" charset="0"/>
                <a:cs typeface="Arial" panose="020B0604020202020204" pitchFamily="34" charset="0"/>
              </a:rPr>
              <a:t>## ar4     0.062768    0.000066   954.38        0</a:t>
            </a:r>
            <a:br>
              <a:rPr lang="en-US" sz="700" dirty="0">
                <a:effectLst/>
                <a:latin typeface="Cambria" panose="02040503050406030204" pitchFamily="18" charset="0"/>
                <a:ea typeface="Cambria" panose="02040503050406030204" pitchFamily="18" charset="0"/>
                <a:cs typeface="Arial" panose="020B0604020202020204" pitchFamily="34" charset="0"/>
              </a:rPr>
            </a:br>
            <a:r>
              <a:rPr lang="en-US" sz="700" dirty="0">
                <a:solidFill>
                  <a:srgbClr val="000000"/>
                </a:solidFill>
                <a:effectLst/>
                <a:latin typeface="Consolas" panose="020B0609020204030204" pitchFamily="49" charset="0"/>
                <a:ea typeface="Cambria" panose="02040503050406030204" pitchFamily="18" charset="0"/>
                <a:cs typeface="Arial" panose="020B0604020202020204" pitchFamily="34" charset="0"/>
              </a:rPr>
              <a:t>## ar5    -0.098478    0.000035 -2796.43        0</a:t>
            </a:r>
            <a:br>
              <a:rPr lang="en-US" sz="700" dirty="0">
                <a:effectLst/>
                <a:latin typeface="Cambria" panose="02040503050406030204" pitchFamily="18" charset="0"/>
                <a:ea typeface="Cambria" panose="02040503050406030204" pitchFamily="18" charset="0"/>
                <a:cs typeface="Arial" panose="020B0604020202020204" pitchFamily="34" charset="0"/>
              </a:rPr>
            </a:br>
            <a:r>
              <a:rPr lang="en-US" sz="700" dirty="0">
                <a:solidFill>
                  <a:srgbClr val="000000"/>
                </a:solidFill>
                <a:effectLst/>
                <a:latin typeface="Consolas" panose="020B0609020204030204" pitchFamily="49" charset="0"/>
                <a:ea typeface="Cambria" panose="02040503050406030204" pitchFamily="18" charset="0"/>
                <a:cs typeface="Arial" panose="020B0604020202020204" pitchFamily="34" charset="0"/>
              </a:rPr>
              <a:t>## omega  -0.587661    0.000181 -3247.44        0</a:t>
            </a:r>
            <a:br>
              <a:rPr lang="en-US" sz="700" dirty="0">
                <a:effectLst/>
                <a:latin typeface="Cambria" panose="02040503050406030204" pitchFamily="18" charset="0"/>
                <a:ea typeface="Cambria" panose="02040503050406030204" pitchFamily="18" charset="0"/>
                <a:cs typeface="Arial" panose="020B0604020202020204" pitchFamily="34" charset="0"/>
              </a:rPr>
            </a:br>
            <a:r>
              <a:rPr lang="en-US" sz="700" dirty="0">
                <a:solidFill>
                  <a:srgbClr val="000000"/>
                </a:solidFill>
                <a:effectLst/>
                <a:latin typeface="Consolas" panose="020B0609020204030204" pitchFamily="49" charset="0"/>
                <a:ea typeface="Cambria" panose="02040503050406030204" pitchFamily="18" charset="0"/>
                <a:cs typeface="Arial" panose="020B0604020202020204" pitchFamily="34" charset="0"/>
              </a:rPr>
              <a:t>## alpha1  0.399307    0.000158  2521.78        0</a:t>
            </a:r>
            <a:br>
              <a:rPr lang="en-US" sz="700" dirty="0">
                <a:effectLst/>
                <a:latin typeface="Cambria" panose="02040503050406030204" pitchFamily="18" charset="0"/>
                <a:ea typeface="Cambria" panose="02040503050406030204" pitchFamily="18" charset="0"/>
                <a:cs typeface="Arial" panose="020B0604020202020204" pitchFamily="34" charset="0"/>
              </a:rPr>
            </a:br>
            <a:r>
              <a:rPr lang="en-US" sz="700" dirty="0">
                <a:solidFill>
                  <a:srgbClr val="000000"/>
                </a:solidFill>
                <a:effectLst/>
                <a:latin typeface="Consolas" panose="020B0609020204030204" pitchFamily="49" charset="0"/>
                <a:ea typeface="Cambria" panose="02040503050406030204" pitchFamily="18" charset="0"/>
                <a:cs typeface="Arial" panose="020B0604020202020204" pitchFamily="34" charset="0"/>
              </a:rPr>
              <a:t>## alpha2  0.585892    0.000153  3820.31        0</a:t>
            </a:r>
            <a:br>
              <a:rPr lang="en-US" sz="700" dirty="0">
                <a:effectLst/>
                <a:latin typeface="Cambria" panose="02040503050406030204" pitchFamily="18" charset="0"/>
                <a:ea typeface="Cambria" panose="02040503050406030204" pitchFamily="18" charset="0"/>
                <a:cs typeface="Arial" panose="020B0604020202020204" pitchFamily="34" charset="0"/>
              </a:rPr>
            </a:br>
            <a:r>
              <a:rPr lang="en-US" sz="700" dirty="0">
                <a:solidFill>
                  <a:srgbClr val="000000"/>
                </a:solidFill>
                <a:effectLst/>
                <a:latin typeface="Consolas" panose="020B0609020204030204" pitchFamily="49" charset="0"/>
                <a:ea typeface="Cambria" panose="02040503050406030204" pitchFamily="18" charset="0"/>
                <a:cs typeface="Arial" panose="020B0604020202020204" pitchFamily="34" charset="0"/>
              </a:rPr>
              <a:t>## alpha3 -0.455996    0.000126 -3628.85        0</a:t>
            </a:r>
            <a:br>
              <a:rPr lang="en-US" sz="700" dirty="0">
                <a:effectLst/>
                <a:latin typeface="Cambria" panose="02040503050406030204" pitchFamily="18" charset="0"/>
                <a:ea typeface="Cambria" panose="02040503050406030204" pitchFamily="18" charset="0"/>
                <a:cs typeface="Arial" panose="020B0604020202020204" pitchFamily="34" charset="0"/>
              </a:rPr>
            </a:br>
            <a:r>
              <a:rPr lang="en-US" sz="700" dirty="0">
                <a:solidFill>
                  <a:srgbClr val="000000"/>
                </a:solidFill>
                <a:effectLst/>
                <a:latin typeface="Consolas" panose="020B0609020204030204" pitchFamily="49" charset="0"/>
                <a:ea typeface="Cambria" panose="02040503050406030204" pitchFamily="18" charset="0"/>
                <a:cs typeface="Arial" panose="020B0604020202020204" pitchFamily="34" charset="0"/>
              </a:rPr>
              <a:t>## alpha4  0.138892    0.000042  3270.03        0</a:t>
            </a:r>
            <a:br>
              <a:rPr lang="en-US" sz="700" dirty="0">
                <a:effectLst/>
                <a:latin typeface="Cambria" panose="02040503050406030204" pitchFamily="18" charset="0"/>
                <a:ea typeface="Cambria" panose="02040503050406030204" pitchFamily="18" charset="0"/>
                <a:cs typeface="Arial" panose="020B0604020202020204" pitchFamily="34" charset="0"/>
              </a:rPr>
            </a:br>
            <a:r>
              <a:rPr lang="en-US" sz="700" dirty="0">
                <a:solidFill>
                  <a:srgbClr val="000000"/>
                </a:solidFill>
                <a:effectLst/>
                <a:latin typeface="Consolas" panose="020B0609020204030204" pitchFamily="49" charset="0"/>
                <a:ea typeface="Cambria" panose="02040503050406030204" pitchFamily="18" charset="0"/>
                <a:cs typeface="Arial" panose="020B0604020202020204" pitchFamily="34" charset="0"/>
              </a:rPr>
              <a:t>## beta1   0.351534    0.000077  4573.87        0</a:t>
            </a:r>
            <a:br>
              <a:rPr lang="en-US" sz="700" dirty="0">
                <a:effectLst/>
                <a:latin typeface="Cambria" panose="02040503050406030204" pitchFamily="18" charset="0"/>
                <a:ea typeface="Cambria" panose="02040503050406030204" pitchFamily="18" charset="0"/>
                <a:cs typeface="Arial" panose="020B0604020202020204" pitchFamily="34" charset="0"/>
              </a:rPr>
            </a:br>
            <a:r>
              <a:rPr lang="en-US" sz="700" dirty="0">
                <a:solidFill>
                  <a:srgbClr val="000000"/>
                </a:solidFill>
                <a:effectLst/>
                <a:latin typeface="Consolas" panose="020B0609020204030204" pitchFamily="49" charset="0"/>
                <a:ea typeface="Cambria" panose="02040503050406030204" pitchFamily="18" charset="0"/>
                <a:cs typeface="Arial" panose="020B0604020202020204" pitchFamily="34" charset="0"/>
              </a:rPr>
              <a:t>## beta2   0.212200    0.000082  2590.17        0</a:t>
            </a:r>
            <a:br>
              <a:rPr lang="en-US" sz="700" dirty="0">
                <a:effectLst/>
                <a:latin typeface="Cambria" panose="02040503050406030204" pitchFamily="18" charset="0"/>
                <a:ea typeface="Cambria" panose="02040503050406030204" pitchFamily="18" charset="0"/>
                <a:cs typeface="Arial" panose="020B0604020202020204" pitchFamily="34" charset="0"/>
              </a:rPr>
            </a:br>
            <a:r>
              <a:rPr lang="en-US" sz="700" dirty="0">
                <a:solidFill>
                  <a:srgbClr val="000000"/>
                </a:solidFill>
                <a:effectLst/>
                <a:latin typeface="Consolas" panose="020B0609020204030204" pitchFamily="49" charset="0"/>
                <a:ea typeface="Cambria" panose="02040503050406030204" pitchFamily="18" charset="0"/>
                <a:cs typeface="Arial" panose="020B0604020202020204" pitchFamily="34" charset="0"/>
              </a:rPr>
              <a:t>## beta3  -0.190369    0.000082 -2309.59        0</a:t>
            </a:r>
            <a:br>
              <a:rPr lang="en-US" sz="700" dirty="0">
                <a:effectLst/>
                <a:latin typeface="Cambria" panose="02040503050406030204" pitchFamily="18" charset="0"/>
                <a:ea typeface="Cambria" panose="02040503050406030204" pitchFamily="18" charset="0"/>
                <a:cs typeface="Arial" panose="020B0604020202020204" pitchFamily="34" charset="0"/>
              </a:rPr>
            </a:br>
            <a:r>
              <a:rPr lang="en-US" sz="700" dirty="0">
                <a:solidFill>
                  <a:srgbClr val="000000"/>
                </a:solidFill>
                <a:effectLst/>
                <a:latin typeface="Consolas" panose="020B0609020204030204" pitchFamily="49" charset="0"/>
                <a:ea typeface="Cambria" panose="02040503050406030204" pitchFamily="18" charset="0"/>
                <a:cs typeface="Arial" panose="020B0604020202020204" pitchFamily="34" charset="0"/>
              </a:rPr>
              <a:t>## beta4   0.515170    0.000096  5365.82        0</a:t>
            </a:r>
            <a:br>
              <a:rPr lang="en-US" sz="700" dirty="0">
                <a:effectLst/>
                <a:latin typeface="Cambria" panose="02040503050406030204" pitchFamily="18" charset="0"/>
                <a:ea typeface="Cambria" panose="02040503050406030204" pitchFamily="18" charset="0"/>
                <a:cs typeface="Arial" panose="020B0604020202020204" pitchFamily="34" charset="0"/>
              </a:rPr>
            </a:br>
            <a:r>
              <a:rPr lang="en-US" sz="700" dirty="0">
                <a:solidFill>
                  <a:srgbClr val="000000"/>
                </a:solidFill>
                <a:effectLst/>
                <a:latin typeface="Consolas" panose="020B0609020204030204" pitchFamily="49" charset="0"/>
                <a:ea typeface="Cambria" panose="02040503050406030204" pitchFamily="18" charset="0"/>
                <a:cs typeface="Arial" panose="020B0604020202020204" pitchFamily="34" charset="0"/>
              </a:rPr>
              <a:t>## gamma1 -0.486628    0.000204 -2380.17        0</a:t>
            </a:r>
            <a:br>
              <a:rPr lang="en-US" sz="700" dirty="0">
                <a:effectLst/>
                <a:latin typeface="Cambria" panose="02040503050406030204" pitchFamily="18" charset="0"/>
                <a:ea typeface="Cambria" panose="02040503050406030204" pitchFamily="18" charset="0"/>
                <a:cs typeface="Arial" panose="020B0604020202020204" pitchFamily="34" charset="0"/>
              </a:rPr>
            </a:br>
            <a:r>
              <a:rPr lang="en-US" sz="700" dirty="0">
                <a:solidFill>
                  <a:srgbClr val="000000"/>
                </a:solidFill>
                <a:effectLst/>
                <a:latin typeface="Consolas" panose="020B0609020204030204" pitchFamily="49" charset="0"/>
                <a:ea typeface="Cambria" panose="02040503050406030204" pitchFamily="18" charset="0"/>
                <a:cs typeface="Arial" panose="020B0604020202020204" pitchFamily="34" charset="0"/>
              </a:rPr>
              <a:t>## gamma2 -0.986634    0.000244 -4050.10        0</a:t>
            </a:r>
            <a:br>
              <a:rPr lang="en-US" sz="700" dirty="0">
                <a:effectLst/>
                <a:latin typeface="Cambria" panose="02040503050406030204" pitchFamily="18" charset="0"/>
                <a:ea typeface="Cambria" panose="02040503050406030204" pitchFamily="18" charset="0"/>
                <a:cs typeface="Arial" panose="020B0604020202020204" pitchFamily="34" charset="0"/>
              </a:rPr>
            </a:br>
            <a:r>
              <a:rPr lang="en-US" sz="700" dirty="0">
                <a:solidFill>
                  <a:srgbClr val="000000"/>
                </a:solidFill>
                <a:effectLst/>
                <a:latin typeface="Consolas" panose="020B0609020204030204" pitchFamily="49" charset="0"/>
                <a:ea typeface="Cambria" panose="02040503050406030204" pitchFamily="18" charset="0"/>
                <a:cs typeface="Arial" panose="020B0604020202020204" pitchFamily="34" charset="0"/>
              </a:rPr>
              <a:t>## gamma3  0.293569    0.000099  2980.08        0</a:t>
            </a:r>
            <a:br>
              <a:rPr lang="en-US" sz="700" dirty="0">
                <a:effectLst/>
                <a:latin typeface="Cambria" panose="02040503050406030204" pitchFamily="18" charset="0"/>
                <a:ea typeface="Cambria" panose="02040503050406030204" pitchFamily="18" charset="0"/>
                <a:cs typeface="Arial" panose="020B0604020202020204" pitchFamily="34" charset="0"/>
              </a:rPr>
            </a:br>
            <a:r>
              <a:rPr lang="en-US" sz="700" dirty="0">
                <a:solidFill>
                  <a:srgbClr val="000000"/>
                </a:solidFill>
                <a:effectLst/>
                <a:latin typeface="Consolas" panose="020B0609020204030204" pitchFamily="49" charset="0"/>
                <a:ea typeface="Cambria" panose="02040503050406030204" pitchFamily="18" charset="0"/>
                <a:cs typeface="Arial" panose="020B0604020202020204" pitchFamily="34" charset="0"/>
              </a:rPr>
              <a:t>## gamma4  0.451910    0.000131  3461.05        0</a:t>
            </a:r>
            <a:br>
              <a:rPr lang="en-US" sz="700" dirty="0">
                <a:effectLst/>
                <a:latin typeface="Cambria" panose="02040503050406030204" pitchFamily="18" charset="0"/>
                <a:ea typeface="Cambria" panose="02040503050406030204" pitchFamily="18" charset="0"/>
                <a:cs typeface="Arial" panose="020B0604020202020204" pitchFamily="34" charset="0"/>
              </a:rPr>
            </a:br>
            <a:r>
              <a:rPr lang="en-US" sz="700" dirty="0">
                <a:solidFill>
                  <a:srgbClr val="000000"/>
                </a:solidFill>
                <a:effectLst/>
                <a:latin typeface="Consolas" panose="020B0609020204030204" pitchFamily="49" charset="0"/>
                <a:ea typeface="Cambria" panose="02040503050406030204" pitchFamily="18" charset="0"/>
                <a:cs typeface="Arial" panose="020B0604020202020204" pitchFamily="34" charset="0"/>
              </a:rPr>
              <a:t>## skew    1.284316    0.000948  1354.31        0</a:t>
            </a:r>
            <a:br>
              <a:rPr lang="en-US" sz="700" dirty="0">
                <a:effectLst/>
                <a:latin typeface="Cambria" panose="02040503050406030204" pitchFamily="18" charset="0"/>
                <a:ea typeface="Cambria" panose="02040503050406030204" pitchFamily="18" charset="0"/>
                <a:cs typeface="Arial" panose="020B0604020202020204" pitchFamily="34" charset="0"/>
              </a:rPr>
            </a:br>
            <a:r>
              <a:rPr lang="en-US" sz="700" dirty="0">
                <a:solidFill>
                  <a:srgbClr val="000000"/>
                </a:solidFill>
                <a:effectLst/>
                <a:latin typeface="Consolas" panose="020B0609020204030204" pitchFamily="49" charset="0"/>
                <a:ea typeface="Cambria" panose="02040503050406030204" pitchFamily="18" charset="0"/>
                <a:cs typeface="Arial" panose="020B0604020202020204" pitchFamily="34" charset="0"/>
              </a:rPr>
              <a:t>## shape   4.749223    0.001248  3805.29        0</a:t>
            </a:r>
            <a:br>
              <a:rPr lang="en-US" sz="700" dirty="0">
                <a:effectLst/>
                <a:latin typeface="Cambria" panose="02040503050406030204" pitchFamily="18" charset="0"/>
                <a:ea typeface="Cambria" panose="02040503050406030204" pitchFamily="18" charset="0"/>
                <a:cs typeface="Arial" panose="020B0604020202020204" pitchFamily="34" charset="0"/>
              </a:rPr>
            </a:br>
            <a:endParaRPr lang="en-US" sz="700" dirty="0"/>
          </a:p>
        </p:txBody>
      </p:sp>
      <p:sp>
        <p:nvSpPr>
          <p:cNvPr id="7" name="Right Brace 6">
            <a:extLst>
              <a:ext uri="{FF2B5EF4-FFF2-40B4-BE49-F238E27FC236}">
                <a16:creationId xmlns:a16="http://schemas.microsoft.com/office/drawing/2014/main" id="{1F5D874A-5E68-0524-753E-4B9E5BAEDBC4}"/>
              </a:ext>
            </a:extLst>
          </p:cNvPr>
          <p:cNvSpPr/>
          <p:nvPr/>
        </p:nvSpPr>
        <p:spPr>
          <a:xfrm>
            <a:off x="7523356" y="289932"/>
            <a:ext cx="288073" cy="2281818"/>
          </a:xfrm>
          <a:prstGeom prst="rightBrace">
            <a:avLst/>
          </a:prstGeom>
          <a:ln>
            <a:solidFill>
              <a:schemeClr val="tx1">
                <a:lumMod val="1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D6488F73-DC22-C334-4C55-E9C200E6F14B}"/>
              </a:ext>
            </a:extLst>
          </p:cNvPr>
          <p:cNvSpPr txBox="1"/>
          <p:nvPr/>
        </p:nvSpPr>
        <p:spPr>
          <a:xfrm>
            <a:off x="7932234" y="914400"/>
            <a:ext cx="1018478" cy="900246"/>
          </a:xfrm>
          <a:prstGeom prst="rect">
            <a:avLst/>
          </a:prstGeom>
          <a:noFill/>
          <a:ln>
            <a:solidFill>
              <a:schemeClr val="tx1">
                <a:lumMod val="10000"/>
              </a:schemeClr>
            </a:solidFill>
          </a:ln>
        </p:spPr>
        <p:txBody>
          <a:bodyPr wrap="square" rtlCol="0">
            <a:spAutoFit/>
          </a:bodyPr>
          <a:lstStyle/>
          <a:p>
            <a:r>
              <a:rPr lang="fr-FR" sz="1050" dirty="0">
                <a:latin typeface="Ubuntu" panose="020B0504030602030204" pitchFamily="34" charset="0"/>
              </a:rPr>
              <a:t>P-value of coefficients are all </a:t>
            </a:r>
            <a:r>
              <a:rPr lang="fr-FR" sz="1050" dirty="0" err="1">
                <a:latin typeface="Ubuntu" panose="020B0504030602030204" pitchFamily="34" charset="0"/>
              </a:rPr>
              <a:t>zero</a:t>
            </a:r>
            <a:r>
              <a:rPr lang="fr-FR" sz="1050" dirty="0">
                <a:latin typeface="Ubuntu" panose="020B0504030602030204" pitchFamily="34" charset="0"/>
              </a:rPr>
              <a:t>. </a:t>
            </a:r>
            <a:r>
              <a:rPr lang="fr-FR" sz="1050" dirty="0" err="1">
                <a:latin typeface="Ubuntu" panose="020B0504030602030204" pitchFamily="34" charset="0"/>
              </a:rPr>
              <a:t>They</a:t>
            </a:r>
            <a:r>
              <a:rPr lang="fr-FR" sz="1050" dirty="0">
                <a:latin typeface="Ubuntu" panose="020B0504030602030204" pitchFamily="34" charset="0"/>
              </a:rPr>
              <a:t> are all </a:t>
            </a:r>
            <a:r>
              <a:rPr lang="fr-FR" sz="1050" dirty="0" err="1">
                <a:latin typeface="Ubuntu" panose="020B0504030602030204" pitchFamily="34" charset="0"/>
              </a:rPr>
              <a:t>significant</a:t>
            </a:r>
            <a:r>
              <a:rPr lang="fr-FR" sz="1050" dirty="0">
                <a:latin typeface="Ubuntu" panose="020B0504030602030204" pitchFamily="34" charset="0"/>
              </a:rPr>
              <a:t>.</a:t>
            </a:r>
            <a:endParaRPr lang="en-US" sz="1050" dirty="0">
              <a:latin typeface="Ubuntu" panose="020B0504030602030204" pitchFamily="34" charset="0"/>
            </a:endParaRPr>
          </a:p>
        </p:txBody>
      </p:sp>
    </p:spTree>
    <p:extLst>
      <p:ext uri="{BB962C8B-B14F-4D97-AF65-F5344CB8AC3E}">
        <p14:creationId xmlns:p14="http://schemas.microsoft.com/office/powerpoint/2010/main" val="7479906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pic>
        <p:nvPicPr>
          <p:cNvPr id="7" name="Picture 6" descr="Chart&#10;&#10;Description automatically generated">
            <a:extLst>
              <a:ext uri="{FF2B5EF4-FFF2-40B4-BE49-F238E27FC236}">
                <a16:creationId xmlns:a16="http://schemas.microsoft.com/office/drawing/2014/main" id="{99DA2F47-F223-9F48-F597-2CB861981C0B}"/>
              </a:ext>
            </a:extLst>
          </p:cNvPr>
          <p:cNvPicPr>
            <a:picLocks noChangeAspect="1"/>
          </p:cNvPicPr>
          <p:nvPr/>
        </p:nvPicPr>
        <p:blipFill>
          <a:blip r:embed="rId3"/>
          <a:stretch>
            <a:fillRect/>
          </a:stretch>
        </p:blipFill>
        <p:spPr>
          <a:xfrm>
            <a:off x="197307" y="199969"/>
            <a:ext cx="1995766" cy="1554025"/>
          </a:xfrm>
          <a:prstGeom prst="rect">
            <a:avLst/>
          </a:prstGeom>
          <a:ln>
            <a:solidFill>
              <a:schemeClr val="tx1">
                <a:lumMod val="10000"/>
              </a:schemeClr>
            </a:solidFill>
          </a:ln>
        </p:spPr>
      </p:pic>
      <p:pic>
        <p:nvPicPr>
          <p:cNvPr id="14" name="Picture 13" descr="Chart, line chart&#10;&#10;Description automatically generated">
            <a:extLst>
              <a:ext uri="{FF2B5EF4-FFF2-40B4-BE49-F238E27FC236}">
                <a16:creationId xmlns:a16="http://schemas.microsoft.com/office/drawing/2014/main" id="{9D79FAD4-E5CB-EB6F-885A-6D9A521DD93D}"/>
              </a:ext>
            </a:extLst>
          </p:cNvPr>
          <p:cNvPicPr>
            <a:picLocks noChangeAspect="1"/>
          </p:cNvPicPr>
          <p:nvPr/>
        </p:nvPicPr>
        <p:blipFill>
          <a:blip r:embed="rId4"/>
          <a:stretch>
            <a:fillRect/>
          </a:stretch>
        </p:blipFill>
        <p:spPr>
          <a:xfrm>
            <a:off x="2472156" y="199969"/>
            <a:ext cx="1995766" cy="1554025"/>
          </a:xfrm>
          <a:prstGeom prst="rect">
            <a:avLst/>
          </a:prstGeom>
          <a:ln>
            <a:solidFill>
              <a:schemeClr val="tx1">
                <a:lumMod val="10000"/>
              </a:schemeClr>
            </a:solidFill>
          </a:ln>
        </p:spPr>
      </p:pic>
      <p:sp>
        <p:nvSpPr>
          <p:cNvPr id="15" name="TextBox 14">
            <a:extLst>
              <a:ext uri="{FF2B5EF4-FFF2-40B4-BE49-F238E27FC236}">
                <a16:creationId xmlns:a16="http://schemas.microsoft.com/office/drawing/2014/main" id="{091CC3EE-8C06-193E-20DA-69E97EE6A16C}"/>
              </a:ext>
            </a:extLst>
          </p:cNvPr>
          <p:cNvSpPr txBox="1"/>
          <p:nvPr/>
        </p:nvSpPr>
        <p:spPr>
          <a:xfrm>
            <a:off x="197307" y="1962615"/>
            <a:ext cx="4270615" cy="415498"/>
          </a:xfrm>
          <a:prstGeom prst="rect">
            <a:avLst/>
          </a:prstGeom>
          <a:noFill/>
          <a:ln>
            <a:solidFill>
              <a:schemeClr val="accent3">
                <a:lumMod val="50000"/>
              </a:schemeClr>
            </a:solidFill>
          </a:ln>
        </p:spPr>
        <p:txBody>
          <a:bodyPr wrap="square" rtlCol="0">
            <a:spAutoFit/>
          </a:bodyPr>
          <a:lstStyle/>
          <a:p>
            <a:r>
              <a:rPr lang="fr-FR" sz="1050" dirty="0">
                <a:latin typeface="Ubuntu" panose="020B0504030602030204" pitchFamily="34" charset="0"/>
              </a:rPr>
              <a:t>The </a:t>
            </a:r>
            <a:r>
              <a:rPr lang="fr-FR" sz="1050" dirty="0" err="1">
                <a:latin typeface="Ubuntu" panose="020B0504030602030204" pitchFamily="34" charset="0"/>
              </a:rPr>
              <a:t>skewed</a:t>
            </a:r>
            <a:r>
              <a:rPr lang="fr-FR" sz="1050" dirty="0">
                <a:latin typeface="Ubuntu" panose="020B0504030602030204" pitchFamily="34" charset="0"/>
              </a:rPr>
              <a:t> </a:t>
            </a:r>
            <a:r>
              <a:rPr lang="fr-FR" sz="1050" dirty="0" err="1">
                <a:latin typeface="Ubuntu" panose="020B0504030602030204" pitchFamily="34" charset="0"/>
              </a:rPr>
              <a:t>student</a:t>
            </a:r>
            <a:r>
              <a:rPr lang="fr-FR" sz="1050" dirty="0">
                <a:latin typeface="Ubuntu" panose="020B0504030602030204" pitchFamily="34" charset="0"/>
              </a:rPr>
              <a:t> t-distribution, as </a:t>
            </a:r>
            <a:r>
              <a:rPr lang="fr-FR" sz="1050" dirty="0" err="1">
                <a:latin typeface="Ubuntu" panose="020B0504030602030204" pitchFamily="34" charset="0"/>
              </a:rPr>
              <a:t>indicated</a:t>
            </a:r>
            <a:r>
              <a:rPr lang="fr-FR" sz="1050" dirty="0">
                <a:latin typeface="Ubuntu" panose="020B0504030602030204" pitchFamily="34" charset="0"/>
              </a:rPr>
              <a:t> by the tests, </a:t>
            </a:r>
            <a:r>
              <a:rPr lang="fr-FR" sz="1050" dirty="0" err="1">
                <a:latin typeface="Ubuntu" panose="020B0504030602030204" pitchFamily="34" charset="0"/>
              </a:rPr>
              <a:t>is</a:t>
            </a:r>
            <a:r>
              <a:rPr lang="fr-FR" sz="1050" dirty="0">
                <a:latin typeface="Ubuntu" panose="020B0504030602030204" pitchFamily="34" charset="0"/>
              </a:rPr>
              <a:t> </a:t>
            </a:r>
            <a:r>
              <a:rPr lang="fr-FR" sz="1050" dirty="0" err="1">
                <a:latin typeface="Ubuntu" panose="020B0504030602030204" pitchFamily="34" charset="0"/>
              </a:rPr>
              <a:t>aligned</a:t>
            </a:r>
            <a:r>
              <a:rPr lang="fr-FR" sz="1050" dirty="0">
                <a:latin typeface="Ubuntu" panose="020B0504030602030204" pitchFamily="34" charset="0"/>
              </a:rPr>
              <a:t> </a:t>
            </a:r>
            <a:r>
              <a:rPr lang="fr-FR" sz="1050" dirty="0" err="1">
                <a:latin typeface="Ubuntu" panose="020B0504030602030204" pitchFamily="34" charset="0"/>
              </a:rPr>
              <a:t>with</a:t>
            </a:r>
            <a:r>
              <a:rPr lang="fr-FR" sz="1050" dirty="0">
                <a:latin typeface="Ubuntu" panose="020B0504030602030204" pitchFamily="34" charset="0"/>
              </a:rPr>
              <a:t> the data.</a:t>
            </a:r>
            <a:endParaRPr lang="en-US" sz="1050" dirty="0">
              <a:latin typeface="Ubuntu" panose="020B0504030602030204" pitchFamily="34" charset="0"/>
            </a:endParaRPr>
          </a:p>
        </p:txBody>
      </p:sp>
      <p:pic>
        <p:nvPicPr>
          <p:cNvPr id="17" name="Picture 16" descr="Chart&#10;&#10;Description automatically generated">
            <a:extLst>
              <a:ext uri="{FF2B5EF4-FFF2-40B4-BE49-F238E27FC236}">
                <a16:creationId xmlns:a16="http://schemas.microsoft.com/office/drawing/2014/main" id="{762F5538-4BAE-B0ED-6DB0-75C4EFA99832}"/>
              </a:ext>
            </a:extLst>
          </p:cNvPr>
          <p:cNvPicPr>
            <a:picLocks noChangeAspect="1"/>
          </p:cNvPicPr>
          <p:nvPr/>
        </p:nvPicPr>
        <p:blipFill>
          <a:blip r:embed="rId5"/>
          <a:stretch>
            <a:fillRect/>
          </a:stretch>
        </p:blipFill>
        <p:spPr>
          <a:xfrm>
            <a:off x="5241075" y="199969"/>
            <a:ext cx="1995766" cy="1554025"/>
          </a:xfrm>
          <a:prstGeom prst="rect">
            <a:avLst/>
          </a:prstGeom>
          <a:ln>
            <a:solidFill>
              <a:schemeClr val="tx1">
                <a:lumMod val="10000"/>
              </a:schemeClr>
            </a:solidFill>
          </a:ln>
        </p:spPr>
      </p:pic>
      <p:sp>
        <p:nvSpPr>
          <p:cNvPr id="20" name="TextBox 19">
            <a:extLst>
              <a:ext uri="{FF2B5EF4-FFF2-40B4-BE49-F238E27FC236}">
                <a16:creationId xmlns:a16="http://schemas.microsoft.com/office/drawing/2014/main" id="{A20B01F0-7732-7699-5C1E-F2D67B2B138C}"/>
              </a:ext>
            </a:extLst>
          </p:cNvPr>
          <p:cNvSpPr txBox="1"/>
          <p:nvPr/>
        </p:nvSpPr>
        <p:spPr>
          <a:xfrm>
            <a:off x="4572000" y="1962615"/>
            <a:ext cx="4374693" cy="415498"/>
          </a:xfrm>
          <a:prstGeom prst="rect">
            <a:avLst/>
          </a:prstGeom>
          <a:noFill/>
          <a:ln>
            <a:solidFill>
              <a:schemeClr val="accent3">
                <a:lumMod val="50000"/>
              </a:schemeClr>
            </a:solidFill>
          </a:ln>
        </p:spPr>
        <p:txBody>
          <a:bodyPr wrap="square">
            <a:spAutoFit/>
          </a:bodyPr>
          <a:lstStyle/>
          <a:p>
            <a:r>
              <a:rPr lang="en-US" sz="1050" b="0" i="0" dirty="0">
                <a:solidFill>
                  <a:schemeClr val="tx1">
                    <a:lumMod val="10000"/>
                  </a:schemeClr>
                </a:solidFill>
                <a:effectLst/>
                <a:latin typeface="Ubuntu" panose="020B0504030602030204" pitchFamily="34" charset="0"/>
              </a:rPr>
              <a:t>The model residuals are white noise. Therefore, it is adequately capturing the correlation structure of the data.</a:t>
            </a:r>
            <a:endParaRPr lang="en-US" sz="1050" dirty="0">
              <a:solidFill>
                <a:schemeClr val="tx1">
                  <a:lumMod val="10000"/>
                </a:schemeClr>
              </a:solidFill>
              <a:latin typeface="Ubuntu" panose="020B0504030602030204" pitchFamily="34" charset="0"/>
            </a:endParaRPr>
          </a:p>
        </p:txBody>
      </p:sp>
      <p:sp>
        <p:nvSpPr>
          <p:cNvPr id="22" name="TextBox 21">
            <a:extLst>
              <a:ext uri="{FF2B5EF4-FFF2-40B4-BE49-F238E27FC236}">
                <a16:creationId xmlns:a16="http://schemas.microsoft.com/office/drawing/2014/main" id="{3AD4E03D-389D-2CA7-CD2B-BFFA1F7FF1F8}"/>
              </a:ext>
            </a:extLst>
          </p:cNvPr>
          <p:cNvSpPr txBox="1"/>
          <p:nvPr/>
        </p:nvSpPr>
        <p:spPr>
          <a:xfrm>
            <a:off x="197307" y="2479859"/>
            <a:ext cx="4753834" cy="1297791"/>
          </a:xfrm>
          <a:prstGeom prst="rect">
            <a:avLst/>
          </a:prstGeom>
          <a:noFill/>
        </p:spPr>
        <p:txBody>
          <a:bodyPr wrap="square">
            <a:spAutoFit/>
          </a:bodyPr>
          <a:lstStyle/>
          <a:p>
            <a:pPr marL="0" marR="0" latinLnBrk="1">
              <a:spcBef>
                <a:spcPts val="0"/>
              </a:spcBef>
              <a:spcAft>
                <a:spcPts val="1000"/>
              </a:spcAft>
            </a:pPr>
            <a:r>
              <a:rPr lang="en-US" sz="1000" dirty="0" err="1">
                <a:solidFill>
                  <a:srgbClr val="000000"/>
                </a:solidFill>
                <a:effectLst/>
                <a:latin typeface="Consolas" panose="020B0609020204030204" pitchFamily="49" charset="0"/>
                <a:ea typeface="Cambria" panose="02040503050406030204" pitchFamily="18" charset="0"/>
                <a:cs typeface="Arial" panose="020B0604020202020204" pitchFamily="34" charset="0"/>
              </a:rPr>
              <a:t>n_periods</a:t>
            </a:r>
            <a:r>
              <a:rPr lang="en-US" sz="1000" dirty="0">
                <a:solidFill>
                  <a:srgbClr val="000000"/>
                </a:solidFill>
                <a:effectLst/>
                <a:latin typeface="Consolas" panose="020B0609020204030204" pitchFamily="49" charset="0"/>
                <a:ea typeface="Cambria" panose="02040503050406030204" pitchFamily="18" charset="0"/>
                <a:cs typeface="Arial" panose="020B0604020202020204" pitchFamily="34" charset="0"/>
              </a:rPr>
              <a:t> </a:t>
            </a:r>
            <a:r>
              <a:rPr lang="en-US" sz="1000" dirty="0">
                <a:solidFill>
                  <a:srgbClr val="8F5902"/>
                </a:solidFill>
                <a:effectLst/>
                <a:latin typeface="Consolas" panose="020B0609020204030204" pitchFamily="49" charset="0"/>
                <a:ea typeface="Cambria" panose="02040503050406030204" pitchFamily="18" charset="0"/>
                <a:cs typeface="Arial" panose="020B0604020202020204" pitchFamily="34" charset="0"/>
              </a:rPr>
              <a:t>&lt;-</a:t>
            </a:r>
            <a:r>
              <a:rPr lang="en-US" sz="1000" dirty="0">
                <a:solidFill>
                  <a:srgbClr val="000000"/>
                </a:solidFill>
                <a:effectLst/>
                <a:latin typeface="Consolas" panose="020B0609020204030204" pitchFamily="49" charset="0"/>
                <a:ea typeface="Cambria" panose="02040503050406030204" pitchFamily="18" charset="0"/>
                <a:cs typeface="Arial" panose="020B0604020202020204" pitchFamily="34" charset="0"/>
              </a:rPr>
              <a:t> </a:t>
            </a:r>
            <a:r>
              <a:rPr lang="en-US" sz="1000" dirty="0">
                <a:solidFill>
                  <a:srgbClr val="0000CF"/>
                </a:solidFill>
                <a:effectLst/>
                <a:latin typeface="Consolas" panose="020B0609020204030204" pitchFamily="49" charset="0"/>
                <a:ea typeface="Cambria" panose="02040503050406030204" pitchFamily="18" charset="0"/>
                <a:cs typeface="Arial" panose="020B0604020202020204" pitchFamily="34" charset="0"/>
              </a:rPr>
              <a:t>8</a:t>
            </a:r>
            <a:br>
              <a:rPr lang="en-US" sz="1000" dirty="0">
                <a:solidFill>
                  <a:srgbClr val="000000"/>
                </a:solidFill>
                <a:effectLst/>
                <a:latin typeface="Consolas" panose="020B0609020204030204" pitchFamily="49" charset="0"/>
                <a:ea typeface="Cambria" panose="02040503050406030204" pitchFamily="18" charset="0"/>
                <a:cs typeface="Arial" panose="020B0604020202020204" pitchFamily="34" charset="0"/>
              </a:rPr>
            </a:br>
            <a:r>
              <a:rPr lang="en-US" sz="1000" dirty="0">
                <a:solidFill>
                  <a:srgbClr val="000000"/>
                </a:solidFill>
                <a:effectLst/>
                <a:latin typeface="Consolas" panose="020B0609020204030204" pitchFamily="49" charset="0"/>
                <a:ea typeface="Cambria" panose="02040503050406030204" pitchFamily="18" charset="0"/>
                <a:cs typeface="Arial" panose="020B0604020202020204" pitchFamily="34" charset="0"/>
              </a:rPr>
              <a:t>forecast </a:t>
            </a:r>
            <a:r>
              <a:rPr lang="en-US" sz="1000" dirty="0">
                <a:solidFill>
                  <a:srgbClr val="8F5902"/>
                </a:solidFill>
                <a:effectLst/>
                <a:latin typeface="Consolas" panose="020B0609020204030204" pitchFamily="49" charset="0"/>
                <a:ea typeface="Cambria" panose="02040503050406030204" pitchFamily="18" charset="0"/>
                <a:cs typeface="Arial" panose="020B0604020202020204" pitchFamily="34" charset="0"/>
              </a:rPr>
              <a:t>&lt;-</a:t>
            </a:r>
            <a:r>
              <a:rPr lang="en-US" sz="1000" dirty="0">
                <a:solidFill>
                  <a:srgbClr val="000000"/>
                </a:solidFill>
                <a:effectLst/>
                <a:latin typeface="Consolas" panose="020B0609020204030204" pitchFamily="49" charset="0"/>
                <a:ea typeface="Cambria" panose="02040503050406030204" pitchFamily="18" charset="0"/>
                <a:cs typeface="Arial" panose="020B0604020202020204" pitchFamily="34" charset="0"/>
              </a:rPr>
              <a:t> </a:t>
            </a:r>
            <a:r>
              <a:rPr lang="en-US" sz="1000" dirty="0" err="1">
                <a:solidFill>
                  <a:srgbClr val="000000"/>
                </a:solidFill>
                <a:effectLst/>
                <a:latin typeface="Consolas" panose="020B0609020204030204" pitchFamily="49" charset="0"/>
                <a:ea typeface="Cambria" panose="02040503050406030204" pitchFamily="18" charset="0"/>
                <a:cs typeface="Arial" panose="020B0604020202020204" pitchFamily="34" charset="0"/>
              </a:rPr>
              <a:t>ugarchforecast</a:t>
            </a:r>
            <a:r>
              <a:rPr lang="en-US" sz="1000" dirty="0">
                <a:solidFill>
                  <a:srgbClr val="000000"/>
                </a:solidFill>
                <a:effectLst/>
                <a:latin typeface="Consolas" panose="020B0609020204030204" pitchFamily="49" charset="0"/>
                <a:ea typeface="Cambria" panose="02040503050406030204" pitchFamily="18" charset="0"/>
                <a:cs typeface="Arial" panose="020B0604020202020204" pitchFamily="34" charset="0"/>
              </a:rPr>
              <a:t>(</a:t>
            </a:r>
            <a:r>
              <a:rPr lang="en-US" sz="1000" dirty="0" err="1">
                <a:solidFill>
                  <a:srgbClr val="C4A000"/>
                </a:solidFill>
                <a:effectLst/>
                <a:latin typeface="Consolas" panose="020B0609020204030204" pitchFamily="49" charset="0"/>
                <a:ea typeface="Cambria" panose="02040503050406030204" pitchFamily="18" charset="0"/>
                <a:cs typeface="Arial" panose="020B0604020202020204" pitchFamily="34" charset="0"/>
              </a:rPr>
              <a:t>fitORspec</a:t>
            </a:r>
            <a:r>
              <a:rPr lang="en-US" sz="1000" dirty="0">
                <a:solidFill>
                  <a:srgbClr val="C4A000"/>
                </a:solidFill>
                <a:effectLst/>
                <a:latin typeface="Consolas" panose="020B0609020204030204" pitchFamily="49" charset="0"/>
                <a:ea typeface="Cambria" panose="02040503050406030204" pitchFamily="18" charset="0"/>
                <a:cs typeface="Arial" panose="020B0604020202020204" pitchFamily="34" charset="0"/>
              </a:rPr>
              <a:t> =</a:t>
            </a:r>
            <a:r>
              <a:rPr lang="en-US" sz="1000" dirty="0">
                <a:solidFill>
                  <a:srgbClr val="000000"/>
                </a:solidFill>
                <a:effectLst/>
                <a:latin typeface="Consolas" panose="020B0609020204030204" pitchFamily="49" charset="0"/>
                <a:ea typeface="Cambria" panose="02040503050406030204" pitchFamily="18" charset="0"/>
                <a:cs typeface="Arial" panose="020B0604020202020204" pitchFamily="34" charset="0"/>
              </a:rPr>
              <a:t> </a:t>
            </a:r>
            <a:r>
              <a:rPr lang="en-US" sz="1000" dirty="0" err="1">
                <a:solidFill>
                  <a:srgbClr val="000000"/>
                </a:solidFill>
                <a:effectLst/>
                <a:latin typeface="Consolas" panose="020B0609020204030204" pitchFamily="49" charset="0"/>
                <a:ea typeface="Cambria" panose="02040503050406030204" pitchFamily="18" charset="0"/>
                <a:cs typeface="Arial" panose="020B0604020202020204" pitchFamily="34" charset="0"/>
              </a:rPr>
              <a:t>mod_fitting</a:t>
            </a:r>
            <a:r>
              <a:rPr lang="en-US" sz="1000" dirty="0">
                <a:solidFill>
                  <a:srgbClr val="000000"/>
                </a:solidFill>
                <a:effectLst/>
                <a:latin typeface="Consolas" panose="020B0609020204030204" pitchFamily="49" charset="0"/>
                <a:ea typeface="Cambria" panose="02040503050406030204" pitchFamily="18" charset="0"/>
                <a:cs typeface="Arial" panose="020B0604020202020204" pitchFamily="34" charset="0"/>
              </a:rPr>
              <a:t>, </a:t>
            </a:r>
            <a:r>
              <a:rPr lang="en-US" sz="1000" dirty="0" err="1">
                <a:solidFill>
                  <a:srgbClr val="C4A000"/>
                </a:solidFill>
                <a:effectLst/>
                <a:latin typeface="Consolas" panose="020B0609020204030204" pitchFamily="49" charset="0"/>
                <a:ea typeface="Cambria" panose="02040503050406030204" pitchFamily="18" charset="0"/>
                <a:cs typeface="Arial" panose="020B0604020202020204" pitchFamily="34" charset="0"/>
              </a:rPr>
              <a:t>n.ahead</a:t>
            </a:r>
            <a:r>
              <a:rPr lang="en-US" sz="1000" dirty="0">
                <a:solidFill>
                  <a:srgbClr val="C4A000"/>
                </a:solidFill>
                <a:effectLst/>
                <a:latin typeface="Consolas" panose="020B0609020204030204" pitchFamily="49" charset="0"/>
                <a:ea typeface="Cambria" panose="02040503050406030204" pitchFamily="18" charset="0"/>
                <a:cs typeface="Arial" panose="020B0604020202020204" pitchFamily="34" charset="0"/>
              </a:rPr>
              <a:t>=</a:t>
            </a:r>
            <a:r>
              <a:rPr lang="en-US" sz="1000" dirty="0">
                <a:solidFill>
                  <a:srgbClr val="000000"/>
                </a:solidFill>
                <a:effectLst/>
                <a:latin typeface="Consolas" panose="020B0609020204030204" pitchFamily="49" charset="0"/>
                <a:ea typeface="Cambria" panose="02040503050406030204" pitchFamily="18" charset="0"/>
                <a:cs typeface="Arial" panose="020B0604020202020204" pitchFamily="34" charset="0"/>
              </a:rPr>
              <a:t> </a:t>
            </a:r>
            <a:r>
              <a:rPr lang="en-US" sz="1000" dirty="0" err="1">
                <a:solidFill>
                  <a:srgbClr val="000000"/>
                </a:solidFill>
                <a:effectLst/>
                <a:latin typeface="Consolas" panose="020B0609020204030204" pitchFamily="49" charset="0"/>
                <a:ea typeface="Cambria" panose="02040503050406030204" pitchFamily="18" charset="0"/>
                <a:cs typeface="Arial" panose="020B0604020202020204" pitchFamily="34" charset="0"/>
              </a:rPr>
              <a:t>n_periods</a:t>
            </a:r>
            <a:r>
              <a:rPr lang="en-US" sz="1000" dirty="0">
                <a:solidFill>
                  <a:srgbClr val="000000"/>
                </a:solidFill>
                <a:effectLst/>
                <a:latin typeface="Consolas" panose="020B0609020204030204" pitchFamily="49" charset="0"/>
                <a:ea typeface="Cambria" panose="02040503050406030204" pitchFamily="18" charset="0"/>
                <a:cs typeface="Arial" panose="020B0604020202020204" pitchFamily="34" charset="0"/>
              </a:rPr>
              <a:t>)</a:t>
            </a:r>
            <a:br>
              <a:rPr lang="en-US" sz="1000" dirty="0">
                <a:solidFill>
                  <a:srgbClr val="000000"/>
                </a:solidFill>
                <a:effectLst/>
                <a:latin typeface="Consolas" panose="020B0609020204030204" pitchFamily="49" charset="0"/>
                <a:ea typeface="Cambria" panose="02040503050406030204" pitchFamily="18" charset="0"/>
                <a:cs typeface="Arial" panose="020B0604020202020204" pitchFamily="34" charset="0"/>
              </a:rPr>
            </a:br>
            <a:r>
              <a:rPr lang="en-US" sz="1000" dirty="0" err="1">
                <a:solidFill>
                  <a:srgbClr val="000000"/>
                </a:solidFill>
                <a:effectLst/>
                <a:latin typeface="Consolas" panose="020B0609020204030204" pitchFamily="49" charset="0"/>
                <a:ea typeface="Cambria" panose="02040503050406030204" pitchFamily="18" charset="0"/>
                <a:cs typeface="Arial" panose="020B0604020202020204" pitchFamily="34" charset="0"/>
              </a:rPr>
              <a:t>vol_forecast</a:t>
            </a:r>
            <a:r>
              <a:rPr lang="en-US" sz="1000" dirty="0">
                <a:solidFill>
                  <a:srgbClr val="000000"/>
                </a:solidFill>
                <a:effectLst/>
                <a:latin typeface="Consolas" panose="020B0609020204030204" pitchFamily="49" charset="0"/>
                <a:ea typeface="Cambria" panose="02040503050406030204" pitchFamily="18" charset="0"/>
                <a:cs typeface="Arial" panose="020B0604020202020204" pitchFamily="34" charset="0"/>
              </a:rPr>
              <a:t> </a:t>
            </a:r>
            <a:r>
              <a:rPr lang="en-US" sz="1000" dirty="0">
                <a:solidFill>
                  <a:srgbClr val="8F5902"/>
                </a:solidFill>
                <a:effectLst/>
                <a:latin typeface="Consolas" panose="020B0609020204030204" pitchFamily="49" charset="0"/>
                <a:ea typeface="Cambria" panose="02040503050406030204" pitchFamily="18" charset="0"/>
                <a:cs typeface="Arial" panose="020B0604020202020204" pitchFamily="34" charset="0"/>
              </a:rPr>
              <a:t>&lt;-</a:t>
            </a:r>
            <a:r>
              <a:rPr lang="en-US" sz="1000" dirty="0">
                <a:solidFill>
                  <a:srgbClr val="000000"/>
                </a:solidFill>
                <a:effectLst/>
                <a:latin typeface="Consolas" panose="020B0609020204030204" pitchFamily="49" charset="0"/>
                <a:ea typeface="Cambria" panose="02040503050406030204" pitchFamily="18" charset="0"/>
                <a:cs typeface="Arial" panose="020B0604020202020204" pitchFamily="34" charset="0"/>
              </a:rPr>
              <a:t> </a:t>
            </a:r>
            <a:r>
              <a:rPr lang="en-US" sz="1000" dirty="0" err="1">
                <a:solidFill>
                  <a:srgbClr val="000000"/>
                </a:solidFill>
                <a:effectLst/>
                <a:latin typeface="Consolas" panose="020B0609020204030204" pitchFamily="49" charset="0"/>
                <a:ea typeface="Cambria" panose="02040503050406030204" pitchFamily="18" charset="0"/>
                <a:cs typeface="Arial" panose="020B0604020202020204" pitchFamily="34" charset="0"/>
              </a:rPr>
              <a:t>as.numeric</a:t>
            </a:r>
            <a:r>
              <a:rPr lang="en-US" sz="1000" dirty="0">
                <a:solidFill>
                  <a:srgbClr val="000000"/>
                </a:solidFill>
                <a:effectLst/>
                <a:latin typeface="Consolas" panose="020B0609020204030204" pitchFamily="49" charset="0"/>
                <a:ea typeface="Cambria" panose="02040503050406030204" pitchFamily="18" charset="0"/>
                <a:cs typeface="Arial" panose="020B0604020202020204" pitchFamily="34" charset="0"/>
              </a:rPr>
              <a:t>(sigma(forecast))</a:t>
            </a:r>
            <a:br>
              <a:rPr lang="en-US" sz="1000" dirty="0">
                <a:solidFill>
                  <a:srgbClr val="000000"/>
                </a:solidFill>
                <a:effectLst/>
                <a:latin typeface="Consolas" panose="020B0609020204030204" pitchFamily="49" charset="0"/>
                <a:ea typeface="Cambria" panose="02040503050406030204" pitchFamily="18" charset="0"/>
                <a:cs typeface="Arial" panose="020B0604020202020204" pitchFamily="34" charset="0"/>
              </a:rPr>
            </a:br>
            <a:r>
              <a:rPr lang="en-US" sz="1000" dirty="0">
                <a:solidFill>
                  <a:srgbClr val="000000"/>
                </a:solidFill>
                <a:effectLst/>
                <a:latin typeface="Consolas" panose="020B0609020204030204" pitchFamily="49" charset="0"/>
                <a:ea typeface="Cambria" panose="02040503050406030204" pitchFamily="18" charset="0"/>
                <a:cs typeface="Arial" panose="020B0604020202020204" pitchFamily="34" charset="0"/>
              </a:rPr>
              <a:t>forecast</a:t>
            </a:r>
          </a:p>
          <a:p>
            <a:pPr marL="0" marR="0" latinLnBrk="1">
              <a:spcBef>
                <a:spcPts val="0"/>
              </a:spcBef>
              <a:spcAft>
                <a:spcPts val="1000"/>
              </a:spcAft>
            </a:pPr>
            <a:r>
              <a:rPr lang="en-US" sz="1000" dirty="0">
                <a:effectLst/>
                <a:latin typeface="Consolas" panose="020B0609020204030204" pitchFamily="49" charset="0"/>
                <a:ea typeface="Cambria" panose="02040503050406030204" pitchFamily="18" charset="0"/>
                <a:cs typeface="Arial" panose="020B0604020202020204" pitchFamily="34" charset="0"/>
              </a:rPr>
              <a:t>plot(</a:t>
            </a:r>
            <a:r>
              <a:rPr lang="en-US" sz="1000" dirty="0" err="1">
                <a:effectLst/>
                <a:latin typeface="Consolas" panose="020B0609020204030204" pitchFamily="49" charset="0"/>
                <a:ea typeface="Cambria" panose="02040503050406030204" pitchFamily="18" charset="0"/>
                <a:cs typeface="Arial" panose="020B0604020202020204" pitchFamily="34" charset="0"/>
              </a:rPr>
              <a:t>vol_forecast</a:t>
            </a:r>
            <a:r>
              <a:rPr lang="en-US" sz="1000" dirty="0">
                <a:effectLst/>
                <a:latin typeface="Consolas" panose="020B0609020204030204" pitchFamily="49" charset="0"/>
                <a:ea typeface="Cambria" panose="02040503050406030204" pitchFamily="18" charset="0"/>
                <a:cs typeface="Arial" panose="020B0604020202020204" pitchFamily="34" charset="0"/>
              </a:rPr>
              <a:t>, type = "l", </a:t>
            </a:r>
            <a:r>
              <a:rPr lang="en-US" sz="1000" dirty="0" err="1">
                <a:effectLst/>
                <a:latin typeface="Consolas" panose="020B0609020204030204" pitchFamily="49" charset="0"/>
                <a:ea typeface="Cambria" panose="02040503050406030204" pitchFamily="18" charset="0"/>
                <a:cs typeface="Arial" panose="020B0604020202020204" pitchFamily="34" charset="0"/>
              </a:rPr>
              <a:t>xlab</a:t>
            </a:r>
            <a:r>
              <a:rPr lang="en-US" sz="1000" dirty="0">
                <a:effectLst/>
                <a:latin typeface="Consolas" panose="020B0609020204030204" pitchFamily="49" charset="0"/>
                <a:ea typeface="Cambria" panose="02040503050406030204" pitchFamily="18" charset="0"/>
                <a:cs typeface="Arial" panose="020B0604020202020204" pitchFamily="34" charset="0"/>
              </a:rPr>
              <a:t> = "Weeks", </a:t>
            </a:r>
            <a:r>
              <a:rPr lang="en-US" sz="1000" dirty="0" err="1">
                <a:effectLst/>
                <a:latin typeface="Consolas" panose="020B0609020204030204" pitchFamily="49" charset="0"/>
                <a:ea typeface="Cambria" panose="02040503050406030204" pitchFamily="18" charset="0"/>
                <a:cs typeface="Arial" panose="020B0604020202020204" pitchFamily="34" charset="0"/>
              </a:rPr>
              <a:t>ylab</a:t>
            </a:r>
            <a:r>
              <a:rPr lang="en-US" sz="1000" dirty="0">
                <a:effectLst/>
                <a:latin typeface="Consolas" panose="020B0609020204030204" pitchFamily="49" charset="0"/>
                <a:ea typeface="Cambria" panose="02040503050406030204" pitchFamily="18" charset="0"/>
                <a:cs typeface="Arial" panose="020B0604020202020204" pitchFamily="34" charset="0"/>
              </a:rPr>
              <a:t> = "Volatility")</a:t>
            </a:r>
          </a:p>
        </p:txBody>
      </p:sp>
      <p:sp>
        <p:nvSpPr>
          <p:cNvPr id="24" name="TextBox 23">
            <a:extLst>
              <a:ext uri="{FF2B5EF4-FFF2-40B4-BE49-F238E27FC236}">
                <a16:creationId xmlns:a16="http://schemas.microsoft.com/office/drawing/2014/main" id="{CBA21712-ADE0-B46B-DD2A-E2EFBF47EB27}"/>
              </a:ext>
            </a:extLst>
          </p:cNvPr>
          <p:cNvSpPr txBox="1"/>
          <p:nvPr/>
        </p:nvSpPr>
        <p:spPr>
          <a:xfrm>
            <a:off x="197307" y="3666172"/>
            <a:ext cx="2114713" cy="1477328"/>
          </a:xfrm>
          <a:prstGeom prst="rect">
            <a:avLst/>
          </a:prstGeom>
          <a:noFill/>
          <a:ln>
            <a:solidFill>
              <a:schemeClr val="accent3">
                <a:lumMod val="50000"/>
              </a:schemeClr>
            </a:solidFill>
          </a:ln>
        </p:spPr>
        <p:txBody>
          <a:bodyPr wrap="square">
            <a:spAutoFit/>
          </a:bodyPr>
          <a:lstStyle/>
          <a:p>
            <a:r>
              <a:rPr lang="en-US" sz="1000" dirty="0">
                <a:solidFill>
                  <a:srgbClr val="000000"/>
                </a:solidFill>
                <a:effectLst/>
                <a:latin typeface="Consolas" panose="020B0609020204030204" pitchFamily="49" charset="0"/>
                <a:ea typeface="Cambria" panose="02040503050406030204" pitchFamily="18" charset="0"/>
                <a:cs typeface="Arial" panose="020B0604020202020204" pitchFamily="34" charset="0"/>
              </a:rPr>
              <a:t>        Series    Sigma    </a:t>
            </a:r>
          </a:p>
          <a:p>
            <a:r>
              <a:rPr lang="en-US" sz="1000" dirty="0">
                <a:solidFill>
                  <a:srgbClr val="000000"/>
                </a:solidFill>
                <a:effectLst/>
                <a:latin typeface="Consolas" panose="020B0609020204030204" pitchFamily="49" charset="0"/>
                <a:ea typeface="Cambria" panose="02040503050406030204" pitchFamily="18" charset="0"/>
                <a:cs typeface="Arial" panose="020B0604020202020204" pitchFamily="34" charset="0"/>
              </a:rPr>
              <a:t>## T+1  0.0399035 0.07032</a:t>
            </a:r>
            <a:br>
              <a:rPr lang="en-US" sz="1000" dirty="0">
                <a:effectLst/>
                <a:latin typeface="Cambria" panose="02040503050406030204" pitchFamily="18" charset="0"/>
                <a:ea typeface="Cambria" panose="02040503050406030204" pitchFamily="18" charset="0"/>
                <a:cs typeface="Arial" panose="020B0604020202020204" pitchFamily="34" charset="0"/>
              </a:rPr>
            </a:br>
            <a:r>
              <a:rPr lang="en-US" sz="1000" dirty="0">
                <a:solidFill>
                  <a:srgbClr val="000000"/>
                </a:solidFill>
                <a:effectLst/>
                <a:latin typeface="Consolas" panose="020B0609020204030204" pitchFamily="49" charset="0"/>
                <a:ea typeface="Cambria" panose="02040503050406030204" pitchFamily="18" charset="0"/>
                <a:cs typeface="Arial" panose="020B0604020202020204" pitchFamily="34" charset="0"/>
              </a:rPr>
              <a:t>## T+2 -0.0041866 0.09398</a:t>
            </a:r>
            <a:br>
              <a:rPr lang="en-US" sz="1000" dirty="0">
                <a:effectLst/>
                <a:latin typeface="Cambria" panose="02040503050406030204" pitchFamily="18" charset="0"/>
                <a:ea typeface="Cambria" panose="02040503050406030204" pitchFamily="18" charset="0"/>
                <a:cs typeface="Arial" panose="020B0604020202020204" pitchFamily="34" charset="0"/>
              </a:rPr>
            </a:br>
            <a:r>
              <a:rPr lang="en-US" sz="1000" dirty="0">
                <a:solidFill>
                  <a:srgbClr val="000000"/>
                </a:solidFill>
                <a:effectLst/>
                <a:latin typeface="Consolas" panose="020B0609020204030204" pitchFamily="49" charset="0"/>
                <a:ea typeface="Cambria" panose="02040503050406030204" pitchFamily="18" charset="0"/>
                <a:cs typeface="Arial" panose="020B0604020202020204" pitchFamily="34" charset="0"/>
              </a:rPr>
              <a:t>## T+3 -0.0011446 0.06035</a:t>
            </a:r>
            <a:br>
              <a:rPr lang="en-US" sz="1000" dirty="0">
                <a:effectLst/>
                <a:latin typeface="Cambria" panose="02040503050406030204" pitchFamily="18" charset="0"/>
                <a:ea typeface="Cambria" panose="02040503050406030204" pitchFamily="18" charset="0"/>
                <a:cs typeface="Arial" panose="020B0604020202020204" pitchFamily="34" charset="0"/>
              </a:rPr>
            </a:br>
            <a:r>
              <a:rPr lang="en-US" sz="1000" dirty="0">
                <a:solidFill>
                  <a:srgbClr val="000000"/>
                </a:solidFill>
                <a:effectLst/>
                <a:latin typeface="Consolas" panose="020B0609020204030204" pitchFamily="49" charset="0"/>
                <a:ea typeface="Cambria" panose="02040503050406030204" pitchFamily="18" charset="0"/>
                <a:cs typeface="Arial" panose="020B0604020202020204" pitchFamily="34" charset="0"/>
              </a:rPr>
              <a:t>## T+4  0.0175274 0.07619</a:t>
            </a:r>
            <a:br>
              <a:rPr lang="en-US" sz="1000" dirty="0">
                <a:effectLst/>
                <a:latin typeface="Cambria" panose="02040503050406030204" pitchFamily="18" charset="0"/>
                <a:ea typeface="Cambria" panose="02040503050406030204" pitchFamily="18" charset="0"/>
                <a:cs typeface="Arial" panose="020B0604020202020204" pitchFamily="34" charset="0"/>
              </a:rPr>
            </a:br>
            <a:r>
              <a:rPr lang="en-US" sz="1000" dirty="0">
                <a:solidFill>
                  <a:srgbClr val="000000"/>
                </a:solidFill>
                <a:effectLst/>
                <a:latin typeface="Consolas" panose="020B0609020204030204" pitchFamily="49" charset="0"/>
                <a:ea typeface="Cambria" panose="02040503050406030204" pitchFamily="18" charset="0"/>
                <a:cs typeface="Arial" panose="020B0604020202020204" pitchFamily="34" charset="0"/>
              </a:rPr>
              <a:t>## T+5  0.0073662 0.06640</a:t>
            </a:r>
            <a:br>
              <a:rPr lang="en-US" sz="1000" dirty="0">
                <a:effectLst/>
                <a:latin typeface="Cambria" panose="02040503050406030204" pitchFamily="18" charset="0"/>
                <a:ea typeface="Cambria" panose="02040503050406030204" pitchFamily="18" charset="0"/>
                <a:cs typeface="Arial" panose="020B0604020202020204" pitchFamily="34" charset="0"/>
              </a:rPr>
            </a:br>
            <a:r>
              <a:rPr lang="en-US" sz="1000" dirty="0">
                <a:solidFill>
                  <a:srgbClr val="000000"/>
                </a:solidFill>
                <a:effectLst/>
                <a:latin typeface="Consolas" panose="020B0609020204030204" pitchFamily="49" charset="0"/>
                <a:ea typeface="Cambria" panose="02040503050406030204" pitchFamily="18" charset="0"/>
                <a:cs typeface="Arial" panose="020B0604020202020204" pitchFamily="34" charset="0"/>
              </a:rPr>
              <a:t>## T+6 -0.0004345 0.08397</a:t>
            </a:r>
            <a:br>
              <a:rPr lang="en-US" sz="1000" dirty="0">
                <a:effectLst/>
                <a:latin typeface="Cambria" panose="02040503050406030204" pitchFamily="18" charset="0"/>
                <a:ea typeface="Cambria" panose="02040503050406030204" pitchFamily="18" charset="0"/>
                <a:cs typeface="Arial" panose="020B0604020202020204" pitchFamily="34" charset="0"/>
              </a:rPr>
            </a:br>
            <a:r>
              <a:rPr lang="en-US" sz="1000" dirty="0">
                <a:solidFill>
                  <a:srgbClr val="000000"/>
                </a:solidFill>
                <a:effectLst/>
                <a:latin typeface="Consolas" panose="020B0609020204030204" pitchFamily="49" charset="0"/>
                <a:ea typeface="Cambria" panose="02040503050406030204" pitchFamily="18" charset="0"/>
                <a:cs typeface="Arial" panose="020B0604020202020204" pitchFamily="34" charset="0"/>
              </a:rPr>
              <a:t>## T+7  0.0041407 0.06745</a:t>
            </a:r>
            <a:br>
              <a:rPr lang="en-US" sz="1000" dirty="0">
                <a:effectLst/>
                <a:latin typeface="Cambria" panose="02040503050406030204" pitchFamily="18" charset="0"/>
                <a:ea typeface="Cambria" panose="02040503050406030204" pitchFamily="18" charset="0"/>
                <a:cs typeface="Arial" panose="020B0604020202020204" pitchFamily="34" charset="0"/>
              </a:rPr>
            </a:br>
            <a:r>
              <a:rPr lang="en-US" sz="1000" dirty="0">
                <a:solidFill>
                  <a:srgbClr val="000000"/>
                </a:solidFill>
                <a:effectLst/>
                <a:latin typeface="Consolas" panose="020B0609020204030204" pitchFamily="49" charset="0"/>
                <a:ea typeface="Cambria" panose="02040503050406030204" pitchFamily="18" charset="0"/>
                <a:cs typeface="Arial" panose="020B0604020202020204" pitchFamily="34" charset="0"/>
              </a:rPr>
              <a:t>## T+8  0.0075223 0.07597</a:t>
            </a:r>
            <a:endParaRPr lang="en-US" sz="1000" dirty="0"/>
          </a:p>
        </p:txBody>
      </p:sp>
      <p:pic>
        <p:nvPicPr>
          <p:cNvPr id="28" name="Picture 27" descr="Chart, line chart&#10;&#10;Description automatically generated">
            <a:extLst>
              <a:ext uri="{FF2B5EF4-FFF2-40B4-BE49-F238E27FC236}">
                <a16:creationId xmlns:a16="http://schemas.microsoft.com/office/drawing/2014/main" id="{AF87A785-099B-4FA7-93AE-C29A54FC5147}"/>
              </a:ext>
            </a:extLst>
          </p:cNvPr>
          <p:cNvPicPr>
            <a:picLocks noChangeAspect="1"/>
          </p:cNvPicPr>
          <p:nvPr/>
        </p:nvPicPr>
        <p:blipFill>
          <a:blip r:embed="rId6"/>
          <a:stretch>
            <a:fillRect/>
          </a:stretch>
        </p:blipFill>
        <p:spPr>
          <a:xfrm>
            <a:off x="5241075" y="2734943"/>
            <a:ext cx="3196683" cy="2408557"/>
          </a:xfrm>
          <a:prstGeom prst="rect">
            <a:avLst/>
          </a:prstGeom>
          <a:ln>
            <a:solidFill>
              <a:schemeClr val="tx1">
                <a:lumMod val="10000"/>
              </a:schemeClr>
            </a:solidFill>
          </a:ln>
        </p:spPr>
      </p:pic>
      <p:sp>
        <p:nvSpPr>
          <p:cNvPr id="29" name="TextBox 28">
            <a:extLst>
              <a:ext uri="{FF2B5EF4-FFF2-40B4-BE49-F238E27FC236}">
                <a16:creationId xmlns:a16="http://schemas.microsoft.com/office/drawing/2014/main" id="{9450CE33-F1F0-237F-42F1-3E284A7FFF86}"/>
              </a:ext>
            </a:extLst>
          </p:cNvPr>
          <p:cNvSpPr txBox="1"/>
          <p:nvPr/>
        </p:nvSpPr>
        <p:spPr>
          <a:xfrm>
            <a:off x="2472156" y="4197087"/>
            <a:ext cx="2579648" cy="415498"/>
          </a:xfrm>
          <a:prstGeom prst="rect">
            <a:avLst/>
          </a:prstGeom>
          <a:noFill/>
          <a:ln>
            <a:solidFill>
              <a:schemeClr val="tx1">
                <a:lumMod val="10000"/>
              </a:schemeClr>
            </a:solidFill>
          </a:ln>
        </p:spPr>
        <p:txBody>
          <a:bodyPr wrap="square" rtlCol="0">
            <a:spAutoFit/>
          </a:bodyPr>
          <a:lstStyle/>
          <a:p>
            <a:r>
              <a:rPr lang="fr-FR" sz="1050" dirty="0" err="1">
                <a:latin typeface="Ubuntu" panose="020B0504030602030204" pitchFamily="34" charset="0"/>
              </a:rPr>
              <a:t>Here</a:t>
            </a:r>
            <a:r>
              <a:rPr lang="fr-FR" sz="1050" dirty="0">
                <a:latin typeface="Ubuntu" panose="020B0504030602030204" pitchFamily="34" charset="0"/>
              </a:rPr>
              <a:t>, </a:t>
            </a:r>
            <a:r>
              <a:rPr lang="fr-FR" sz="1050" dirty="0" err="1">
                <a:latin typeface="Ubuntu" panose="020B0504030602030204" pitchFamily="34" charset="0"/>
              </a:rPr>
              <a:t>we</a:t>
            </a:r>
            <a:r>
              <a:rPr lang="fr-FR" sz="1050" dirty="0">
                <a:latin typeface="Ubuntu" panose="020B0504030602030204" pitchFamily="34" charset="0"/>
              </a:rPr>
              <a:t> run the </a:t>
            </a:r>
            <a:r>
              <a:rPr lang="fr-FR" sz="1050" dirty="0" err="1">
                <a:latin typeface="Ubuntu" panose="020B0504030602030204" pitchFamily="34" charset="0"/>
              </a:rPr>
              <a:t>forecast</a:t>
            </a:r>
            <a:r>
              <a:rPr lang="fr-FR" sz="1050" dirty="0">
                <a:latin typeface="Ubuntu" panose="020B0504030602030204" pitchFamily="34" charset="0"/>
              </a:rPr>
              <a:t> for the </a:t>
            </a:r>
            <a:r>
              <a:rPr lang="fr-FR" sz="1050" dirty="0" err="1">
                <a:latin typeface="Ubuntu" panose="020B0504030602030204" pitchFamily="34" charset="0"/>
              </a:rPr>
              <a:t>next</a:t>
            </a:r>
            <a:r>
              <a:rPr lang="fr-FR" sz="1050" dirty="0">
                <a:latin typeface="Ubuntu" panose="020B0504030602030204" pitchFamily="34" charset="0"/>
              </a:rPr>
              <a:t> 8 </a:t>
            </a:r>
            <a:r>
              <a:rPr lang="fr-FR" sz="1050" dirty="0" err="1">
                <a:latin typeface="Ubuntu" panose="020B0504030602030204" pitchFamily="34" charset="0"/>
              </a:rPr>
              <a:t>weeks</a:t>
            </a:r>
            <a:r>
              <a:rPr lang="fr-FR" sz="1050" dirty="0">
                <a:latin typeface="Ubuntu" panose="020B0504030602030204" pitchFamily="34" charset="0"/>
              </a:rPr>
              <a:t> (17 March to May 12th).</a:t>
            </a:r>
            <a:endParaRPr lang="en-US" sz="1050" dirty="0">
              <a:latin typeface="Ubuntu" panose="020B0504030602030204" pitchFamily="34" charset="0"/>
            </a:endParaRPr>
          </a:p>
        </p:txBody>
      </p:sp>
    </p:spTree>
    <p:extLst>
      <p:ext uri="{BB962C8B-B14F-4D97-AF65-F5344CB8AC3E}">
        <p14:creationId xmlns:p14="http://schemas.microsoft.com/office/powerpoint/2010/main" val="641223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39"/>
          <p:cNvSpPr txBox="1">
            <a:spLocks noGrp="1"/>
          </p:cNvSpPr>
          <p:nvPr>
            <p:ph type="body" idx="1"/>
          </p:nvPr>
        </p:nvSpPr>
        <p:spPr>
          <a:xfrm>
            <a:off x="713225" y="848250"/>
            <a:ext cx="7717500" cy="3447000"/>
          </a:xfrm>
          <a:prstGeom prst="rect">
            <a:avLst/>
          </a:prstGeom>
        </p:spPr>
        <p:txBody>
          <a:bodyPr spcFirstLastPara="1" wrap="square" lIns="91425" tIns="91425" rIns="91425" bIns="91425" anchor="t" anchorCtr="0">
            <a:noAutofit/>
          </a:bodyPr>
          <a:lstStyle/>
          <a:p>
            <a:pPr marL="0" lvl="0" indent="0" algn="l" rtl="0">
              <a:spcBef>
                <a:spcPts val="1600"/>
              </a:spcBef>
              <a:spcAft>
                <a:spcPts val="1600"/>
              </a:spcAft>
              <a:buNone/>
            </a:pPr>
            <a:r>
              <a:rPr lang="en-US" sz="1400" dirty="0"/>
              <a:t>Bitcoin is the most accepted cryptocurrency in the world, which makes it attractive for investors and traders. However, the great challenge in predicting the Bitcoin price is its high volatility. Therefore, the prediction of its behavior and its dynamics is highly significant for financial markets.</a:t>
            </a:r>
            <a:r>
              <a:rPr lang="en-US" sz="1400" dirty="0">
                <a:solidFill>
                  <a:schemeClr val="tx1">
                    <a:lumMod val="10000"/>
                  </a:schemeClr>
                </a:solidFill>
                <a:latin typeface="Ubuntu" panose="020B0504030602030204" pitchFamily="34" charset="0"/>
              </a:rPr>
              <a:t> </a:t>
            </a:r>
            <a:r>
              <a:rPr lang="en-US" sz="1400" b="0" i="0" dirty="0">
                <a:solidFill>
                  <a:schemeClr val="tx1">
                    <a:lumMod val="10000"/>
                  </a:schemeClr>
                </a:solidFill>
                <a:effectLst/>
                <a:latin typeface="Ubuntu" panose="020B0504030602030204" pitchFamily="34" charset="0"/>
              </a:rPr>
              <a:t> One popular approach for modeling Bitcoin prices is the Autoregressive Integrated Moving Average (ARIMA) model. </a:t>
            </a:r>
            <a:r>
              <a:rPr lang="en-US" sz="1400" b="0" i="0" dirty="0" err="1">
                <a:solidFill>
                  <a:schemeClr val="tx1">
                    <a:lumMod val="10000"/>
                  </a:schemeClr>
                </a:solidFill>
                <a:effectLst/>
                <a:latin typeface="Ubuntu" panose="020B0504030602030204" pitchFamily="34" charset="0"/>
              </a:rPr>
              <a:t>Ghiassi</a:t>
            </a:r>
            <a:r>
              <a:rPr lang="en-US" sz="1400" b="0" i="0" dirty="0">
                <a:solidFill>
                  <a:schemeClr val="tx1">
                    <a:lumMod val="10000"/>
                  </a:schemeClr>
                </a:solidFill>
                <a:effectLst/>
                <a:latin typeface="Ubuntu" panose="020B0504030602030204" pitchFamily="34" charset="0"/>
              </a:rPr>
              <a:t> et al. (2018) used an ARIMA model to forecast the price of Bitcoin and found that the model performed very well in predicting future prices. Similarly, Zhang and Wei (2020) also used an ARIMA model to forecast Bitcoin prices and found that it outperformed other commonly used models such as VAR (Vector </a:t>
            </a:r>
            <a:r>
              <a:rPr lang="en-US" sz="1400" b="0" i="0" dirty="0" err="1">
                <a:solidFill>
                  <a:schemeClr val="tx1">
                    <a:lumMod val="10000"/>
                  </a:schemeClr>
                </a:solidFill>
                <a:effectLst/>
                <a:latin typeface="Ubuntu" panose="020B0504030602030204" pitchFamily="34" charset="0"/>
              </a:rPr>
              <a:t>Autoregessive</a:t>
            </a:r>
            <a:r>
              <a:rPr lang="en-US" sz="1400" b="0" i="0" dirty="0">
                <a:solidFill>
                  <a:schemeClr val="tx1">
                    <a:lumMod val="10000"/>
                  </a:schemeClr>
                </a:solidFill>
                <a:effectLst/>
                <a:latin typeface="Ubuntu" panose="020B0504030602030204" pitchFamily="34" charset="0"/>
              </a:rPr>
              <a:t> Model).</a:t>
            </a:r>
          </a:p>
          <a:p>
            <a:pPr marL="0" lvl="0" indent="0" algn="l" rtl="0">
              <a:spcBef>
                <a:spcPts val="1600"/>
              </a:spcBef>
              <a:spcAft>
                <a:spcPts val="1600"/>
              </a:spcAft>
              <a:buNone/>
            </a:pPr>
            <a:r>
              <a:rPr lang="en-US" sz="1400" b="0" i="0" dirty="0">
                <a:solidFill>
                  <a:schemeClr val="tx1">
                    <a:lumMod val="10000"/>
                  </a:schemeClr>
                </a:solidFill>
                <a:effectLst/>
                <a:latin typeface="Ubuntu" panose="020B0504030602030204" pitchFamily="34" charset="0"/>
              </a:rPr>
              <a:t>Another important aspect of Bitcoin modeling is volatility. </a:t>
            </a:r>
            <a:r>
              <a:rPr lang="en-US" sz="1400" dirty="0">
                <a:solidFill>
                  <a:schemeClr val="tx1">
                    <a:lumMod val="10000"/>
                  </a:schemeClr>
                </a:solidFill>
                <a:latin typeface="Ubuntu" panose="020B0504030602030204" pitchFamily="34" charset="0"/>
              </a:rPr>
              <a:t>Since</a:t>
            </a:r>
            <a:r>
              <a:rPr lang="en-US" sz="1400" b="0" i="0" dirty="0">
                <a:solidFill>
                  <a:schemeClr val="tx1">
                    <a:lumMod val="10000"/>
                  </a:schemeClr>
                </a:solidFill>
                <a:effectLst/>
                <a:latin typeface="Ubuntu" panose="020B0504030602030204" pitchFamily="34" charset="0"/>
              </a:rPr>
              <a:t> Bitcoin prices are relatively new and exhibit high variance, it is important to develop models that can accurately capture </a:t>
            </a:r>
            <a:r>
              <a:rPr lang="en-US" sz="1400" dirty="0">
                <a:solidFill>
                  <a:schemeClr val="tx1">
                    <a:lumMod val="10000"/>
                  </a:schemeClr>
                </a:solidFill>
                <a:latin typeface="Ubuntu" panose="020B0504030602030204" pitchFamily="34" charset="0"/>
              </a:rPr>
              <a:t>its volatility</a:t>
            </a:r>
            <a:r>
              <a:rPr lang="en-US" sz="1400" b="0" i="0" dirty="0">
                <a:solidFill>
                  <a:schemeClr val="tx1">
                    <a:lumMod val="10000"/>
                  </a:schemeClr>
                </a:solidFill>
                <a:effectLst/>
                <a:latin typeface="Ubuntu" panose="020B0504030602030204" pitchFamily="34" charset="0"/>
              </a:rPr>
              <a:t>. The Generalized Autoregressive Conditional Heteroskedasticity (GARCH) model is commonly used for this purpose. </a:t>
            </a:r>
            <a:r>
              <a:rPr lang="en-US" sz="1400" b="0" i="0" dirty="0" err="1">
                <a:solidFill>
                  <a:schemeClr val="tx1">
                    <a:lumMod val="10000"/>
                  </a:schemeClr>
                </a:solidFill>
                <a:effectLst/>
                <a:latin typeface="Ubuntu" panose="020B0504030602030204" pitchFamily="34" charset="0"/>
              </a:rPr>
              <a:t>Katsiampa</a:t>
            </a:r>
            <a:r>
              <a:rPr lang="en-US" sz="1400" b="0" i="0" dirty="0">
                <a:solidFill>
                  <a:schemeClr val="tx1">
                    <a:lumMod val="10000"/>
                  </a:schemeClr>
                </a:solidFill>
                <a:effectLst/>
                <a:latin typeface="Ubuntu" panose="020B0504030602030204" pitchFamily="34" charset="0"/>
              </a:rPr>
              <a:t> (2017) used </a:t>
            </a:r>
            <a:r>
              <a:rPr lang="en-US" sz="1400" dirty="0">
                <a:solidFill>
                  <a:schemeClr val="tx1">
                    <a:lumMod val="10000"/>
                  </a:schemeClr>
                </a:solidFill>
                <a:latin typeface="Ubuntu" panose="020B0504030602030204" pitchFamily="34" charset="0"/>
              </a:rPr>
              <a:t>different variations of</a:t>
            </a:r>
            <a:r>
              <a:rPr lang="en-US" sz="1400" b="0" i="0" dirty="0">
                <a:solidFill>
                  <a:schemeClr val="tx1">
                    <a:lumMod val="10000"/>
                  </a:schemeClr>
                </a:solidFill>
                <a:effectLst/>
                <a:latin typeface="Ubuntu" panose="020B0504030602030204" pitchFamily="34" charset="0"/>
              </a:rPr>
              <a:t> GARCH models to analyze the volatility of Bitcoin prices. She found that it exhibited significant asymmetry, with negative shocks having a stronger impact on volatility than positive shocks.</a:t>
            </a:r>
          </a:p>
        </p:txBody>
      </p:sp>
      <p:sp>
        <p:nvSpPr>
          <p:cNvPr id="714" name="Google Shape;714;p39"/>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LITERATURE REVIEW</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8879D7-32CB-4974-86F4-86B831C988F6}"/>
              </a:ext>
            </a:extLst>
          </p:cNvPr>
          <p:cNvSpPr>
            <a:spLocks noGrp="1"/>
          </p:cNvSpPr>
          <p:nvPr>
            <p:ph type="title"/>
          </p:nvPr>
        </p:nvSpPr>
        <p:spPr>
          <a:xfrm>
            <a:off x="713250" y="1167160"/>
            <a:ext cx="7878052" cy="3395543"/>
          </a:xfrm>
        </p:spPr>
        <p:txBody>
          <a:bodyPr/>
          <a:lstStyle/>
          <a:p>
            <a:r>
              <a:rPr lang="en-US" sz="1400" dirty="0">
                <a:solidFill>
                  <a:schemeClr val="tx1">
                    <a:lumMod val="10000"/>
                  </a:schemeClr>
                </a:solidFill>
                <a:latin typeface="Ubuntu" panose="020B0504030602030204" pitchFamily="34" charset="0"/>
              </a:rPr>
              <a:t>We are</a:t>
            </a:r>
            <a:r>
              <a:rPr lang="en-US" sz="1400" b="0" i="0" dirty="0">
                <a:solidFill>
                  <a:schemeClr val="tx1">
                    <a:lumMod val="10000"/>
                  </a:schemeClr>
                </a:solidFill>
                <a:effectLst/>
                <a:latin typeface="Ubuntu" panose="020B0504030602030204" pitchFamily="34" charset="0"/>
              </a:rPr>
              <a:t> using an ARIMA (Autoregressive Integrated Moving Average) model for time series forecasting because it can capture the patterns of past data to make predictions about future trends. ARIMA models are often used in financial analysis, economics, and engineering to forecast future values of a variable based on historical data.</a:t>
            </a:r>
            <a:br>
              <a:rPr lang="en-US" sz="1400" b="0" i="0" dirty="0">
                <a:solidFill>
                  <a:schemeClr val="tx1">
                    <a:lumMod val="10000"/>
                  </a:schemeClr>
                </a:solidFill>
                <a:effectLst/>
                <a:latin typeface="Ubuntu" panose="020B0504030602030204" pitchFamily="34" charset="0"/>
              </a:rPr>
            </a:br>
            <a:r>
              <a:rPr lang="en-US" sz="1400" b="0" i="0" dirty="0">
                <a:solidFill>
                  <a:schemeClr val="tx1">
                    <a:lumMod val="10000"/>
                  </a:schemeClr>
                </a:solidFill>
                <a:effectLst/>
                <a:latin typeface="Ubuntu" panose="020B0504030602030204" pitchFamily="34" charset="0"/>
              </a:rPr>
              <a:t>Additionally, we have decided to incorporate external regressors into our ARIMA model to improve its accuracy. External regressors are additional variables that can influence the target variable we are trying to forecast. By including these variables in the model, we can account for their impact on the target variable and produce more accurate forecasts. In our case we found two variables that has significant impact on the bitcoin prices (days destroyed, cost per transaction)</a:t>
            </a:r>
            <a:br>
              <a:rPr lang="en-US" sz="1400" b="0" i="0" dirty="0">
                <a:solidFill>
                  <a:schemeClr val="tx1">
                    <a:lumMod val="10000"/>
                  </a:schemeClr>
                </a:solidFill>
                <a:effectLst/>
                <a:latin typeface="Ubuntu" panose="020B0504030602030204" pitchFamily="34" charset="0"/>
              </a:rPr>
            </a:br>
            <a:r>
              <a:rPr lang="en-US" sz="1400" b="0" i="0" dirty="0">
                <a:solidFill>
                  <a:srgbClr val="00B050"/>
                </a:solidFill>
                <a:effectLst/>
                <a:latin typeface="Ubuntu" panose="020B0504030602030204" pitchFamily="34" charset="0"/>
              </a:rPr>
              <a:t>::</a:t>
            </a:r>
            <a:br>
              <a:rPr lang="en-US" sz="1400" b="0" i="0" dirty="0">
                <a:solidFill>
                  <a:schemeClr val="tx1">
                    <a:lumMod val="10000"/>
                  </a:schemeClr>
                </a:solidFill>
                <a:effectLst/>
                <a:latin typeface="Ubuntu" panose="020B0504030602030204" pitchFamily="34" charset="0"/>
              </a:rPr>
            </a:br>
            <a:r>
              <a:rPr lang="en-US" sz="1400" dirty="0">
                <a:solidFill>
                  <a:srgbClr val="00B050"/>
                </a:solidFill>
                <a:latin typeface="Ubuntu" panose="020B0504030602030204" pitchFamily="34" charset="0"/>
              </a:rPr>
              <a:t>T</a:t>
            </a:r>
            <a:r>
              <a:rPr lang="en-US" sz="1400" b="0" i="0" dirty="0">
                <a:solidFill>
                  <a:srgbClr val="00B050"/>
                </a:solidFill>
                <a:effectLst/>
                <a:latin typeface="Ubuntu" panose="020B0504030602030204" pitchFamily="34" charset="0"/>
              </a:rPr>
              <a:t>he file containing the external regressors will be provided the project file.</a:t>
            </a:r>
            <a:br>
              <a:rPr lang="en-US" sz="1400" b="0" i="0" dirty="0">
                <a:solidFill>
                  <a:srgbClr val="00B050"/>
                </a:solidFill>
                <a:effectLst/>
                <a:latin typeface="Ubuntu" panose="020B0504030602030204" pitchFamily="34" charset="0"/>
              </a:rPr>
            </a:br>
            <a:r>
              <a:rPr lang="en-US" sz="1400" b="0" i="0" dirty="0">
                <a:solidFill>
                  <a:srgbClr val="00B050"/>
                </a:solidFill>
                <a:effectLst/>
                <a:latin typeface="Ubuntu" panose="020B0504030602030204" pitchFamily="34" charset="0"/>
              </a:rPr>
              <a:t>::</a:t>
            </a:r>
            <a:endParaRPr lang="LID4096" sz="1400" dirty="0">
              <a:solidFill>
                <a:srgbClr val="00B050"/>
              </a:solidFill>
              <a:latin typeface="Ubuntu" panose="020B0504030602030204" pitchFamily="34" charset="0"/>
            </a:endParaRPr>
          </a:p>
        </p:txBody>
      </p:sp>
      <p:sp>
        <p:nvSpPr>
          <p:cNvPr id="3" name="Google Shape;714;p39">
            <a:extLst>
              <a:ext uri="{FF2B5EF4-FFF2-40B4-BE49-F238E27FC236}">
                <a16:creationId xmlns:a16="http://schemas.microsoft.com/office/drawing/2014/main" id="{464F7794-61FC-B4E9-B919-F93ED40F7860}"/>
              </a:ext>
            </a:extLst>
          </p:cNvPr>
          <p:cNvSpPr txBox="1">
            <a:spLocks/>
          </p:cNvSpPr>
          <p:nvPr/>
        </p:nvSpPr>
        <p:spPr>
          <a:xfrm>
            <a:off x="713250" y="452458"/>
            <a:ext cx="77175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200"/>
              <a:buFont typeface="Chewy"/>
              <a:buNone/>
              <a:defRPr sz="10000" b="0" i="0" u="none" strike="noStrike" cap="none">
                <a:solidFill>
                  <a:schemeClr val="lt2"/>
                </a:solidFill>
                <a:latin typeface="Chewy"/>
                <a:ea typeface="Chewy"/>
                <a:cs typeface="Chewy"/>
                <a:sym typeface="Chewy"/>
              </a:defRPr>
            </a:lvl1pPr>
            <a:lvl2pPr marR="0" lvl="1" algn="ctr" rtl="0">
              <a:lnSpc>
                <a:spcPct val="100000"/>
              </a:lnSpc>
              <a:spcBef>
                <a:spcPts val="0"/>
              </a:spcBef>
              <a:spcAft>
                <a:spcPts val="0"/>
              </a:spcAft>
              <a:buClr>
                <a:schemeClr val="lt2"/>
              </a:buClr>
              <a:buSzPts val="4200"/>
              <a:buFont typeface="Chewy"/>
              <a:buNone/>
              <a:defRPr sz="4200" b="0" i="0" u="none" strike="noStrike" cap="none">
                <a:solidFill>
                  <a:schemeClr val="lt2"/>
                </a:solidFill>
                <a:latin typeface="Chewy"/>
                <a:ea typeface="Chewy"/>
                <a:cs typeface="Chewy"/>
                <a:sym typeface="Chewy"/>
              </a:defRPr>
            </a:lvl2pPr>
            <a:lvl3pPr marR="0" lvl="2" algn="ctr" rtl="0">
              <a:lnSpc>
                <a:spcPct val="100000"/>
              </a:lnSpc>
              <a:spcBef>
                <a:spcPts val="0"/>
              </a:spcBef>
              <a:spcAft>
                <a:spcPts val="0"/>
              </a:spcAft>
              <a:buClr>
                <a:schemeClr val="lt2"/>
              </a:buClr>
              <a:buSzPts val="4200"/>
              <a:buFont typeface="Chewy"/>
              <a:buNone/>
              <a:defRPr sz="4200" b="0" i="0" u="none" strike="noStrike" cap="none">
                <a:solidFill>
                  <a:schemeClr val="lt2"/>
                </a:solidFill>
                <a:latin typeface="Chewy"/>
                <a:ea typeface="Chewy"/>
                <a:cs typeface="Chewy"/>
                <a:sym typeface="Chewy"/>
              </a:defRPr>
            </a:lvl3pPr>
            <a:lvl4pPr marR="0" lvl="3" algn="ctr" rtl="0">
              <a:lnSpc>
                <a:spcPct val="100000"/>
              </a:lnSpc>
              <a:spcBef>
                <a:spcPts val="0"/>
              </a:spcBef>
              <a:spcAft>
                <a:spcPts val="0"/>
              </a:spcAft>
              <a:buClr>
                <a:schemeClr val="lt2"/>
              </a:buClr>
              <a:buSzPts val="4200"/>
              <a:buFont typeface="Chewy"/>
              <a:buNone/>
              <a:defRPr sz="4200" b="0" i="0" u="none" strike="noStrike" cap="none">
                <a:solidFill>
                  <a:schemeClr val="lt2"/>
                </a:solidFill>
                <a:latin typeface="Chewy"/>
                <a:ea typeface="Chewy"/>
                <a:cs typeface="Chewy"/>
                <a:sym typeface="Chewy"/>
              </a:defRPr>
            </a:lvl4pPr>
            <a:lvl5pPr marR="0" lvl="4" algn="ctr" rtl="0">
              <a:lnSpc>
                <a:spcPct val="100000"/>
              </a:lnSpc>
              <a:spcBef>
                <a:spcPts val="0"/>
              </a:spcBef>
              <a:spcAft>
                <a:spcPts val="0"/>
              </a:spcAft>
              <a:buClr>
                <a:schemeClr val="lt2"/>
              </a:buClr>
              <a:buSzPts val="4200"/>
              <a:buFont typeface="Chewy"/>
              <a:buNone/>
              <a:defRPr sz="4200" b="0" i="0" u="none" strike="noStrike" cap="none">
                <a:solidFill>
                  <a:schemeClr val="lt2"/>
                </a:solidFill>
                <a:latin typeface="Chewy"/>
                <a:ea typeface="Chewy"/>
                <a:cs typeface="Chewy"/>
                <a:sym typeface="Chewy"/>
              </a:defRPr>
            </a:lvl5pPr>
            <a:lvl6pPr marR="0" lvl="5" algn="ctr" rtl="0">
              <a:lnSpc>
                <a:spcPct val="100000"/>
              </a:lnSpc>
              <a:spcBef>
                <a:spcPts val="0"/>
              </a:spcBef>
              <a:spcAft>
                <a:spcPts val="0"/>
              </a:spcAft>
              <a:buClr>
                <a:schemeClr val="lt2"/>
              </a:buClr>
              <a:buSzPts val="4200"/>
              <a:buFont typeface="Chewy"/>
              <a:buNone/>
              <a:defRPr sz="4200" b="0" i="0" u="none" strike="noStrike" cap="none">
                <a:solidFill>
                  <a:schemeClr val="lt2"/>
                </a:solidFill>
                <a:latin typeface="Chewy"/>
                <a:ea typeface="Chewy"/>
                <a:cs typeface="Chewy"/>
                <a:sym typeface="Chewy"/>
              </a:defRPr>
            </a:lvl6pPr>
            <a:lvl7pPr marR="0" lvl="6" algn="ctr" rtl="0">
              <a:lnSpc>
                <a:spcPct val="100000"/>
              </a:lnSpc>
              <a:spcBef>
                <a:spcPts val="0"/>
              </a:spcBef>
              <a:spcAft>
                <a:spcPts val="0"/>
              </a:spcAft>
              <a:buClr>
                <a:schemeClr val="lt2"/>
              </a:buClr>
              <a:buSzPts val="4200"/>
              <a:buFont typeface="Chewy"/>
              <a:buNone/>
              <a:defRPr sz="4200" b="0" i="0" u="none" strike="noStrike" cap="none">
                <a:solidFill>
                  <a:schemeClr val="lt2"/>
                </a:solidFill>
                <a:latin typeface="Chewy"/>
                <a:ea typeface="Chewy"/>
                <a:cs typeface="Chewy"/>
                <a:sym typeface="Chewy"/>
              </a:defRPr>
            </a:lvl7pPr>
            <a:lvl8pPr marR="0" lvl="7" algn="ctr" rtl="0">
              <a:lnSpc>
                <a:spcPct val="100000"/>
              </a:lnSpc>
              <a:spcBef>
                <a:spcPts val="0"/>
              </a:spcBef>
              <a:spcAft>
                <a:spcPts val="0"/>
              </a:spcAft>
              <a:buClr>
                <a:schemeClr val="lt2"/>
              </a:buClr>
              <a:buSzPts val="4200"/>
              <a:buFont typeface="Chewy"/>
              <a:buNone/>
              <a:defRPr sz="4200" b="0" i="0" u="none" strike="noStrike" cap="none">
                <a:solidFill>
                  <a:schemeClr val="lt2"/>
                </a:solidFill>
                <a:latin typeface="Chewy"/>
                <a:ea typeface="Chewy"/>
                <a:cs typeface="Chewy"/>
                <a:sym typeface="Chewy"/>
              </a:defRPr>
            </a:lvl8pPr>
            <a:lvl9pPr marR="0" lvl="8" algn="ctr" rtl="0">
              <a:lnSpc>
                <a:spcPct val="100000"/>
              </a:lnSpc>
              <a:spcBef>
                <a:spcPts val="0"/>
              </a:spcBef>
              <a:spcAft>
                <a:spcPts val="0"/>
              </a:spcAft>
              <a:buClr>
                <a:schemeClr val="lt2"/>
              </a:buClr>
              <a:buSzPts val="4200"/>
              <a:buFont typeface="Chewy"/>
              <a:buNone/>
              <a:defRPr sz="4200" b="0" i="0" u="none" strike="noStrike" cap="none">
                <a:solidFill>
                  <a:schemeClr val="lt2"/>
                </a:solidFill>
                <a:latin typeface="Chewy"/>
                <a:ea typeface="Chewy"/>
                <a:cs typeface="Chewy"/>
                <a:sym typeface="Chewy"/>
              </a:defRPr>
            </a:lvl9pPr>
          </a:lstStyle>
          <a:p>
            <a:r>
              <a:rPr lang="en-US" sz="3000" dirty="0"/>
              <a:t>BITCOIN PRICE MODEL</a:t>
            </a:r>
          </a:p>
        </p:txBody>
      </p:sp>
    </p:spTree>
    <p:extLst>
      <p:ext uri="{BB962C8B-B14F-4D97-AF65-F5344CB8AC3E}">
        <p14:creationId xmlns:p14="http://schemas.microsoft.com/office/powerpoint/2010/main" val="818713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1"/>
        <p:cNvGrpSpPr/>
        <p:nvPr/>
      </p:nvGrpSpPr>
      <p:grpSpPr>
        <a:xfrm>
          <a:off x="0" y="0"/>
          <a:ext cx="0" cy="0"/>
          <a:chOff x="0" y="0"/>
          <a:chExt cx="0" cy="0"/>
        </a:xfrm>
      </p:grpSpPr>
      <p:grpSp>
        <p:nvGrpSpPr>
          <p:cNvPr id="895" name="Google Shape;895;p42"/>
          <p:cNvGrpSpPr/>
          <p:nvPr/>
        </p:nvGrpSpPr>
        <p:grpSpPr>
          <a:xfrm>
            <a:off x="2496225" y="922902"/>
            <a:ext cx="542964" cy="465786"/>
            <a:chOff x="2496225" y="922902"/>
            <a:chExt cx="542964" cy="465786"/>
          </a:xfrm>
        </p:grpSpPr>
        <p:sp>
          <p:nvSpPr>
            <p:cNvPr id="896" name="Google Shape;896;p42"/>
            <p:cNvSpPr/>
            <p:nvPr/>
          </p:nvSpPr>
          <p:spPr>
            <a:xfrm>
              <a:off x="2496225" y="922902"/>
              <a:ext cx="246376" cy="285134"/>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2"/>
            <p:cNvSpPr/>
            <p:nvPr/>
          </p:nvSpPr>
          <p:spPr>
            <a:xfrm>
              <a:off x="2883033" y="1207967"/>
              <a:ext cx="156156" cy="180721"/>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ZoneTexte 7">
            <a:extLst>
              <a:ext uri="{FF2B5EF4-FFF2-40B4-BE49-F238E27FC236}">
                <a16:creationId xmlns:a16="http://schemas.microsoft.com/office/drawing/2014/main" id="{E161E547-4A72-76CB-1C1A-E34743572163}"/>
              </a:ext>
            </a:extLst>
          </p:cNvPr>
          <p:cNvSpPr txBox="1"/>
          <p:nvPr/>
        </p:nvSpPr>
        <p:spPr>
          <a:xfrm>
            <a:off x="158129" y="130629"/>
            <a:ext cx="8765865" cy="4673074"/>
          </a:xfrm>
          <a:prstGeom prst="rect">
            <a:avLst/>
          </a:prstGeom>
          <a:noFill/>
        </p:spPr>
        <p:txBody>
          <a:bodyPr wrap="square" rtlCol="0">
            <a:spAutoFit/>
          </a:bodyPr>
          <a:lstStyle/>
          <a:p>
            <a:pPr latinLnBrk="1">
              <a:spcAft>
                <a:spcPts val="1000"/>
              </a:spcAft>
            </a:pP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library(</a:t>
            </a:r>
            <a:r>
              <a:rPr lang="en-US" sz="11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readxl</a:t>
            </a: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endParaRPr lang="en-US" sz="1100" dirty="0">
              <a:effectLst/>
              <a:latin typeface="Consolas" panose="020B0609020204030204" pitchFamily="49" charset="0"/>
              <a:ea typeface="Cambria" panose="02040503050406030204" pitchFamily="18" charset="0"/>
              <a:cs typeface="Times New Roman" panose="02020603050405020304" pitchFamily="18" charset="0"/>
            </a:endParaRPr>
          </a:p>
          <a:p>
            <a:pPr latinLnBrk="1">
              <a:spcAft>
                <a:spcPts val="1000"/>
              </a:spcAft>
            </a:pP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project_dyn </a:t>
            </a:r>
            <a:r>
              <a:rPr lang="en-US" sz="11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read_excel(</a:t>
            </a:r>
            <a:r>
              <a:rPr lang="en-US" sz="11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"C:/Users/moahm/OneDrive/Desktop/project_dyn/project_dyn.xlsx"</a:t>
            </a: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100" dirty="0">
                <a:solidFill>
                  <a:srgbClr val="C4A000"/>
                </a:solidFill>
                <a:effectLst/>
                <a:latin typeface="Consolas" panose="020B0609020204030204" pitchFamily="49" charset="0"/>
                <a:ea typeface="Cambria" panose="02040503050406030204" pitchFamily="18" charset="0"/>
                <a:cs typeface="Times New Roman" panose="02020603050405020304" pitchFamily="18" charset="0"/>
              </a:rPr>
              <a:t>col_types =</a:t>
            </a: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c(</a:t>
            </a:r>
            <a:r>
              <a:rPr lang="en-US" sz="11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"date"</a:t>
            </a: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1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"numeric"</a:t>
            </a: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1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"numeric"</a:t>
            </a: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1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"numeric"</a:t>
            </a: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library(forecast)</a:t>
            </a:r>
            <a:endParaRPr lang="en-US" sz="1100" dirty="0">
              <a:effectLst/>
              <a:latin typeface="Consolas" panose="020B0609020204030204" pitchFamily="49" charset="0"/>
              <a:ea typeface="Cambria" panose="02040503050406030204" pitchFamily="18" charset="0"/>
              <a:cs typeface="Times New Roman" panose="02020603050405020304" pitchFamily="18" charset="0"/>
            </a:endParaRPr>
          </a:p>
          <a:p>
            <a:pPr latinLnBrk="1">
              <a:spcAft>
                <a:spcPts val="1000"/>
              </a:spcAft>
            </a:pP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library(tseries)</a:t>
            </a:r>
            <a:b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100" i="1"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#transform data to tseries</a:t>
            </a:r>
            <a:b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project_dy</a:t>
            </a:r>
            <a:r>
              <a:rPr lang="en-US" sz="11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ts(project_dyn)</a:t>
            </a:r>
            <a:b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100" i="1"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#test if data is stationary</a:t>
            </a:r>
            <a:b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adf.test(project_dy[,</a:t>
            </a:r>
            <a:r>
              <a:rPr lang="en-US" sz="11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2</a:t>
            </a: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endParaRPr lang="en-US" sz="1100" dirty="0">
              <a:effectLst/>
              <a:latin typeface="Consolas" panose="020B0609020204030204" pitchFamily="49" charset="0"/>
              <a:ea typeface="Cambria" panose="02040503050406030204" pitchFamily="18" charset="0"/>
              <a:cs typeface="Times New Roman" panose="02020603050405020304" pitchFamily="18" charset="0"/>
            </a:endParaRPr>
          </a:p>
          <a:p>
            <a:pPr latinLnBrk="1">
              <a:spcAft>
                <a:spcPts val="1000"/>
              </a:spcAft>
            </a:pP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Augmented Dickey-Fuller Test</a:t>
            </a:r>
            <a:b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data:  project_dy[, 2]</a:t>
            </a:r>
            <a:b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Dickey-Fuller = -3.5912, Lag order = 4, p-value = 0.03712</a:t>
            </a:r>
            <a:b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alternative hypothesis: stationary</a:t>
            </a:r>
            <a:endParaRPr lang="en-US" sz="1100" dirty="0">
              <a:effectLst/>
              <a:latin typeface="Consolas" panose="020B0609020204030204" pitchFamily="49" charset="0"/>
              <a:ea typeface="Cambria" panose="02040503050406030204" pitchFamily="18" charset="0"/>
              <a:cs typeface="Times New Roman" panose="02020603050405020304" pitchFamily="18" charset="0"/>
            </a:endParaRPr>
          </a:p>
          <a:p>
            <a:pPr latinLnBrk="1">
              <a:spcAft>
                <a:spcPts val="1000"/>
              </a:spcAft>
            </a:pPr>
            <a:endPar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endParaRPr>
          </a:p>
          <a:p>
            <a:pPr latinLnBrk="1">
              <a:spcAft>
                <a:spcPts val="1000"/>
              </a:spcAft>
            </a:pPr>
            <a:endParaRPr lang="en-US" sz="1100" dirty="0">
              <a:latin typeface="Consolas" panose="020B0609020204030204" pitchFamily="49" charset="0"/>
              <a:ea typeface="Cambria" panose="02040503050406030204" pitchFamily="18" charset="0"/>
              <a:cs typeface="Times New Roman" panose="02020603050405020304" pitchFamily="18" charset="0"/>
            </a:endParaRPr>
          </a:p>
          <a:p>
            <a:pPr latinLnBrk="1">
              <a:spcAft>
                <a:spcPts val="1000"/>
              </a:spcAft>
            </a:pPr>
            <a:endPar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endParaRPr>
          </a:p>
          <a:p>
            <a:pPr latinLnBrk="1">
              <a:spcAft>
                <a:spcPts val="1000"/>
              </a:spcAft>
            </a:pP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model_price2</a:t>
            </a:r>
            <a:r>
              <a:rPr lang="en-US" sz="11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arima(project_dy[,</a:t>
            </a:r>
            <a:r>
              <a:rPr lang="en-US" sz="11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2</a:t>
            </a: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100" dirty="0">
                <a:solidFill>
                  <a:srgbClr val="C4A000"/>
                </a:solidFill>
                <a:effectLst/>
                <a:latin typeface="Consolas" panose="020B0609020204030204" pitchFamily="49" charset="0"/>
                <a:ea typeface="Cambria" panose="02040503050406030204" pitchFamily="18" charset="0"/>
                <a:cs typeface="Times New Roman" panose="02020603050405020304" pitchFamily="18" charset="0"/>
              </a:rPr>
              <a:t>order =</a:t>
            </a: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c(</a:t>
            </a:r>
            <a:r>
              <a:rPr lang="en-US" sz="1100" dirty="0">
                <a:solidFill>
                  <a:srgbClr val="0000CF"/>
                </a:solidFill>
                <a:latin typeface="Consolas" panose="020B0609020204030204" pitchFamily="49" charset="0"/>
                <a:ea typeface="Cambria" panose="02040503050406030204" pitchFamily="18" charset="0"/>
                <a:cs typeface="Times New Roman" panose="02020603050405020304" pitchFamily="18" charset="0"/>
              </a:rPr>
              <a:t>3</a:t>
            </a: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1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1</a:t>
            </a: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100" dirty="0">
                <a:solidFill>
                  <a:srgbClr val="0000CF"/>
                </a:solidFill>
                <a:latin typeface="Consolas" panose="020B0609020204030204" pitchFamily="49" charset="0"/>
                <a:ea typeface="Cambria" panose="02040503050406030204" pitchFamily="18" charset="0"/>
                <a:cs typeface="Times New Roman" panose="02020603050405020304" pitchFamily="18" charset="0"/>
              </a:rPr>
              <a:t>3</a:t>
            </a: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model_price2</a:t>
            </a:r>
            <a:endParaRPr lang="en-US" sz="1100" dirty="0">
              <a:effectLst/>
              <a:latin typeface="Consolas" panose="020B0609020204030204" pitchFamily="49" charset="0"/>
              <a:ea typeface="Cambria" panose="02040503050406030204" pitchFamily="18" charset="0"/>
              <a:cs typeface="Times New Roman" panose="02020603050405020304" pitchFamily="18" charset="0"/>
            </a:endParaRPr>
          </a:p>
          <a:p>
            <a:endParaRPr lang="LID4096" sz="1100" dirty="0"/>
          </a:p>
        </p:txBody>
      </p:sp>
      <p:sp>
        <p:nvSpPr>
          <p:cNvPr id="9" name="ZoneTexte 8">
            <a:extLst>
              <a:ext uri="{FF2B5EF4-FFF2-40B4-BE49-F238E27FC236}">
                <a16:creationId xmlns:a16="http://schemas.microsoft.com/office/drawing/2014/main" id="{7C589149-DFA7-611D-97B6-4E131B86965B}"/>
              </a:ext>
            </a:extLst>
          </p:cNvPr>
          <p:cNvSpPr txBox="1"/>
          <p:nvPr/>
        </p:nvSpPr>
        <p:spPr>
          <a:xfrm>
            <a:off x="158129" y="3166092"/>
            <a:ext cx="2811952" cy="600164"/>
          </a:xfrm>
          <a:prstGeom prst="rect">
            <a:avLst/>
          </a:prstGeom>
          <a:noFill/>
          <a:ln>
            <a:solidFill>
              <a:schemeClr val="tx1">
                <a:lumMod val="10000"/>
              </a:schemeClr>
            </a:solidFill>
          </a:ln>
        </p:spPr>
        <p:txBody>
          <a:bodyPr wrap="square" rtlCol="0">
            <a:spAutoFit/>
          </a:bodyPr>
          <a:lstStyle/>
          <a:p>
            <a:r>
              <a:rPr lang="fr-FR" sz="1100" dirty="0">
                <a:solidFill>
                  <a:schemeClr val="tx1">
                    <a:lumMod val="10000"/>
                  </a:schemeClr>
                </a:solidFill>
                <a:latin typeface="Ubuntu" panose="020B0504030602030204" pitchFamily="34" charset="0"/>
              </a:rPr>
              <a:t>As </a:t>
            </a:r>
            <a:r>
              <a:rPr lang="fr-FR" sz="1100" dirty="0" err="1">
                <a:solidFill>
                  <a:schemeClr val="tx1">
                    <a:lumMod val="10000"/>
                  </a:schemeClr>
                </a:solidFill>
                <a:latin typeface="Ubuntu" panose="020B0504030602030204" pitchFamily="34" charset="0"/>
              </a:rPr>
              <a:t>we</a:t>
            </a:r>
            <a:r>
              <a:rPr lang="fr-FR" sz="1100" dirty="0">
                <a:solidFill>
                  <a:schemeClr val="tx1">
                    <a:lumMod val="10000"/>
                  </a:schemeClr>
                </a:solidFill>
                <a:latin typeface="Ubuntu" panose="020B0504030602030204" pitchFamily="34" charset="0"/>
              </a:rPr>
              <a:t> can </a:t>
            </a:r>
            <a:r>
              <a:rPr lang="fr-FR" sz="1100" dirty="0" err="1">
                <a:solidFill>
                  <a:schemeClr val="tx1">
                    <a:lumMod val="10000"/>
                  </a:schemeClr>
                </a:solidFill>
                <a:latin typeface="Ubuntu" panose="020B0504030602030204" pitchFamily="34" charset="0"/>
              </a:rPr>
              <a:t>see</a:t>
            </a:r>
            <a:r>
              <a:rPr lang="fr-FR" sz="1100" dirty="0">
                <a:solidFill>
                  <a:schemeClr val="tx1">
                    <a:lumMod val="10000"/>
                  </a:schemeClr>
                </a:solidFill>
                <a:latin typeface="Ubuntu" panose="020B0504030602030204" pitchFamily="34" charset="0"/>
              </a:rPr>
              <a:t> the ADF test </a:t>
            </a:r>
            <a:r>
              <a:rPr lang="fr-FR" sz="1100" dirty="0" err="1">
                <a:solidFill>
                  <a:schemeClr val="tx1">
                    <a:lumMod val="10000"/>
                  </a:schemeClr>
                </a:solidFill>
                <a:latin typeface="Ubuntu" panose="020B0504030602030204" pitchFamily="34" charset="0"/>
              </a:rPr>
              <a:t>gives</a:t>
            </a:r>
            <a:r>
              <a:rPr lang="fr-FR" sz="1100" dirty="0">
                <a:solidFill>
                  <a:schemeClr val="tx1">
                    <a:lumMod val="10000"/>
                  </a:schemeClr>
                </a:solidFill>
                <a:latin typeface="Ubuntu" panose="020B0504030602030204" pitchFamily="34" charset="0"/>
              </a:rPr>
              <a:t> a p-value </a:t>
            </a:r>
            <a:r>
              <a:rPr lang="fr-FR" sz="1100" dirty="0" err="1">
                <a:solidFill>
                  <a:schemeClr val="tx1">
                    <a:lumMod val="10000"/>
                  </a:schemeClr>
                </a:solidFill>
                <a:latin typeface="Ubuntu" panose="020B0504030602030204" pitchFamily="34" charset="0"/>
              </a:rPr>
              <a:t>lower</a:t>
            </a:r>
            <a:r>
              <a:rPr lang="fr-FR" sz="1100" dirty="0">
                <a:solidFill>
                  <a:schemeClr val="tx1">
                    <a:lumMod val="10000"/>
                  </a:schemeClr>
                </a:solidFill>
                <a:latin typeface="Ubuntu" panose="020B0504030602030204" pitchFamily="34" charset="0"/>
              </a:rPr>
              <a:t> </a:t>
            </a:r>
            <a:r>
              <a:rPr lang="fr-FR" sz="1100" dirty="0" err="1">
                <a:solidFill>
                  <a:schemeClr val="tx1">
                    <a:lumMod val="10000"/>
                  </a:schemeClr>
                </a:solidFill>
                <a:latin typeface="Ubuntu" panose="020B0504030602030204" pitchFamily="34" charset="0"/>
              </a:rPr>
              <a:t>than</a:t>
            </a:r>
            <a:r>
              <a:rPr lang="fr-FR" sz="1100" dirty="0">
                <a:solidFill>
                  <a:schemeClr val="tx1">
                    <a:lumMod val="10000"/>
                  </a:schemeClr>
                </a:solidFill>
                <a:latin typeface="Ubuntu" panose="020B0504030602030204" pitchFamily="34" charset="0"/>
              </a:rPr>
              <a:t> 0,05 </a:t>
            </a:r>
            <a:r>
              <a:rPr lang="fr-FR" sz="1100" dirty="0" err="1">
                <a:solidFill>
                  <a:schemeClr val="tx1">
                    <a:lumMod val="10000"/>
                  </a:schemeClr>
                </a:solidFill>
                <a:latin typeface="Ubuntu" panose="020B0504030602030204" pitchFamily="34" charset="0"/>
              </a:rPr>
              <a:t>meaning</a:t>
            </a:r>
            <a:r>
              <a:rPr lang="fr-FR" sz="1100" dirty="0">
                <a:solidFill>
                  <a:schemeClr val="tx1">
                    <a:lumMod val="10000"/>
                  </a:schemeClr>
                </a:solidFill>
                <a:latin typeface="Ubuntu" panose="020B0504030602030204" pitchFamily="34" charset="0"/>
              </a:rPr>
              <a:t> the data </a:t>
            </a:r>
            <a:r>
              <a:rPr lang="fr-FR" sz="1100" dirty="0" err="1">
                <a:solidFill>
                  <a:schemeClr val="tx1">
                    <a:lumMod val="10000"/>
                  </a:schemeClr>
                </a:solidFill>
                <a:latin typeface="Ubuntu" panose="020B0504030602030204" pitchFamily="34" charset="0"/>
              </a:rPr>
              <a:t>we</a:t>
            </a:r>
            <a:r>
              <a:rPr lang="fr-FR" sz="1100" dirty="0">
                <a:solidFill>
                  <a:schemeClr val="tx1">
                    <a:lumMod val="10000"/>
                  </a:schemeClr>
                </a:solidFill>
                <a:latin typeface="Ubuntu" panose="020B0504030602030204" pitchFamily="34" charset="0"/>
              </a:rPr>
              <a:t> are </a:t>
            </a:r>
            <a:r>
              <a:rPr lang="fr-FR" sz="1100" dirty="0" err="1">
                <a:solidFill>
                  <a:schemeClr val="tx1">
                    <a:lumMod val="10000"/>
                  </a:schemeClr>
                </a:solidFill>
                <a:latin typeface="Ubuntu" panose="020B0504030602030204" pitchFamily="34" charset="0"/>
              </a:rPr>
              <a:t>using</a:t>
            </a:r>
            <a:r>
              <a:rPr lang="fr-FR" sz="1100" dirty="0">
                <a:solidFill>
                  <a:schemeClr val="tx1">
                    <a:lumMod val="10000"/>
                  </a:schemeClr>
                </a:solidFill>
                <a:latin typeface="Ubuntu" panose="020B0504030602030204" pitchFamily="34" charset="0"/>
              </a:rPr>
              <a:t> </a:t>
            </a:r>
            <a:r>
              <a:rPr lang="fr-FR" sz="1100" dirty="0" err="1">
                <a:solidFill>
                  <a:schemeClr val="tx1">
                    <a:lumMod val="10000"/>
                  </a:schemeClr>
                </a:solidFill>
                <a:latin typeface="Ubuntu" panose="020B0504030602030204" pitchFamily="34" charset="0"/>
              </a:rPr>
              <a:t>is</a:t>
            </a:r>
            <a:r>
              <a:rPr lang="fr-FR" sz="1100" dirty="0">
                <a:solidFill>
                  <a:schemeClr val="tx1">
                    <a:lumMod val="10000"/>
                  </a:schemeClr>
                </a:solidFill>
                <a:latin typeface="Ubuntu" panose="020B0504030602030204" pitchFamily="34" charset="0"/>
              </a:rPr>
              <a:t> </a:t>
            </a:r>
            <a:r>
              <a:rPr lang="fr-FR" sz="1100" dirty="0" err="1">
                <a:solidFill>
                  <a:schemeClr val="tx1">
                    <a:lumMod val="10000"/>
                  </a:schemeClr>
                </a:solidFill>
                <a:latin typeface="Ubuntu" panose="020B0504030602030204" pitchFamily="34" charset="0"/>
              </a:rPr>
              <a:t>stationary</a:t>
            </a:r>
            <a:r>
              <a:rPr lang="fr-FR" sz="1100" dirty="0">
                <a:solidFill>
                  <a:schemeClr val="tx1">
                    <a:lumMod val="10000"/>
                  </a:schemeClr>
                </a:solidFill>
                <a:latin typeface="Ubuntu" panose="020B0504030602030204" pitchFamily="34" charset="0"/>
              </a:rPr>
              <a:t>.</a:t>
            </a:r>
            <a:endParaRPr lang="LID4096" sz="1100" dirty="0">
              <a:solidFill>
                <a:schemeClr val="tx1">
                  <a:lumMod val="10000"/>
                </a:schemeClr>
              </a:solidFill>
              <a:latin typeface="Ubuntu" panose="020B0504030602030204" pitchFamily="34" charset="0"/>
            </a:endParaRPr>
          </a:p>
        </p:txBody>
      </p:sp>
      <p:sp>
        <p:nvSpPr>
          <p:cNvPr id="11" name="Flèche : droite 10">
            <a:extLst>
              <a:ext uri="{FF2B5EF4-FFF2-40B4-BE49-F238E27FC236}">
                <a16:creationId xmlns:a16="http://schemas.microsoft.com/office/drawing/2014/main" id="{A451DD63-AAFF-055F-82F3-DAC749CF5356}"/>
              </a:ext>
            </a:extLst>
          </p:cNvPr>
          <p:cNvSpPr/>
          <p:nvPr/>
        </p:nvSpPr>
        <p:spPr>
          <a:xfrm>
            <a:off x="4453052" y="4094425"/>
            <a:ext cx="852523" cy="143039"/>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2" name="ZoneTexte 11">
            <a:extLst>
              <a:ext uri="{FF2B5EF4-FFF2-40B4-BE49-F238E27FC236}">
                <a16:creationId xmlns:a16="http://schemas.microsoft.com/office/drawing/2014/main" id="{C7E666D8-35BE-8570-72BA-647BE6E5BF3F}"/>
              </a:ext>
            </a:extLst>
          </p:cNvPr>
          <p:cNvSpPr txBox="1"/>
          <p:nvPr/>
        </p:nvSpPr>
        <p:spPr>
          <a:xfrm>
            <a:off x="5431397" y="3334630"/>
            <a:ext cx="3554474" cy="1446550"/>
          </a:xfrm>
          <a:prstGeom prst="rect">
            <a:avLst/>
          </a:prstGeom>
          <a:noFill/>
          <a:ln>
            <a:solidFill>
              <a:schemeClr val="accent3">
                <a:lumMod val="50000"/>
              </a:schemeClr>
            </a:solidFill>
          </a:ln>
        </p:spPr>
        <p:txBody>
          <a:bodyPr wrap="square" rtlCol="0">
            <a:spAutoFit/>
          </a:bodyPr>
          <a:lstStyle/>
          <a:p>
            <a:r>
              <a:rPr lang="en-US" sz="1100" dirty="0">
                <a:solidFill>
                  <a:schemeClr val="accent3">
                    <a:lumMod val="50000"/>
                  </a:schemeClr>
                </a:solidFill>
                <a:latin typeface="Ubuntu" panose="020B0504030602030204" pitchFamily="34" charset="0"/>
              </a:rPr>
              <a:t>We</a:t>
            </a:r>
            <a:r>
              <a:rPr lang="en-US" sz="1100" b="0" i="0" dirty="0">
                <a:solidFill>
                  <a:schemeClr val="accent3">
                    <a:lumMod val="50000"/>
                  </a:schemeClr>
                </a:solidFill>
                <a:effectLst/>
                <a:latin typeface="Ubuntu" panose="020B0504030602030204" pitchFamily="34" charset="0"/>
              </a:rPr>
              <a:t> used a loop function to choose the best ARIMA order for our time series data. The loop function went through different combinations of p, d, and q values and calculated the AIC (Akaike Information Criterion) for each model. The model with the lowest AIC value was chosen as the best model. Finally, we fit the chosen model to the data and used it to make forecasts.</a:t>
            </a:r>
            <a:endParaRPr lang="LID4096" sz="1100" dirty="0">
              <a:solidFill>
                <a:schemeClr val="accent3">
                  <a:lumMod val="50000"/>
                </a:schemeClr>
              </a:solidFill>
              <a:latin typeface="Ubuntu" panose="020B0504030602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EEE03AAA-7A99-803A-44E5-3FF18820231B}"/>
              </a:ext>
            </a:extLst>
          </p:cNvPr>
          <p:cNvSpPr>
            <a:spLocks noGrp="1"/>
          </p:cNvSpPr>
          <p:nvPr>
            <p:ph type="title" idx="2"/>
          </p:nvPr>
        </p:nvSpPr>
        <p:spPr>
          <a:xfrm>
            <a:off x="165005" y="75627"/>
            <a:ext cx="8703987" cy="4695753"/>
          </a:xfrm>
        </p:spPr>
        <p:txBody>
          <a:bodyPr/>
          <a:lstStyle/>
          <a:p>
            <a:pPr algn="l"/>
            <a:r>
              <a:rPr lang="en-US" sz="11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p_values</a:t>
            </a: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1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1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0</a:t>
            </a: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1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3</a:t>
            </a:r>
            <a:br>
              <a:rPr lang="en-US" sz="1100" dirty="0">
                <a:effectLst/>
                <a:latin typeface="Cambria" panose="02040503050406030204" pitchFamily="18" charset="0"/>
                <a:ea typeface="Cambria" panose="02040503050406030204" pitchFamily="18" charset="0"/>
                <a:cs typeface="Times New Roman" panose="02020603050405020304" pitchFamily="18" charset="0"/>
              </a:rPr>
            </a:br>
            <a:r>
              <a:rPr lang="en-US" sz="11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d_values</a:t>
            </a: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1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1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0</a:t>
            </a: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1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1</a:t>
            </a:r>
            <a:br>
              <a:rPr lang="en-US" sz="1100" dirty="0">
                <a:effectLst/>
                <a:latin typeface="Cambria" panose="02040503050406030204" pitchFamily="18" charset="0"/>
                <a:ea typeface="Cambria" panose="02040503050406030204" pitchFamily="18" charset="0"/>
                <a:cs typeface="Times New Roman" panose="02020603050405020304" pitchFamily="18" charset="0"/>
              </a:rPr>
            </a:br>
            <a:r>
              <a:rPr lang="en-US" sz="11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q_values</a:t>
            </a: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1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1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0</a:t>
            </a: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1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3</a:t>
            </a:r>
            <a:br>
              <a:rPr lang="en-US" sz="1100" dirty="0">
                <a:effectLst/>
                <a:latin typeface="Cambria" panose="02040503050406030204" pitchFamily="18" charset="0"/>
                <a:ea typeface="Cambria" panose="02040503050406030204" pitchFamily="18" charset="0"/>
                <a:cs typeface="Times New Roman" panose="02020603050405020304" pitchFamily="18" charset="0"/>
              </a:rPr>
            </a:br>
            <a:br>
              <a:rPr lang="en-US" sz="1100" dirty="0">
                <a:effectLst/>
                <a:latin typeface="Cambria" panose="02040503050406030204" pitchFamily="18" charset="0"/>
                <a:ea typeface="Cambria" panose="02040503050406030204" pitchFamily="18" charset="0"/>
                <a:cs typeface="Times New Roman" panose="02020603050405020304" pitchFamily="18" charset="0"/>
              </a:rPr>
            </a:br>
            <a:r>
              <a:rPr lang="en-US" sz="1100" i="1"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 Initialize variables to store the best model and its AIC</a:t>
            </a:r>
            <a:br>
              <a:rPr lang="en-US" sz="1100" dirty="0">
                <a:effectLst/>
                <a:latin typeface="Cambria" panose="02040503050406030204" pitchFamily="18" charset="0"/>
                <a:ea typeface="Cambria" panose="02040503050406030204" pitchFamily="18" charset="0"/>
                <a:cs typeface="Times New Roman" panose="02020603050405020304" pitchFamily="18" charset="0"/>
              </a:rPr>
            </a:br>
            <a:r>
              <a:rPr lang="en-US" sz="11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best_model</a:t>
            </a: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1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NULL</a:t>
            </a:r>
            <a:br>
              <a:rPr lang="en-US" sz="1100" dirty="0">
                <a:effectLst/>
                <a:latin typeface="Cambria" panose="02040503050406030204" pitchFamily="18" charset="0"/>
                <a:ea typeface="Cambria" panose="02040503050406030204" pitchFamily="18" charset="0"/>
                <a:cs typeface="Times New Roman" panose="02020603050405020304" pitchFamily="18" charset="0"/>
              </a:rPr>
            </a:br>
            <a:r>
              <a:rPr lang="en-US" sz="11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best_aic</a:t>
            </a: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1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Inf</a:t>
            </a:r>
            <a:br>
              <a:rPr lang="en-US" sz="1100" dirty="0">
                <a:effectLst/>
                <a:latin typeface="Cambria" panose="02040503050406030204" pitchFamily="18" charset="0"/>
                <a:ea typeface="Cambria" panose="02040503050406030204" pitchFamily="18" charset="0"/>
                <a:cs typeface="Times New Roman" panose="02020603050405020304" pitchFamily="18" charset="0"/>
              </a:rPr>
            </a:br>
            <a:br>
              <a:rPr lang="en-US" sz="1100" dirty="0">
                <a:effectLst/>
                <a:latin typeface="Cambria" panose="02040503050406030204" pitchFamily="18" charset="0"/>
                <a:ea typeface="Cambria" panose="02040503050406030204" pitchFamily="18" charset="0"/>
                <a:cs typeface="Times New Roman" panose="02020603050405020304" pitchFamily="18" charset="0"/>
              </a:rPr>
            </a:br>
            <a:r>
              <a:rPr lang="en-US" sz="1100" i="1"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 Loop through all possible combinations of p, d, and q values</a:t>
            </a:r>
            <a:br>
              <a:rPr lang="en-US" sz="1100" dirty="0">
                <a:effectLst/>
                <a:latin typeface="Cambria" panose="02040503050406030204" pitchFamily="18" charset="0"/>
                <a:ea typeface="Cambria" panose="02040503050406030204" pitchFamily="18" charset="0"/>
                <a:cs typeface="Times New Roman" panose="02020603050405020304" pitchFamily="18" charset="0"/>
              </a:rPr>
            </a:br>
            <a:r>
              <a:rPr lang="en-US" sz="11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for</a:t>
            </a: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(p </a:t>
            </a:r>
            <a:r>
              <a:rPr lang="en-US" sz="11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in</a:t>
            </a: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1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p_values</a:t>
            </a: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100" dirty="0">
                <a:effectLst/>
                <a:latin typeface="Cambria" panose="02040503050406030204" pitchFamily="18" charset="0"/>
                <a:ea typeface="Cambria" panose="02040503050406030204" pitchFamily="18" charset="0"/>
                <a:cs typeface="Times New Roman" panose="02020603050405020304" pitchFamily="18" charset="0"/>
              </a:rPr>
            </a:b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1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for</a:t>
            </a: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(d </a:t>
            </a:r>
            <a:r>
              <a:rPr lang="en-US" sz="11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in</a:t>
            </a: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1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d_values</a:t>
            </a: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100" dirty="0">
                <a:effectLst/>
                <a:latin typeface="Cambria" panose="02040503050406030204" pitchFamily="18" charset="0"/>
                <a:ea typeface="Cambria" panose="02040503050406030204" pitchFamily="18" charset="0"/>
                <a:cs typeface="Times New Roman" panose="02020603050405020304" pitchFamily="18" charset="0"/>
              </a:rPr>
            </a:b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1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for</a:t>
            </a: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(q </a:t>
            </a:r>
            <a:r>
              <a:rPr lang="en-US" sz="11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in</a:t>
            </a: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1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q_values</a:t>
            </a: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100" dirty="0">
                <a:effectLst/>
                <a:latin typeface="Cambria" panose="02040503050406030204" pitchFamily="18" charset="0"/>
                <a:ea typeface="Cambria" panose="02040503050406030204" pitchFamily="18" charset="0"/>
                <a:cs typeface="Times New Roman" panose="02020603050405020304" pitchFamily="18" charset="0"/>
              </a:rPr>
            </a:b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100" i="1"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 Fit an ARIMA model with the current p, d, and q values</a:t>
            </a:r>
            <a:br>
              <a:rPr lang="en-US" sz="1100" dirty="0">
                <a:effectLst/>
                <a:latin typeface="Cambria" panose="02040503050406030204" pitchFamily="18" charset="0"/>
                <a:ea typeface="Cambria" panose="02040503050406030204" pitchFamily="18" charset="0"/>
                <a:cs typeface="Times New Roman" panose="02020603050405020304" pitchFamily="18" charset="0"/>
              </a:rPr>
            </a:b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model </a:t>
            </a:r>
            <a:r>
              <a:rPr lang="en-US" sz="11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arima(project_dy[,</a:t>
            </a:r>
            <a:r>
              <a:rPr lang="en-US" sz="11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2</a:t>
            </a: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100" dirty="0">
                <a:solidFill>
                  <a:srgbClr val="C4A000"/>
                </a:solidFill>
                <a:effectLst/>
                <a:latin typeface="Consolas" panose="020B0609020204030204" pitchFamily="49" charset="0"/>
                <a:ea typeface="Cambria" panose="02040503050406030204" pitchFamily="18" charset="0"/>
                <a:cs typeface="Times New Roman" panose="02020603050405020304" pitchFamily="18" charset="0"/>
              </a:rPr>
              <a:t>order =</a:t>
            </a: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c(p, d, q))</a:t>
            </a:r>
            <a:br>
              <a:rPr lang="en-US" sz="1100" dirty="0">
                <a:effectLst/>
                <a:latin typeface="Cambria" panose="02040503050406030204" pitchFamily="18" charset="0"/>
                <a:ea typeface="Cambria" panose="02040503050406030204" pitchFamily="18" charset="0"/>
                <a:cs typeface="Times New Roman" panose="02020603050405020304" pitchFamily="18" charset="0"/>
              </a:rPr>
            </a:b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1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if</a:t>
            </a: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(!any(is.na(</a:t>
            </a:r>
            <a:r>
              <a:rPr lang="en-US" sz="11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diag</a:t>
            </a: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1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model$var.coef</a:t>
            </a: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100" dirty="0">
                <a:effectLst/>
                <a:latin typeface="Cambria" panose="02040503050406030204" pitchFamily="18" charset="0"/>
                <a:ea typeface="Cambria" panose="02040503050406030204" pitchFamily="18" charset="0"/>
                <a:cs typeface="Times New Roman" panose="02020603050405020304" pitchFamily="18" charset="0"/>
              </a:rPr>
            </a:b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100" i="1"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 Calculate the AIC</a:t>
            </a:r>
            <a:br>
              <a:rPr lang="en-US" sz="1100" dirty="0">
                <a:effectLst/>
                <a:latin typeface="Cambria" panose="02040503050406030204" pitchFamily="18" charset="0"/>
                <a:ea typeface="Cambria" panose="02040503050406030204" pitchFamily="18" charset="0"/>
                <a:cs typeface="Times New Roman" panose="02020603050405020304" pitchFamily="18" charset="0"/>
              </a:rPr>
            </a:b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1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aic</a:t>
            </a: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1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AIC(model)</a:t>
            </a:r>
            <a:br>
              <a:rPr lang="en-US" sz="1100" dirty="0">
                <a:effectLst/>
                <a:latin typeface="Cambria" panose="02040503050406030204" pitchFamily="18" charset="0"/>
                <a:ea typeface="Cambria" panose="02040503050406030204" pitchFamily="18" charset="0"/>
                <a:cs typeface="Times New Roman" panose="02020603050405020304" pitchFamily="18" charset="0"/>
              </a:rPr>
            </a:b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100" i="1"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 Check if the current model has a lower AIC than the best model so far</a:t>
            </a:r>
            <a:br>
              <a:rPr lang="en-US" sz="1100" dirty="0">
                <a:effectLst/>
                <a:latin typeface="Cambria" panose="02040503050406030204" pitchFamily="18" charset="0"/>
                <a:ea typeface="Cambria" panose="02040503050406030204" pitchFamily="18" charset="0"/>
                <a:cs typeface="Times New Roman" panose="02020603050405020304" pitchFamily="18" charset="0"/>
              </a:rPr>
            </a:b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100" b="1" dirty="0">
                <a:solidFill>
                  <a:srgbClr val="204A87"/>
                </a:solidFill>
                <a:effectLst/>
                <a:latin typeface="Consolas" panose="020B0609020204030204" pitchFamily="49" charset="0"/>
                <a:ea typeface="Cambria" panose="02040503050406030204" pitchFamily="18" charset="0"/>
                <a:cs typeface="Times New Roman" panose="02020603050405020304" pitchFamily="18" charset="0"/>
              </a:rPr>
              <a:t>if</a:t>
            </a: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(aic &lt; </a:t>
            </a:r>
            <a:r>
              <a:rPr lang="en-US" sz="11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best_aic</a:t>
            </a: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100" dirty="0">
                <a:effectLst/>
                <a:latin typeface="Cambria" panose="02040503050406030204" pitchFamily="18" charset="0"/>
                <a:ea typeface="Cambria" panose="02040503050406030204" pitchFamily="18" charset="0"/>
                <a:cs typeface="Times New Roman" panose="02020603050405020304" pitchFamily="18" charset="0"/>
              </a:rPr>
            </a:b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1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best_aic</a:t>
            </a: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1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aic</a:t>
            </a:r>
            <a:br>
              <a:rPr lang="en-US" sz="1100" dirty="0">
                <a:effectLst/>
                <a:latin typeface="Cambria" panose="02040503050406030204" pitchFamily="18" charset="0"/>
                <a:ea typeface="Cambria" panose="02040503050406030204" pitchFamily="18" charset="0"/>
                <a:cs typeface="Times New Roman" panose="02020603050405020304" pitchFamily="18" charset="0"/>
              </a:rPr>
            </a:b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1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best_model</a:t>
            </a: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1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model</a:t>
            </a:r>
            <a:br>
              <a:rPr lang="en-US" sz="1100" dirty="0">
                <a:effectLst/>
                <a:latin typeface="Cambria" panose="02040503050406030204" pitchFamily="18" charset="0"/>
                <a:ea typeface="Cambria" panose="02040503050406030204" pitchFamily="18" charset="0"/>
                <a:cs typeface="Times New Roman" panose="02020603050405020304" pitchFamily="18" charset="0"/>
              </a:rPr>
            </a:b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100" dirty="0">
                <a:effectLst/>
                <a:latin typeface="Cambria" panose="02040503050406030204" pitchFamily="18" charset="0"/>
                <a:ea typeface="Cambria" panose="02040503050406030204" pitchFamily="18" charset="0"/>
                <a:cs typeface="Times New Roman" panose="02020603050405020304" pitchFamily="18" charset="0"/>
              </a:rPr>
            </a:b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100" dirty="0">
                <a:effectLst/>
                <a:latin typeface="Cambria" panose="02040503050406030204" pitchFamily="18" charset="0"/>
                <a:ea typeface="Cambria" panose="02040503050406030204" pitchFamily="18" charset="0"/>
                <a:cs typeface="Times New Roman" panose="02020603050405020304" pitchFamily="18" charset="0"/>
              </a:rPr>
            </a:b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100" dirty="0">
                <a:effectLst/>
                <a:latin typeface="Cambria" panose="02040503050406030204" pitchFamily="18" charset="0"/>
                <a:ea typeface="Cambria" panose="02040503050406030204" pitchFamily="18" charset="0"/>
                <a:cs typeface="Times New Roman" panose="02020603050405020304" pitchFamily="18" charset="0"/>
              </a:rPr>
            </a:b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100" dirty="0">
                <a:effectLst/>
                <a:latin typeface="Cambria" panose="02040503050406030204" pitchFamily="18" charset="0"/>
                <a:ea typeface="Cambria" panose="02040503050406030204" pitchFamily="18" charset="0"/>
                <a:cs typeface="Times New Roman" panose="02020603050405020304" pitchFamily="18" charset="0"/>
              </a:rPr>
            </a:b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100" dirty="0">
                <a:effectLst/>
                <a:latin typeface="Cambria" panose="02040503050406030204" pitchFamily="18" charset="0"/>
                <a:ea typeface="Cambria" panose="02040503050406030204" pitchFamily="18" charset="0"/>
                <a:cs typeface="Times New Roman" panose="02020603050405020304" pitchFamily="18" charset="0"/>
              </a:rPr>
            </a:br>
            <a:endParaRPr lang="LID4096" sz="1100" dirty="0"/>
          </a:p>
        </p:txBody>
      </p:sp>
      <p:sp>
        <p:nvSpPr>
          <p:cNvPr id="5" name="ZoneTexte 4">
            <a:extLst>
              <a:ext uri="{FF2B5EF4-FFF2-40B4-BE49-F238E27FC236}">
                <a16:creationId xmlns:a16="http://schemas.microsoft.com/office/drawing/2014/main" id="{AC4C4711-1055-1240-B5EF-4E17CEF97A87}"/>
              </a:ext>
            </a:extLst>
          </p:cNvPr>
          <p:cNvSpPr txBox="1"/>
          <p:nvPr/>
        </p:nvSpPr>
        <p:spPr>
          <a:xfrm>
            <a:off x="5589529" y="1161907"/>
            <a:ext cx="2908204" cy="1615827"/>
          </a:xfrm>
          <a:prstGeom prst="rect">
            <a:avLst/>
          </a:prstGeom>
          <a:noFill/>
          <a:ln>
            <a:solidFill>
              <a:schemeClr val="accent3">
                <a:lumMod val="50000"/>
              </a:schemeClr>
            </a:solidFill>
          </a:ln>
        </p:spPr>
        <p:txBody>
          <a:bodyPr wrap="square" rtlCol="0">
            <a:spAutoFit/>
          </a:bodyPr>
          <a:lstStyle/>
          <a:p>
            <a:r>
              <a:rPr lang="en-US" sz="1100" b="0" i="0" dirty="0">
                <a:solidFill>
                  <a:schemeClr val="accent3">
                    <a:lumMod val="50000"/>
                  </a:schemeClr>
                </a:solidFill>
                <a:effectLst/>
                <a:latin typeface="Ubuntu" panose="020B0504030602030204" pitchFamily="34" charset="0"/>
              </a:rPr>
              <a:t>This code uses a loop to iterate through all possible combinations of ARIMA orders (p, d, q) and fits an ARIMA model for each combination. It then calculates the AIC (Akaike Information Criterion) for each model and selects the model with the lowest AIC as the best model. The final output is the ARIMA order for the best model.</a:t>
            </a:r>
            <a:endParaRPr lang="LID4096" sz="1100" dirty="0">
              <a:solidFill>
                <a:schemeClr val="accent3">
                  <a:lumMod val="50000"/>
                </a:schemeClr>
              </a:solidFill>
              <a:latin typeface="Ubuntu" panose="020B0504030602030204" pitchFamily="34" charset="0"/>
            </a:endParaRPr>
          </a:p>
        </p:txBody>
      </p:sp>
    </p:spTree>
    <p:extLst>
      <p:ext uri="{BB962C8B-B14F-4D97-AF65-F5344CB8AC3E}">
        <p14:creationId xmlns:p14="http://schemas.microsoft.com/office/powerpoint/2010/main" val="1756391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39"/>
          <p:cNvSpPr txBox="1">
            <a:spLocks noGrp="1"/>
          </p:cNvSpPr>
          <p:nvPr>
            <p:ph type="body" idx="1"/>
          </p:nvPr>
        </p:nvSpPr>
        <p:spPr>
          <a:xfrm>
            <a:off x="-146174" y="59320"/>
            <a:ext cx="9290174" cy="5021443"/>
          </a:xfrm>
          <a:prstGeom prst="rect">
            <a:avLst/>
          </a:prstGeom>
        </p:spPr>
        <p:txBody>
          <a:bodyPr spcFirstLastPara="1" wrap="square" lIns="91425" tIns="91425" rIns="91425" bIns="91425" anchor="t" anchorCtr="0">
            <a:noAutofit/>
          </a:bodyPr>
          <a:lstStyle/>
          <a:p>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Call:</a:t>
            </a:r>
            <a:br>
              <a:rPr lang="en-US" sz="1100" dirty="0">
                <a:effectLst/>
                <a:latin typeface="Cambria" panose="02040503050406030204" pitchFamily="18" charset="0"/>
                <a:ea typeface="Cambria" panose="02040503050406030204" pitchFamily="18" charset="0"/>
                <a:cs typeface="Times New Roman" panose="02020603050405020304" pitchFamily="18" charset="0"/>
              </a:rPr>
            </a:b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arima(x = project_dy[, 2], order = c(3, 1, 3))</a:t>
            </a:r>
            <a:br>
              <a:rPr lang="en-US" sz="1100" dirty="0">
                <a:effectLst/>
                <a:latin typeface="Cambria" panose="02040503050406030204" pitchFamily="18" charset="0"/>
                <a:ea typeface="Cambria" panose="02040503050406030204" pitchFamily="18" charset="0"/>
                <a:cs typeface="Times New Roman" panose="02020603050405020304" pitchFamily="18" charset="0"/>
              </a:rPr>
            </a:b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100" dirty="0">
                <a:effectLst/>
                <a:latin typeface="Cambria" panose="02040503050406030204" pitchFamily="18" charset="0"/>
                <a:ea typeface="Cambria" panose="02040503050406030204" pitchFamily="18" charset="0"/>
                <a:cs typeface="Times New Roman" panose="02020603050405020304" pitchFamily="18" charset="0"/>
              </a:rPr>
            </a:b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Coefficients:</a:t>
            </a:r>
            <a:br>
              <a:rPr lang="en-US" sz="1100" dirty="0">
                <a:effectLst/>
                <a:latin typeface="Cambria" panose="02040503050406030204" pitchFamily="18" charset="0"/>
                <a:ea typeface="Cambria" panose="02040503050406030204" pitchFamily="18" charset="0"/>
                <a:cs typeface="Times New Roman" panose="02020603050405020304" pitchFamily="18" charset="0"/>
              </a:rPr>
            </a:b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ar1      ar2     ar3      ma1     ma2     ma3</a:t>
            </a:r>
            <a:br>
              <a:rPr lang="en-US" sz="1100" dirty="0">
                <a:effectLst/>
                <a:latin typeface="Cambria" panose="02040503050406030204" pitchFamily="18" charset="0"/>
                <a:ea typeface="Cambria" panose="02040503050406030204" pitchFamily="18" charset="0"/>
                <a:cs typeface="Times New Roman" panose="02020603050405020304" pitchFamily="18" charset="0"/>
              </a:rPr>
            </a:b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1.1488  -1.1746  0.2447  -0.9006  0.8851  0.1133</a:t>
            </a:r>
            <a:br>
              <a:rPr lang="en-US" sz="1100" dirty="0">
                <a:effectLst/>
                <a:latin typeface="Cambria" panose="02040503050406030204" pitchFamily="18" charset="0"/>
                <a:ea typeface="Cambria" panose="02040503050406030204" pitchFamily="18" charset="0"/>
                <a:cs typeface="Times New Roman" panose="02020603050405020304" pitchFamily="18" charset="0"/>
              </a:rPr>
            </a:b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s.e.  0.2704   0.2567  0.2632   0.2788  0.2888  0.2801</a:t>
            </a:r>
            <a:br>
              <a:rPr lang="en-US" sz="1100" dirty="0">
                <a:effectLst/>
                <a:latin typeface="Cambria" panose="02040503050406030204" pitchFamily="18" charset="0"/>
                <a:ea typeface="Cambria" panose="02040503050406030204" pitchFamily="18" charset="0"/>
                <a:cs typeface="Times New Roman" panose="02020603050405020304" pitchFamily="18" charset="0"/>
              </a:rPr>
            </a:b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100" dirty="0">
                <a:effectLst/>
                <a:latin typeface="Cambria" panose="02040503050406030204" pitchFamily="18" charset="0"/>
                <a:ea typeface="Cambria" panose="02040503050406030204" pitchFamily="18" charset="0"/>
                <a:cs typeface="Times New Roman" panose="02020603050405020304" pitchFamily="18" charset="0"/>
              </a:rPr>
            </a:b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sigma^2 estimated as 8273420:  log likelihood = -1081.29,  aic = 2176.57</a:t>
            </a:r>
            <a:endParaRPr lang="en-US" sz="1100" dirty="0">
              <a:effectLst/>
              <a:latin typeface="Consolas" panose="020B0609020204030204" pitchFamily="49" charset="0"/>
              <a:ea typeface="Cambria" panose="02040503050406030204" pitchFamily="18" charset="0"/>
              <a:cs typeface="Times New Roman" panose="02020603050405020304" pitchFamily="18" charset="0"/>
            </a:endParaRPr>
          </a:p>
          <a:p>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risiduals</a:t>
            </a:r>
            <a:r>
              <a:rPr lang="en-US" sz="11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checkresiduals(model_price2)</a:t>
            </a:r>
          </a:p>
          <a:p>
            <a:endParaRPr lang="en-US" sz="1100" dirty="0">
              <a:effectLst/>
              <a:latin typeface="Consolas" panose="020B0609020204030204" pitchFamily="49" charset="0"/>
              <a:ea typeface="Cambria" panose="02040503050406030204" pitchFamily="18" charset="0"/>
              <a:cs typeface="Times New Roman" panose="02020603050405020304" pitchFamily="18" charset="0"/>
            </a:endParaRPr>
          </a:p>
          <a:p>
            <a:pPr latinLnBrk="1">
              <a:spcAft>
                <a:spcPts val="1000"/>
              </a:spcAft>
            </a:pPr>
            <a:endPar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endParaRPr>
          </a:p>
          <a:p>
            <a:pPr latinLnBrk="1">
              <a:spcAft>
                <a:spcPts val="1000"/>
              </a:spcAft>
            </a:pPr>
            <a:endParaRPr lang="en-US" sz="1100" dirty="0">
              <a:solidFill>
                <a:srgbClr val="000000"/>
              </a:solidFill>
              <a:latin typeface="Consolas" panose="020B0609020204030204" pitchFamily="49" charset="0"/>
              <a:ea typeface="Cambria" panose="02040503050406030204" pitchFamily="18" charset="0"/>
              <a:cs typeface="Times New Roman" panose="02020603050405020304" pitchFamily="18" charset="0"/>
            </a:endParaRPr>
          </a:p>
          <a:p>
            <a:pPr latinLnBrk="1">
              <a:spcAft>
                <a:spcPts val="1000"/>
              </a:spcAft>
            </a:pPr>
            <a:r>
              <a:rPr lang="en-US" sz="11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Box.test</a:t>
            </a: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(model_price2$residuals,</a:t>
            </a:r>
            <a:r>
              <a:rPr lang="en-US" sz="1100" dirty="0">
                <a:solidFill>
                  <a:srgbClr val="C4A000"/>
                </a:solidFill>
                <a:effectLst/>
                <a:latin typeface="Consolas" panose="020B0609020204030204" pitchFamily="49" charset="0"/>
                <a:ea typeface="Cambria" panose="02040503050406030204" pitchFamily="18" charset="0"/>
                <a:cs typeface="Times New Roman" panose="02020603050405020304" pitchFamily="18" charset="0"/>
              </a:rPr>
              <a:t>type =</a:t>
            </a: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1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a:t>
            </a:r>
            <a:r>
              <a:rPr lang="en-US" sz="1100" dirty="0" err="1">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Ljung</a:t>
            </a:r>
            <a:r>
              <a:rPr lang="en-US" sz="11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-Box"</a:t>
            </a: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100" dirty="0">
                <a:solidFill>
                  <a:srgbClr val="C4A000"/>
                </a:solidFill>
                <a:effectLst/>
                <a:latin typeface="Consolas" panose="020B0609020204030204" pitchFamily="49" charset="0"/>
                <a:ea typeface="Cambria" panose="02040503050406030204" pitchFamily="18" charset="0"/>
                <a:cs typeface="Times New Roman" panose="02020603050405020304" pitchFamily="18" charset="0"/>
              </a:rPr>
              <a:t>lag=</a:t>
            </a: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1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10</a:t>
            </a: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endParaRPr lang="en-US" sz="1100" dirty="0">
              <a:effectLst/>
              <a:latin typeface="Consolas" panose="020B0609020204030204" pitchFamily="49" charset="0"/>
              <a:ea typeface="Cambria" panose="02040503050406030204" pitchFamily="18" charset="0"/>
              <a:cs typeface="Times New Roman" panose="02020603050405020304" pitchFamily="18" charset="0"/>
            </a:endParaRPr>
          </a:p>
          <a:p>
            <a:pPr latinLnBrk="1">
              <a:spcAft>
                <a:spcPts val="1000"/>
              </a:spcAft>
            </a:pP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Box-</a:t>
            </a:r>
            <a:r>
              <a:rPr lang="en-US" sz="11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Ljung</a:t>
            </a: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test</a:t>
            </a:r>
            <a:b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data:  model_price2$residuals</a:t>
            </a:r>
            <a:b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X-squared = 5.6762, </a:t>
            </a:r>
            <a:r>
              <a:rPr lang="en-US" sz="11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df</a:t>
            </a: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 10, p-value = 0.8417</a:t>
            </a:r>
            <a:endParaRPr lang="en-US" sz="1100" dirty="0">
              <a:effectLst/>
              <a:latin typeface="Consolas" panose="020B0609020204030204" pitchFamily="49" charset="0"/>
              <a:ea typeface="Cambria" panose="02040503050406030204" pitchFamily="18" charset="0"/>
              <a:cs typeface="Times New Roman" panose="02020603050405020304" pitchFamily="18" charset="0"/>
            </a:endParaRPr>
          </a:p>
          <a:p>
            <a:endParaRPr lang="LID4096" sz="1100" dirty="0"/>
          </a:p>
        </p:txBody>
      </p:sp>
      <p:sp>
        <p:nvSpPr>
          <p:cNvPr id="6" name="ZoneTexte 5">
            <a:extLst>
              <a:ext uri="{FF2B5EF4-FFF2-40B4-BE49-F238E27FC236}">
                <a16:creationId xmlns:a16="http://schemas.microsoft.com/office/drawing/2014/main" id="{EFAED777-211E-135C-E67D-13FB55E0623B}"/>
              </a:ext>
            </a:extLst>
          </p:cNvPr>
          <p:cNvSpPr txBox="1"/>
          <p:nvPr/>
        </p:nvSpPr>
        <p:spPr>
          <a:xfrm>
            <a:off x="419636" y="4022731"/>
            <a:ext cx="3929339" cy="430887"/>
          </a:xfrm>
          <a:prstGeom prst="rect">
            <a:avLst/>
          </a:prstGeom>
          <a:noFill/>
          <a:ln>
            <a:solidFill>
              <a:schemeClr val="tx1">
                <a:lumMod val="10000"/>
              </a:schemeClr>
            </a:solidFill>
          </a:ln>
        </p:spPr>
        <p:txBody>
          <a:bodyPr wrap="square" rtlCol="0">
            <a:spAutoFit/>
          </a:bodyPr>
          <a:lstStyle/>
          <a:p>
            <a:r>
              <a:rPr lang="fr-FR" sz="1100" dirty="0">
                <a:solidFill>
                  <a:schemeClr val="tx1">
                    <a:lumMod val="10000"/>
                  </a:schemeClr>
                </a:solidFill>
                <a:latin typeface="Ubuntu" panose="020B0504030602030204" pitchFamily="34" charset="0"/>
              </a:rPr>
              <a:t>As </a:t>
            </a:r>
            <a:r>
              <a:rPr lang="fr-FR" sz="1100" dirty="0" err="1">
                <a:solidFill>
                  <a:schemeClr val="tx1">
                    <a:lumMod val="10000"/>
                  </a:schemeClr>
                </a:solidFill>
                <a:latin typeface="Ubuntu" panose="020B0504030602030204" pitchFamily="34" charset="0"/>
              </a:rPr>
              <a:t>shown</a:t>
            </a:r>
            <a:r>
              <a:rPr lang="fr-FR" sz="1100" dirty="0">
                <a:solidFill>
                  <a:schemeClr val="tx1">
                    <a:lumMod val="10000"/>
                  </a:schemeClr>
                </a:solidFill>
                <a:latin typeface="Ubuntu" panose="020B0504030602030204" pitchFamily="34" charset="0"/>
              </a:rPr>
              <a:t> in box test, </a:t>
            </a:r>
            <a:r>
              <a:rPr lang="fr-FR" sz="1100" dirty="0" err="1">
                <a:solidFill>
                  <a:schemeClr val="tx1">
                    <a:lumMod val="10000"/>
                  </a:schemeClr>
                </a:solidFill>
                <a:latin typeface="Ubuntu" panose="020B0504030602030204" pitchFamily="34" charset="0"/>
              </a:rPr>
              <a:t>we</a:t>
            </a:r>
            <a:r>
              <a:rPr lang="fr-FR" sz="1100" dirty="0">
                <a:solidFill>
                  <a:schemeClr val="tx1">
                    <a:lumMod val="10000"/>
                  </a:schemeClr>
                </a:solidFill>
                <a:latin typeface="Ubuntu" panose="020B0504030602030204" pitchFamily="34" charset="0"/>
              </a:rPr>
              <a:t> can </a:t>
            </a:r>
            <a:r>
              <a:rPr lang="fr-FR" sz="1100" dirty="0" err="1">
                <a:solidFill>
                  <a:schemeClr val="tx1">
                    <a:lumMod val="10000"/>
                  </a:schemeClr>
                </a:solidFill>
                <a:latin typeface="Ubuntu" panose="020B0504030602030204" pitchFamily="34" charset="0"/>
              </a:rPr>
              <a:t>see</a:t>
            </a:r>
            <a:r>
              <a:rPr lang="fr-FR" sz="1100" dirty="0">
                <a:solidFill>
                  <a:schemeClr val="tx1">
                    <a:lumMod val="10000"/>
                  </a:schemeClr>
                </a:solidFill>
                <a:latin typeface="Ubuntu" panose="020B0504030602030204" pitchFamily="34" charset="0"/>
              </a:rPr>
              <a:t> </a:t>
            </a:r>
            <a:r>
              <a:rPr lang="fr-FR" sz="1100" dirty="0" err="1">
                <a:solidFill>
                  <a:schemeClr val="tx1">
                    <a:lumMod val="10000"/>
                  </a:schemeClr>
                </a:solidFill>
                <a:latin typeface="Ubuntu" panose="020B0504030602030204" pitchFamily="34" charset="0"/>
              </a:rPr>
              <a:t>that</a:t>
            </a:r>
            <a:r>
              <a:rPr lang="fr-FR" sz="1100" dirty="0">
                <a:solidFill>
                  <a:schemeClr val="tx1">
                    <a:lumMod val="10000"/>
                  </a:schemeClr>
                </a:solidFill>
                <a:latin typeface="Ubuntu" panose="020B0504030602030204" pitchFamily="34" charset="0"/>
              </a:rPr>
              <a:t> the p-value </a:t>
            </a:r>
            <a:r>
              <a:rPr lang="fr-FR" sz="1100" dirty="0" err="1">
                <a:solidFill>
                  <a:schemeClr val="tx1">
                    <a:lumMod val="10000"/>
                  </a:schemeClr>
                </a:solidFill>
                <a:latin typeface="Ubuntu" panose="020B0504030602030204" pitchFamily="34" charset="0"/>
              </a:rPr>
              <a:t>is</a:t>
            </a:r>
            <a:r>
              <a:rPr lang="fr-FR" sz="1100" dirty="0">
                <a:solidFill>
                  <a:schemeClr val="tx1">
                    <a:lumMod val="10000"/>
                  </a:schemeClr>
                </a:solidFill>
                <a:latin typeface="Ubuntu" panose="020B0504030602030204" pitchFamily="34" charset="0"/>
              </a:rPr>
              <a:t> </a:t>
            </a:r>
            <a:r>
              <a:rPr lang="fr-FR" sz="1100" dirty="0" err="1">
                <a:solidFill>
                  <a:schemeClr val="tx1">
                    <a:lumMod val="10000"/>
                  </a:schemeClr>
                </a:solidFill>
                <a:latin typeface="Ubuntu" panose="020B0504030602030204" pitchFamily="34" charset="0"/>
              </a:rPr>
              <a:t>superior</a:t>
            </a:r>
            <a:r>
              <a:rPr lang="fr-FR" sz="1100" dirty="0">
                <a:solidFill>
                  <a:schemeClr val="tx1">
                    <a:lumMod val="10000"/>
                  </a:schemeClr>
                </a:solidFill>
                <a:latin typeface="Ubuntu" panose="020B0504030602030204" pitchFamily="34" charset="0"/>
              </a:rPr>
              <a:t> to 0,05 </a:t>
            </a:r>
            <a:r>
              <a:rPr lang="fr-FR" sz="1100" dirty="0" err="1">
                <a:solidFill>
                  <a:schemeClr val="tx1">
                    <a:lumMod val="10000"/>
                  </a:schemeClr>
                </a:solidFill>
                <a:latin typeface="Ubuntu" panose="020B0504030602030204" pitchFamily="34" charset="0"/>
              </a:rPr>
              <a:t>meaning</a:t>
            </a:r>
            <a:r>
              <a:rPr lang="fr-FR" sz="1100" dirty="0">
                <a:solidFill>
                  <a:schemeClr val="tx1">
                    <a:lumMod val="10000"/>
                  </a:schemeClr>
                </a:solidFill>
                <a:latin typeface="Ubuntu" panose="020B0504030602030204" pitchFamily="34" charset="0"/>
              </a:rPr>
              <a:t> the </a:t>
            </a:r>
            <a:r>
              <a:rPr lang="fr-FR" sz="1100" dirty="0" err="1">
                <a:solidFill>
                  <a:schemeClr val="tx1">
                    <a:lumMod val="10000"/>
                  </a:schemeClr>
                </a:solidFill>
                <a:latin typeface="Ubuntu" panose="020B0504030602030204" pitchFamily="34" charset="0"/>
              </a:rPr>
              <a:t>residuals</a:t>
            </a:r>
            <a:r>
              <a:rPr lang="fr-FR" sz="1100" dirty="0">
                <a:solidFill>
                  <a:schemeClr val="tx1">
                    <a:lumMod val="10000"/>
                  </a:schemeClr>
                </a:solidFill>
                <a:latin typeface="Ubuntu" panose="020B0504030602030204" pitchFamily="34" charset="0"/>
              </a:rPr>
              <a:t> are not </a:t>
            </a:r>
            <a:r>
              <a:rPr lang="fr-FR" sz="1100" dirty="0" err="1">
                <a:solidFill>
                  <a:schemeClr val="tx1">
                    <a:lumMod val="10000"/>
                  </a:schemeClr>
                </a:solidFill>
                <a:latin typeface="Ubuntu" panose="020B0504030602030204" pitchFamily="34" charset="0"/>
              </a:rPr>
              <a:t>correlated</a:t>
            </a:r>
            <a:r>
              <a:rPr lang="fr-FR" sz="1100" dirty="0">
                <a:solidFill>
                  <a:schemeClr val="tx1">
                    <a:lumMod val="10000"/>
                  </a:schemeClr>
                </a:solidFill>
                <a:latin typeface="Ubuntu" panose="020B0504030602030204" pitchFamily="34" charset="0"/>
              </a:rPr>
              <a:t>.</a:t>
            </a:r>
          </a:p>
        </p:txBody>
      </p:sp>
      <p:sp>
        <p:nvSpPr>
          <p:cNvPr id="7" name="ZoneTexte 6">
            <a:extLst>
              <a:ext uri="{FF2B5EF4-FFF2-40B4-BE49-F238E27FC236}">
                <a16:creationId xmlns:a16="http://schemas.microsoft.com/office/drawing/2014/main" id="{19A663A7-4DEF-3672-944A-0825E4D4C4CD}"/>
              </a:ext>
            </a:extLst>
          </p:cNvPr>
          <p:cNvSpPr txBox="1"/>
          <p:nvPr/>
        </p:nvSpPr>
        <p:spPr>
          <a:xfrm>
            <a:off x="5472525" y="4622895"/>
            <a:ext cx="3506346" cy="400110"/>
          </a:xfrm>
          <a:prstGeom prst="rect">
            <a:avLst/>
          </a:prstGeom>
          <a:noFill/>
          <a:ln>
            <a:solidFill>
              <a:schemeClr val="tx1">
                <a:lumMod val="10000"/>
              </a:schemeClr>
            </a:solidFill>
          </a:ln>
        </p:spPr>
        <p:txBody>
          <a:bodyPr wrap="square" rtlCol="0">
            <a:spAutoFit/>
          </a:bodyPr>
          <a:lstStyle/>
          <a:p>
            <a:r>
              <a:rPr lang="fr-FR" sz="1000" dirty="0" err="1">
                <a:solidFill>
                  <a:schemeClr val="tx1">
                    <a:lumMod val="10000"/>
                  </a:schemeClr>
                </a:solidFill>
                <a:latin typeface="Ubuntu" panose="020B0504030602030204" pitchFamily="34" charset="0"/>
              </a:rPr>
              <a:t>Residuals</a:t>
            </a:r>
            <a:r>
              <a:rPr lang="fr-FR" sz="1000" dirty="0">
                <a:solidFill>
                  <a:schemeClr val="tx1">
                    <a:lumMod val="10000"/>
                  </a:schemeClr>
                </a:solidFill>
                <a:latin typeface="Ubuntu" panose="020B0504030602030204" pitchFamily="34" charset="0"/>
              </a:rPr>
              <a:t> are not </a:t>
            </a:r>
            <a:r>
              <a:rPr lang="fr-FR" sz="1000" dirty="0" err="1">
                <a:solidFill>
                  <a:schemeClr val="tx1">
                    <a:lumMod val="10000"/>
                  </a:schemeClr>
                </a:solidFill>
                <a:latin typeface="Ubuntu" panose="020B0504030602030204" pitchFamily="34" charset="0"/>
              </a:rPr>
              <a:t>dependant</a:t>
            </a:r>
            <a:r>
              <a:rPr lang="fr-FR" sz="1000" dirty="0">
                <a:solidFill>
                  <a:schemeClr val="tx1">
                    <a:lumMod val="10000"/>
                  </a:schemeClr>
                </a:solidFill>
                <a:latin typeface="Ubuntu" panose="020B0504030602030204" pitchFamily="34" charset="0"/>
              </a:rPr>
              <a:t> as </a:t>
            </a:r>
            <a:r>
              <a:rPr lang="fr-FR" sz="1000" dirty="0" err="1">
                <a:solidFill>
                  <a:schemeClr val="tx1">
                    <a:lumMod val="10000"/>
                  </a:schemeClr>
                </a:solidFill>
                <a:latin typeface="Ubuntu" panose="020B0504030602030204" pitchFamily="34" charset="0"/>
              </a:rPr>
              <a:t>shown</a:t>
            </a:r>
            <a:r>
              <a:rPr lang="fr-FR" sz="1000" dirty="0">
                <a:solidFill>
                  <a:schemeClr val="tx1">
                    <a:lumMod val="10000"/>
                  </a:schemeClr>
                </a:solidFill>
                <a:latin typeface="Ubuntu" panose="020B0504030602030204" pitchFamily="34" charset="0"/>
              </a:rPr>
              <a:t> in the ACF(no noise) and </a:t>
            </a:r>
            <a:r>
              <a:rPr lang="fr-FR" sz="1000" dirty="0" err="1">
                <a:solidFill>
                  <a:schemeClr val="tx1">
                    <a:lumMod val="10000"/>
                  </a:schemeClr>
                </a:solidFill>
                <a:latin typeface="Ubuntu" panose="020B0504030602030204" pitchFamily="34" charset="0"/>
              </a:rPr>
              <a:t>they</a:t>
            </a:r>
            <a:r>
              <a:rPr lang="fr-FR" sz="1000" dirty="0">
                <a:solidFill>
                  <a:schemeClr val="tx1">
                    <a:lumMod val="10000"/>
                  </a:schemeClr>
                </a:solidFill>
                <a:latin typeface="Ubuntu" panose="020B0504030602030204" pitchFamily="34" charset="0"/>
              </a:rPr>
              <a:t> are  </a:t>
            </a:r>
            <a:r>
              <a:rPr lang="fr-FR" sz="1000" dirty="0" err="1">
                <a:solidFill>
                  <a:schemeClr val="tx1">
                    <a:lumMod val="10000"/>
                  </a:schemeClr>
                </a:solidFill>
                <a:latin typeface="Ubuntu" panose="020B0504030602030204" pitchFamily="34" charset="0"/>
              </a:rPr>
              <a:t>normally</a:t>
            </a:r>
            <a:r>
              <a:rPr lang="fr-FR" sz="1000" dirty="0">
                <a:solidFill>
                  <a:schemeClr val="tx1">
                    <a:lumMod val="10000"/>
                  </a:schemeClr>
                </a:solidFill>
                <a:latin typeface="Ubuntu" panose="020B0504030602030204" pitchFamily="34" charset="0"/>
              </a:rPr>
              <a:t> distribution.</a:t>
            </a:r>
            <a:endParaRPr lang="LID4096" sz="1000" dirty="0">
              <a:solidFill>
                <a:schemeClr val="tx1">
                  <a:lumMod val="10000"/>
                </a:schemeClr>
              </a:solidFill>
              <a:latin typeface="Ubuntu" panose="020B0504030602030204" pitchFamily="34" charset="0"/>
            </a:endParaRPr>
          </a:p>
        </p:txBody>
      </p:sp>
      <p:pic>
        <p:nvPicPr>
          <p:cNvPr id="3" name="Image 2">
            <a:extLst>
              <a:ext uri="{FF2B5EF4-FFF2-40B4-BE49-F238E27FC236}">
                <a16:creationId xmlns:a16="http://schemas.microsoft.com/office/drawing/2014/main" id="{87FAE176-1BE6-0432-0FAA-C862D73DA047}"/>
              </a:ext>
            </a:extLst>
          </p:cNvPr>
          <p:cNvPicPr>
            <a:picLocks noChangeAspect="1"/>
          </p:cNvPicPr>
          <p:nvPr/>
        </p:nvPicPr>
        <p:blipFill>
          <a:blip r:embed="rId3"/>
          <a:stretch>
            <a:fillRect/>
          </a:stretch>
        </p:blipFill>
        <p:spPr>
          <a:xfrm>
            <a:off x="5683147" y="1907030"/>
            <a:ext cx="2959346" cy="2553463"/>
          </a:xfrm>
          <a:prstGeom prst="rect">
            <a:avLst/>
          </a:prstGeom>
          <a:ln>
            <a:solidFill>
              <a:schemeClr val="accent3">
                <a:lumMod val="50000"/>
              </a:schemeClr>
            </a:solid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BFCD439E-3D24-4045-FB8A-C736F580F662}"/>
              </a:ext>
            </a:extLst>
          </p:cNvPr>
          <p:cNvSpPr>
            <a:spLocks noGrp="1"/>
          </p:cNvSpPr>
          <p:nvPr>
            <p:ph type="body" idx="1"/>
          </p:nvPr>
        </p:nvSpPr>
        <p:spPr>
          <a:xfrm>
            <a:off x="178704" y="151445"/>
            <a:ext cx="8848418" cy="4702438"/>
          </a:xfrm>
        </p:spPr>
        <p:txBody>
          <a:bodyPr/>
          <a:lstStyle/>
          <a:p>
            <a:pPr marL="152400" indent="0">
              <a:buNone/>
            </a:pP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fit3</a:t>
            </a:r>
            <a:r>
              <a:rPr lang="en-US" sz="11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forecast(model_price2,  </a:t>
            </a:r>
            <a:r>
              <a:rPr lang="en-US" sz="1100" dirty="0">
                <a:solidFill>
                  <a:srgbClr val="C4A000"/>
                </a:solidFill>
                <a:effectLst/>
                <a:latin typeface="Consolas" panose="020B0609020204030204" pitchFamily="49" charset="0"/>
                <a:ea typeface="Cambria" panose="02040503050406030204" pitchFamily="18" charset="0"/>
                <a:cs typeface="Times New Roman" panose="02020603050405020304" pitchFamily="18" charset="0"/>
              </a:rPr>
              <a:t>h=</a:t>
            </a:r>
            <a:r>
              <a:rPr lang="en-US" sz="11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6</a:t>
            </a: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p>
          <a:p>
            <a:pPr marL="152400" indent="0">
              <a:buNone/>
            </a:pPr>
            <a:endParaRPr lang="en-US" sz="1100" dirty="0">
              <a:solidFill>
                <a:srgbClr val="000000"/>
              </a:solidFill>
              <a:latin typeface="Consolas" panose="020B0609020204030204" pitchFamily="49" charset="0"/>
              <a:ea typeface="Cambria" panose="02040503050406030204" pitchFamily="18" charset="0"/>
              <a:cs typeface="Times New Roman" panose="02020603050405020304" pitchFamily="18" charset="0"/>
            </a:endParaRPr>
          </a:p>
          <a:p>
            <a:pPr marL="152400" indent="0">
              <a:buNone/>
            </a:pPr>
            <a:endPar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endParaRPr>
          </a:p>
          <a:p>
            <a:pPr latinLnBrk="1">
              <a:spcAft>
                <a:spcPts val="1000"/>
              </a:spcAft>
            </a:pPr>
            <a:r>
              <a:rPr lang="en-US" sz="1100" i="1"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#make arima model with auto generated order (1,0,1) which serves as a short-term process   ,  with external regressors for more accuracy</a:t>
            </a:r>
            <a:b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model_price</a:t>
            </a:r>
            <a:r>
              <a:rPr lang="en-US" sz="11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auto.arima(project_dy[,</a:t>
            </a:r>
            <a:r>
              <a:rPr lang="en-US" sz="11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2</a:t>
            </a: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100" dirty="0">
                <a:solidFill>
                  <a:srgbClr val="C4A000"/>
                </a:solidFill>
                <a:effectLst/>
                <a:latin typeface="Consolas" panose="020B0609020204030204" pitchFamily="49" charset="0"/>
                <a:ea typeface="Cambria" panose="02040503050406030204" pitchFamily="18" charset="0"/>
                <a:cs typeface="Times New Roman" panose="02020603050405020304" pitchFamily="18" charset="0"/>
              </a:rPr>
              <a:t>seasonal =</a:t>
            </a: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TRUE, </a:t>
            </a:r>
            <a:r>
              <a:rPr lang="en-US" sz="1100" dirty="0">
                <a:solidFill>
                  <a:srgbClr val="C4A000"/>
                </a:solidFill>
                <a:effectLst/>
                <a:latin typeface="Consolas" panose="020B0609020204030204" pitchFamily="49" charset="0"/>
                <a:ea typeface="Cambria" panose="02040503050406030204" pitchFamily="18" charset="0"/>
                <a:cs typeface="Times New Roman" panose="02020603050405020304" pitchFamily="18" charset="0"/>
              </a:rPr>
              <a:t>xreg=</a:t>
            </a: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as.matrix(project_dy[,</a:t>
            </a:r>
            <a:r>
              <a:rPr lang="en-US" sz="11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3</a:t>
            </a: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1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4</a:t>
            </a: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model_price</a:t>
            </a:r>
            <a:endParaRPr lang="en-US" sz="1100" dirty="0">
              <a:effectLst/>
              <a:latin typeface="Consolas" panose="020B0609020204030204" pitchFamily="49" charset="0"/>
              <a:ea typeface="Cambria" panose="02040503050406030204" pitchFamily="18" charset="0"/>
              <a:cs typeface="Times New Roman" panose="02020603050405020304" pitchFamily="18" charset="0"/>
            </a:endParaRPr>
          </a:p>
          <a:p>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Series: project_dy[, 2] </a:t>
            </a:r>
            <a:br>
              <a:rPr lang="en-US" sz="1100" dirty="0">
                <a:effectLst/>
                <a:latin typeface="Cambria" panose="02040503050406030204" pitchFamily="18" charset="0"/>
                <a:ea typeface="Cambria" panose="02040503050406030204" pitchFamily="18" charset="0"/>
                <a:cs typeface="Times New Roman" panose="02020603050405020304" pitchFamily="18" charset="0"/>
              </a:rPr>
            </a:b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Regression with ARIMA(1,0,1) errors </a:t>
            </a:r>
            <a:br>
              <a:rPr lang="en-US" sz="1100" dirty="0">
                <a:effectLst/>
                <a:latin typeface="Cambria" panose="02040503050406030204" pitchFamily="18" charset="0"/>
                <a:ea typeface="Cambria" panose="02040503050406030204" pitchFamily="18" charset="0"/>
                <a:cs typeface="Times New Roman" panose="02020603050405020304" pitchFamily="18" charset="0"/>
              </a:rPr>
            </a:b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100" dirty="0">
                <a:effectLst/>
                <a:latin typeface="Cambria" panose="02040503050406030204" pitchFamily="18" charset="0"/>
                <a:ea typeface="Cambria" panose="02040503050406030204" pitchFamily="18" charset="0"/>
                <a:cs typeface="Times New Roman" panose="02020603050405020304" pitchFamily="18" charset="0"/>
              </a:rPr>
            </a:b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Coefficients:</a:t>
            </a:r>
            <a:br>
              <a:rPr lang="en-US" sz="1100" dirty="0">
                <a:effectLst/>
                <a:latin typeface="Cambria" panose="02040503050406030204" pitchFamily="18" charset="0"/>
                <a:ea typeface="Cambria" panose="02040503050406030204" pitchFamily="18" charset="0"/>
                <a:cs typeface="Times New Roman" panose="02020603050405020304" pitchFamily="18" charset="0"/>
              </a:rPr>
            </a:b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ar1     ma1  intercept  daysdestroyed  costpertransaction</a:t>
            </a:r>
            <a:br>
              <a:rPr lang="en-US" sz="1100" dirty="0">
                <a:effectLst/>
                <a:latin typeface="Cambria" panose="02040503050406030204" pitchFamily="18" charset="0"/>
                <a:ea typeface="Cambria" panose="02040503050406030204" pitchFamily="18" charset="0"/>
                <a:cs typeface="Times New Roman" panose="02020603050405020304" pitchFamily="18" charset="0"/>
              </a:rPr>
            </a:b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0.9510  0.3368  30332.500         -1e-04             30.6755</a:t>
            </a:r>
            <a:br>
              <a:rPr lang="en-US" sz="1100" dirty="0">
                <a:effectLst/>
                <a:latin typeface="Cambria" panose="02040503050406030204" pitchFamily="18" charset="0"/>
                <a:ea typeface="Cambria" panose="02040503050406030204" pitchFamily="18" charset="0"/>
                <a:cs typeface="Times New Roman" panose="02020603050405020304" pitchFamily="18" charset="0"/>
              </a:rPr>
            </a:b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s.e.  0.0262  0.1005   1500.477          0e+00              9.3769</a:t>
            </a:r>
            <a:br>
              <a:rPr lang="en-US" sz="1100" dirty="0">
                <a:effectLst/>
                <a:latin typeface="Cambria" panose="02040503050406030204" pitchFamily="18" charset="0"/>
                <a:ea typeface="Cambria" panose="02040503050406030204" pitchFamily="18" charset="0"/>
                <a:cs typeface="Times New Roman" panose="02020603050405020304" pitchFamily="18" charset="0"/>
              </a:rPr>
            </a:b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100" dirty="0">
                <a:effectLst/>
                <a:latin typeface="Cambria" panose="02040503050406030204" pitchFamily="18" charset="0"/>
                <a:ea typeface="Cambria" panose="02040503050406030204" pitchFamily="18" charset="0"/>
                <a:cs typeface="Times New Roman" panose="02020603050405020304" pitchFamily="18" charset="0"/>
              </a:rPr>
            </a:b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sigma^2 = 7826508:  log likelihood = -1084.19</a:t>
            </a:r>
            <a:br>
              <a:rPr lang="en-US" sz="1100" dirty="0">
                <a:effectLst/>
                <a:latin typeface="Cambria" panose="02040503050406030204" pitchFamily="18" charset="0"/>
                <a:ea typeface="Cambria" panose="02040503050406030204" pitchFamily="18" charset="0"/>
                <a:cs typeface="Times New Roman" panose="02020603050405020304" pitchFamily="18" charset="0"/>
              </a:rPr>
            </a:b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AIC=2180.38   </a:t>
            </a:r>
            <a:r>
              <a:rPr lang="en-US" sz="11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AICc</a:t>
            </a: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=2181.15   BIC=2196.9</a:t>
            </a:r>
          </a:p>
          <a:p>
            <a:br>
              <a:rPr lang="en-US" sz="1100" dirty="0">
                <a:effectLst/>
                <a:latin typeface="Cambria" panose="02040503050406030204" pitchFamily="18" charset="0"/>
                <a:ea typeface="Cambria" panose="02040503050406030204" pitchFamily="18" charset="0"/>
                <a:cs typeface="Times New Roman" panose="02020603050405020304" pitchFamily="18" charset="0"/>
              </a:rPr>
            </a:br>
            <a:r>
              <a:rPr lang="en-US" sz="1100" i="1"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#forecast the future values of the external regressors that will be used to forecast the price</a:t>
            </a:r>
            <a:b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daysdestroyed_</a:t>
            </a:r>
            <a:r>
              <a:rPr lang="en-US" sz="11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forecast(project_dy[,</a:t>
            </a:r>
            <a:r>
              <a:rPr lang="en-US" sz="11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3</a:t>
            </a: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100" dirty="0">
                <a:solidFill>
                  <a:srgbClr val="C4A000"/>
                </a:solidFill>
                <a:effectLst/>
                <a:latin typeface="Consolas" panose="020B0609020204030204" pitchFamily="49" charset="0"/>
                <a:ea typeface="Cambria" panose="02040503050406030204" pitchFamily="18" charset="0"/>
                <a:cs typeface="Times New Roman" panose="02020603050405020304" pitchFamily="18" charset="0"/>
              </a:rPr>
              <a:t>h =</a:t>
            </a: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1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6</a:t>
            </a: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costpertransaction_</a:t>
            </a:r>
            <a:r>
              <a:rPr lang="en-US" sz="11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forecast(project_dy[,</a:t>
            </a:r>
            <a:r>
              <a:rPr lang="en-US" sz="11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4</a:t>
            </a: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100" dirty="0">
                <a:solidFill>
                  <a:srgbClr val="C4A000"/>
                </a:solidFill>
                <a:effectLst/>
                <a:latin typeface="Consolas" panose="020B0609020204030204" pitchFamily="49" charset="0"/>
                <a:ea typeface="Cambria" panose="02040503050406030204" pitchFamily="18" charset="0"/>
                <a:cs typeface="Times New Roman" panose="02020603050405020304" pitchFamily="18" charset="0"/>
              </a:rPr>
              <a:t>h=</a:t>
            </a:r>
            <a:r>
              <a:rPr lang="en-US" sz="11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6</a:t>
            </a: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100" i="1"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#combine the forecast of the external regressors to 1 matrix</a:t>
            </a:r>
            <a:b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newxreg</a:t>
            </a:r>
            <a:r>
              <a:rPr lang="en-US" sz="11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a:t>
            </a: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as.matrix(cbind(daysdestroyed_$mean,costpertransaction_$mean))</a:t>
            </a:r>
            <a:b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100" i="1"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#forecast the data</a:t>
            </a:r>
            <a:b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fit2</a:t>
            </a:r>
            <a:r>
              <a:rPr lang="en-US" sz="11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forecast(model_price, </a:t>
            </a:r>
            <a:r>
              <a:rPr lang="en-US" sz="1100" dirty="0">
                <a:solidFill>
                  <a:srgbClr val="C4A000"/>
                </a:solidFill>
                <a:effectLst/>
                <a:latin typeface="Consolas" panose="020B0609020204030204" pitchFamily="49" charset="0"/>
                <a:ea typeface="Cambria" panose="02040503050406030204" pitchFamily="18" charset="0"/>
                <a:cs typeface="Times New Roman" panose="02020603050405020304" pitchFamily="18" charset="0"/>
              </a:rPr>
              <a:t>xreg=</a:t>
            </a: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newxreg, </a:t>
            </a:r>
            <a:r>
              <a:rPr lang="en-US" sz="1100" dirty="0">
                <a:solidFill>
                  <a:srgbClr val="C4A000"/>
                </a:solidFill>
                <a:effectLst/>
                <a:latin typeface="Consolas" panose="020B0609020204030204" pitchFamily="49" charset="0"/>
                <a:ea typeface="Cambria" panose="02040503050406030204" pitchFamily="18" charset="0"/>
                <a:cs typeface="Times New Roman" panose="02020603050405020304" pitchFamily="18" charset="0"/>
              </a:rPr>
              <a:t>h=</a:t>
            </a:r>
            <a:r>
              <a:rPr lang="en-US" sz="11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6</a:t>
            </a: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endParaRPr lang="en-US" sz="1100" dirty="0">
              <a:effectLst/>
              <a:latin typeface="Consolas" panose="020B0609020204030204" pitchFamily="49" charset="0"/>
              <a:ea typeface="Cambria" panose="02040503050406030204" pitchFamily="18" charset="0"/>
              <a:cs typeface="Times New Roman" panose="02020603050405020304" pitchFamily="18" charset="0"/>
            </a:endParaRPr>
          </a:p>
          <a:p>
            <a:endParaRPr lang="LID4096" sz="1100" dirty="0"/>
          </a:p>
        </p:txBody>
      </p:sp>
      <p:sp>
        <p:nvSpPr>
          <p:cNvPr id="7" name="ZoneTexte 6">
            <a:extLst>
              <a:ext uri="{FF2B5EF4-FFF2-40B4-BE49-F238E27FC236}">
                <a16:creationId xmlns:a16="http://schemas.microsoft.com/office/drawing/2014/main" id="{9E0C129B-71AE-974D-671D-3C72D9CC1EC8}"/>
              </a:ext>
            </a:extLst>
          </p:cNvPr>
          <p:cNvSpPr txBox="1"/>
          <p:nvPr/>
        </p:nvSpPr>
        <p:spPr>
          <a:xfrm>
            <a:off x="6689557" y="1766923"/>
            <a:ext cx="2124433" cy="938719"/>
          </a:xfrm>
          <a:prstGeom prst="rect">
            <a:avLst/>
          </a:prstGeom>
          <a:noFill/>
          <a:ln>
            <a:solidFill>
              <a:schemeClr val="accent3">
                <a:lumMod val="50000"/>
              </a:schemeClr>
            </a:solidFill>
          </a:ln>
        </p:spPr>
        <p:txBody>
          <a:bodyPr wrap="square" rtlCol="0">
            <a:spAutoFit/>
          </a:bodyPr>
          <a:lstStyle/>
          <a:p>
            <a:r>
              <a:rPr lang="fr-FR" sz="1100" dirty="0">
                <a:solidFill>
                  <a:schemeClr val="tx1">
                    <a:lumMod val="10000"/>
                  </a:schemeClr>
                </a:solidFill>
                <a:latin typeface="Ubuntu" panose="020B0504030602030204" pitchFamily="34" charset="0"/>
              </a:rPr>
              <a:t>The </a:t>
            </a:r>
            <a:r>
              <a:rPr lang="fr-FR" sz="1100" dirty="0" err="1">
                <a:solidFill>
                  <a:schemeClr val="tx1">
                    <a:lumMod val="10000"/>
                  </a:schemeClr>
                </a:solidFill>
                <a:latin typeface="Ubuntu" panose="020B0504030602030204" pitchFamily="34" charset="0"/>
              </a:rPr>
              <a:t>xreg</a:t>
            </a:r>
            <a:r>
              <a:rPr lang="fr-FR" sz="1100" dirty="0">
                <a:solidFill>
                  <a:schemeClr val="tx1">
                    <a:lumMod val="10000"/>
                  </a:schemeClr>
                </a:solidFill>
                <a:latin typeface="Ubuntu" panose="020B0504030602030204" pitchFamily="34" charset="0"/>
              </a:rPr>
              <a:t> argument </a:t>
            </a:r>
            <a:r>
              <a:rPr lang="fr-FR" sz="1100" dirty="0" err="1">
                <a:solidFill>
                  <a:schemeClr val="tx1">
                    <a:lumMod val="10000"/>
                  </a:schemeClr>
                </a:solidFill>
                <a:latin typeface="Ubuntu" panose="020B0504030602030204" pitchFamily="34" charset="0"/>
              </a:rPr>
              <a:t>is</a:t>
            </a:r>
            <a:r>
              <a:rPr lang="fr-FR" sz="1100" dirty="0">
                <a:solidFill>
                  <a:schemeClr val="tx1">
                    <a:lumMod val="10000"/>
                  </a:schemeClr>
                </a:solidFill>
                <a:latin typeface="Ubuntu" panose="020B0504030602030204" pitchFamily="34" charset="0"/>
              </a:rPr>
              <a:t> the a matrix </a:t>
            </a:r>
            <a:r>
              <a:rPr lang="fr-FR" sz="1100" dirty="0" err="1">
                <a:solidFill>
                  <a:schemeClr val="tx1">
                    <a:lumMod val="10000"/>
                  </a:schemeClr>
                </a:solidFill>
                <a:latin typeface="Ubuntu" panose="020B0504030602030204" pitchFamily="34" charset="0"/>
              </a:rPr>
              <a:t>that</a:t>
            </a:r>
            <a:r>
              <a:rPr lang="fr-FR" sz="1100" dirty="0">
                <a:solidFill>
                  <a:schemeClr val="tx1">
                    <a:lumMod val="10000"/>
                  </a:schemeClr>
                </a:solidFill>
                <a:latin typeface="Ubuntu" panose="020B0504030602030204" pitchFamily="34" charset="0"/>
              </a:rPr>
              <a:t> </a:t>
            </a:r>
            <a:r>
              <a:rPr lang="fr-FR" sz="1100" dirty="0" err="1">
                <a:solidFill>
                  <a:schemeClr val="tx1">
                    <a:lumMod val="10000"/>
                  </a:schemeClr>
                </a:solidFill>
                <a:latin typeface="Ubuntu" panose="020B0504030602030204" pitchFamily="34" charset="0"/>
              </a:rPr>
              <a:t>contains</a:t>
            </a:r>
            <a:r>
              <a:rPr lang="fr-FR" sz="1100" dirty="0">
                <a:solidFill>
                  <a:schemeClr val="tx1">
                    <a:lumMod val="10000"/>
                  </a:schemeClr>
                </a:solidFill>
                <a:latin typeface="Ubuntu" panose="020B0504030602030204" pitchFamily="34" charset="0"/>
              </a:rPr>
              <a:t> the </a:t>
            </a:r>
            <a:r>
              <a:rPr lang="fr-FR" sz="1100" dirty="0" err="1">
                <a:solidFill>
                  <a:schemeClr val="tx1">
                    <a:lumMod val="10000"/>
                  </a:schemeClr>
                </a:solidFill>
                <a:latin typeface="Ubuntu" panose="020B0504030602030204" pitchFamily="34" charset="0"/>
              </a:rPr>
              <a:t>external</a:t>
            </a:r>
            <a:r>
              <a:rPr lang="fr-FR" sz="1100" dirty="0">
                <a:solidFill>
                  <a:schemeClr val="tx1">
                    <a:lumMod val="10000"/>
                  </a:schemeClr>
                </a:solidFill>
                <a:latin typeface="Ubuntu" panose="020B0504030602030204" pitchFamily="34" charset="0"/>
              </a:rPr>
              <a:t> </a:t>
            </a:r>
            <a:r>
              <a:rPr lang="fr-FR" sz="1100" dirty="0" err="1">
                <a:solidFill>
                  <a:schemeClr val="tx1">
                    <a:lumMod val="10000"/>
                  </a:schemeClr>
                </a:solidFill>
                <a:latin typeface="Ubuntu" panose="020B0504030602030204" pitchFamily="34" charset="0"/>
              </a:rPr>
              <a:t>regressors</a:t>
            </a:r>
            <a:r>
              <a:rPr lang="fr-FR" sz="1100" dirty="0">
                <a:solidFill>
                  <a:schemeClr val="tx1">
                    <a:lumMod val="10000"/>
                  </a:schemeClr>
                </a:solidFill>
                <a:latin typeface="Ubuntu" panose="020B0504030602030204" pitchFamily="34" charset="0"/>
              </a:rPr>
              <a:t> </a:t>
            </a:r>
            <a:r>
              <a:rPr lang="fr-FR" sz="1100" dirty="0" err="1">
                <a:solidFill>
                  <a:schemeClr val="tx1">
                    <a:lumMod val="10000"/>
                  </a:schemeClr>
                </a:solidFill>
                <a:latin typeface="Ubuntu" panose="020B0504030602030204" pitchFamily="34" charset="0"/>
              </a:rPr>
              <a:t>that</a:t>
            </a:r>
            <a:r>
              <a:rPr lang="fr-FR" sz="1100" dirty="0">
                <a:solidFill>
                  <a:schemeClr val="tx1">
                    <a:lumMod val="10000"/>
                  </a:schemeClr>
                </a:solidFill>
                <a:latin typeface="Ubuntu" panose="020B0504030602030204" pitchFamily="34" charset="0"/>
              </a:rPr>
              <a:t> </a:t>
            </a:r>
            <a:r>
              <a:rPr lang="fr-FR" sz="1100" dirty="0" err="1">
                <a:solidFill>
                  <a:schemeClr val="tx1">
                    <a:lumMod val="10000"/>
                  </a:schemeClr>
                </a:solidFill>
                <a:latin typeface="Ubuntu" panose="020B0504030602030204" pitchFamily="34" charset="0"/>
              </a:rPr>
              <a:t>will</a:t>
            </a:r>
            <a:r>
              <a:rPr lang="fr-FR" sz="1100" dirty="0">
                <a:solidFill>
                  <a:schemeClr val="tx1">
                    <a:lumMod val="10000"/>
                  </a:schemeClr>
                </a:solidFill>
                <a:latin typeface="Ubuntu" panose="020B0504030602030204" pitchFamily="34" charset="0"/>
              </a:rPr>
              <a:t> </a:t>
            </a:r>
            <a:r>
              <a:rPr lang="fr-FR" sz="1100" dirty="0" err="1">
                <a:solidFill>
                  <a:schemeClr val="tx1">
                    <a:lumMod val="10000"/>
                  </a:schemeClr>
                </a:solidFill>
                <a:latin typeface="Ubuntu" panose="020B0504030602030204" pitchFamily="34" charset="0"/>
              </a:rPr>
              <a:t>be</a:t>
            </a:r>
            <a:r>
              <a:rPr lang="fr-FR" sz="1100" dirty="0">
                <a:solidFill>
                  <a:schemeClr val="tx1">
                    <a:lumMod val="10000"/>
                  </a:schemeClr>
                </a:solidFill>
                <a:latin typeface="Ubuntu" panose="020B0504030602030204" pitchFamily="34" charset="0"/>
              </a:rPr>
              <a:t> </a:t>
            </a:r>
            <a:r>
              <a:rPr lang="fr-FR" sz="1100" dirty="0" err="1">
                <a:solidFill>
                  <a:schemeClr val="tx1">
                    <a:lumMod val="10000"/>
                  </a:schemeClr>
                </a:solidFill>
                <a:latin typeface="Ubuntu" panose="020B0504030602030204" pitchFamily="34" charset="0"/>
              </a:rPr>
              <a:t>used</a:t>
            </a:r>
            <a:r>
              <a:rPr lang="fr-FR" sz="1100" dirty="0">
                <a:solidFill>
                  <a:schemeClr val="tx1">
                    <a:lumMod val="10000"/>
                  </a:schemeClr>
                </a:solidFill>
                <a:latin typeface="Ubuntu" panose="020B0504030602030204" pitchFamily="34" charset="0"/>
              </a:rPr>
              <a:t> to help </a:t>
            </a:r>
            <a:r>
              <a:rPr lang="fr-FR" sz="1100" dirty="0" err="1">
                <a:solidFill>
                  <a:schemeClr val="tx1">
                    <a:lumMod val="10000"/>
                  </a:schemeClr>
                </a:solidFill>
                <a:latin typeface="Ubuntu" panose="020B0504030602030204" pitchFamily="34" charset="0"/>
              </a:rPr>
              <a:t>forecast</a:t>
            </a:r>
            <a:r>
              <a:rPr lang="fr-FR" sz="1100" dirty="0">
                <a:solidFill>
                  <a:schemeClr val="tx1">
                    <a:lumMod val="10000"/>
                  </a:schemeClr>
                </a:solidFill>
                <a:latin typeface="Ubuntu" panose="020B0504030602030204" pitchFamily="34" charset="0"/>
              </a:rPr>
              <a:t> the </a:t>
            </a:r>
            <a:r>
              <a:rPr lang="fr-FR" sz="1100" dirty="0" err="1">
                <a:solidFill>
                  <a:schemeClr val="tx1">
                    <a:lumMod val="10000"/>
                  </a:schemeClr>
                </a:solidFill>
                <a:latin typeface="Ubuntu" panose="020B0504030602030204" pitchFamily="34" charset="0"/>
              </a:rPr>
              <a:t>prices</a:t>
            </a:r>
            <a:r>
              <a:rPr lang="fr-FR" sz="1100" dirty="0">
                <a:solidFill>
                  <a:schemeClr val="tx1">
                    <a:lumMod val="10000"/>
                  </a:schemeClr>
                </a:solidFill>
                <a:latin typeface="Ubuntu" panose="020B0504030602030204" pitchFamily="34" charset="0"/>
              </a:rPr>
              <a:t>.</a:t>
            </a:r>
            <a:endParaRPr lang="LID4096" sz="1100" dirty="0">
              <a:solidFill>
                <a:schemeClr val="tx1">
                  <a:lumMod val="10000"/>
                </a:schemeClr>
              </a:solidFill>
              <a:latin typeface="Ubuntu" panose="020B0504030602030204" pitchFamily="34" charset="0"/>
            </a:endParaRPr>
          </a:p>
        </p:txBody>
      </p:sp>
      <p:sp>
        <p:nvSpPr>
          <p:cNvPr id="10" name="ZoneTexte 9">
            <a:extLst>
              <a:ext uri="{FF2B5EF4-FFF2-40B4-BE49-F238E27FC236}">
                <a16:creationId xmlns:a16="http://schemas.microsoft.com/office/drawing/2014/main" id="{49DC000C-110C-1DB0-5C3C-5ACC0117BEF3}"/>
              </a:ext>
            </a:extLst>
          </p:cNvPr>
          <p:cNvSpPr txBox="1"/>
          <p:nvPr/>
        </p:nvSpPr>
        <p:spPr>
          <a:xfrm>
            <a:off x="6600180" y="3726352"/>
            <a:ext cx="2213810" cy="769441"/>
          </a:xfrm>
          <a:prstGeom prst="rect">
            <a:avLst/>
          </a:prstGeom>
          <a:noFill/>
          <a:ln>
            <a:solidFill>
              <a:schemeClr val="accent3">
                <a:lumMod val="50000"/>
              </a:schemeClr>
            </a:solidFill>
          </a:ln>
        </p:spPr>
        <p:txBody>
          <a:bodyPr wrap="square" rtlCol="0">
            <a:spAutoFit/>
          </a:bodyPr>
          <a:lstStyle/>
          <a:p>
            <a:r>
              <a:rPr lang="fr-FR" sz="1100" dirty="0">
                <a:solidFill>
                  <a:schemeClr val="tx1">
                    <a:lumMod val="10000"/>
                  </a:schemeClr>
                </a:solidFill>
                <a:latin typeface="Ubuntu" panose="020B0504030602030204" pitchFamily="34" charset="0"/>
              </a:rPr>
              <a:t>the </a:t>
            </a:r>
            <a:r>
              <a:rPr lang="fr-FR" sz="1100" dirty="0" err="1">
                <a:solidFill>
                  <a:schemeClr val="tx1">
                    <a:lumMod val="10000"/>
                  </a:schemeClr>
                </a:solidFill>
                <a:latin typeface="Ubuntu" panose="020B0504030602030204" pitchFamily="34" charset="0"/>
              </a:rPr>
              <a:t>newxreg</a:t>
            </a:r>
            <a:r>
              <a:rPr lang="fr-FR" sz="1100" dirty="0">
                <a:solidFill>
                  <a:schemeClr val="tx1">
                    <a:lumMod val="10000"/>
                  </a:schemeClr>
                </a:solidFill>
                <a:latin typeface="Ubuntu" panose="020B0504030602030204" pitchFamily="34" charset="0"/>
              </a:rPr>
              <a:t> </a:t>
            </a:r>
            <a:r>
              <a:rPr lang="fr-FR" sz="1100" dirty="0" err="1">
                <a:solidFill>
                  <a:schemeClr val="tx1">
                    <a:lumMod val="10000"/>
                  </a:schemeClr>
                </a:solidFill>
                <a:latin typeface="Ubuntu" panose="020B0504030602030204" pitchFamily="34" charset="0"/>
              </a:rPr>
              <a:t>is</a:t>
            </a:r>
            <a:r>
              <a:rPr lang="fr-FR" sz="1100" dirty="0">
                <a:solidFill>
                  <a:schemeClr val="tx1">
                    <a:lumMod val="10000"/>
                  </a:schemeClr>
                </a:solidFill>
                <a:latin typeface="Ubuntu" panose="020B0504030602030204" pitchFamily="34" charset="0"/>
              </a:rPr>
              <a:t> the matrix </a:t>
            </a:r>
            <a:r>
              <a:rPr lang="fr-FR" sz="1100" dirty="0" err="1">
                <a:solidFill>
                  <a:schemeClr val="tx1">
                    <a:lumMod val="10000"/>
                  </a:schemeClr>
                </a:solidFill>
                <a:latin typeface="Ubuntu" panose="020B0504030602030204" pitchFamily="34" charset="0"/>
              </a:rPr>
              <a:t>used</a:t>
            </a:r>
            <a:r>
              <a:rPr lang="fr-FR" sz="1100" dirty="0">
                <a:solidFill>
                  <a:schemeClr val="tx1">
                    <a:lumMod val="10000"/>
                  </a:schemeClr>
                </a:solidFill>
                <a:latin typeface="Ubuntu" panose="020B0504030602030204" pitchFamily="34" charset="0"/>
              </a:rPr>
              <a:t> </a:t>
            </a:r>
            <a:r>
              <a:rPr lang="fr-FR" sz="1100" dirty="0" err="1">
                <a:solidFill>
                  <a:schemeClr val="tx1">
                    <a:lumMod val="10000"/>
                  </a:schemeClr>
                </a:solidFill>
                <a:latin typeface="Ubuntu" panose="020B0504030602030204" pitchFamily="34" charset="0"/>
              </a:rPr>
              <a:t>later</a:t>
            </a:r>
            <a:r>
              <a:rPr lang="fr-FR" sz="1100" dirty="0">
                <a:solidFill>
                  <a:schemeClr val="tx1">
                    <a:lumMod val="10000"/>
                  </a:schemeClr>
                </a:solidFill>
                <a:latin typeface="Ubuntu" panose="020B0504030602030204" pitchFamily="34" charset="0"/>
              </a:rPr>
              <a:t> for the </a:t>
            </a:r>
            <a:r>
              <a:rPr lang="fr-FR" sz="1100" dirty="0" err="1">
                <a:solidFill>
                  <a:schemeClr val="tx1">
                    <a:lumMod val="10000"/>
                  </a:schemeClr>
                </a:solidFill>
                <a:latin typeface="Ubuntu" panose="020B0504030602030204" pitchFamily="34" charset="0"/>
              </a:rPr>
              <a:t>forecast</a:t>
            </a:r>
            <a:r>
              <a:rPr lang="fr-FR" sz="1100" dirty="0">
                <a:solidFill>
                  <a:schemeClr val="tx1">
                    <a:lumMod val="10000"/>
                  </a:schemeClr>
                </a:solidFill>
                <a:latin typeface="Ubuntu" panose="020B0504030602030204" pitchFamily="34" charset="0"/>
              </a:rPr>
              <a:t> </a:t>
            </a:r>
            <a:r>
              <a:rPr lang="fr-FR" sz="1100" dirty="0" err="1">
                <a:solidFill>
                  <a:schemeClr val="tx1">
                    <a:lumMod val="10000"/>
                  </a:schemeClr>
                </a:solidFill>
                <a:latin typeface="Ubuntu" panose="020B0504030602030204" pitchFamily="34" charset="0"/>
              </a:rPr>
              <a:t>that</a:t>
            </a:r>
            <a:r>
              <a:rPr lang="fr-FR" sz="1100" dirty="0">
                <a:solidFill>
                  <a:schemeClr val="tx1">
                    <a:lumMod val="10000"/>
                  </a:schemeClr>
                </a:solidFill>
                <a:latin typeface="Ubuntu" panose="020B0504030602030204" pitchFamily="34" charset="0"/>
              </a:rPr>
              <a:t> </a:t>
            </a:r>
            <a:r>
              <a:rPr lang="fr-FR" sz="1100" dirty="0" err="1">
                <a:solidFill>
                  <a:schemeClr val="tx1">
                    <a:lumMod val="10000"/>
                  </a:schemeClr>
                </a:solidFill>
                <a:latin typeface="Ubuntu" panose="020B0504030602030204" pitchFamily="34" charset="0"/>
              </a:rPr>
              <a:t>contains</a:t>
            </a:r>
            <a:r>
              <a:rPr lang="fr-FR" sz="1100" dirty="0">
                <a:solidFill>
                  <a:schemeClr val="tx1">
                    <a:lumMod val="10000"/>
                  </a:schemeClr>
                </a:solidFill>
                <a:latin typeface="Ubuntu" panose="020B0504030602030204" pitchFamily="34" charset="0"/>
              </a:rPr>
              <a:t> the future values of the </a:t>
            </a:r>
            <a:r>
              <a:rPr lang="fr-FR" sz="1100" dirty="0" err="1">
                <a:solidFill>
                  <a:schemeClr val="tx1">
                    <a:lumMod val="10000"/>
                  </a:schemeClr>
                </a:solidFill>
                <a:latin typeface="Ubuntu" panose="020B0504030602030204" pitchFamily="34" charset="0"/>
              </a:rPr>
              <a:t>external</a:t>
            </a:r>
            <a:r>
              <a:rPr lang="fr-FR" sz="1100" dirty="0">
                <a:solidFill>
                  <a:schemeClr val="tx1">
                    <a:lumMod val="10000"/>
                  </a:schemeClr>
                </a:solidFill>
                <a:latin typeface="Ubuntu" panose="020B0504030602030204" pitchFamily="34" charset="0"/>
              </a:rPr>
              <a:t> </a:t>
            </a:r>
            <a:r>
              <a:rPr lang="fr-FR" sz="1100" dirty="0" err="1">
                <a:solidFill>
                  <a:schemeClr val="tx1">
                    <a:lumMod val="10000"/>
                  </a:schemeClr>
                </a:solidFill>
                <a:latin typeface="Ubuntu" panose="020B0504030602030204" pitchFamily="34" charset="0"/>
              </a:rPr>
              <a:t>regressors</a:t>
            </a:r>
            <a:r>
              <a:rPr lang="fr-FR" sz="1100" dirty="0">
                <a:solidFill>
                  <a:schemeClr val="tx1">
                    <a:lumMod val="10000"/>
                  </a:schemeClr>
                </a:solidFill>
                <a:latin typeface="Ubuntu" panose="020B0504030602030204" pitchFamily="34" charset="0"/>
              </a:rPr>
              <a:t>.</a:t>
            </a:r>
            <a:endParaRPr lang="LID4096" sz="1100" dirty="0">
              <a:solidFill>
                <a:schemeClr val="tx1">
                  <a:lumMod val="10000"/>
                </a:schemeClr>
              </a:solidFill>
              <a:latin typeface="Ubuntu" panose="020B0504030602030204" pitchFamily="34" charset="0"/>
            </a:endParaRPr>
          </a:p>
        </p:txBody>
      </p:sp>
    </p:spTree>
    <p:extLst>
      <p:ext uri="{BB962C8B-B14F-4D97-AF65-F5344CB8AC3E}">
        <p14:creationId xmlns:p14="http://schemas.microsoft.com/office/powerpoint/2010/main" val="333372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F305DDF8-A6B8-AB3B-F187-BF3E46106B30}"/>
              </a:ext>
            </a:extLst>
          </p:cNvPr>
          <p:cNvSpPr>
            <a:spLocks noGrp="1"/>
          </p:cNvSpPr>
          <p:nvPr>
            <p:ph type="body" idx="1"/>
          </p:nvPr>
        </p:nvSpPr>
        <p:spPr>
          <a:xfrm>
            <a:off x="192504" y="205697"/>
            <a:ext cx="8697113" cy="4737004"/>
          </a:xfrm>
        </p:spPr>
        <p:txBody>
          <a:bodyPr/>
          <a:lstStyle/>
          <a:p>
            <a:pPr latinLnBrk="1">
              <a:spcAft>
                <a:spcPts val="1000"/>
              </a:spcAft>
            </a:pPr>
            <a:r>
              <a:rPr lang="en-US" sz="1100" i="1"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#check for lag and distribution</a:t>
            </a:r>
            <a:b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residual</a:t>
            </a:r>
            <a:r>
              <a:rPr lang="en-US" sz="11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checkresiduals(model_price)</a:t>
            </a:r>
            <a:endParaRPr lang="en-US" sz="1100" i="1" dirty="0">
              <a:solidFill>
                <a:srgbClr val="8F5902"/>
              </a:solidFill>
              <a:latin typeface="Consolas" panose="020B0609020204030204" pitchFamily="49" charset="0"/>
              <a:ea typeface="Cambria" panose="02040503050406030204" pitchFamily="18" charset="0"/>
              <a:cs typeface="Times New Roman" panose="02020603050405020304" pitchFamily="18" charset="0"/>
            </a:endParaRPr>
          </a:p>
          <a:p>
            <a:pPr latinLnBrk="1">
              <a:spcAft>
                <a:spcPts val="1000"/>
              </a:spcAft>
            </a:pPr>
            <a:r>
              <a:rPr lang="en-US" sz="1100" i="1"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#test for the auto-correlation of the residuals</a:t>
            </a:r>
            <a:b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1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Box.test</a:t>
            </a: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1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model_price$residuals,</a:t>
            </a:r>
            <a:r>
              <a:rPr lang="en-US" sz="1100" dirty="0" err="1">
                <a:solidFill>
                  <a:srgbClr val="C4A000"/>
                </a:solidFill>
                <a:effectLst/>
                <a:latin typeface="Consolas" panose="020B0609020204030204" pitchFamily="49" charset="0"/>
                <a:ea typeface="Cambria" panose="02040503050406030204" pitchFamily="18" charset="0"/>
                <a:cs typeface="Times New Roman" panose="02020603050405020304" pitchFamily="18" charset="0"/>
              </a:rPr>
              <a:t>type</a:t>
            </a:r>
            <a:r>
              <a:rPr lang="en-US" sz="1100" dirty="0">
                <a:solidFill>
                  <a:srgbClr val="C4A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1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a:t>
            </a:r>
            <a:r>
              <a:rPr lang="en-US" sz="1100" dirty="0" err="1">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Ljung</a:t>
            </a:r>
            <a:r>
              <a:rPr lang="en-US" sz="1100" dirty="0">
                <a:solidFill>
                  <a:srgbClr val="4E9A06"/>
                </a:solidFill>
                <a:effectLst/>
                <a:latin typeface="Consolas" panose="020B0609020204030204" pitchFamily="49" charset="0"/>
                <a:ea typeface="Cambria" panose="02040503050406030204" pitchFamily="18" charset="0"/>
                <a:cs typeface="Times New Roman" panose="02020603050405020304" pitchFamily="18" charset="0"/>
              </a:rPr>
              <a:t>-Box"</a:t>
            </a: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100" dirty="0">
                <a:solidFill>
                  <a:srgbClr val="C4A000"/>
                </a:solidFill>
                <a:effectLst/>
                <a:latin typeface="Consolas" panose="020B0609020204030204" pitchFamily="49" charset="0"/>
                <a:ea typeface="Cambria" panose="02040503050406030204" pitchFamily="18" charset="0"/>
                <a:cs typeface="Times New Roman" panose="02020603050405020304" pitchFamily="18" charset="0"/>
              </a:rPr>
              <a:t>lag=</a:t>
            </a: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1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20</a:t>
            </a: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endParaRPr lang="en-US" sz="1100" dirty="0">
              <a:effectLst/>
              <a:latin typeface="Consolas" panose="020B0609020204030204" pitchFamily="49" charset="0"/>
              <a:ea typeface="Cambria" panose="02040503050406030204" pitchFamily="18" charset="0"/>
              <a:cs typeface="Times New Roman" panose="02020603050405020304" pitchFamily="18" charset="0"/>
            </a:endParaRPr>
          </a:p>
          <a:p>
            <a:pPr latinLnBrk="1">
              <a:spcAft>
                <a:spcPts val="1000"/>
              </a:spcAft>
            </a:pP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Box-</a:t>
            </a:r>
            <a:r>
              <a:rPr lang="en-US" sz="11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Ljung</a:t>
            </a: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test</a:t>
            </a:r>
            <a:b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data:  </a:t>
            </a:r>
            <a:r>
              <a:rPr lang="en-US" sz="11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model_price$residuals</a:t>
            </a:r>
            <a:b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X-squared = 18.129, </a:t>
            </a:r>
            <a:r>
              <a:rPr lang="en-US" sz="11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df</a:t>
            </a: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 20, p-value = 0.5789</a:t>
            </a:r>
            <a:endParaRPr lang="en-US" sz="1100" dirty="0">
              <a:effectLst/>
              <a:latin typeface="Consolas" panose="020B0609020204030204" pitchFamily="49" charset="0"/>
              <a:ea typeface="Cambria" panose="02040503050406030204" pitchFamily="18" charset="0"/>
              <a:cs typeface="Times New Roman" panose="02020603050405020304" pitchFamily="18" charset="0"/>
            </a:endParaRPr>
          </a:p>
          <a:p>
            <a:endParaRPr lang="LID4096" sz="1100" dirty="0"/>
          </a:p>
        </p:txBody>
      </p:sp>
      <p:pic>
        <p:nvPicPr>
          <p:cNvPr id="4" name="Picture">
            <a:extLst>
              <a:ext uri="{FF2B5EF4-FFF2-40B4-BE49-F238E27FC236}">
                <a16:creationId xmlns:a16="http://schemas.microsoft.com/office/drawing/2014/main" id="{B9DCD3DB-5E40-0CE0-71E3-4532F32D8345}"/>
              </a:ext>
            </a:extLst>
          </p:cNvPr>
          <p:cNvPicPr/>
          <p:nvPr/>
        </p:nvPicPr>
        <p:blipFill>
          <a:blip r:embed="rId2"/>
          <a:stretch>
            <a:fillRect/>
          </a:stretch>
        </p:blipFill>
        <p:spPr bwMode="auto">
          <a:xfrm>
            <a:off x="5637654" y="288758"/>
            <a:ext cx="3205235" cy="2698541"/>
          </a:xfrm>
          <a:prstGeom prst="rect">
            <a:avLst/>
          </a:prstGeom>
          <a:noFill/>
          <a:ln w="9525">
            <a:solidFill>
              <a:schemeClr val="accent3">
                <a:lumMod val="50000"/>
              </a:schemeClr>
            </a:solidFill>
            <a:headEnd/>
            <a:tailEnd/>
          </a:ln>
        </p:spPr>
      </p:pic>
      <p:sp>
        <p:nvSpPr>
          <p:cNvPr id="5" name="ZoneTexte 4">
            <a:extLst>
              <a:ext uri="{FF2B5EF4-FFF2-40B4-BE49-F238E27FC236}">
                <a16:creationId xmlns:a16="http://schemas.microsoft.com/office/drawing/2014/main" id="{928BA00E-BAC8-0C1D-80A0-D22597034C72}"/>
              </a:ext>
            </a:extLst>
          </p:cNvPr>
          <p:cNvSpPr txBox="1"/>
          <p:nvPr/>
        </p:nvSpPr>
        <p:spPr>
          <a:xfrm>
            <a:off x="5637654" y="3048958"/>
            <a:ext cx="3205235" cy="769441"/>
          </a:xfrm>
          <a:prstGeom prst="rect">
            <a:avLst/>
          </a:prstGeom>
          <a:noFill/>
          <a:ln>
            <a:solidFill>
              <a:schemeClr val="accent3">
                <a:lumMod val="50000"/>
              </a:schemeClr>
            </a:solidFill>
          </a:ln>
        </p:spPr>
        <p:txBody>
          <a:bodyPr wrap="square" rtlCol="0">
            <a:spAutoFit/>
          </a:bodyPr>
          <a:lstStyle/>
          <a:p>
            <a:r>
              <a:rPr lang="fr-FR" sz="1100" dirty="0" err="1">
                <a:latin typeface="Ubuntu" panose="020B0504030602030204" pitchFamily="34" charset="0"/>
              </a:rPr>
              <a:t>Although</a:t>
            </a:r>
            <a:r>
              <a:rPr lang="fr-FR" sz="1100" dirty="0">
                <a:latin typeface="Ubuntu" panose="020B0504030602030204" pitchFamily="34" charset="0"/>
              </a:rPr>
              <a:t> the </a:t>
            </a:r>
            <a:r>
              <a:rPr lang="fr-FR" sz="1100" dirty="0" err="1">
                <a:latin typeface="Ubuntu" panose="020B0504030602030204" pitchFamily="34" charset="0"/>
              </a:rPr>
              <a:t>residuals</a:t>
            </a:r>
            <a:r>
              <a:rPr lang="fr-FR" sz="1100" dirty="0">
                <a:latin typeface="Ubuntu" panose="020B0504030602030204" pitchFamily="34" charset="0"/>
              </a:rPr>
              <a:t> are not </a:t>
            </a:r>
            <a:r>
              <a:rPr lang="fr-FR" sz="1100" dirty="0" err="1">
                <a:latin typeface="Ubuntu" panose="020B0504030602030204" pitchFamily="34" charset="0"/>
              </a:rPr>
              <a:t>normally</a:t>
            </a:r>
            <a:r>
              <a:rPr lang="fr-FR" sz="1100" dirty="0">
                <a:latin typeface="Ubuntu" panose="020B0504030602030204" pitchFamily="34" charset="0"/>
              </a:rPr>
              <a:t> </a:t>
            </a:r>
            <a:r>
              <a:rPr lang="fr-FR" sz="1100" dirty="0" err="1">
                <a:latin typeface="Ubuntu" panose="020B0504030602030204" pitchFamily="34" charset="0"/>
              </a:rPr>
              <a:t>distributed</a:t>
            </a:r>
            <a:r>
              <a:rPr lang="fr-FR" sz="1100" dirty="0">
                <a:latin typeface="Ubuntu" panose="020B0504030602030204" pitchFamily="34" charset="0"/>
              </a:rPr>
              <a:t> as </a:t>
            </a:r>
            <a:r>
              <a:rPr lang="fr-FR" sz="1100" dirty="0" err="1">
                <a:latin typeface="Ubuntu" panose="020B0504030602030204" pitchFamily="34" charset="0"/>
              </a:rPr>
              <a:t>much</a:t>
            </a:r>
            <a:r>
              <a:rPr lang="fr-FR" sz="1100" dirty="0">
                <a:latin typeface="Ubuntu" panose="020B0504030602030204" pitchFamily="34" charset="0"/>
              </a:rPr>
              <a:t> as the first model, </a:t>
            </a:r>
            <a:r>
              <a:rPr lang="fr-FR" sz="1100" dirty="0" err="1">
                <a:latin typeface="Ubuntu" panose="020B0504030602030204" pitchFamily="34" charset="0"/>
              </a:rPr>
              <a:t>this</a:t>
            </a:r>
            <a:r>
              <a:rPr lang="fr-FR" sz="1100" dirty="0">
                <a:latin typeface="Ubuntu" panose="020B0504030602030204" pitchFamily="34" charset="0"/>
              </a:rPr>
              <a:t> auto </a:t>
            </a:r>
            <a:r>
              <a:rPr lang="fr-FR" sz="1100" dirty="0" err="1">
                <a:latin typeface="Ubuntu" panose="020B0504030602030204" pitchFamily="34" charset="0"/>
              </a:rPr>
              <a:t>generated</a:t>
            </a:r>
            <a:r>
              <a:rPr lang="fr-FR" sz="1100" dirty="0">
                <a:latin typeface="Ubuntu" panose="020B0504030602030204" pitchFamily="34" charset="0"/>
              </a:rPr>
              <a:t> model </a:t>
            </a:r>
            <a:r>
              <a:rPr lang="fr-FR" sz="1100" dirty="0" err="1">
                <a:latin typeface="Ubuntu" panose="020B0504030602030204" pitchFamily="34" charset="0"/>
              </a:rPr>
              <a:t>lowers</a:t>
            </a:r>
            <a:r>
              <a:rPr lang="fr-FR" sz="1100" dirty="0">
                <a:latin typeface="Ubuntu" panose="020B0504030602030204" pitchFamily="34" charset="0"/>
              </a:rPr>
              <a:t> AIC.</a:t>
            </a:r>
          </a:p>
          <a:p>
            <a:r>
              <a:rPr lang="fr-FR" sz="1100" dirty="0">
                <a:latin typeface="Ubuntu" panose="020B0504030602030204" pitchFamily="34" charset="0"/>
              </a:rPr>
              <a:t>The ACF graph </a:t>
            </a:r>
            <a:r>
              <a:rPr lang="fr-FR" sz="1100" dirty="0" err="1">
                <a:latin typeface="Ubuntu" panose="020B0504030602030204" pitchFamily="34" charset="0"/>
              </a:rPr>
              <a:t>indicates</a:t>
            </a:r>
            <a:r>
              <a:rPr lang="fr-FR" sz="1100" dirty="0">
                <a:latin typeface="Ubuntu" panose="020B0504030602030204" pitchFamily="34" charset="0"/>
              </a:rPr>
              <a:t> white noise. </a:t>
            </a:r>
            <a:endParaRPr lang="LID4096" sz="1100" dirty="0">
              <a:latin typeface="Ubuntu" panose="020B0504030602030204" pitchFamily="34" charset="0"/>
            </a:endParaRPr>
          </a:p>
        </p:txBody>
      </p:sp>
      <p:pic>
        <p:nvPicPr>
          <p:cNvPr id="9" name="Image 8" descr="Une image contenant graphique&#10;&#10;Description générée automatiquement">
            <a:extLst>
              <a:ext uri="{FF2B5EF4-FFF2-40B4-BE49-F238E27FC236}">
                <a16:creationId xmlns:a16="http://schemas.microsoft.com/office/drawing/2014/main" id="{B60A9F32-BF55-7B7E-EDD7-DF619DFA66E7}"/>
              </a:ext>
            </a:extLst>
          </p:cNvPr>
          <p:cNvPicPr>
            <a:picLocks noChangeAspect="1"/>
          </p:cNvPicPr>
          <p:nvPr/>
        </p:nvPicPr>
        <p:blipFill>
          <a:blip r:embed="rId3"/>
          <a:stretch>
            <a:fillRect/>
          </a:stretch>
        </p:blipFill>
        <p:spPr>
          <a:xfrm>
            <a:off x="2730462" y="2176396"/>
            <a:ext cx="2371938" cy="2550047"/>
          </a:xfrm>
          <a:prstGeom prst="rect">
            <a:avLst/>
          </a:prstGeom>
          <a:ln>
            <a:solidFill>
              <a:schemeClr val="accent3">
                <a:lumMod val="50000"/>
              </a:schemeClr>
            </a:solidFill>
          </a:ln>
        </p:spPr>
      </p:pic>
      <p:sp>
        <p:nvSpPr>
          <p:cNvPr id="10" name="ZoneTexte 9">
            <a:extLst>
              <a:ext uri="{FF2B5EF4-FFF2-40B4-BE49-F238E27FC236}">
                <a16:creationId xmlns:a16="http://schemas.microsoft.com/office/drawing/2014/main" id="{D46E977B-1053-7FF5-B309-6785A9BF6362}"/>
              </a:ext>
            </a:extLst>
          </p:cNvPr>
          <p:cNvSpPr txBox="1"/>
          <p:nvPr/>
        </p:nvSpPr>
        <p:spPr>
          <a:xfrm>
            <a:off x="0" y="4726444"/>
            <a:ext cx="6455802" cy="600164"/>
          </a:xfrm>
          <a:prstGeom prst="rect">
            <a:avLst/>
          </a:prstGeom>
          <a:noFill/>
        </p:spPr>
        <p:txBody>
          <a:bodyPr wrap="square" rtlCol="0">
            <a:spAutoFit/>
          </a:bodyPr>
          <a:lstStyle/>
          <a:p>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fit3</a:t>
            </a:r>
            <a:r>
              <a:rPr lang="en-US" sz="11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forecast(model_price2,</a:t>
            </a:r>
            <a:r>
              <a:rPr lang="en-US" sz="1100" dirty="0">
                <a:solidFill>
                  <a:srgbClr val="C4A000"/>
                </a:solidFill>
                <a:effectLst/>
                <a:latin typeface="Consolas" panose="020B0609020204030204" pitchFamily="49" charset="0"/>
                <a:ea typeface="Cambria" panose="02040503050406030204" pitchFamily="18" charset="0"/>
                <a:cs typeface="Times New Roman" panose="02020603050405020304" pitchFamily="18" charset="0"/>
              </a:rPr>
              <a:t>h=</a:t>
            </a:r>
            <a:r>
              <a:rPr lang="en-US" sz="11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6</a:t>
            </a: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fit2</a:t>
            </a:r>
            <a:r>
              <a:rPr lang="en-US" sz="1100" dirty="0">
                <a:solidFill>
                  <a:srgbClr val="8F5902"/>
                </a:solidFill>
                <a:effectLst/>
                <a:latin typeface="Consolas" panose="020B0609020204030204" pitchFamily="49" charset="0"/>
                <a:ea typeface="Cambria" panose="02040503050406030204" pitchFamily="18" charset="0"/>
                <a:cs typeface="Times New Roman" panose="02020603050405020304" pitchFamily="18" charset="0"/>
              </a:rPr>
              <a:t>&lt;-</a:t>
            </a: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forecast(</a:t>
            </a:r>
            <a:r>
              <a:rPr lang="en-US" sz="11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model_price,</a:t>
            </a:r>
            <a:r>
              <a:rPr lang="en-US" sz="1100" dirty="0" err="1">
                <a:solidFill>
                  <a:srgbClr val="C4A000"/>
                </a:solidFill>
                <a:effectLst/>
                <a:latin typeface="Consolas" panose="020B0609020204030204" pitchFamily="49" charset="0"/>
                <a:ea typeface="Cambria" panose="02040503050406030204" pitchFamily="18" charset="0"/>
                <a:cs typeface="Times New Roman" panose="02020603050405020304" pitchFamily="18" charset="0"/>
              </a:rPr>
              <a:t>xreg</a:t>
            </a:r>
            <a:r>
              <a:rPr lang="en-US" sz="1100" dirty="0">
                <a:solidFill>
                  <a:srgbClr val="C4A000"/>
                </a:solidFill>
                <a:effectLst/>
                <a:latin typeface="Consolas" panose="020B0609020204030204" pitchFamily="49" charset="0"/>
                <a:ea typeface="Cambria" panose="02040503050406030204" pitchFamily="18" charset="0"/>
                <a:cs typeface="Times New Roman" panose="02020603050405020304" pitchFamily="18" charset="0"/>
              </a:rPr>
              <a:t>=</a:t>
            </a: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newxreg, </a:t>
            </a:r>
            <a:r>
              <a:rPr lang="en-US" sz="1100" dirty="0">
                <a:solidFill>
                  <a:srgbClr val="C4A000"/>
                </a:solidFill>
                <a:effectLst/>
                <a:latin typeface="Consolas" panose="020B0609020204030204" pitchFamily="49" charset="0"/>
                <a:ea typeface="Cambria" panose="02040503050406030204" pitchFamily="18" charset="0"/>
                <a:cs typeface="Times New Roman" panose="02020603050405020304" pitchFamily="18" charset="0"/>
              </a:rPr>
              <a:t>h=</a:t>
            </a:r>
            <a:r>
              <a:rPr lang="en-US" sz="1100" dirty="0">
                <a:solidFill>
                  <a:srgbClr val="0000CF"/>
                </a:solidFill>
                <a:effectLst/>
                <a:latin typeface="Consolas" panose="020B0609020204030204" pitchFamily="49" charset="0"/>
                <a:ea typeface="Cambria" panose="02040503050406030204" pitchFamily="18" charset="0"/>
                <a:cs typeface="Times New Roman" panose="02020603050405020304" pitchFamily="18" charset="0"/>
              </a:rPr>
              <a:t>6</a:t>
            </a:r>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endParaRPr lang="en-US" sz="1100" dirty="0">
              <a:effectLst/>
              <a:latin typeface="Consolas" panose="020B0609020204030204" pitchFamily="49" charset="0"/>
              <a:ea typeface="Cambria" panose="02040503050406030204" pitchFamily="18" charset="0"/>
              <a:cs typeface="Times New Roman" panose="02020603050405020304" pitchFamily="18" charset="0"/>
            </a:endParaRPr>
          </a:p>
          <a:p>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p>
          <a:p>
            <a:r>
              <a:rPr lang="en-US" sz="11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endParaRPr lang="LID4096" sz="1100" dirty="0">
              <a:latin typeface="Consolas" panose="020B0609020204030204" pitchFamily="49" charset="0"/>
            </a:endParaRPr>
          </a:p>
        </p:txBody>
      </p:sp>
      <p:pic>
        <p:nvPicPr>
          <p:cNvPr id="6" name="Image 5" descr="Une image contenant graphique&#10;&#10;Description générée automatiquement">
            <a:extLst>
              <a:ext uri="{FF2B5EF4-FFF2-40B4-BE49-F238E27FC236}">
                <a16:creationId xmlns:a16="http://schemas.microsoft.com/office/drawing/2014/main" id="{761CA230-92C2-A65E-610A-EA18D0B402B1}"/>
              </a:ext>
            </a:extLst>
          </p:cNvPr>
          <p:cNvPicPr>
            <a:picLocks noChangeAspect="1"/>
          </p:cNvPicPr>
          <p:nvPr/>
        </p:nvPicPr>
        <p:blipFill>
          <a:blip r:embed="rId4"/>
          <a:stretch>
            <a:fillRect/>
          </a:stretch>
        </p:blipFill>
        <p:spPr>
          <a:xfrm>
            <a:off x="66520" y="2176397"/>
            <a:ext cx="2371939" cy="2550047"/>
          </a:xfrm>
          <a:prstGeom prst="rect">
            <a:avLst/>
          </a:prstGeom>
          <a:ln>
            <a:solidFill>
              <a:schemeClr val="accent3">
                <a:lumMod val="50000"/>
              </a:schemeClr>
            </a:solidFill>
          </a:ln>
        </p:spPr>
      </p:pic>
    </p:spTree>
    <p:extLst>
      <p:ext uri="{BB962C8B-B14F-4D97-AF65-F5344CB8AC3E}">
        <p14:creationId xmlns:p14="http://schemas.microsoft.com/office/powerpoint/2010/main" val="2780218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D85B4B81-43F4-9E6C-11B8-DEC547D4BC1D}"/>
              </a:ext>
            </a:extLst>
          </p:cNvPr>
          <p:cNvSpPr>
            <a:spLocks noGrp="1"/>
          </p:cNvSpPr>
          <p:nvPr>
            <p:ph type="body" idx="1"/>
          </p:nvPr>
        </p:nvSpPr>
        <p:spPr>
          <a:xfrm>
            <a:off x="61876" y="873148"/>
            <a:ext cx="8504608" cy="4723254"/>
          </a:xfrm>
        </p:spPr>
        <p:txBody>
          <a:bodyPr/>
          <a:lstStyle/>
          <a:p>
            <a:pPr latinLnBrk="1">
              <a:spcAft>
                <a:spcPts val="1000"/>
              </a:spcAft>
            </a:pPr>
            <a:r>
              <a:rPr lang="en-US" sz="1000" b="1"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fit3</a:t>
            </a:r>
            <a:endParaRPr lang="en-US" sz="1000" b="1" dirty="0">
              <a:effectLst/>
              <a:latin typeface="Consolas" panose="020B0609020204030204" pitchFamily="49" charset="0"/>
              <a:ea typeface="Cambria" panose="02040503050406030204" pitchFamily="18" charset="0"/>
              <a:cs typeface="Times New Roman" panose="02020603050405020304" pitchFamily="18" charset="0"/>
            </a:endParaRPr>
          </a:p>
          <a:p>
            <a:pPr latinLnBrk="1">
              <a:spcAft>
                <a:spcPts val="1000"/>
              </a:spcAft>
            </a:pPr>
            <a:r>
              <a:rPr lang="en-US" sz="1000" b="1"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Point Forecast    Lo 80    Hi 80     Lo 95    Hi 95</a:t>
            </a:r>
            <a:br>
              <a:rPr lang="en-US" sz="1000" b="1"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000" b="1"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117       24371.69 20656.98 28086.39 18690.533 30052.84</a:t>
            </a:r>
            <a:br>
              <a:rPr lang="en-US" sz="1000" b="1"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000" b="1"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118       25541.84 19578.18 31505.51 16421.204 34662.48</a:t>
            </a:r>
            <a:br>
              <a:rPr lang="en-US" sz="1000" b="1"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000" b="1"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119       25765.41 18216.67 33314.14 14220.616 37310.20</a:t>
            </a:r>
            <a:br>
              <a:rPr lang="en-US" sz="1000" b="1"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000" b="1"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120       24988.40 16046.79 33930.01 11313.390 38663.41</a:t>
            </a:r>
            <a:br>
              <a:rPr lang="en-US" sz="1000" b="1"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000" b="1"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121       24119.51 13746.40 34492.61  8255.216 39983.79</a:t>
            </a:r>
            <a:br>
              <a:rPr lang="en-US" sz="1000" b="1"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000" b="1"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122       24088.68 12305.22 35872.13  6067.441 42109.92</a:t>
            </a:r>
            <a:endParaRPr lang="en-US" sz="1000" b="1" dirty="0">
              <a:effectLst/>
              <a:latin typeface="Consolas" panose="020B0609020204030204" pitchFamily="49" charset="0"/>
              <a:ea typeface="Cambria" panose="02040503050406030204" pitchFamily="18" charset="0"/>
              <a:cs typeface="Times New Roman" panose="02020603050405020304" pitchFamily="18" charset="0"/>
            </a:endParaRPr>
          </a:p>
          <a:p>
            <a:pPr marL="152400" indent="0" latinLnBrk="1">
              <a:spcAft>
                <a:spcPts val="1000"/>
              </a:spcAft>
              <a:buNone/>
            </a:pPr>
            <a:endParaRPr lang="en-US" sz="1000" b="1" dirty="0">
              <a:solidFill>
                <a:srgbClr val="000000"/>
              </a:solidFill>
              <a:latin typeface="Consolas" panose="020B0609020204030204" pitchFamily="49" charset="0"/>
              <a:ea typeface="Cambria" panose="02040503050406030204" pitchFamily="18" charset="0"/>
              <a:cs typeface="Times New Roman" panose="02020603050405020304" pitchFamily="18" charset="0"/>
            </a:endParaRPr>
          </a:p>
          <a:p>
            <a:pPr latinLnBrk="1">
              <a:spcAft>
                <a:spcPts val="1000"/>
              </a:spcAft>
            </a:pPr>
            <a:endParaRPr lang="en-US" sz="1000" b="1" dirty="0">
              <a:solidFill>
                <a:srgbClr val="000000"/>
              </a:solidFill>
              <a:latin typeface="Consolas" panose="020B0609020204030204" pitchFamily="49" charset="0"/>
              <a:ea typeface="Cambria" panose="02040503050406030204" pitchFamily="18" charset="0"/>
              <a:cs typeface="Times New Roman" panose="02020603050405020304" pitchFamily="18" charset="0"/>
            </a:endParaRPr>
          </a:p>
          <a:p>
            <a:pPr latinLnBrk="1">
              <a:spcAft>
                <a:spcPts val="1000"/>
              </a:spcAft>
            </a:pPr>
            <a:endParaRPr lang="en-US" sz="1000" b="1" dirty="0">
              <a:solidFill>
                <a:srgbClr val="000000"/>
              </a:solidFill>
              <a:latin typeface="Consolas" panose="020B0609020204030204" pitchFamily="49" charset="0"/>
              <a:ea typeface="Cambria" panose="02040503050406030204" pitchFamily="18" charset="0"/>
              <a:cs typeface="Times New Roman" panose="02020603050405020304" pitchFamily="18" charset="0"/>
            </a:endParaRPr>
          </a:p>
          <a:p>
            <a:pPr latinLnBrk="1">
              <a:spcAft>
                <a:spcPts val="1000"/>
              </a:spcAft>
            </a:pPr>
            <a:endParaRPr lang="en-US" sz="1000" b="1" dirty="0">
              <a:solidFill>
                <a:srgbClr val="000000"/>
              </a:solidFill>
              <a:latin typeface="Consolas" panose="020B0609020204030204" pitchFamily="49" charset="0"/>
              <a:ea typeface="Cambria" panose="02040503050406030204" pitchFamily="18" charset="0"/>
              <a:cs typeface="Times New Roman" panose="02020603050405020304" pitchFamily="18" charset="0"/>
            </a:endParaRPr>
          </a:p>
          <a:p>
            <a:pPr latinLnBrk="1">
              <a:spcAft>
                <a:spcPts val="1000"/>
              </a:spcAft>
            </a:pPr>
            <a:r>
              <a:rPr lang="en-US" sz="1000" b="1"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fit2</a:t>
            </a:r>
            <a:endParaRPr lang="en-US" sz="1000" b="1" dirty="0">
              <a:effectLst/>
              <a:latin typeface="Consolas" panose="020B0609020204030204" pitchFamily="49" charset="0"/>
              <a:ea typeface="Cambria" panose="02040503050406030204" pitchFamily="18" charset="0"/>
              <a:cs typeface="Times New Roman" panose="02020603050405020304" pitchFamily="18" charset="0"/>
            </a:endParaRPr>
          </a:p>
          <a:p>
            <a:pPr latinLnBrk="1">
              <a:spcAft>
                <a:spcPts val="1000"/>
              </a:spcAft>
            </a:pPr>
            <a:r>
              <a:rPr lang="en-US" sz="1000" b="1"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Point Forecast    Lo 80    Hi 80     Lo 95    Hi 95</a:t>
            </a:r>
            <a:br>
              <a:rPr lang="en-US" sz="1000" b="1"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000" b="1"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117       23298.48 19713.23 26883.74 17815.308 28781.66</a:t>
            </a:r>
            <a:br>
              <a:rPr lang="en-US" sz="1000" b="1"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000" b="1"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118       23735.97 17890.33 29581.61 14795.833 32676.10</a:t>
            </a:r>
            <a:br>
              <a:rPr lang="en-US" sz="1000" b="1"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000" b="1"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119       24152.00 16841.08 31462.91 12970.922 35333.07</a:t>
            </a:r>
            <a:br>
              <a:rPr lang="en-US" sz="1000" b="1"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000" b="1"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120       24547.62 16128.42 32966.82 11671.562 37423.67</a:t>
            </a:r>
            <a:br>
              <a:rPr lang="en-US" sz="1000" b="1"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000" b="1"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121       24923.83 15615.32 34232.35 10687.686 39159.98</a:t>
            </a:r>
            <a:br>
              <a:rPr lang="en-US" sz="1000" b="1"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000" b="1"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122       25281.60 15236.42 35326.78  9918.818 40644.38</a:t>
            </a:r>
            <a:endParaRPr lang="en-US" sz="1000" b="1" dirty="0">
              <a:effectLst/>
              <a:latin typeface="Consolas" panose="020B0609020204030204" pitchFamily="49" charset="0"/>
              <a:ea typeface="Cambria" panose="02040503050406030204" pitchFamily="18" charset="0"/>
              <a:cs typeface="Times New Roman" panose="02020603050405020304" pitchFamily="18" charset="0"/>
            </a:endParaRPr>
          </a:p>
          <a:p>
            <a:pPr latinLnBrk="1">
              <a:spcAft>
                <a:spcPts val="1000"/>
              </a:spcAft>
            </a:pPr>
            <a:endParaRPr lang="en-US" sz="1100" dirty="0">
              <a:effectLst/>
              <a:latin typeface="Consolas" panose="020B0609020204030204" pitchFamily="49" charset="0"/>
              <a:ea typeface="Cambria" panose="02040503050406030204" pitchFamily="18" charset="0"/>
              <a:cs typeface="Times New Roman" panose="02020603050405020304" pitchFamily="18" charset="0"/>
            </a:endParaRPr>
          </a:p>
        </p:txBody>
      </p:sp>
      <p:sp>
        <p:nvSpPr>
          <p:cNvPr id="5" name="ZoneTexte 4">
            <a:extLst>
              <a:ext uri="{FF2B5EF4-FFF2-40B4-BE49-F238E27FC236}">
                <a16:creationId xmlns:a16="http://schemas.microsoft.com/office/drawing/2014/main" id="{E445E905-14DC-87B2-EA46-47D31A9599D9}"/>
              </a:ext>
            </a:extLst>
          </p:cNvPr>
          <p:cNvSpPr txBox="1"/>
          <p:nvPr/>
        </p:nvSpPr>
        <p:spPr>
          <a:xfrm>
            <a:off x="4929511" y="2104784"/>
            <a:ext cx="3774477" cy="1615827"/>
          </a:xfrm>
          <a:prstGeom prst="rect">
            <a:avLst/>
          </a:prstGeom>
          <a:noFill/>
          <a:ln>
            <a:solidFill>
              <a:schemeClr val="accent3">
                <a:lumMod val="50000"/>
              </a:schemeClr>
            </a:solidFill>
          </a:ln>
        </p:spPr>
        <p:txBody>
          <a:bodyPr wrap="square" rtlCol="0">
            <a:spAutoFit/>
          </a:bodyPr>
          <a:lstStyle/>
          <a:p>
            <a:r>
              <a:rPr lang="en-US" sz="1100" b="0" i="0" dirty="0">
                <a:solidFill>
                  <a:schemeClr val="accent3">
                    <a:lumMod val="50000"/>
                  </a:schemeClr>
                </a:solidFill>
                <a:effectLst/>
                <a:latin typeface="Ubuntu" panose="020B0504030602030204" pitchFamily="34" charset="0"/>
              </a:rPr>
              <a:t>After conducting diagnostic tests on both models</a:t>
            </a:r>
            <a:r>
              <a:rPr lang="en-US" sz="1100" dirty="0">
                <a:solidFill>
                  <a:schemeClr val="accent3">
                    <a:lumMod val="50000"/>
                  </a:schemeClr>
                </a:solidFill>
                <a:latin typeface="Ubuntu" panose="020B0504030602030204" pitchFamily="34" charset="0"/>
              </a:rPr>
              <a:t> </a:t>
            </a:r>
            <a:r>
              <a:rPr lang="en-US" sz="1100" b="0" i="0" dirty="0">
                <a:solidFill>
                  <a:schemeClr val="accent3">
                    <a:lumMod val="50000"/>
                  </a:schemeClr>
                </a:solidFill>
                <a:effectLst/>
                <a:latin typeface="Ubuntu" panose="020B0504030602030204" pitchFamily="34" charset="0"/>
              </a:rPr>
              <a:t>and finding that they both meet the necessary criteria, the model with the lowest AIC can be considered the better model. In this case , the "model_price2“ has the lower AIC, indicating that it is a better fit for the data. </a:t>
            </a:r>
            <a:r>
              <a:rPr lang="en-US" sz="1100" dirty="0">
                <a:solidFill>
                  <a:schemeClr val="accent3">
                    <a:lumMod val="50000"/>
                  </a:schemeClr>
                </a:solidFill>
                <a:latin typeface="Ubuntu" panose="020B0504030602030204" pitchFamily="34" charset="0"/>
              </a:rPr>
              <a:t>T</a:t>
            </a:r>
            <a:r>
              <a:rPr lang="en-US" sz="1100" b="0" i="0" dirty="0">
                <a:solidFill>
                  <a:schemeClr val="accent3">
                    <a:lumMod val="50000"/>
                  </a:schemeClr>
                </a:solidFill>
                <a:effectLst/>
                <a:latin typeface="Ubuntu" panose="020B0504030602030204" pitchFamily="34" charset="0"/>
              </a:rPr>
              <a:t>hough the inclusion of external regressors in this model improves its accuracy, as they provide additional information to the model, the model_price2 has better aic(lower) and better statistical results.</a:t>
            </a:r>
            <a:endParaRPr lang="LID4096" sz="1100" dirty="0">
              <a:solidFill>
                <a:schemeClr val="accent3">
                  <a:lumMod val="50000"/>
                </a:schemeClr>
              </a:solidFill>
              <a:latin typeface="Ubuntu" panose="020B0504030602030204" pitchFamily="34" charset="0"/>
            </a:endParaRPr>
          </a:p>
        </p:txBody>
      </p:sp>
      <p:sp>
        <p:nvSpPr>
          <p:cNvPr id="3" name="ZoneTexte 5">
            <a:extLst>
              <a:ext uri="{FF2B5EF4-FFF2-40B4-BE49-F238E27FC236}">
                <a16:creationId xmlns:a16="http://schemas.microsoft.com/office/drawing/2014/main" id="{CDDDCA23-CC72-CA41-1C7F-156DB39E302E}"/>
              </a:ext>
            </a:extLst>
          </p:cNvPr>
          <p:cNvSpPr txBox="1"/>
          <p:nvPr/>
        </p:nvSpPr>
        <p:spPr>
          <a:xfrm>
            <a:off x="1993023" y="2728031"/>
            <a:ext cx="4152613" cy="369332"/>
          </a:xfrm>
          <a:prstGeom prst="rect">
            <a:avLst/>
          </a:prstGeom>
          <a:noFill/>
        </p:spPr>
        <p:txBody>
          <a:bodyPr wrap="square" rtlCol="0">
            <a:spAutoFit/>
          </a:bodyPr>
          <a:lstStyle/>
          <a:p>
            <a:r>
              <a:rPr lang="fr-FR" sz="1800" b="1" dirty="0" err="1">
                <a:solidFill>
                  <a:schemeClr val="tx2"/>
                </a:solidFill>
                <a:latin typeface="Ubuntu" panose="020B0504030602030204" pitchFamily="34" charset="0"/>
              </a:rPr>
              <a:t>Which</a:t>
            </a:r>
            <a:r>
              <a:rPr lang="fr-FR" sz="1800" b="1" dirty="0">
                <a:solidFill>
                  <a:schemeClr val="tx2"/>
                </a:solidFill>
                <a:latin typeface="Ubuntu" panose="020B0504030602030204" pitchFamily="34" charset="0"/>
              </a:rPr>
              <a:t> model to </a:t>
            </a:r>
            <a:r>
              <a:rPr lang="fr-FR" sz="1800" b="1" dirty="0" err="1">
                <a:solidFill>
                  <a:schemeClr val="tx2"/>
                </a:solidFill>
                <a:latin typeface="Ubuntu" panose="020B0504030602030204" pitchFamily="34" charset="0"/>
              </a:rPr>
              <a:t>choose</a:t>
            </a:r>
            <a:r>
              <a:rPr lang="fr-FR" sz="1800" b="1" dirty="0">
                <a:solidFill>
                  <a:schemeClr val="tx2"/>
                </a:solidFill>
                <a:latin typeface="Ubuntu" panose="020B0504030602030204" pitchFamily="34" charset="0"/>
              </a:rPr>
              <a:t>?</a:t>
            </a:r>
            <a:endParaRPr lang="LID4096" sz="1800" b="1" dirty="0">
              <a:solidFill>
                <a:schemeClr val="tx2"/>
              </a:solidFill>
              <a:latin typeface="Ubuntu" panose="020B0504030602030204" pitchFamily="34" charset="0"/>
            </a:endParaRPr>
          </a:p>
        </p:txBody>
      </p:sp>
    </p:spTree>
    <p:extLst>
      <p:ext uri="{BB962C8B-B14F-4D97-AF65-F5344CB8AC3E}">
        <p14:creationId xmlns:p14="http://schemas.microsoft.com/office/powerpoint/2010/main" val="2107217453"/>
      </p:ext>
    </p:extLst>
  </p:cSld>
  <p:clrMapOvr>
    <a:masterClrMapping/>
  </p:clrMapOvr>
</p:sld>
</file>

<file path=ppt/theme/theme1.xml><?xml version="1.0" encoding="utf-8"?>
<a:theme xmlns:a="http://schemas.openxmlformats.org/drawingml/2006/main" name="Cryptocurrency Today by Slidesgo">
  <a:themeElements>
    <a:clrScheme name="Simple Light">
      <a:dk1>
        <a:srgbClr val="F1E8DC"/>
      </a:dk1>
      <a:lt1>
        <a:srgbClr val="FFFFFF"/>
      </a:lt1>
      <a:dk2>
        <a:srgbClr val="FBBF60"/>
      </a:dk2>
      <a:lt2>
        <a:srgbClr val="39B0D1"/>
      </a:lt2>
      <a:accent1>
        <a:srgbClr val="66B888"/>
      </a:accent1>
      <a:accent2>
        <a:srgbClr val="FE98B0"/>
      </a:accent2>
      <a:accent3>
        <a:srgbClr val="383838"/>
      </a:accent3>
      <a:accent4>
        <a:srgbClr val="D7A350"/>
      </a:accent4>
      <a:accent5>
        <a:srgbClr val="E8B15A"/>
      </a:accent5>
      <a:accent6>
        <a:srgbClr val="FFFFFF"/>
      </a:accent6>
      <a:hlink>
        <a:srgbClr val="3838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176</TotalTime>
  <Words>2783</Words>
  <Application>Microsoft Office PowerPoint</Application>
  <PresentationFormat>On-screen Show (16:9)</PresentationFormat>
  <Paragraphs>94</Paragraphs>
  <Slides>13</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Chewy</vt:lpstr>
      <vt:lpstr>Roboto Condensed Light</vt:lpstr>
      <vt:lpstr>Arial</vt:lpstr>
      <vt:lpstr>Consolas</vt:lpstr>
      <vt:lpstr>Cambria</vt:lpstr>
      <vt:lpstr>Ubuntu</vt:lpstr>
      <vt:lpstr>Cryptocurrency Today by Slidesgo</vt:lpstr>
      <vt:lpstr>BITCOIN MODELING</vt:lpstr>
      <vt:lpstr>LITERATURE REVIEW</vt:lpstr>
      <vt:lpstr>We are using an ARIMA (Autoregressive Integrated Moving Average) model for time series forecasting because it can capture the patterns of past data to make predictions about future trends. ARIMA models are often used in financial analysis, economics, and engineering to forecast future values of a variable based on historical data. Additionally, we have decided to incorporate external regressors into our ARIMA model to improve its accuracy. External regressors are additional variables that can influence the target variable we are trying to forecast. By including these variables in the model, we can account for their impact on the target variable and produce more accurate forecasts. In our case we found two variables that has significant impact on the bitcoin prices (days destroyed, cost per transaction) :: The file containing the external regressors will be provided the project file. ::</vt:lpstr>
      <vt:lpstr>PowerPoint Presentation</vt:lpstr>
      <vt:lpstr>p_values &lt;- 0:3 d_values &lt;- 0:1 q_values &lt;- 0:3  # Initialize variables to store the best model and its AIC best_model &lt;- NULL best_aic &lt;- Inf  # Loop through all possible combinations of p, d, and q values for (p in p_values) {   for (d in d_values) {     for (q in q_values) {       # Fit an ARIMA model with the current p, d, and q values       model &lt;- arima(project_dy[,2], order = c(p, d, q))       if (!any(is.na(diag(model$var.coef)))) {         # Calculate the AIC         aic &lt;- AIC(model)         # Check if the current model has a lower AIC than the best model so far         if (aic &lt; best_aic) {           best_aic &lt;- aic           best_model &lt;- model         }       }     }   } } </vt:lpstr>
      <vt:lpstr>PowerPoint Presentation</vt:lpstr>
      <vt:lpstr>PowerPoint Presentation</vt:lpstr>
      <vt:lpstr>PowerPoint Presentation</vt:lpstr>
      <vt:lpstr>PowerPoint Presentation</vt:lpstr>
      <vt:lpstr>BITCOIN VOLATILITY</vt:lpstr>
      <vt:lpstr>BITCOIN VOLATILITY</vt:lpstr>
      <vt:lpstr>BITCOIN VOLATILITY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BITCOIN MODELING</dc:title>
  <dc:creator>mohamed abdellaoui</dc:creator>
  <cp:lastModifiedBy>Okba Nairi</cp:lastModifiedBy>
  <cp:revision>11</cp:revision>
  <dcterms:modified xsi:type="dcterms:W3CDTF">2023-04-14T19:44:47Z</dcterms:modified>
</cp:coreProperties>
</file>