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64" r:id="rId4"/>
    <p:sldId id="266" r:id="rId5"/>
    <p:sldId id="286" r:id="rId6"/>
    <p:sldId id="277" r:id="rId7"/>
    <p:sldId id="296" r:id="rId8"/>
    <p:sldId id="297" r:id="rId9"/>
    <p:sldId id="294" r:id="rId10"/>
    <p:sldId id="292" r:id="rId11"/>
    <p:sldId id="299" r:id="rId12"/>
    <p:sldId id="289" r:id="rId13"/>
    <p:sldId id="301" r:id="rId14"/>
    <p:sldId id="288" r:id="rId15"/>
    <p:sldId id="281" r:id="rId16"/>
    <p:sldId id="298" r:id="rId17"/>
    <p:sldId id="284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4C"/>
    <a:srgbClr val="F37D25"/>
    <a:srgbClr val="F9A90F"/>
    <a:srgbClr val="D8D5FB"/>
    <a:srgbClr val="7274F0"/>
    <a:srgbClr val="C9C5F9"/>
    <a:srgbClr val="8F68CE"/>
    <a:srgbClr val="AD91DB"/>
    <a:srgbClr val="7D78AD"/>
    <a:srgbClr val="636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3990" autoAdjust="0"/>
  </p:normalViewPr>
  <p:slideViewPr>
    <p:cSldViewPr>
      <p:cViewPr>
        <p:scale>
          <a:sx n="78" d="100"/>
          <a:sy n="78" d="100"/>
        </p:scale>
        <p:origin x="-64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E63DF-0979-4267-BDE1-657EA9EDCAB9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E574F-8EA1-4201-A202-556D38657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0091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0F39B-3F1E-4B6D-B2EB-00A5ABBE4B9C}" type="datetimeFigureOut">
              <a:rPr lang="ko-KR" altLang="en-US" smtClean="0"/>
              <a:t>2019-10-18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65287-BF36-4A7B-BC1C-5932ACA89C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64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5287-BF36-4A7B-BC1C-5932ACA89C9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42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5287-BF36-4A7B-BC1C-5932ACA89C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00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5287-BF36-4A7B-BC1C-5932ACA89C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00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5287-BF36-4A7B-BC1C-5932ACA89C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00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5287-BF36-4A7B-BC1C-5932ACA89C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00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5287-BF36-4A7B-BC1C-5932ACA89C9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00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5287-BF36-4A7B-BC1C-5932ACA89C9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00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5287-BF36-4A7B-BC1C-5932ACA89C9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0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5287-BF36-4A7B-BC1C-5932ACA89C9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726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5287-BF36-4A7B-BC1C-5932ACA89C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0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5287-BF36-4A7B-BC1C-5932ACA89C9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68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5287-BF36-4A7B-BC1C-5932ACA89C9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68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5287-BF36-4A7B-BC1C-5932ACA89C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0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5287-BF36-4A7B-BC1C-5932ACA89C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0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5287-BF36-4A7B-BC1C-5932ACA89C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00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5287-BF36-4A7B-BC1C-5932ACA89C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0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8669-95E9-489E-AD2A-07F6DAEEC477}" type="datetimeFigureOut">
              <a:rPr lang="ko-KR" altLang="en-US" smtClean="0"/>
              <a:t>2019-10-18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8272-3339-4009-BE85-0B8A010F5D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92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8669-95E9-489E-AD2A-07F6DAEEC477}" type="datetimeFigureOut">
              <a:rPr lang="ko-KR" altLang="en-US" smtClean="0"/>
              <a:t>2019-10-18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8272-3339-4009-BE85-0B8A010F5D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20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8669-95E9-489E-AD2A-07F6DAEEC477}" type="datetimeFigureOut">
              <a:rPr lang="ko-KR" altLang="en-US" smtClean="0"/>
              <a:t>2019-10-18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8272-3339-4009-BE85-0B8A010F5D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55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8669-95E9-489E-AD2A-07F6DAEEC477}" type="datetimeFigureOut">
              <a:rPr lang="ko-KR" altLang="en-US" smtClean="0"/>
              <a:t>2019-10-18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8272-3339-4009-BE85-0B8A010F5D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64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8669-95E9-489E-AD2A-07F6DAEEC477}" type="datetimeFigureOut">
              <a:rPr lang="ko-KR" altLang="en-US" smtClean="0"/>
              <a:t>2019-10-18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8272-3339-4009-BE85-0B8A010F5D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1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8669-95E9-489E-AD2A-07F6DAEEC477}" type="datetimeFigureOut">
              <a:rPr lang="ko-KR" altLang="en-US" smtClean="0"/>
              <a:t>2019-10-18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8272-3339-4009-BE85-0B8A010F5D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5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8669-95E9-489E-AD2A-07F6DAEEC477}" type="datetimeFigureOut">
              <a:rPr lang="ko-KR" altLang="en-US" smtClean="0"/>
              <a:t>2019-10-18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8272-3339-4009-BE85-0B8A010F5D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41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8669-95E9-489E-AD2A-07F6DAEEC477}" type="datetimeFigureOut">
              <a:rPr lang="ko-KR" altLang="en-US" smtClean="0"/>
              <a:t>2019-10-18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8272-3339-4009-BE85-0B8A010F5D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31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8669-95E9-489E-AD2A-07F6DAEEC477}" type="datetimeFigureOut">
              <a:rPr lang="ko-KR" altLang="en-US" smtClean="0"/>
              <a:t>2019-10-18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8272-3339-4009-BE85-0B8A010F5D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27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8669-95E9-489E-AD2A-07F6DAEEC477}" type="datetimeFigureOut">
              <a:rPr lang="ko-KR" altLang="en-US" smtClean="0"/>
              <a:t>2019-10-18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8272-3339-4009-BE85-0B8A010F5D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65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8669-95E9-489E-AD2A-07F6DAEEC477}" type="datetimeFigureOut">
              <a:rPr lang="ko-KR" altLang="en-US" smtClean="0"/>
              <a:t>2019-10-18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8272-3339-4009-BE85-0B8A010F5D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11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38669-95E9-489E-AD2A-07F6DAEEC477}" type="datetimeFigureOut">
              <a:rPr lang="ko-KR" altLang="en-US" smtClean="0"/>
              <a:t>2019-10-18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8272-3339-4009-BE85-0B8A010F5D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88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70.12.113.173:8000/traveler/searchByMultipleIsoCode?serviceKey=6484527300836868045&amp;countryName1=%EC%9D%B4%EB%9D%BC%ED%81%AC&amp;countryName2=%EC%9D%B4%EB%9E%8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set/15000760/openapi.do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data.go.kr/" TargetMode="External"/><Relationship Id="rId5" Type="http://schemas.openxmlformats.org/officeDocument/2006/relationships/hyperlink" Target="https://www.data.go.kr/dataset/15025430/openapi.do" TargetMode="External"/><Relationship Id="rId4" Type="http://schemas.openxmlformats.org/officeDocument/2006/relationships/hyperlink" Target="https://www.data.go.kr/dataset/15000827/openapi.d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set/15000760/openapi.do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data.go.kr/" TargetMode="External"/><Relationship Id="rId5" Type="http://schemas.openxmlformats.org/officeDocument/2006/relationships/hyperlink" Target="https://www.data.go.kr/dataset/15025430/openapi.do" TargetMode="External"/><Relationship Id="rId4" Type="http://schemas.openxmlformats.org/officeDocument/2006/relationships/hyperlink" Target="https://www.data.go.kr/dataset/15000827/openapi.d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930728"/>
            <a:ext cx="9144000" cy="27863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spc="-15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060848"/>
            <a:ext cx="9144000" cy="2786304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4000" spc="-150" dirty="0" smtClean="0">
                <a:solidFill>
                  <a:schemeClr val="bg1"/>
                </a:solidFill>
              </a:rPr>
              <a:t>실시간 세계 여행지 정보</a:t>
            </a:r>
            <a:r>
              <a:rPr lang="en-US" altLang="ko-KR" sz="4000" spc="-150" dirty="0" smtClean="0">
                <a:solidFill>
                  <a:schemeClr val="bg1"/>
                </a:solidFill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</a:rPr>
            </a:br>
            <a:r>
              <a:rPr lang="en-US" altLang="ko-KR" sz="4000" spc="-150" dirty="0" smtClean="0">
                <a:solidFill>
                  <a:schemeClr val="bg1"/>
                </a:solidFill>
              </a:rPr>
              <a:t>REST API </a:t>
            </a:r>
            <a:r>
              <a:rPr lang="ko-KR" altLang="en-US" sz="4000" spc="-150" dirty="0" smtClean="0">
                <a:solidFill>
                  <a:schemeClr val="bg1"/>
                </a:solidFill>
              </a:rPr>
              <a:t>서비스</a:t>
            </a:r>
            <a:endParaRPr lang="ko-KR" altLang="en-US" sz="4000" spc="-150" dirty="0">
              <a:solidFill>
                <a:schemeClr val="bg1"/>
              </a:solidFill>
            </a:endParaRPr>
          </a:p>
        </p:txBody>
      </p:sp>
      <p:pic>
        <p:nvPicPr>
          <p:cNvPr id="1031" name="Picture 7" descr="C:\Users\student\Desktop\여행icon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83804"/>
            <a:ext cx="12001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21595" y="6381328"/>
            <a:ext cx="88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7D78AD"/>
                </a:solidFill>
              </a:rPr>
              <a:t>ver</a:t>
            </a:r>
            <a:r>
              <a:rPr lang="en-US" altLang="ko-KR" dirty="0" smtClean="0">
                <a:solidFill>
                  <a:srgbClr val="7D78AD"/>
                </a:solidFill>
              </a:rPr>
              <a:t> 0.2</a:t>
            </a:r>
            <a:endParaRPr lang="ko-KR" altLang="en-US" dirty="0">
              <a:solidFill>
                <a:srgbClr val="7D78AD"/>
              </a:solidFill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60" y="5387667"/>
            <a:ext cx="1907670" cy="99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-27384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개발 </a:t>
            </a: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데이터 수집 및 정제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student\Desktop\여행icon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4" y="222220"/>
            <a:ext cx="878980" cy="9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세로 텍스트 개체 틀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43" y="1628800"/>
            <a:ext cx="797231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5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-27384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개발 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토큰발급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student\Desktop\여행icon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4" y="222220"/>
            <a:ext cx="878980" cy="9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세로 텍스트 개체 틀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34" y="1916832"/>
            <a:ext cx="7492520" cy="432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9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8864" y="1844824"/>
            <a:ext cx="8229600" cy="4525963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olidFill>
                <a:srgbClr val="FF694C"/>
              </a:solidFill>
            </a:endParaRPr>
          </a:p>
          <a:p>
            <a:endParaRPr lang="en-US" altLang="ko-KR" sz="600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-27384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개발 </a:t>
            </a: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토큰발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</a:rPr>
              <a:t>급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student\Desktop\여행icon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4" y="222220"/>
            <a:ext cx="878980" cy="9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7200800" cy="47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0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8864" y="1844824"/>
            <a:ext cx="8229600" cy="4525963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olidFill>
                <a:srgbClr val="FF694C"/>
              </a:solidFill>
            </a:endParaRPr>
          </a:p>
          <a:p>
            <a:endParaRPr lang="en-US" altLang="ko-KR" sz="600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-27384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개발 </a:t>
            </a: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– API </a:t>
            </a:r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사용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student\Desktop\여행icon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4" y="222220"/>
            <a:ext cx="878980" cy="9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4" y="1772816"/>
            <a:ext cx="7956376" cy="47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3760" y="1844824"/>
            <a:ext cx="8752224" cy="4525963"/>
          </a:xfrm>
        </p:spPr>
        <p:txBody>
          <a:bodyPr vert="horz">
            <a:noAutofit/>
          </a:bodyPr>
          <a:lstStyle/>
          <a:p>
            <a:pPr marL="914400" lvl="2" indent="0">
              <a:buNone/>
            </a:pPr>
            <a:r>
              <a:rPr lang="en-US" altLang="ko-KR" sz="2000" b="1" dirty="0" err="1"/>
              <a:t>Vue</a:t>
            </a:r>
            <a:r>
              <a:rPr lang="en-US" altLang="ko-KR" sz="2000" b="1" dirty="0"/>
              <a:t> CLI </a:t>
            </a:r>
            <a:r>
              <a:rPr lang="ko-KR" altLang="en-US" sz="2000" b="1" dirty="0"/>
              <a:t>사용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애플리케이션 환경을 쉽고 빠르게 구축 가능</a:t>
            </a:r>
          </a:p>
          <a:p>
            <a:pPr marL="914400" lvl="2" indent="0">
              <a:buNone/>
            </a:pPr>
            <a:r>
              <a:rPr lang="en-US" altLang="ko-KR" sz="2000" b="1" dirty="0"/>
              <a:t>SPA(Single Page Application) : </a:t>
            </a:r>
          </a:p>
          <a:p>
            <a:pPr marL="914400" lvl="2" indent="0">
              <a:buNone/>
            </a:pPr>
            <a:r>
              <a:rPr lang="en-US" altLang="ko-KR" sz="2000" b="1" dirty="0"/>
              <a:t> - REST API</a:t>
            </a:r>
            <a:r>
              <a:rPr lang="ko-KR" altLang="en-US" sz="2000" b="1" dirty="0"/>
              <a:t>를 통한 데이터 송수신</a:t>
            </a:r>
          </a:p>
          <a:p>
            <a:pPr marL="914400" lvl="2" indent="0">
              <a:buNone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- </a:t>
            </a:r>
            <a:r>
              <a:rPr lang="en-US" altLang="ko-KR" sz="2000" b="1" dirty="0" err="1"/>
              <a:t>Vue</a:t>
            </a:r>
            <a:r>
              <a:rPr lang="en-US" altLang="ko-KR" sz="2000" b="1" dirty="0"/>
              <a:t> Router </a:t>
            </a:r>
            <a:r>
              <a:rPr lang="ko-KR" altLang="en-US" sz="2000" b="1" dirty="0"/>
              <a:t>사용 </a:t>
            </a:r>
            <a:r>
              <a:rPr lang="en-US" altLang="ko-KR" sz="2000" b="1" dirty="0"/>
              <a:t>: SPA </a:t>
            </a:r>
            <a:r>
              <a:rPr lang="ko-KR" altLang="en-US" sz="2000" b="1" dirty="0"/>
              <a:t>만드는데 도움</a:t>
            </a:r>
          </a:p>
          <a:p>
            <a:pPr lvl="2"/>
            <a:endParaRPr lang="ko-KR" altLang="en-US" sz="2000" b="1" dirty="0"/>
          </a:p>
          <a:p>
            <a:pPr marL="914400" lvl="2" indent="0">
              <a:buNone/>
            </a:pPr>
            <a:r>
              <a:rPr lang="en-US" altLang="ko-KR" sz="2000" b="1" dirty="0" err="1"/>
              <a:t>Axios</a:t>
            </a:r>
            <a:r>
              <a:rPr lang="en-US" altLang="ko-KR" sz="2000" b="1" dirty="0"/>
              <a:t> : HTTP </a:t>
            </a:r>
            <a:r>
              <a:rPr lang="ko-KR" altLang="en-US" sz="2000" b="1" dirty="0"/>
              <a:t>클라이언트 라이브러리로 서버와 통신</a:t>
            </a:r>
          </a:p>
          <a:p>
            <a:pPr marL="914400" lvl="2" indent="0">
              <a:buNone/>
            </a:pPr>
            <a:r>
              <a:rPr lang="en-US" altLang="ko-KR" sz="2000" b="1" dirty="0" err="1"/>
              <a:t>js</a:t>
            </a:r>
            <a:r>
              <a:rPr lang="en-US" altLang="ko-KR" sz="2000" b="1" dirty="0"/>
              <a:t>-cookie : </a:t>
            </a:r>
            <a:r>
              <a:rPr lang="ko-KR" altLang="en-US" sz="2000" b="1" dirty="0"/>
              <a:t>자바스크립트 환경에서 쿠키를 사용할 수 있는 라이브러리</a:t>
            </a:r>
          </a:p>
          <a:p>
            <a:pPr marL="914400" lvl="2" indent="0">
              <a:buNone/>
            </a:pPr>
            <a:r>
              <a:rPr lang="ko-KR" altLang="en-US" sz="2000" b="1" dirty="0"/>
              <a:t>헤더 </a:t>
            </a:r>
            <a:r>
              <a:rPr lang="ko-KR" altLang="en-US" sz="2000" b="1" dirty="0" err="1"/>
              <a:t>스크롤시</a:t>
            </a:r>
            <a:r>
              <a:rPr lang="ko-KR" altLang="en-US" sz="2000" b="1" dirty="0"/>
              <a:t> 조건에 따른 </a:t>
            </a:r>
            <a:r>
              <a:rPr lang="ko-KR" altLang="en-US" sz="2000" b="1" dirty="0" err="1"/>
              <a:t>트랜지션</a:t>
            </a:r>
            <a:r>
              <a:rPr lang="ko-KR" altLang="en-US" sz="2000" b="1" dirty="0"/>
              <a:t> 효과 </a:t>
            </a:r>
          </a:p>
          <a:p>
            <a:pPr marL="914400" lvl="2" indent="0">
              <a:buNone/>
            </a:pPr>
            <a:r>
              <a:rPr lang="ko-KR" altLang="en-US" sz="2000" b="1" dirty="0" err="1"/>
              <a:t>검색어</a:t>
            </a:r>
            <a:r>
              <a:rPr lang="ko-KR" altLang="en-US" sz="2000" b="1" dirty="0"/>
              <a:t> 추천 기능 </a:t>
            </a:r>
            <a:r>
              <a:rPr lang="en-US" altLang="ko-KR" sz="2000" b="1" dirty="0"/>
              <a:t>: </a:t>
            </a:r>
            <a:r>
              <a:rPr lang="ko-KR" altLang="en-US" sz="2000" b="1" dirty="0" err="1"/>
              <a:t>계산형</a:t>
            </a:r>
            <a:r>
              <a:rPr lang="ko-KR" altLang="en-US" sz="2000" b="1" dirty="0"/>
              <a:t> 속성을 이용한 텍스트 </a:t>
            </a:r>
            <a:r>
              <a:rPr lang="ko-KR" altLang="en-US" sz="2000" b="1" dirty="0" err="1"/>
              <a:t>필터링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marL="914400" lvl="2" indent="0">
              <a:buNone/>
            </a:pPr>
            <a:endParaRPr lang="en-US" altLang="ko-KR" sz="2000" b="1" dirty="0"/>
          </a:p>
          <a:p>
            <a:pPr marL="914400" lvl="2" indent="0">
              <a:buNone/>
            </a:pPr>
            <a:endParaRPr lang="en-US" altLang="ko-KR" sz="2000" b="1" dirty="0" smtClean="0">
              <a:latin typeface="+mj-lt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-27384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개발 </a:t>
            </a: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ko-KR" altLang="en-US" sz="4000" dirty="0" err="1" smtClean="0">
                <a:solidFill>
                  <a:schemeClr val="bg1">
                    <a:lumMod val="95000"/>
                  </a:schemeClr>
                </a:solidFill>
              </a:rPr>
              <a:t>웹서비</a:t>
            </a:r>
            <a:r>
              <a:rPr lang="ko-KR" altLang="en-US" sz="4000" dirty="0" err="1">
                <a:solidFill>
                  <a:schemeClr val="bg1">
                    <a:lumMod val="95000"/>
                  </a:schemeClr>
                </a:solidFill>
              </a:rPr>
              <a:t>스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student\Desktop\여행icon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4" y="222220"/>
            <a:ext cx="878980" cy="9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2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-27384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프로젝트 시연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student\Desktop\여행icon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4" y="222220"/>
            <a:ext cx="878980" cy="9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8644" y="4149080"/>
            <a:ext cx="836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Giffy</a:t>
            </a:r>
            <a:r>
              <a:rPr lang="en-US" altLang="ko-KR" dirty="0" smtClean="0"/>
              <a:t> : http</a:t>
            </a:r>
            <a:r>
              <a:rPr lang="en-US" altLang="ko-KR" dirty="0"/>
              <a:t>://70.12.113.165:8081/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6164" y="2420888"/>
            <a:ext cx="531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http://70.12.113.173:8000/traveler/generateToken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5636" y="2790220"/>
            <a:ext cx="9328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http://70.12.113.173:8000/traveler/searchBySingleIsoCode?serviceKey=?countryName=?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5636" y="3283296"/>
            <a:ext cx="20890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http://70.12.113.173:8000/traveler/searchByMultipleIsoCode?serviceKey=6484527300836868045&amp;countryName1=%EC%9D%B4%EB%9D%BC%ED%81%AC&amp;countryName2=%EC%9D%B4%EB%9E%80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71532" y="3649018"/>
            <a:ext cx="1376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70.12.113.173:8000/traveler/</a:t>
            </a:r>
            <a:r>
              <a:rPr lang="en-US" altLang="ko-KR" dirty="0" smtClean="0"/>
              <a:t>searchByDate</a:t>
            </a:r>
            <a:r>
              <a:rPr lang="en-US" altLang="ko-KR" dirty="0" smtClean="0">
                <a:hlinkClick r:id="rId4"/>
              </a:rPr>
              <a:t>?serviceKey=6484527300836868045&amp;</a:t>
            </a:r>
            <a:r>
              <a:rPr lang="en-US" altLang="ko-KR" dirty="0" smtClean="0"/>
              <a:t>startDate=2019-01-01&amp;endDate=2019-10-10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5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-27384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개선사항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student\Desktop\여행icon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4" y="222220"/>
            <a:ext cx="878980" cy="9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1988840"/>
            <a:ext cx="784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b="1" dirty="0" smtClean="0"/>
              <a:t>AWS </a:t>
            </a:r>
            <a:r>
              <a:rPr lang="ko-KR" altLang="en-US" sz="2800" b="1" dirty="0" smtClean="0"/>
              <a:t>환경설정 에러 개선</a:t>
            </a:r>
            <a:endParaRPr lang="en-US" altLang="ko-KR" sz="2800" b="1" dirty="0" smtClean="0"/>
          </a:p>
          <a:p>
            <a:pPr marL="342900" indent="-342900">
              <a:buAutoNum type="arabicPeriod"/>
            </a:pPr>
            <a:r>
              <a:rPr lang="en-US" altLang="ko-KR" sz="2800" b="1" dirty="0" smtClean="0"/>
              <a:t>SNS </a:t>
            </a:r>
            <a:r>
              <a:rPr lang="ko-KR" altLang="en-US" sz="2800" b="1" dirty="0" smtClean="0"/>
              <a:t>아이디 로그인 추가</a:t>
            </a:r>
            <a:endParaRPr lang="en-US" altLang="ko-KR" sz="2800" b="1" dirty="0" smtClean="0"/>
          </a:p>
          <a:p>
            <a:pPr marL="342900" indent="-342900">
              <a:buAutoNum type="arabicPeriod"/>
            </a:pPr>
            <a:r>
              <a:rPr lang="en-US" altLang="ko-KR" sz="2800" b="1" dirty="0" smtClean="0"/>
              <a:t>SNS </a:t>
            </a:r>
            <a:r>
              <a:rPr lang="ko-KR" altLang="en-US" sz="2800" b="1" dirty="0" smtClean="0"/>
              <a:t>공유 및 알림 </a:t>
            </a:r>
            <a:r>
              <a:rPr lang="ko-KR" altLang="en-US" sz="2800" b="1" dirty="0" err="1" smtClean="0"/>
              <a:t>푸시</a:t>
            </a:r>
            <a:r>
              <a:rPr lang="ko-KR" altLang="en-US" sz="2800" b="1" dirty="0" smtClean="0"/>
              <a:t> 기능 추가</a:t>
            </a:r>
            <a:endParaRPr lang="en-US" altLang="ko-KR" sz="2800" b="1" dirty="0" smtClean="0"/>
          </a:p>
          <a:p>
            <a:pPr marL="342900" indent="-342900">
              <a:buAutoNum type="arabicPeriod"/>
            </a:pPr>
            <a:r>
              <a:rPr lang="ko-KR" altLang="en-US" sz="2800" b="1" dirty="0" smtClean="0"/>
              <a:t>데이터 분석 오류 개선</a:t>
            </a:r>
            <a:endParaRPr lang="en-US" altLang="ko-KR" sz="2800" b="1" dirty="0" smtClean="0"/>
          </a:p>
          <a:p>
            <a:pPr marL="342900" indent="-342900">
              <a:buAutoNum type="arabicPeriod"/>
            </a:pPr>
            <a:r>
              <a:rPr lang="ko-KR" altLang="en-US" sz="2800" b="1" dirty="0" smtClean="0"/>
              <a:t>웹 서비스 개선</a:t>
            </a:r>
            <a:endParaRPr lang="en-US" altLang="ko-KR" sz="2800" b="1" dirty="0" smtClean="0"/>
          </a:p>
          <a:p>
            <a:pPr marL="342900" indent="-342900">
              <a:buAutoNum type="arabicPeriod"/>
            </a:pPr>
            <a:endParaRPr lang="en-US" altLang="ko-KR" sz="2800" b="1" dirty="0" smtClean="0"/>
          </a:p>
          <a:p>
            <a:pPr marL="342900" indent="-342900">
              <a:buAutoNum type="arabicPeriod"/>
            </a:pPr>
            <a:endParaRPr lang="ko-KR" altLang="en-US" sz="2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05"/>
          <a:stretch/>
        </p:blipFill>
        <p:spPr>
          <a:xfrm>
            <a:off x="761078" y="4581128"/>
            <a:ext cx="7344816" cy="16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-27384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개발후기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student\Desktop\여행icon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4" y="222220"/>
            <a:ext cx="878980" cy="9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3567499"/>
            <a:ext cx="684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 smtClean="0"/>
              <a:t>처음 </a:t>
            </a:r>
            <a:r>
              <a:rPr lang="ko-KR" altLang="ko-KR" dirty="0"/>
              <a:t>해보는 프로젝트를 통해 부족한 점을 더 많이 알게 되었고 배웠던걸 복습하는 좋은 시간이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1916832"/>
            <a:ext cx="6705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처음으로 </a:t>
            </a:r>
            <a:r>
              <a:rPr lang="ko-KR" altLang="ko-KR" dirty="0" err="1"/>
              <a:t>프론트엔드와</a:t>
            </a:r>
            <a:r>
              <a:rPr lang="ko-KR" altLang="ko-KR" dirty="0"/>
              <a:t> </a:t>
            </a:r>
            <a:r>
              <a:rPr lang="ko-KR" altLang="ko-KR" dirty="0" err="1"/>
              <a:t>백엔드의</a:t>
            </a:r>
            <a:r>
              <a:rPr lang="ko-KR" altLang="ko-KR" dirty="0"/>
              <a:t> 역할을 나눠 개발을 진행했습니다</a:t>
            </a:r>
            <a:r>
              <a:rPr lang="en-US" altLang="ko-KR" dirty="0"/>
              <a:t>. </a:t>
            </a:r>
            <a:r>
              <a:rPr lang="ko-KR" altLang="ko-KR" dirty="0"/>
              <a:t>그로 인해 협업간에 구현상의 많은 에러를 마주할 수 있었습니다</a:t>
            </a:r>
            <a:r>
              <a:rPr lang="en-US" altLang="ko-KR" dirty="0"/>
              <a:t>. </a:t>
            </a:r>
            <a:r>
              <a:rPr lang="ko-KR" altLang="ko-KR" dirty="0"/>
              <a:t>하지만 에러를 극복하는 과정에서 담당했던 개발부분 뿐만 아니라</a:t>
            </a:r>
            <a:r>
              <a:rPr lang="en-US" altLang="ko-KR" dirty="0"/>
              <a:t>, </a:t>
            </a:r>
            <a:r>
              <a:rPr lang="ko-KR" altLang="ko-KR" dirty="0"/>
              <a:t>프로젝트의 전반적인 내용에 대해 공부를 할 수 있었습니다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4658652"/>
            <a:ext cx="6849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가지 새로운 </a:t>
            </a:r>
            <a:r>
              <a:rPr lang="en-US" altLang="ko-KR" dirty="0"/>
              <a:t>IT </a:t>
            </a:r>
            <a:r>
              <a:rPr lang="ko-KR" altLang="en-US" dirty="0"/>
              <a:t>기술을 사용한 프로젝트를 통해서 좋은 포트폴리오를 제작할 수 있었고 부족한 점과 앞으로 더욱 학습해야 할 방향을 확실하게 정할 수 있는 계기가 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652" y="2420888"/>
            <a:ext cx="73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938" y="3567499"/>
            <a:ext cx="73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</a:t>
            </a:r>
            <a:r>
              <a:rPr lang="ko-KR" altLang="en-US" dirty="0"/>
              <a:t>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660" y="4750985"/>
            <a:ext cx="73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유송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47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-27384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감사합니다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4" descr="C:\Users\student\Desktop\여행icon\ema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678813"/>
            <a:ext cx="414737" cy="4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세로 텍스트 개체 틀 2"/>
          <p:cNvSpPr txBox="1">
            <a:spLocks/>
          </p:cNvSpPr>
          <p:nvPr/>
        </p:nvSpPr>
        <p:spPr>
          <a:xfrm>
            <a:off x="3591197" y="5733765"/>
            <a:ext cx="2420963" cy="71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err="1">
                <a:solidFill>
                  <a:schemeClr val="accent5">
                    <a:lumMod val="50000"/>
                  </a:schemeClr>
                </a:solidFill>
              </a:rPr>
              <a:t>3519zx@naver.com</a:t>
            </a:r>
            <a:endParaRPr lang="en-US" altLang="ko-KR" sz="12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student\Desktop\여행icon\감사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08" y="2304852"/>
            <a:ext cx="2768984" cy="27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26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417638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611560" y="4581128"/>
            <a:ext cx="7920880" cy="1368152"/>
          </a:xfrm>
        </p:spPr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ko-KR" altLang="en-US" sz="2200" spc="-150" dirty="0" smtClean="0"/>
              <a:t>외교부에서 국가별 </a:t>
            </a:r>
            <a:r>
              <a:rPr lang="ko-KR" altLang="en-US" sz="2200" spc="-150" dirty="0"/>
              <a:t>안전수준을 고려하여 </a:t>
            </a:r>
            <a:endParaRPr lang="en-US" altLang="ko-KR" sz="2200" spc="-150" dirty="0" smtClean="0"/>
          </a:p>
          <a:p>
            <a:pPr marL="0" indent="0" algn="ctr">
              <a:buNone/>
            </a:pPr>
            <a:r>
              <a:rPr lang="ko-KR" altLang="en-US" sz="2200" spc="-150" dirty="0" smtClean="0"/>
              <a:t>지정하고 여행경보제도를 제공하고 있으나 </a:t>
            </a:r>
            <a:endParaRPr lang="en-US" altLang="ko-KR" sz="2200" spc="-150" dirty="0" smtClean="0"/>
          </a:p>
          <a:p>
            <a:pPr marL="0" indent="0" algn="ctr">
              <a:buNone/>
            </a:pPr>
            <a:r>
              <a:rPr lang="ko-KR" altLang="en-US" sz="2200" b="1" u="sng" spc="-150" dirty="0" smtClean="0">
                <a:solidFill>
                  <a:srgbClr val="FF0000"/>
                </a:solidFill>
              </a:rPr>
              <a:t>여행자제 지역에 대한 </a:t>
            </a:r>
            <a:r>
              <a:rPr lang="ko-KR" altLang="en-US" sz="2200" b="1" u="sng" spc="-150" dirty="0" smtClean="0">
                <a:solidFill>
                  <a:srgbClr val="FF0000"/>
                </a:solidFill>
              </a:rPr>
              <a:t>안전정보가 제한적임</a:t>
            </a:r>
            <a:endParaRPr lang="ko-KR" altLang="en-US" sz="2200" b="1" u="sng" spc="-150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971600" y="2348880"/>
            <a:ext cx="1561456" cy="15614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남색경보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-----------</a:t>
            </a:r>
          </a:p>
          <a:p>
            <a:pPr algn="ctr"/>
            <a:r>
              <a:rPr lang="ko-KR" altLang="en-US" sz="1600" b="1" dirty="0" smtClean="0"/>
              <a:t>여행유</a:t>
            </a:r>
            <a:r>
              <a:rPr lang="ko-KR" altLang="en-US" sz="1600" b="1" dirty="0"/>
              <a:t>의</a:t>
            </a:r>
            <a:endParaRPr lang="ko-KR" altLang="en-US" sz="1600" b="1" dirty="0" smtClean="0"/>
          </a:p>
        </p:txBody>
      </p:sp>
      <p:sp>
        <p:nvSpPr>
          <p:cNvPr id="12" name="타원 11"/>
          <p:cNvSpPr/>
          <p:nvPr/>
        </p:nvSpPr>
        <p:spPr>
          <a:xfrm>
            <a:off x="4716016" y="2350300"/>
            <a:ext cx="1561456" cy="1561456"/>
          </a:xfrm>
          <a:prstGeom prst="ellipse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적</a:t>
            </a:r>
            <a:r>
              <a:rPr lang="ko-KR" altLang="en-US" sz="1400" dirty="0" smtClean="0"/>
              <a:t>색경보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-----------</a:t>
            </a:r>
          </a:p>
          <a:p>
            <a:pPr algn="ctr"/>
            <a:r>
              <a:rPr lang="ko-KR" altLang="en-US" sz="1600" b="1" dirty="0" smtClean="0"/>
              <a:t>철수권고</a:t>
            </a:r>
          </a:p>
        </p:txBody>
      </p:sp>
      <p:sp>
        <p:nvSpPr>
          <p:cNvPr id="13" name="타원 12"/>
          <p:cNvSpPr/>
          <p:nvPr/>
        </p:nvSpPr>
        <p:spPr>
          <a:xfrm>
            <a:off x="6586805" y="2350300"/>
            <a:ext cx="1561456" cy="1561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흑색경보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-----------</a:t>
            </a:r>
          </a:p>
          <a:p>
            <a:pPr algn="ctr"/>
            <a:r>
              <a:rPr lang="ko-KR" altLang="en-US" sz="1600" b="1" dirty="0" smtClean="0"/>
              <a:t>여행금</a:t>
            </a:r>
            <a:r>
              <a:rPr lang="ko-KR" altLang="en-US" sz="1600" b="1" dirty="0"/>
              <a:t>지</a:t>
            </a:r>
            <a:endParaRPr lang="ko-KR" altLang="en-US" sz="1600" b="1" dirty="0" smtClean="0"/>
          </a:p>
        </p:txBody>
      </p:sp>
      <p:sp>
        <p:nvSpPr>
          <p:cNvPr id="14" name="타원 13"/>
          <p:cNvSpPr/>
          <p:nvPr/>
        </p:nvSpPr>
        <p:spPr>
          <a:xfrm>
            <a:off x="2843808" y="2350300"/>
            <a:ext cx="1561456" cy="1561456"/>
          </a:xfrm>
          <a:prstGeom prst="ellipse">
            <a:avLst/>
          </a:prstGeom>
          <a:solidFill>
            <a:srgbClr val="E8B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황</a:t>
            </a:r>
            <a:r>
              <a:rPr lang="ko-KR" altLang="en-US" sz="1400" dirty="0" smtClean="0"/>
              <a:t>색경보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-----------</a:t>
            </a:r>
          </a:p>
          <a:p>
            <a:pPr algn="ctr"/>
            <a:r>
              <a:rPr lang="ko-KR" altLang="en-US" sz="1600" b="1" dirty="0" smtClean="0"/>
              <a:t>여행자제</a:t>
            </a:r>
          </a:p>
        </p:txBody>
      </p:sp>
      <p:pic>
        <p:nvPicPr>
          <p:cNvPr id="3074" name="Picture 2" descr="C:\Users\student\Desktop\여행icon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61" y="332656"/>
            <a:ext cx="722547" cy="72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7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0" y="-27384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서비스 소개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세로 텍스트 개체 틀 2"/>
          <p:cNvSpPr txBox="1">
            <a:spLocks/>
          </p:cNvSpPr>
          <p:nvPr/>
        </p:nvSpPr>
        <p:spPr>
          <a:xfrm>
            <a:off x="755576" y="2852936"/>
            <a:ext cx="7560840" cy="31683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spc="-150" dirty="0" smtClean="0">
                <a:solidFill>
                  <a:srgbClr val="FF694C"/>
                </a:solidFill>
              </a:rPr>
              <a:t>01</a:t>
            </a:r>
            <a:r>
              <a:rPr lang="en-US" altLang="ko-KR" sz="1700" spc="-150" dirty="0" smtClean="0">
                <a:solidFill>
                  <a:srgbClr val="7D78AD"/>
                </a:solidFill>
              </a:rPr>
              <a:t>   </a:t>
            </a:r>
            <a:r>
              <a:rPr lang="ko-KR" altLang="en-US" sz="1700" spc="-150" dirty="0" smtClean="0"/>
              <a:t>국가별</a:t>
            </a:r>
            <a:r>
              <a:rPr lang="en-US" altLang="ko-KR" sz="1700" spc="-150" dirty="0" smtClean="0"/>
              <a:t> </a:t>
            </a:r>
            <a:r>
              <a:rPr lang="ko-KR" altLang="en-US" sz="1700" spc="-150" dirty="0" smtClean="0"/>
              <a:t>안전경보정보와 사건 및 사고의 데이터를</a:t>
            </a:r>
            <a:r>
              <a:rPr lang="en-US" altLang="ko-KR" sz="1700" spc="-150" dirty="0"/>
              <a:t> </a:t>
            </a:r>
            <a:r>
              <a:rPr lang="en-US" altLang="ko-KR" sz="1700" spc="-150" dirty="0" smtClean="0"/>
              <a:t>API</a:t>
            </a:r>
            <a:r>
              <a:rPr lang="ko-KR" altLang="en-US" sz="1700" spc="-150" dirty="0" smtClean="0"/>
              <a:t>로 제공</a:t>
            </a:r>
            <a:endParaRPr lang="en-US" altLang="ko-KR" sz="1700" spc="-150" dirty="0" smtClean="0"/>
          </a:p>
          <a:p>
            <a:pPr marL="0" indent="0">
              <a:buNone/>
            </a:pPr>
            <a:r>
              <a:rPr lang="en-US" altLang="ko-KR" sz="1700" spc="-150" dirty="0" smtClean="0"/>
              <a:t>            </a:t>
            </a:r>
            <a:r>
              <a:rPr lang="ko-KR" altLang="en-US" sz="1700" spc="-150" dirty="0" smtClean="0"/>
              <a:t>해외 </a:t>
            </a:r>
            <a:r>
              <a:rPr lang="ko-KR" altLang="en-US" sz="1700" spc="-150" dirty="0" smtClean="0"/>
              <a:t>여행에 의사 </a:t>
            </a:r>
            <a:r>
              <a:rPr lang="ko-KR" altLang="en-US" sz="1700" spc="-150" dirty="0" smtClean="0"/>
              <a:t>결정을 내릴 수 있는 데이터 제공</a:t>
            </a:r>
            <a:endParaRPr lang="en-US" altLang="ko-KR" sz="1700" spc="-150" dirty="0" smtClean="0"/>
          </a:p>
          <a:p>
            <a:pPr marL="0" indent="0">
              <a:buNone/>
            </a:pPr>
            <a:endParaRPr lang="en-US" altLang="ko-KR" sz="500" spc="-150" dirty="0" smtClean="0">
              <a:solidFill>
                <a:srgbClr val="63617A"/>
              </a:solidFill>
            </a:endParaRPr>
          </a:p>
          <a:p>
            <a:pPr marL="0" indent="0">
              <a:buNone/>
            </a:pPr>
            <a:r>
              <a:rPr lang="en-US" altLang="ko-KR" sz="3600" b="1" spc="-150" dirty="0" smtClean="0">
                <a:solidFill>
                  <a:schemeClr val="accent3">
                    <a:lumMod val="75000"/>
                  </a:schemeClr>
                </a:solidFill>
              </a:rPr>
              <a:t>02</a:t>
            </a:r>
            <a:r>
              <a:rPr lang="en-US" altLang="ko-KR" sz="1700" spc="-150" dirty="0" smtClean="0">
                <a:solidFill>
                  <a:srgbClr val="F37D25"/>
                </a:solidFill>
              </a:rPr>
              <a:t> </a:t>
            </a:r>
            <a:r>
              <a:rPr lang="en-US" altLang="ko-KR" sz="1700" spc="-150" dirty="0" smtClean="0">
                <a:solidFill>
                  <a:srgbClr val="7D78AD"/>
                </a:solidFill>
              </a:rPr>
              <a:t>  </a:t>
            </a:r>
            <a:r>
              <a:rPr lang="en-US" altLang="ko-KR" sz="1700" spc="-150" dirty="0" smtClean="0"/>
              <a:t>API</a:t>
            </a:r>
            <a:r>
              <a:rPr lang="ko-KR" altLang="en-US" sz="1700" spc="-150" dirty="0" smtClean="0"/>
              <a:t>와</a:t>
            </a:r>
            <a:r>
              <a:rPr lang="en-US" altLang="ko-KR" sz="1700" spc="-150" dirty="0" smtClean="0"/>
              <a:t> </a:t>
            </a:r>
            <a:r>
              <a:rPr lang="ko-KR" altLang="en-US" sz="1700" spc="-150" dirty="0" err="1" smtClean="0"/>
              <a:t>웹서비스를</a:t>
            </a:r>
            <a:r>
              <a:rPr lang="ko-KR" altLang="en-US" sz="1700" spc="-150" dirty="0" smtClean="0"/>
              <a:t> 동시에 제공하여</a:t>
            </a:r>
            <a:r>
              <a:rPr lang="en-US" altLang="ko-KR" sz="1700" spc="-150" dirty="0" smtClean="0"/>
              <a:t>, </a:t>
            </a:r>
            <a:r>
              <a:rPr lang="ko-KR" altLang="en-US" sz="1700" spc="-150" dirty="0"/>
              <a:t> </a:t>
            </a:r>
            <a:r>
              <a:rPr lang="ko-KR" altLang="en-US" sz="1700" spc="-150" dirty="0" smtClean="0"/>
              <a:t>사용자의 서비스 높은 </a:t>
            </a:r>
            <a:r>
              <a:rPr lang="ko-KR" altLang="en-US" sz="1700" spc="-150" dirty="0" err="1" smtClean="0"/>
              <a:t>접근성</a:t>
            </a:r>
            <a:endParaRPr lang="en-US" altLang="ko-KR" sz="1700" spc="-150" dirty="0" smtClean="0"/>
          </a:p>
          <a:p>
            <a:pPr marL="0" indent="0">
              <a:buNone/>
            </a:pPr>
            <a:endParaRPr lang="en-US" altLang="ko-KR" sz="500" spc="-150" dirty="0" smtClean="0">
              <a:solidFill>
                <a:srgbClr val="7D78AD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3600" b="1" spc="-150" dirty="0" smtClean="0">
                <a:solidFill>
                  <a:schemeClr val="accent5">
                    <a:lumMod val="75000"/>
                  </a:schemeClr>
                </a:solidFill>
              </a:rPr>
              <a:t>03</a:t>
            </a:r>
            <a:r>
              <a:rPr lang="en-US" altLang="ko-KR" sz="1700" spc="-150" dirty="0" smtClean="0">
                <a:solidFill>
                  <a:srgbClr val="7D78AD"/>
                </a:solidFill>
              </a:rPr>
              <a:t>  </a:t>
            </a:r>
            <a:r>
              <a:rPr lang="ko-KR" altLang="en-US" sz="1700" spc="-150" dirty="0" smtClean="0"/>
              <a:t>실시간으로 </a:t>
            </a:r>
            <a:r>
              <a:rPr lang="ko-KR" altLang="en-US" sz="1700" spc="-150" dirty="0" smtClean="0"/>
              <a:t>국가별 사건</a:t>
            </a:r>
            <a:r>
              <a:rPr lang="en-US" altLang="ko-KR" sz="1700" spc="-150" dirty="0" smtClean="0"/>
              <a:t>, </a:t>
            </a:r>
            <a:r>
              <a:rPr lang="ko-KR" altLang="en-US" sz="1700" spc="-150" dirty="0" smtClean="0"/>
              <a:t>사고에 대한 데이터를 </a:t>
            </a:r>
            <a:r>
              <a:rPr lang="en-US" altLang="ko-KR" sz="1700" spc="-150" dirty="0"/>
              <a:t> </a:t>
            </a:r>
            <a:r>
              <a:rPr lang="ko-KR" altLang="en-US" sz="1700" spc="-150" dirty="0" smtClean="0"/>
              <a:t>수집하고</a:t>
            </a:r>
            <a:r>
              <a:rPr lang="en-US" altLang="ko-KR" sz="1700" spc="-150" dirty="0" smtClean="0"/>
              <a:t>, </a:t>
            </a:r>
            <a:r>
              <a:rPr lang="ko-KR" altLang="en-US" sz="1700" spc="-150" dirty="0" smtClean="0"/>
              <a:t>분류하며</a:t>
            </a:r>
            <a:r>
              <a:rPr lang="en-US" altLang="ko-KR" sz="1700" spc="-150" dirty="0" smtClean="0"/>
              <a:t>, </a:t>
            </a:r>
            <a:r>
              <a:rPr lang="ko-KR" altLang="en-US" sz="1700" spc="-150" dirty="0" smtClean="0"/>
              <a:t>국가</a:t>
            </a:r>
            <a:r>
              <a:rPr lang="en-US" altLang="ko-KR" sz="1700" spc="-150" dirty="0" smtClean="0"/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700" spc="-150" dirty="0" smtClean="0"/>
              <a:t>           시간 등 다양한 조건으로 검색 가능</a:t>
            </a:r>
            <a:endParaRPr lang="en-US" altLang="ko-KR" sz="1700" spc="-15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19168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실시간 세계 여행지 정보 </a:t>
            </a:r>
            <a:r>
              <a:rPr lang="en-US" altLang="ko-KR" sz="28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</a:t>
            </a:r>
            <a:r>
              <a:rPr lang="ko-KR" altLang="en-US" sz="28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제공</a:t>
            </a:r>
            <a:endParaRPr lang="en-US" altLang="ko-KR" sz="24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 descr="C:\Users\student\Desktop\여행icon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4" y="333402"/>
            <a:ext cx="669149" cy="79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6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0" y="-27384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역할 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C:\Users\student\Desktop\여행icon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24016" cy="75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tudent\Desktop\여행icon\cr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347" y="2089394"/>
            <a:ext cx="265605" cy="22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student\Desktop\여행icon\pro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300109"/>
            <a:ext cx="540000" cy="53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세로 텍스트 개체 틀 2"/>
          <p:cNvSpPr txBox="1">
            <a:spLocks/>
          </p:cNvSpPr>
          <p:nvPr/>
        </p:nvSpPr>
        <p:spPr>
          <a:xfrm>
            <a:off x="6300192" y="2901775"/>
            <a:ext cx="1540155" cy="728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800" b="1" spc="600" dirty="0" err="1" smtClean="0">
                <a:solidFill>
                  <a:schemeClr val="tx2">
                    <a:lumMod val="75000"/>
                  </a:schemeClr>
                </a:solidFill>
              </a:rPr>
              <a:t>호유송</a:t>
            </a:r>
            <a:endParaRPr lang="en-US" altLang="ko-KR" sz="1600" spc="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Picture 3" descr="C:\Users\student\Desktop\여행icon\pro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32" y="2297089"/>
            <a:ext cx="540000" cy="53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세로 텍스트 개체 틀 2"/>
          <p:cNvSpPr txBox="1">
            <a:spLocks/>
          </p:cNvSpPr>
          <p:nvPr/>
        </p:nvSpPr>
        <p:spPr>
          <a:xfrm>
            <a:off x="3895941" y="2893524"/>
            <a:ext cx="1540155" cy="728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800" b="1" spc="600" dirty="0" err="1" smtClean="0">
                <a:solidFill>
                  <a:schemeClr val="tx2">
                    <a:lumMod val="75000"/>
                  </a:schemeClr>
                </a:solidFill>
              </a:rPr>
              <a:t>한수용</a:t>
            </a:r>
            <a:endParaRPr lang="en-US" altLang="ko-KR" sz="1600" spc="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Picture 3" descr="C:\Users\student\Desktop\여행icon\pro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68" y="2297089"/>
            <a:ext cx="540000" cy="53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세로 텍스트 개체 틀 2"/>
          <p:cNvSpPr txBox="1">
            <a:spLocks/>
          </p:cNvSpPr>
          <p:nvPr/>
        </p:nvSpPr>
        <p:spPr>
          <a:xfrm>
            <a:off x="1519677" y="2893524"/>
            <a:ext cx="1540155" cy="728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800" b="1" spc="600" dirty="0" err="1" smtClean="0">
                <a:solidFill>
                  <a:schemeClr val="tx2">
                    <a:lumMod val="75000"/>
                  </a:schemeClr>
                </a:solidFill>
              </a:rPr>
              <a:t>강보성</a:t>
            </a:r>
            <a:endParaRPr lang="en-US" altLang="ko-KR" sz="1600" spc="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3630106"/>
            <a:ext cx="2088232" cy="105157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</a:rPr>
              <a:t>서버 개발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회원 정보 관리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63888" y="3629984"/>
            <a:ext cx="2088232" cy="105169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</a:rPr>
              <a:t>서버 개발</a:t>
            </a:r>
            <a:endParaRPr lang="en-US" altLang="ko-KR" sz="1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데이저</a:t>
            </a:r>
            <a:r>
              <a:rPr lang="ko-KR" altLang="en-US" sz="1400" dirty="0" smtClean="0">
                <a:solidFill>
                  <a:schemeClr val="tx1"/>
                </a:solidFill>
              </a:rPr>
              <a:t> 수집</a:t>
            </a:r>
            <a:r>
              <a:rPr lang="en-US" altLang="ko-KR" sz="1400" dirty="0" smtClean="0">
                <a:solidFill>
                  <a:schemeClr val="tx1"/>
                </a:solidFill>
              </a:rPr>
              <a:t>, API</a:t>
            </a:r>
            <a:r>
              <a:rPr lang="ko-KR" altLang="en-US" sz="1400" dirty="0" smtClean="0">
                <a:solidFill>
                  <a:schemeClr val="tx1"/>
                </a:solidFill>
              </a:rPr>
              <a:t>개발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0152" y="3634959"/>
            <a:ext cx="2088232" cy="104672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</a:rPr>
              <a:t>클라이언트 개발</a:t>
            </a:r>
            <a:endParaRPr lang="en-US" altLang="ko-KR" sz="1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tx1"/>
                </a:solidFill>
              </a:rPr>
              <a:t>UX</a:t>
            </a:r>
            <a:r>
              <a:rPr lang="en-US" altLang="ko-KR" sz="1400" dirty="0" smtClean="0">
                <a:solidFill>
                  <a:schemeClr val="tx1"/>
                </a:solidFill>
              </a:rPr>
              <a:t>/UI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87624" y="4897706"/>
            <a:ext cx="6840760" cy="835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</a:rPr>
              <a:t>공통</a:t>
            </a:r>
            <a:endParaRPr lang="en-US" altLang="ko-KR" sz="1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DB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및 분석</a:t>
            </a:r>
            <a:r>
              <a:rPr lang="en-US" altLang="ko-KR" sz="1400" dirty="0" smtClean="0">
                <a:solidFill>
                  <a:schemeClr val="tx1"/>
                </a:solidFill>
              </a:rPr>
              <a:t>, API </a:t>
            </a:r>
            <a:r>
              <a:rPr lang="ko-KR" altLang="en-US" sz="1400" dirty="0" smtClean="0">
                <a:solidFill>
                  <a:schemeClr val="tx1"/>
                </a:solidFill>
              </a:rPr>
              <a:t>서비스 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일반 사용자용 해외 여행 정보 </a:t>
            </a:r>
            <a:r>
              <a:rPr lang="ko-KR" altLang="en-US" sz="1400" dirty="0" smtClean="0">
                <a:solidFill>
                  <a:schemeClr val="tx1"/>
                </a:solidFill>
              </a:rPr>
              <a:t>서비스 </a:t>
            </a:r>
            <a:r>
              <a:rPr lang="ko-KR" altLang="en-US" sz="1400" dirty="0" smtClean="0">
                <a:solidFill>
                  <a:schemeClr val="tx1"/>
                </a:solidFill>
              </a:rPr>
              <a:t>개발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70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-27384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개발 일정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1" name="Picture 3" descr="C:\Users\student\Desktop\여행icon\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5" y="332656"/>
            <a:ext cx="711851" cy="64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8" y="2512757"/>
            <a:ext cx="8459724" cy="2932467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61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11560" y="1844824"/>
            <a:ext cx="8229600" cy="4104456"/>
          </a:xfrm>
        </p:spPr>
        <p:txBody>
          <a:bodyPr vert="horz">
            <a:normAutofit/>
          </a:bodyPr>
          <a:lstStyle/>
          <a:p>
            <a:pPr lvl="1"/>
            <a:endParaRPr lang="en-US" altLang="ko-KR" sz="400" spc="-150" dirty="0" smtClean="0"/>
          </a:p>
          <a:p>
            <a:r>
              <a:rPr lang="ko-KR" altLang="en-US" sz="2400" spc="-150" dirty="0" smtClean="0">
                <a:hlinkClick r:id="rId3"/>
              </a:rPr>
              <a:t>국가별 안전 정보</a:t>
            </a:r>
            <a:endParaRPr lang="en-US" altLang="ko-KR" sz="2400" spc="-150" dirty="0" smtClean="0"/>
          </a:p>
          <a:p>
            <a:pPr lvl="1"/>
            <a:r>
              <a:rPr lang="ko-KR" altLang="en-US" sz="1800" spc="-150" dirty="0" smtClean="0"/>
              <a:t>국가별 안전정보 데이터 제공</a:t>
            </a:r>
            <a:r>
              <a:rPr lang="en-US" altLang="ko-KR" sz="1800" spc="-150" dirty="0" smtClean="0"/>
              <a:t>(</a:t>
            </a:r>
            <a:r>
              <a:rPr lang="ko-KR" altLang="en-US" sz="1800" spc="-150" dirty="0" err="1" smtClean="0"/>
              <a:t>일단위</a:t>
            </a:r>
            <a:r>
              <a:rPr lang="ko-KR" altLang="en-US" sz="1800" spc="-150" dirty="0" smtClean="0"/>
              <a:t> 갱신</a:t>
            </a:r>
            <a:r>
              <a:rPr lang="en-US" altLang="ko-KR" sz="1800" spc="-150" dirty="0" smtClean="0"/>
              <a:t>)</a:t>
            </a:r>
          </a:p>
          <a:p>
            <a:pPr lvl="1"/>
            <a:endParaRPr lang="en-US" altLang="ko-KR" sz="400" spc="-150" dirty="0" smtClean="0"/>
          </a:p>
          <a:p>
            <a:r>
              <a:rPr lang="ko-KR" altLang="en-US" sz="2400" spc="-150" dirty="0" smtClean="0">
                <a:hlinkClick r:id="rId4"/>
              </a:rPr>
              <a:t>여행경보제도</a:t>
            </a:r>
            <a:endParaRPr lang="en-US" altLang="ko-KR" sz="2400" spc="-150" dirty="0"/>
          </a:p>
          <a:p>
            <a:pPr lvl="1"/>
            <a:r>
              <a:rPr lang="ko-KR" altLang="en-US" sz="1800" spc="-150" dirty="0" smtClean="0"/>
              <a:t>중장기적인 위험 상황이 발생하는 경우 발령하는 여행 </a:t>
            </a:r>
            <a:r>
              <a:rPr lang="ko-KR" altLang="en-US" sz="1800" spc="-150" dirty="0"/>
              <a:t>유의</a:t>
            </a:r>
            <a:r>
              <a:rPr lang="en-US" altLang="ko-KR" sz="1800" spc="-150" dirty="0"/>
              <a:t>, </a:t>
            </a:r>
            <a:r>
              <a:rPr lang="ko-KR" altLang="en-US" sz="1800" spc="-150" dirty="0"/>
              <a:t>자제</a:t>
            </a:r>
            <a:r>
              <a:rPr lang="en-US" altLang="ko-KR" sz="1800" spc="-150" dirty="0"/>
              <a:t>, </a:t>
            </a:r>
            <a:r>
              <a:rPr lang="ko-KR" altLang="en-US" sz="1800" spc="-150" dirty="0"/>
              <a:t>제한 등 </a:t>
            </a:r>
            <a:endParaRPr lang="en-US" altLang="ko-KR" sz="1800" spc="-150" dirty="0" smtClean="0"/>
          </a:p>
          <a:p>
            <a:pPr marL="457200" lvl="1" indent="0">
              <a:buNone/>
            </a:pPr>
            <a:r>
              <a:rPr lang="en-US" altLang="ko-KR" sz="1800" spc="-150" dirty="0"/>
              <a:t> </a:t>
            </a:r>
            <a:r>
              <a:rPr lang="en-US" altLang="ko-KR" sz="1800" spc="-150" dirty="0" smtClean="0"/>
              <a:t>   </a:t>
            </a:r>
            <a:r>
              <a:rPr lang="ko-KR" altLang="en-US" sz="1800" spc="-150" dirty="0" smtClean="0"/>
              <a:t>해외 </a:t>
            </a:r>
            <a:r>
              <a:rPr lang="ko-KR" altLang="en-US" sz="1800" spc="-150" dirty="0"/>
              <a:t>여행경보 대상국가 목록 및 </a:t>
            </a:r>
            <a:r>
              <a:rPr lang="ko-KR" altLang="en-US" sz="1800" spc="-150" dirty="0" smtClean="0"/>
              <a:t>상세 정보를 조회</a:t>
            </a:r>
            <a:endParaRPr lang="en-US" altLang="ko-KR" sz="1800" spc="-150" dirty="0" smtClean="0"/>
          </a:p>
          <a:p>
            <a:pPr marL="457200" lvl="1" indent="0">
              <a:buNone/>
            </a:pPr>
            <a:endParaRPr lang="en-US" altLang="ko-KR" sz="500" spc="-150" dirty="0" smtClean="0"/>
          </a:p>
          <a:p>
            <a:r>
              <a:rPr lang="ko-KR" altLang="en-US" sz="2400" spc="-150" dirty="0" err="1" smtClean="0">
                <a:hlinkClick r:id="rId5"/>
              </a:rPr>
              <a:t>특별여행경보제도</a:t>
            </a:r>
            <a:endParaRPr lang="en-US" altLang="ko-KR" sz="2400" spc="-150" dirty="0"/>
          </a:p>
          <a:p>
            <a:pPr lvl="1"/>
            <a:r>
              <a:rPr lang="ko-KR" altLang="en-US" sz="1800" spc="-150" dirty="0"/>
              <a:t>단기적인 </a:t>
            </a:r>
            <a:r>
              <a:rPr lang="ko-KR" altLang="en-US" sz="1800" spc="-150" dirty="0" err="1"/>
              <a:t>위험상황이</a:t>
            </a:r>
            <a:r>
              <a:rPr lang="ko-KR" altLang="en-US" sz="1800" spc="-150" dirty="0"/>
              <a:t> </a:t>
            </a:r>
            <a:r>
              <a:rPr lang="ko-KR" altLang="en-US" sz="1800" spc="-150" dirty="0" smtClean="0"/>
              <a:t>발생하는 </a:t>
            </a:r>
            <a:r>
              <a:rPr lang="ko-KR" altLang="en-US" sz="1800" spc="-150" dirty="0"/>
              <a:t>경우에 발령하는 </a:t>
            </a:r>
            <a:endParaRPr lang="en-US" altLang="ko-KR" sz="1800" spc="-150" dirty="0" smtClean="0"/>
          </a:p>
          <a:p>
            <a:pPr marL="457200" lvl="1" indent="0">
              <a:buNone/>
            </a:pPr>
            <a:r>
              <a:rPr lang="ko-KR" altLang="en-US" sz="1800" spc="-150" dirty="0" smtClean="0"/>
              <a:t>     </a:t>
            </a:r>
            <a:r>
              <a:rPr lang="ko-KR" altLang="en-US" sz="1800" spc="-150" dirty="0" err="1" smtClean="0"/>
              <a:t>특별여행주의보</a:t>
            </a:r>
            <a:r>
              <a:rPr lang="en-US" altLang="ko-KR" sz="1800" spc="-150" dirty="0"/>
              <a:t>(</a:t>
            </a:r>
            <a:r>
              <a:rPr lang="ko-KR" altLang="en-US" sz="1800" spc="-150" dirty="0" err="1"/>
              <a:t>철수권고</a:t>
            </a:r>
            <a:r>
              <a:rPr lang="en-US" altLang="ko-KR" sz="1800" spc="-150" dirty="0"/>
              <a:t>), </a:t>
            </a:r>
            <a:r>
              <a:rPr lang="ko-KR" altLang="en-US" sz="1800" spc="-150" dirty="0" err="1"/>
              <a:t>특별여행경보</a:t>
            </a:r>
            <a:r>
              <a:rPr lang="en-US" altLang="ko-KR" sz="1800" spc="-150" dirty="0"/>
              <a:t>(</a:t>
            </a:r>
            <a:r>
              <a:rPr lang="ko-KR" altLang="en-US" sz="1800" spc="-150" dirty="0" err="1"/>
              <a:t>즉시대피</a:t>
            </a:r>
            <a:r>
              <a:rPr lang="en-US" altLang="ko-KR" sz="1800" spc="-150" dirty="0"/>
              <a:t>) </a:t>
            </a:r>
            <a:r>
              <a:rPr lang="ko-KR" altLang="en-US" sz="1800" spc="-150" dirty="0"/>
              <a:t>등 </a:t>
            </a:r>
            <a:endParaRPr lang="en-US" altLang="ko-KR" sz="1800" spc="-150" dirty="0" smtClean="0"/>
          </a:p>
          <a:p>
            <a:pPr marL="457200" lvl="1" indent="0">
              <a:buNone/>
            </a:pPr>
            <a:r>
              <a:rPr lang="en-US" altLang="ko-KR" sz="1800" spc="-150" dirty="0"/>
              <a:t> </a:t>
            </a:r>
            <a:r>
              <a:rPr lang="en-US" altLang="ko-KR" sz="1800" spc="-150" dirty="0" smtClean="0"/>
              <a:t>    </a:t>
            </a:r>
            <a:r>
              <a:rPr lang="ko-KR" altLang="en-US" sz="1800" spc="-150" dirty="0" smtClean="0"/>
              <a:t>해외 </a:t>
            </a:r>
            <a:r>
              <a:rPr lang="ko-KR" altLang="en-US" sz="1800" spc="-150" dirty="0" err="1"/>
              <a:t>여행경보</a:t>
            </a:r>
            <a:r>
              <a:rPr lang="ko-KR" altLang="en-US" sz="1800" spc="-150" dirty="0"/>
              <a:t> </a:t>
            </a:r>
            <a:r>
              <a:rPr lang="ko-KR" altLang="en-US" sz="1800" spc="-150" dirty="0" err="1"/>
              <a:t>대상국가</a:t>
            </a:r>
            <a:r>
              <a:rPr lang="ko-KR" altLang="en-US" sz="1800" spc="-150" dirty="0"/>
              <a:t> 목록 및 상세 정보를 조회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6237312"/>
            <a:ext cx="602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공공데이터포털 </a:t>
            </a:r>
            <a:r>
              <a:rPr lang="en-US" altLang="ko-KR" sz="1400" dirty="0" smtClean="0"/>
              <a:t>- </a:t>
            </a:r>
            <a:r>
              <a:rPr lang="en-US" altLang="ko-KR" sz="1400" dirty="0" smtClean="0">
                <a:hlinkClick r:id="rId6"/>
              </a:rPr>
              <a:t>https://www.data.go.kr/</a:t>
            </a:r>
            <a:endParaRPr lang="en-US" altLang="ko-KR" sz="1400" dirty="0" smtClean="0"/>
          </a:p>
          <a:p>
            <a:pPr algn="r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-27384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사용한 </a:t>
            </a: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Open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API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student\Desktop\여행icon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56" y="234981"/>
            <a:ext cx="576064" cy="93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9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11560" y="1844824"/>
            <a:ext cx="8229600" cy="4104456"/>
          </a:xfrm>
        </p:spPr>
        <p:txBody>
          <a:bodyPr vert="horz">
            <a:normAutofit/>
          </a:bodyPr>
          <a:lstStyle/>
          <a:p>
            <a:pPr lvl="1"/>
            <a:endParaRPr lang="en-US" altLang="ko-KR" sz="400" spc="-150" dirty="0" smtClean="0"/>
          </a:p>
          <a:p>
            <a:r>
              <a:rPr lang="ko-KR" altLang="en-US" sz="2400" spc="-150" dirty="0" smtClean="0">
                <a:hlinkClick r:id="rId3"/>
              </a:rPr>
              <a:t>국가별 안전 정보</a:t>
            </a:r>
            <a:endParaRPr lang="en-US" altLang="ko-KR" sz="2400" spc="-150" dirty="0" smtClean="0"/>
          </a:p>
          <a:p>
            <a:pPr lvl="1"/>
            <a:r>
              <a:rPr lang="ko-KR" altLang="en-US" sz="1800" spc="-150" dirty="0" smtClean="0"/>
              <a:t>국가별 안전정보 데이터 제공</a:t>
            </a:r>
            <a:r>
              <a:rPr lang="en-US" altLang="ko-KR" sz="1800" spc="-150" dirty="0" smtClean="0"/>
              <a:t>(</a:t>
            </a:r>
            <a:r>
              <a:rPr lang="ko-KR" altLang="en-US" sz="1800" spc="-150" dirty="0" err="1" smtClean="0"/>
              <a:t>일단위</a:t>
            </a:r>
            <a:r>
              <a:rPr lang="ko-KR" altLang="en-US" sz="1800" spc="-150" dirty="0" smtClean="0"/>
              <a:t> 갱신</a:t>
            </a:r>
            <a:r>
              <a:rPr lang="en-US" altLang="ko-KR" sz="1800" spc="-150" dirty="0" smtClean="0"/>
              <a:t>)</a:t>
            </a:r>
          </a:p>
          <a:p>
            <a:pPr lvl="1"/>
            <a:endParaRPr lang="en-US" altLang="ko-KR" sz="400" spc="-150" dirty="0" smtClean="0"/>
          </a:p>
          <a:p>
            <a:r>
              <a:rPr lang="ko-KR" altLang="en-US" sz="2400" spc="-150" dirty="0" smtClean="0">
                <a:hlinkClick r:id="rId4"/>
              </a:rPr>
              <a:t>여행경보제도</a:t>
            </a:r>
            <a:endParaRPr lang="en-US" altLang="ko-KR" sz="2400" spc="-150" dirty="0"/>
          </a:p>
          <a:p>
            <a:pPr lvl="1"/>
            <a:r>
              <a:rPr lang="ko-KR" altLang="en-US" sz="1800" spc="-150" dirty="0" smtClean="0"/>
              <a:t>중장기적인 위험 상황이 발생하는 경우 발령하는 여행 </a:t>
            </a:r>
            <a:r>
              <a:rPr lang="ko-KR" altLang="en-US" sz="1800" spc="-150" dirty="0"/>
              <a:t>유의</a:t>
            </a:r>
            <a:r>
              <a:rPr lang="en-US" altLang="ko-KR" sz="1800" spc="-150" dirty="0"/>
              <a:t>, </a:t>
            </a:r>
            <a:r>
              <a:rPr lang="ko-KR" altLang="en-US" sz="1800" spc="-150" dirty="0"/>
              <a:t>자제</a:t>
            </a:r>
            <a:r>
              <a:rPr lang="en-US" altLang="ko-KR" sz="1800" spc="-150" dirty="0"/>
              <a:t>, </a:t>
            </a:r>
            <a:r>
              <a:rPr lang="ko-KR" altLang="en-US" sz="1800" spc="-150" dirty="0"/>
              <a:t>제한 등 </a:t>
            </a:r>
            <a:endParaRPr lang="en-US" altLang="ko-KR" sz="1800" spc="-150" dirty="0" smtClean="0"/>
          </a:p>
          <a:p>
            <a:pPr marL="457200" lvl="1" indent="0">
              <a:buNone/>
            </a:pPr>
            <a:r>
              <a:rPr lang="en-US" altLang="ko-KR" sz="1800" spc="-150" dirty="0"/>
              <a:t> </a:t>
            </a:r>
            <a:r>
              <a:rPr lang="en-US" altLang="ko-KR" sz="1800" spc="-150" dirty="0" smtClean="0"/>
              <a:t>   </a:t>
            </a:r>
            <a:r>
              <a:rPr lang="ko-KR" altLang="en-US" sz="1800" spc="-150" dirty="0" smtClean="0"/>
              <a:t>해외 </a:t>
            </a:r>
            <a:r>
              <a:rPr lang="ko-KR" altLang="en-US" sz="1800" spc="-150" dirty="0"/>
              <a:t>여행경보 대상국가 목록 및 </a:t>
            </a:r>
            <a:r>
              <a:rPr lang="ko-KR" altLang="en-US" sz="1800" spc="-150" dirty="0" smtClean="0"/>
              <a:t>상세 정보를 조회</a:t>
            </a:r>
            <a:endParaRPr lang="en-US" altLang="ko-KR" sz="1800" spc="-150" dirty="0" smtClean="0"/>
          </a:p>
          <a:p>
            <a:pPr marL="457200" lvl="1" indent="0">
              <a:buNone/>
            </a:pPr>
            <a:endParaRPr lang="en-US" altLang="ko-KR" sz="500" spc="-150" dirty="0" smtClean="0"/>
          </a:p>
          <a:p>
            <a:r>
              <a:rPr lang="ko-KR" altLang="en-US" sz="2400" spc="-150" dirty="0" err="1" smtClean="0">
                <a:hlinkClick r:id="rId5"/>
              </a:rPr>
              <a:t>특별여행경보제도</a:t>
            </a:r>
            <a:endParaRPr lang="en-US" altLang="ko-KR" sz="2400" spc="-150" dirty="0"/>
          </a:p>
          <a:p>
            <a:pPr lvl="1"/>
            <a:r>
              <a:rPr lang="ko-KR" altLang="en-US" sz="1800" spc="-150" dirty="0"/>
              <a:t>단기적인 </a:t>
            </a:r>
            <a:r>
              <a:rPr lang="ko-KR" altLang="en-US" sz="1800" spc="-150" dirty="0" err="1"/>
              <a:t>위험상황이</a:t>
            </a:r>
            <a:r>
              <a:rPr lang="ko-KR" altLang="en-US" sz="1800" spc="-150" dirty="0"/>
              <a:t> </a:t>
            </a:r>
            <a:r>
              <a:rPr lang="ko-KR" altLang="en-US" sz="1800" spc="-150" dirty="0" smtClean="0"/>
              <a:t>발생하는 </a:t>
            </a:r>
            <a:r>
              <a:rPr lang="ko-KR" altLang="en-US" sz="1800" spc="-150" dirty="0"/>
              <a:t>경우에 발령하는 </a:t>
            </a:r>
            <a:endParaRPr lang="en-US" altLang="ko-KR" sz="1800" spc="-150" dirty="0" smtClean="0"/>
          </a:p>
          <a:p>
            <a:pPr marL="457200" lvl="1" indent="0">
              <a:buNone/>
            </a:pPr>
            <a:r>
              <a:rPr lang="ko-KR" altLang="en-US" sz="1800" spc="-150" dirty="0" smtClean="0"/>
              <a:t>     </a:t>
            </a:r>
            <a:r>
              <a:rPr lang="ko-KR" altLang="en-US" sz="1800" spc="-150" dirty="0" err="1" smtClean="0"/>
              <a:t>특별여행주의보</a:t>
            </a:r>
            <a:r>
              <a:rPr lang="en-US" altLang="ko-KR" sz="1800" spc="-150" dirty="0"/>
              <a:t>(</a:t>
            </a:r>
            <a:r>
              <a:rPr lang="ko-KR" altLang="en-US" sz="1800" spc="-150" dirty="0" err="1"/>
              <a:t>철수권고</a:t>
            </a:r>
            <a:r>
              <a:rPr lang="en-US" altLang="ko-KR" sz="1800" spc="-150" dirty="0"/>
              <a:t>), </a:t>
            </a:r>
            <a:r>
              <a:rPr lang="ko-KR" altLang="en-US" sz="1800" spc="-150" dirty="0" err="1"/>
              <a:t>특별여행경보</a:t>
            </a:r>
            <a:r>
              <a:rPr lang="en-US" altLang="ko-KR" sz="1800" spc="-150" dirty="0"/>
              <a:t>(</a:t>
            </a:r>
            <a:r>
              <a:rPr lang="ko-KR" altLang="en-US" sz="1800" spc="-150" dirty="0" err="1"/>
              <a:t>즉시대피</a:t>
            </a:r>
            <a:r>
              <a:rPr lang="en-US" altLang="ko-KR" sz="1800" spc="-150" dirty="0"/>
              <a:t>) </a:t>
            </a:r>
            <a:r>
              <a:rPr lang="ko-KR" altLang="en-US" sz="1800" spc="-150" dirty="0"/>
              <a:t>등 </a:t>
            </a:r>
            <a:endParaRPr lang="en-US" altLang="ko-KR" sz="1800" spc="-150" dirty="0" smtClean="0"/>
          </a:p>
          <a:p>
            <a:pPr marL="457200" lvl="1" indent="0">
              <a:buNone/>
            </a:pPr>
            <a:r>
              <a:rPr lang="en-US" altLang="ko-KR" sz="1800" spc="-150" dirty="0"/>
              <a:t> </a:t>
            </a:r>
            <a:r>
              <a:rPr lang="en-US" altLang="ko-KR" sz="1800" spc="-150" dirty="0" smtClean="0"/>
              <a:t>    </a:t>
            </a:r>
            <a:r>
              <a:rPr lang="ko-KR" altLang="en-US" sz="1800" spc="-150" dirty="0" smtClean="0"/>
              <a:t>해외 </a:t>
            </a:r>
            <a:r>
              <a:rPr lang="ko-KR" altLang="en-US" sz="1800" spc="-150" dirty="0" err="1"/>
              <a:t>여행경보</a:t>
            </a:r>
            <a:r>
              <a:rPr lang="ko-KR" altLang="en-US" sz="1800" spc="-150" dirty="0"/>
              <a:t> </a:t>
            </a:r>
            <a:r>
              <a:rPr lang="ko-KR" altLang="en-US" sz="1800" spc="-150" dirty="0" err="1"/>
              <a:t>대상국가</a:t>
            </a:r>
            <a:r>
              <a:rPr lang="ko-KR" altLang="en-US" sz="1800" spc="-150" dirty="0"/>
              <a:t> 목록 및 상세 정보를 조회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6237312"/>
            <a:ext cx="602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공공데이터포털 </a:t>
            </a:r>
            <a:r>
              <a:rPr lang="en-US" altLang="ko-KR" sz="1400" dirty="0" smtClean="0"/>
              <a:t>- </a:t>
            </a:r>
            <a:r>
              <a:rPr lang="en-US" altLang="ko-KR" sz="1400" dirty="0" smtClean="0">
                <a:hlinkClick r:id="rId6"/>
              </a:rPr>
              <a:t>https://www.data.go.kr/</a:t>
            </a:r>
            <a:endParaRPr lang="en-US" altLang="ko-KR" sz="1400" dirty="0" smtClean="0"/>
          </a:p>
          <a:p>
            <a:pPr algn="r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-27384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사용한 </a:t>
            </a: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Open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API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student\Desktop\여행icon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56" y="234981"/>
            <a:ext cx="576064" cy="93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3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-27384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개발 </a:t>
            </a: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configura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ion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student\Desktop\여행icon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4" y="222220"/>
            <a:ext cx="878980" cy="9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9113" y="1844675"/>
            <a:ext cx="8229351" cy="2736453"/>
          </a:xfrm>
        </p:spPr>
        <p:txBody>
          <a:bodyPr vert="horz">
            <a:normAutofit/>
          </a:bodyPr>
          <a:lstStyle/>
          <a:p>
            <a:pPr marL="514350" indent="-514350">
              <a:buAutoNum type="arabicPeriod"/>
            </a:pPr>
            <a:endParaRPr lang="en-US" altLang="ko-KR" sz="2400" b="1" dirty="0" smtClean="0"/>
          </a:p>
          <a:p>
            <a:pPr marL="514350" indent="-514350">
              <a:buAutoNum type="arabicPeriod"/>
            </a:pPr>
            <a:r>
              <a:rPr lang="en-US" altLang="ko-KR" sz="2400" b="1" dirty="0" smtClean="0"/>
              <a:t>JSON </a:t>
            </a:r>
            <a:r>
              <a:rPr lang="ko-KR" altLang="en-US" sz="2400" b="1" dirty="0" smtClean="0"/>
              <a:t>파일을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통해 </a:t>
            </a:r>
            <a:r>
              <a:rPr lang="en-US" altLang="ko-KR" sz="2400" b="1" dirty="0" smtClean="0"/>
              <a:t>configuration</a:t>
            </a:r>
            <a:r>
              <a:rPr lang="ko-KR" altLang="en-US" sz="2400" b="1" dirty="0" smtClean="0"/>
              <a:t> 관리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</a:t>
            </a:r>
            <a:r>
              <a:rPr lang="ko-KR" altLang="en-US" sz="1800" b="1" dirty="0" smtClean="0"/>
              <a:t>대상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서버를 기동할 때 필요한 가변적인 데이터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개인정보 데이터</a:t>
            </a:r>
            <a:endParaRPr lang="en-US" altLang="ko-KR" sz="1800" b="1" dirty="0" smtClean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프로젝트내의 파일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국기이미지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접근에 대한 경로 저장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>
              <a:solidFill>
                <a:srgbClr val="FF694C"/>
              </a:solidFill>
            </a:endParaRPr>
          </a:p>
          <a:p>
            <a:endParaRPr lang="en-US" altLang="ko-KR" sz="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895" b="70820"/>
          <a:stretch/>
        </p:blipFill>
        <p:spPr>
          <a:xfrm>
            <a:off x="4211960" y="4149080"/>
            <a:ext cx="515583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8864" y="1844824"/>
            <a:ext cx="6213376" cy="4525963"/>
          </a:xfrm>
        </p:spPr>
        <p:txBody>
          <a:bodyPr vert="horz">
            <a:normAutofit lnSpcReduction="10000"/>
          </a:bodyPr>
          <a:lstStyle/>
          <a:p>
            <a:pPr marL="0" indent="0">
              <a:buNone/>
            </a:pPr>
            <a:endParaRPr lang="en-US" altLang="ko-KR" sz="2400" b="1" dirty="0" smtClean="0"/>
          </a:p>
          <a:p>
            <a:pPr marL="514350" indent="-514350">
              <a:buAutoNum type="arabicPeriod"/>
            </a:pPr>
            <a:r>
              <a:rPr lang="ko-KR" altLang="en-US" sz="2400" b="1" dirty="0"/>
              <a:t>공공데이터포탈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를 사용하여 데이터 </a:t>
            </a:r>
            <a:r>
              <a:rPr lang="ko-KR" altLang="en-US" sz="2400" b="1" dirty="0" smtClean="0"/>
              <a:t>수집</a:t>
            </a:r>
            <a:endParaRPr lang="en-US" altLang="ko-KR" sz="2400" b="1" dirty="0" smtClean="0"/>
          </a:p>
          <a:p>
            <a:pPr marL="514350" indent="-514350">
              <a:buAutoNum type="arabicPeriod"/>
            </a:pPr>
            <a:r>
              <a:rPr lang="en-US" altLang="ko-KR" sz="2400" b="1" dirty="0" err="1" smtClean="0"/>
              <a:t>SpringSchduler</a:t>
            </a:r>
            <a:r>
              <a:rPr lang="ko-KR" altLang="en-US" sz="2400" b="1" dirty="0" smtClean="0"/>
              <a:t>를 사용하여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시간마다 데이터 수집 </a:t>
            </a:r>
            <a:endParaRPr lang="en-US" altLang="ko-KR" sz="2400" b="1" dirty="0" smtClean="0"/>
          </a:p>
          <a:p>
            <a:pPr marL="514350" indent="-514350">
              <a:buAutoNum type="arabicPeriod"/>
            </a:pPr>
            <a:endParaRPr lang="en-US" altLang="ko-KR" sz="2400" b="1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ko-KR" sz="2400" b="1" dirty="0" smtClean="0"/>
              <a:t>R ‘</a:t>
            </a:r>
            <a:r>
              <a:rPr lang="en-US" altLang="ko-KR" sz="2400" b="1" dirty="0" err="1" smtClean="0"/>
              <a:t>KoNLP</a:t>
            </a:r>
            <a:r>
              <a:rPr lang="en-US" altLang="ko-KR" sz="2400" b="1" dirty="0" smtClean="0"/>
              <a:t>’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‘</a:t>
            </a:r>
            <a:r>
              <a:rPr lang="ko-KR" altLang="en-US" sz="2400" b="1" dirty="0" smtClean="0"/>
              <a:t>세종사전</a:t>
            </a:r>
            <a:r>
              <a:rPr lang="en-US" altLang="ko-KR" sz="2400" b="1" dirty="0" smtClean="0"/>
              <a:t>’</a:t>
            </a:r>
            <a:r>
              <a:rPr lang="ko-KR" altLang="en-US" sz="2400" b="1" dirty="0" smtClean="0"/>
              <a:t>을 사용하여 명사형태의 단어 추출</a:t>
            </a:r>
            <a:endParaRPr lang="en-US" altLang="ko-KR" sz="2400" b="1" dirty="0" smtClean="0"/>
          </a:p>
          <a:p>
            <a:pPr marL="514350" indent="-514350">
              <a:buFont typeface="Arial" pitchFamily="34" charset="0"/>
              <a:buAutoNum type="arabicPeriod"/>
            </a:pPr>
            <a:endParaRPr lang="en-US" altLang="ko-KR" sz="2400" b="1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ko-KR" altLang="en-US" sz="2400" b="1" dirty="0" smtClean="0"/>
              <a:t>자체 제작한 </a:t>
            </a:r>
            <a:r>
              <a:rPr lang="en-US" altLang="ko-KR" sz="2400" b="1" dirty="0" smtClean="0"/>
              <a:t>‘</a:t>
            </a:r>
            <a:r>
              <a:rPr lang="ko-KR" altLang="en-US" sz="2400" b="1" dirty="0" smtClean="0"/>
              <a:t>위험종류</a:t>
            </a:r>
            <a:r>
              <a:rPr lang="en-US" altLang="ko-KR" sz="2400" b="1" dirty="0" smtClean="0"/>
              <a:t>’</a:t>
            </a:r>
            <a:r>
              <a:rPr lang="ko-KR" altLang="en-US" sz="2400" b="1" dirty="0" smtClean="0"/>
              <a:t>사전과 비교하</a:t>
            </a:r>
            <a:r>
              <a:rPr lang="ko-KR" altLang="en-US" sz="2400" b="1" dirty="0"/>
              <a:t>여</a:t>
            </a:r>
            <a:r>
              <a:rPr lang="ko-KR" altLang="en-US" sz="2400" b="1" dirty="0" smtClean="0"/>
              <a:t> 위험 분류</a:t>
            </a:r>
            <a:endParaRPr lang="en-US" altLang="ko-KR" sz="2400" b="1" dirty="0" smtClean="0"/>
          </a:p>
          <a:p>
            <a:pPr marL="514350" indent="-514350">
              <a:buFont typeface="Arial" pitchFamily="34" charset="0"/>
              <a:buAutoNum type="arabicPeriod"/>
            </a:pP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>
              <a:solidFill>
                <a:srgbClr val="FF694C"/>
              </a:solidFill>
            </a:endParaRPr>
          </a:p>
          <a:p>
            <a:endParaRPr lang="en-US" altLang="ko-KR" sz="400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-27384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개발 </a:t>
            </a: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</a:rPr>
              <a:t>데이터 수집 및 정제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student\Desktop\여행icon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4" y="222220"/>
            <a:ext cx="878980" cy="9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548" y="1844824"/>
            <a:ext cx="20288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7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577</Words>
  <Application>Microsoft Office PowerPoint</Application>
  <PresentationFormat>화면 슬라이드 쇼(4:3)</PresentationFormat>
  <Paragraphs>134</Paragraphs>
  <Slides>18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실시간 세계 여행지 정보 REST API 서비스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세계여행정보 REST API 서비스</dc:title>
  <dc:creator>student</dc:creator>
  <cp:lastModifiedBy>student</cp:lastModifiedBy>
  <cp:revision>117</cp:revision>
  <dcterms:created xsi:type="dcterms:W3CDTF">2019-09-10T00:19:32Z</dcterms:created>
  <dcterms:modified xsi:type="dcterms:W3CDTF">2019-10-18T07:01:05Z</dcterms:modified>
</cp:coreProperties>
</file>