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61" r:id="rId3"/>
    <p:sldId id="262" r:id="rId4"/>
    <p:sldId id="259" r:id="rId5"/>
    <p:sldId id="260" r:id="rId6"/>
    <p:sldId id="257" r:id="rId7"/>
    <p:sldId id="258" r:id="rId8"/>
    <p:sldId id="263" r:id="rId9"/>
    <p:sldId id="264" r:id="rId10"/>
    <p:sldId id="265" r:id="rId11"/>
    <p:sldId id="270" r:id="rId12"/>
    <p:sldId id="272" r:id="rId13"/>
    <p:sldId id="273" r:id="rId14"/>
    <p:sldId id="274" r:id="rId15"/>
    <p:sldId id="266" r:id="rId16"/>
    <p:sldId id="267" r:id="rId17"/>
    <p:sldId id="268" r:id="rId18"/>
    <p:sldId id="269" r:id="rId19"/>
    <p:sldId id="275" r:id="rId20"/>
    <p:sldId id="276"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Lato" panose="020B0604020202020204" charset="0"/>
      <p:regular r:id="rId27"/>
      <p:bold r:id="rId28"/>
      <p:italic r:id="rId29"/>
      <p:boldItalic r:id="rId30"/>
    </p:embeddedFont>
    <p:embeddedFont>
      <p:font typeface="Raleway"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1185DF-1F53-4AF9-A641-7065F1775774}"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DF7FAEE5-5A88-4BFB-8D24-B8E2A6AA0DD2}">
      <dgm:prSet/>
      <dgm:spPr/>
      <dgm:t>
        <a:bodyPr/>
        <a:lstStyle/>
        <a:p>
          <a:r>
            <a:rPr lang="en-US" b="0" i="0"/>
            <a:t>3 major phases </a:t>
          </a:r>
          <a:endParaRPr lang="en-US"/>
        </a:p>
      </dgm:t>
    </dgm:pt>
    <dgm:pt modelId="{C9DEE22B-8200-4411-BD91-336DD3A2EE1B}" type="parTrans" cxnId="{F216DC7F-185F-4AB1-95BA-427D2EA65341}">
      <dgm:prSet/>
      <dgm:spPr/>
      <dgm:t>
        <a:bodyPr/>
        <a:lstStyle/>
        <a:p>
          <a:endParaRPr lang="en-US"/>
        </a:p>
      </dgm:t>
    </dgm:pt>
    <dgm:pt modelId="{F2C468B4-0E26-469D-B079-C2A936D458A1}" type="sibTrans" cxnId="{F216DC7F-185F-4AB1-95BA-427D2EA65341}">
      <dgm:prSet/>
      <dgm:spPr/>
      <dgm:t>
        <a:bodyPr/>
        <a:lstStyle/>
        <a:p>
          <a:endParaRPr lang="en-US"/>
        </a:p>
      </dgm:t>
    </dgm:pt>
    <dgm:pt modelId="{38A290D8-9DC8-42FF-9979-483CF37AF3C3}">
      <dgm:prSet/>
      <dgm:spPr/>
      <dgm:t>
        <a:bodyPr/>
        <a:lstStyle/>
        <a:p>
          <a:pPr>
            <a:buFont typeface="+mj-lt"/>
            <a:buAutoNum type="arabicPeriod"/>
          </a:pPr>
          <a:r>
            <a:rPr lang="en-US" b="0" i="0" dirty="0"/>
            <a:t>Data collection and cleaning</a:t>
          </a:r>
          <a:endParaRPr lang="en-US" dirty="0"/>
        </a:p>
      </dgm:t>
    </dgm:pt>
    <dgm:pt modelId="{3EC2313F-CCFD-484F-800C-287ADC1A3883}" type="parTrans" cxnId="{02D726B0-27D7-4372-B18C-05052539A5E7}">
      <dgm:prSet/>
      <dgm:spPr/>
      <dgm:t>
        <a:bodyPr/>
        <a:lstStyle/>
        <a:p>
          <a:endParaRPr lang="en-US"/>
        </a:p>
      </dgm:t>
    </dgm:pt>
    <dgm:pt modelId="{28E48AF3-ABC6-41A3-8B0F-C6D91469F611}" type="sibTrans" cxnId="{02D726B0-27D7-4372-B18C-05052539A5E7}">
      <dgm:prSet/>
      <dgm:spPr/>
      <dgm:t>
        <a:bodyPr/>
        <a:lstStyle/>
        <a:p>
          <a:endParaRPr lang="en-US"/>
        </a:p>
      </dgm:t>
    </dgm:pt>
    <dgm:pt modelId="{D3CAA1F3-1F87-4AA5-9840-F51EFA5B6D28}">
      <dgm:prSet/>
      <dgm:spPr/>
      <dgm:t>
        <a:bodyPr/>
        <a:lstStyle/>
        <a:p>
          <a:pPr>
            <a:buFont typeface="+mj-lt"/>
            <a:buAutoNum type="arabicPeriod"/>
          </a:pPr>
          <a:r>
            <a:rPr lang="en-US" b="0" i="0" dirty="0"/>
            <a:t>Training data through unsupervised machine learning </a:t>
          </a:r>
          <a:endParaRPr lang="en-US" dirty="0"/>
        </a:p>
      </dgm:t>
    </dgm:pt>
    <dgm:pt modelId="{EBFA7774-5647-48B6-8B4F-6F248C8C2223}" type="parTrans" cxnId="{890476CA-2CC4-4695-A057-CA2B20431F62}">
      <dgm:prSet/>
      <dgm:spPr/>
      <dgm:t>
        <a:bodyPr/>
        <a:lstStyle/>
        <a:p>
          <a:endParaRPr lang="en-US"/>
        </a:p>
      </dgm:t>
    </dgm:pt>
    <dgm:pt modelId="{013FB651-1391-4291-A06E-003281FAF394}" type="sibTrans" cxnId="{890476CA-2CC4-4695-A057-CA2B20431F62}">
      <dgm:prSet/>
      <dgm:spPr/>
      <dgm:t>
        <a:bodyPr/>
        <a:lstStyle/>
        <a:p>
          <a:endParaRPr lang="en-US"/>
        </a:p>
      </dgm:t>
    </dgm:pt>
    <dgm:pt modelId="{211F7E57-E11B-4074-A370-ECBADE7FC12F}">
      <dgm:prSet/>
      <dgm:spPr/>
      <dgm:t>
        <a:bodyPr/>
        <a:lstStyle/>
        <a:p>
          <a:pPr>
            <a:buFont typeface="+mj-lt"/>
            <a:buAutoNum type="arabicPeriod"/>
          </a:pPr>
          <a:r>
            <a:rPr lang="en-US" b="0" i="0" dirty="0"/>
            <a:t>Analyzing clusters and trend </a:t>
          </a:r>
          <a:endParaRPr lang="en-US" dirty="0"/>
        </a:p>
      </dgm:t>
    </dgm:pt>
    <dgm:pt modelId="{4A61D248-2FDE-488C-BB46-45BC15FD5924}" type="parTrans" cxnId="{1B88D8AD-4A18-4B25-9557-BD3BFE14B573}">
      <dgm:prSet/>
      <dgm:spPr/>
      <dgm:t>
        <a:bodyPr/>
        <a:lstStyle/>
        <a:p>
          <a:endParaRPr lang="en-US"/>
        </a:p>
      </dgm:t>
    </dgm:pt>
    <dgm:pt modelId="{D4899785-7AD7-4704-81E5-645E0DB4ED26}" type="sibTrans" cxnId="{1B88D8AD-4A18-4B25-9557-BD3BFE14B573}">
      <dgm:prSet/>
      <dgm:spPr/>
      <dgm:t>
        <a:bodyPr/>
        <a:lstStyle/>
        <a:p>
          <a:endParaRPr lang="en-US"/>
        </a:p>
      </dgm:t>
    </dgm:pt>
    <dgm:pt modelId="{E38ADDF4-D3CD-4219-BED4-E29089B51EB9}" type="pres">
      <dgm:prSet presAssocID="{541185DF-1F53-4AF9-A641-7065F1775774}" presName="Name0" presStyleCnt="0">
        <dgm:presLayoutVars>
          <dgm:dir/>
          <dgm:animLvl val="lvl"/>
          <dgm:resizeHandles val="exact"/>
        </dgm:presLayoutVars>
      </dgm:prSet>
      <dgm:spPr/>
    </dgm:pt>
    <dgm:pt modelId="{7A954031-5FDD-44CE-AD7D-187AC2585D60}" type="pres">
      <dgm:prSet presAssocID="{DF7FAEE5-5A88-4BFB-8D24-B8E2A6AA0DD2}" presName="composite" presStyleCnt="0"/>
      <dgm:spPr/>
    </dgm:pt>
    <dgm:pt modelId="{3C190DF8-D7DC-4EBF-8C6C-423B15B06B8A}" type="pres">
      <dgm:prSet presAssocID="{DF7FAEE5-5A88-4BFB-8D24-B8E2A6AA0DD2}" presName="parTx" presStyleLbl="alignNode1" presStyleIdx="0" presStyleCnt="1">
        <dgm:presLayoutVars>
          <dgm:chMax val="0"/>
          <dgm:chPref val="0"/>
          <dgm:bulletEnabled val="1"/>
        </dgm:presLayoutVars>
      </dgm:prSet>
      <dgm:spPr/>
    </dgm:pt>
    <dgm:pt modelId="{FF427032-0518-4FF2-BA30-E4C210DAB648}" type="pres">
      <dgm:prSet presAssocID="{DF7FAEE5-5A88-4BFB-8D24-B8E2A6AA0DD2}" presName="desTx" presStyleLbl="alignAccFollowNode1" presStyleIdx="0" presStyleCnt="1">
        <dgm:presLayoutVars>
          <dgm:bulletEnabled val="1"/>
        </dgm:presLayoutVars>
      </dgm:prSet>
      <dgm:spPr/>
    </dgm:pt>
  </dgm:ptLst>
  <dgm:cxnLst>
    <dgm:cxn modelId="{66032431-75A2-4152-9E78-AA689CB766ED}" type="presOf" srcId="{DF7FAEE5-5A88-4BFB-8D24-B8E2A6AA0DD2}" destId="{3C190DF8-D7DC-4EBF-8C6C-423B15B06B8A}" srcOrd="0" destOrd="0" presId="urn:microsoft.com/office/officeart/2005/8/layout/hList1"/>
    <dgm:cxn modelId="{54B9D635-D411-4C7B-BF8A-7F2BC0EA74D3}" type="presOf" srcId="{38A290D8-9DC8-42FF-9979-483CF37AF3C3}" destId="{FF427032-0518-4FF2-BA30-E4C210DAB648}" srcOrd="0" destOrd="0" presId="urn:microsoft.com/office/officeart/2005/8/layout/hList1"/>
    <dgm:cxn modelId="{6BF46A5D-7E0A-4188-B5EA-0C4A79960CBC}" type="presOf" srcId="{541185DF-1F53-4AF9-A641-7065F1775774}" destId="{E38ADDF4-D3CD-4219-BED4-E29089B51EB9}" srcOrd="0" destOrd="0" presId="urn:microsoft.com/office/officeart/2005/8/layout/hList1"/>
    <dgm:cxn modelId="{F216DC7F-185F-4AB1-95BA-427D2EA65341}" srcId="{541185DF-1F53-4AF9-A641-7065F1775774}" destId="{DF7FAEE5-5A88-4BFB-8D24-B8E2A6AA0DD2}" srcOrd="0" destOrd="0" parTransId="{C9DEE22B-8200-4411-BD91-336DD3A2EE1B}" sibTransId="{F2C468B4-0E26-469D-B079-C2A936D458A1}"/>
    <dgm:cxn modelId="{79B9CAA1-3DC3-466F-AEDA-AE6A8D64BAD4}" type="presOf" srcId="{211F7E57-E11B-4074-A370-ECBADE7FC12F}" destId="{FF427032-0518-4FF2-BA30-E4C210DAB648}" srcOrd="0" destOrd="2" presId="urn:microsoft.com/office/officeart/2005/8/layout/hList1"/>
    <dgm:cxn modelId="{1B88D8AD-4A18-4B25-9557-BD3BFE14B573}" srcId="{DF7FAEE5-5A88-4BFB-8D24-B8E2A6AA0DD2}" destId="{211F7E57-E11B-4074-A370-ECBADE7FC12F}" srcOrd="2" destOrd="0" parTransId="{4A61D248-2FDE-488C-BB46-45BC15FD5924}" sibTransId="{D4899785-7AD7-4704-81E5-645E0DB4ED26}"/>
    <dgm:cxn modelId="{02D726B0-27D7-4372-B18C-05052539A5E7}" srcId="{DF7FAEE5-5A88-4BFB-8D24-B8E2A6AA0DD2}" destId="{38A290D8-9DC8-42FF-9979-483CF37AF3C3}" srcOrd="0" destOrd="0" parTransId="{3EC2313F-CCFD-484F-800C-287ADC1A3883}" sibTransId="{28E48AF3-ABC6-41A3-8B0F-C6D91469F611}"/>
    <dgm:cxn modelId="{A7DFC2BC-7ADE-44DC-8947-C9C16262266F}" type="presOf" srcId="{D3CAA1F3-1F87-4AA5-9840-F51EFA5B6D28}" destId="{FF427032-0518-4FF2-BA30-E4C210DAB648}" srcOrd="0" destOrd="1" presId="urn:microsoft.com/office/officeart/2005/8/layout/hList1"/>
    <dgm:cxn modelId="{890476CA-2CC4-4695-A057-CA2B20431F62}" srcId="{DF7FAEE5-5A88-4BFB-8D24-B8E2A6AA0DD2}" destId="{D3CAA1F3-1F87-4AA5-9840-F51EFA5B6D28}" srcOrd="1" destOrd="0" parTransId="{EBFA7774-5647-48B6-8B4F-6F248C8C2223}" sibTransId="{013FB651-1391-4291-A06E-003281FAF394}"/>
    <dgm:cxn modelId="{31A88494-167C-4E9E-ACBA-4A60F623A00D}" type="presParOf" srcId="{E38ADDF4-D3CD-4219-BED4-E29089B51EB9}" destId="{7A954031-5FDD-44CE-AD7D-187AC2585D60}" srcOrd="0" destOrd="0" presId="urn:microsoft.com/office/officeart/2005/8/layout/hList1"/>
    <dgm:cxn modelId="{F1FEF2E4-6935-4D3A-9A0F-FC91C61265D4}" type="presParOf" srcId="{7A954031-5FDD-44CE-AD7D-187AC2585D60}" destId="{3C190DF8-D7DC-4EBF-8C6C-423B15B06B8A}" srcOrd="0" destOrd="0" presId="urn:microsoft.com/office/officeart/2005/8/layout/hList1"/>
    <dgm:cxn modelId="{8DB4DAF2-4C31-44F7-869F-5312B03A3634}" type="presParOf" srcId="{7A954031-5FDD-44CE-AD7D-187AC2585D60}" destId="{FF427032-0518-4FF2-BA30-E4C210DAB64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190DF8-D7DC-4EBF-8C6C-423B15B06B8A}">
      <dsp:nvSpPr>
        <dsp:cNvPr id="0" name=""/>
        <dsp:cNvSpPr/>
      </dsp:nvSpPr>
      <dsp:spPr>
        <a:xfrm>
          <a:off x="0" y="136432"/>
          <a:ext cx="7688700" cy="662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b="0" i="0" kern="1200"/>
            <a:t>3 major phases </a:t>
          </a:r>
          <a:endParaRPr lang="en-US" sz="2300" kern="1200"/>
        </a:p>
      </dsp:txBody>
      <dsp:txXfrm>
        <a:off x="0" y="136432"/>
        <a:ext cx="7688700" cy="662400"/>
      </dsp:txXfrm>
    </dsp:sp>
    <dsp:sp modelId="{FF427032-0518-4FF2-BA30-E4C210DAB648}">
      <dsp:nvSpPr>
        <dsp:cNvPr id="0" name=""/>
        <dsp:cNvSpPr/>
      </dsp:nvSpPr>
      <dsp:spPr>
        <a:xfrm>
          <a:off x="0" y="798832"/>
          <a:ext cx="7688700" cy="132583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Font typeface="+mj-lt"/>
            <a:buAutoNum type="arabicPeriod"/>
          </a:pPr>
          <a:r>
            <a:rPr lang="en-US" sz="2300" b="0" i="0" kern="1200" dirty="0"/>
            <a:t>Data collection and cleaning</a:t>
          </a:r>
          <a:endParaRPr lang="en-US" sz="2300" kern="1200" dirty="0"/>
        </a:p>
        <a:p>
          <a:pPr marL="228600" lvl="1" indent="-228600" algn="l" defTabSz="1022350">
            <a:lnSpc>
              <a:spcPct val="90000"/>
            </a:lnSpc>
            <a:spcBef>
              <a:spcPct val="0"/>
            </a:spcBef>
            <a:spcAft>
              <a:spcPct val="15000"/>
            </a:spcAft>
            <a:buFont typeface="+mj-lt"/>
            <a:buAutoNum type="arabicPeriod"/>
          </a:pPr>
          <a:r>
            <a:rPr lang="en-US" sz="2300" b="0" i="0" kern="1200" dirty="0"/>
            <a:t>Training data through unsupervised machine learning </a:t>
          </a:r>
          <a:endParaRPr lang="en-US" sz="2300" kern="1200" dirty="0"/>
        </a:p>
        <a:p>
          <a:pPr marL="228600" lvl="1" indent="-228600" algn="l" defTabSz="1022350">
            <a:lnSpc>
              <a:spcPct val="90000"/>
            </a:lnSpc>
            <a:spcBef>
              <a:spcPct val="0"/>
            </a:spcBef>
            <a:spcAft>
              <a:spcPct val="15000"/>
            </a:spcAft>
            <a:buFont typeface="+mj-lt"/>
            <a:buAutoNum type="arabicPeriod"/>
          </a:pPr>
          <a:r>
            <a:rPr lang="en-US" sz="2300" b="0" i="0" kern="1200" dirty="0"/>
            <a:t>Analyzing clusters and trend </a:t>
          </a:r>
          <a:endParaRPr lang="en-US" sz="2300" kern="1200" dirty="0"/>
        </a:p>
      </dsp:txBody>
      <dsp:txXfrm>
        <a:off x="0" y="798832"/>
        <a:ext cx="7688700" cy="132583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4ebc60bcd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4ebc60bc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4ebc60bcd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4ebc60bc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dirty="0"/>
              <a:t>Examination of Domestic Economic Impact of the US-China Trade War by Analyzing Stock Market Fluctuations with Unsupervised Machine Learning.</a:t>
            </a:r>
            <a:endParaRPr sz="2700" dirty="0"/>
          </a:p>
        </p:txBody>
      </p:sp>
      <p:sp>
        <p:nvSpPr>
          <p:cNvPr id="87" name="Google Shape;87;p13"/>
          <p:cNvSpPr txBox="1">
            <a:spLocks noGrp="1"/>
          </p:cNvSpPr>
          <p:nvPr>
            <p:ph type="subTitle" idx="1"/>
          </p:nvPr>
        </p:nvSpPr>
        <p:spPr>
          <a:xfrm>
            <a:off x="729625" y="3172900"/>
            <a:ext cx="7688100" cy="1730400"/>
          </a:xfrm>
          <a:prstGeom prst="rect">
            <a:avLst/>
          </a:prstGeom>
        </p:spPr>
        <p:txBody>
          <a:bodyPr spcFirstLastPara="1" wrap="square" lIns="91425" tIns="91425" rIns="91425" bIns="91425" anchor="t" anchorCtr="0">
            <a:noAutofit/>
          </a:bodyPr>
          <a:lstStyle/>
          <a:p>
            <a:pPr marL="0" lvl="0" indent="0" algn="l" rtl="0">
              <a:lnSpc>
                <a:spcPct val="200000"/>
              </a:lnSpc>
              <a:spcBef>
                <a:spcPts val="1200"/>
              </a:spcBef>
              <a:spcAft>
                <a:spcPts val="0"/>
              </a:spcAft>
              <a:buNone/>
            </a:pPr>
            <a:r>
              <a:rPr lang="en" sz="1200">
                <a:solidFill>
                  <a:srgbClr val="000000"/>
                </a:solidFill>
                <a:latin typeface="Times New Roman"/>
                <a:ea typeface="Times New Roman"/>
                <a:cs typeface="Times New Roman"/>
                <a:sym typeface="Times New Roman"/>
              </a:rPr>
              <a:t>Xiangyang Meng</a:t>
            </a:r>
            <a:endParaRPr sz="1200">
              <a:solidFill>
                <a:srgbClr val="000000"/>
              </a:solidFill>
              <a:latin typeface="Times New Roman"/>
              <a:ea typeface="Times New Roman"/>
              <a:cs typeface="Times New Roman"/>
              <a:sym typeface="Times New Roman"/>
            </a:endParaRPr>
          </a:p>
          <a:p>
            <a:pPr marL="0" lvl="0" indent="0" algn="l" rtl="0">
              <a:lnSpc>
                <a:spcPct val="200000"/>
              </a:lnSpc>
              <a:spcBef>
                <a:spcPts val="1200"/>
              </a:spcBef>
              <a:spcAft>
                <a:spcPts val="0"/>
              </a:spcAft>
              <a:buNone/>
            </a:pPr>
            <a:r>
              <a:rPr lang="en" sz="1200">
                <a:solidFill>
                  <a:srgbClr val="000000"/>
                </a:solidFill>
                <a:latin typeface="Times New Roman"/>
                <a:ea typeface="Times New Roman"/>
                <a:cs typeface="Times New Roman"/>
                <a:sym typeface="Times New Roman"/>
              </a:rPr>
              <a:t>M.S. of Information Technology, School of Business and Technology</a:t>
            </a:r>
            <a:endParaRPr sz="1200">
              <a:solidFill>
                <a:srgbClr val="000000"/>
              </a:solidFill>
              <a:latin typeface="Times New Roman"/>
              <a:ea typeface="Times New Roman"/>
              <a:cs typeface="Times New Roman"/>
              <a:sym typeface="Times New Roman"/>
            </a:endParaRPr>
          </a:p>
          <a:p>
            <a:pPr marL="0" lvl="0" indent="0" algn="l" rtl="0">
              <a:lnSpc>
                <a:spcPct val="200000"/>
              </a:lnSpc>
              <a:spcBef>
                <a:spcPts val="1200"/>
              </a:spcBef>
              <a:spcAft>
                <a:spcPts val="0"/>
              </a:spcAft>
              <a:buNone/>
            </a:pPr>
            <a:r>
              <a:rPr lang="en" sz="1200">
                <a:solidFill>
                  <a:srgbClr val="000000"/>
                </a:solidFill>
                <a:latin typeface="Times New Roman"/>
                <a:ea typeface="Times New Roman"/>
                <a:cs typeface="Times New Roman"/>
                <a:sym typeface="Times New Roman"/>
              </a:rPr>
              <a:t>Mentor: Dr. Michelle Liu, School of Business and Technology</a:t>
            </a:r>
            <a:endParaRPr sz="1200">
              <a:solidFill>
                <a:srgbClr val="000000"/>
              </a:solidFill>
              <a:latin typeface="Times New Roman"/>
              <a:ea typeface="Times New Roman"/>
              <a:cs typeface="Times New Roman"/>
              <a:sym typeface="Times New Roman"/>
            </a:endParaRPr>
          </a:p>
          <a:p>
            <a:pPr marL="0" lvl="0" indent="0" algn="l" rtl="0">
              <a:lnSpc>
                <a:spcPct val="200000"/>
              </a:lnSpc>
              <a:spcBef>
                <a:spcPts val="1200"/>
              </a:spcBef>
              <a:spcAft>
                <a:spcPts val="0"/>
              </a:spcAft>
              <a:buNone/>
            </a:pPr>
            <a:endParaRPr sz="1200">
              <a:solidFill>
                <a:srgbClr val="000000"/>
              </a:solidFill>
              <a:latin typeface="Times New Roman"/>
              <a:ea typeface="Times New Roman"/>
              <a:cs typeface="Times New Roman"/>
              <a:sym typeface="Times New Roman"/>
            </a:endParaRPr>
          </a:p>
          <a:p>
            <a:pPr marL="0" lvl="0" indent="0" algn="l" rtl="0">
              <a:lnSpc>
                <a:spcPct val="200000"/>
              </a:lnSpc>
              <a:spcBef>
                <a:spcPts val="1200"/>
              </a:spcBef>
              <a:spcAft>
                <a:spcPts val="0"/>
              </a:spcAft>
              <a:buNone/>
            </a:pPr>
            <a:endParaRPr sz="12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3D7E-181B-49EE-A5DA-300CFD2B90BB}"/>
              </a:ext>
            </a:extLst>
          </p:cNvPr>
          <p:cNvSpPr>
            <a:spLocks noGrp="1"/>
          </p:cNvSpPr>
          <p:nvPr>
            <p:ph type="title"/>
          </p:nvPr>
        </p:nvSpPr>
        <p:spPr>
          <a:xfrm>
            <a:off x="506085" y="93943"/>
            <a:ext cx="7688400" cy="1518600"/>
          </a:xfrm>
        </p:spPr>
        <p:txBody>
          <a:bodyPr/>
          <a:lstStyle/>
          <a:p>
            <a:r>
              <a:rPr lang="en-US" sz="2000" dirty="0"/>
              <a:t>Relationship between the price fluctuation of each cluster and the number of stocks of each cluster</a:t>
            </a:r>
          </a:p>
        </p:txBody>
      </p:sp>
      <p:pic>
        <p:nvPicPr>
          <p:cNvPr id="3" name="Picture 2">
            <a:extLst>
              <a:ext uri="{FF2B5EF4-FFF2-40B4-BE49-F238E27FC236}">
                <a16:creationId xmlns:a16="http://schemas.microsoft.com/office/drawing/2014/main" id="{17BD36A1-04AF-4BC1-ACC8-83E9FAB24F85}"/>
              </a:ext>
            </a:extLst>
          </p:cNvPr>
          <p:cNvPicPr>
            <a:picLocks noChangeAspect="1"/>
          </p:cNvPicPr>
          <p:nvPr/>
        </p:nvPicPr>
        <p:blipFill>
          <a:blip r:embed="rId2"/>
          <a:stretch>
            <a:fillRect/>
          </a:stretch>
        </p:blipFill>
        <p:spPr>
          <a:xfrm>
            <a:off x="785944" y="1057469"/>
            <a:ext cx="2864675" cy="3846365"/>
          </a:xfrm>
          <a:prstGeom prst="rect">
            <a:avLst/>
          </a:prstGeom>
        </p:spPr>
      </p:pic>
      <p:sp>
        <p:nvSpPr>
          <p:cNvPr id="4" name="TextBox 3">
            <a:extLst>
              <a:ext uri="{FF2B5EF4-FFF2-40B4-BE49-F238E27FC236}">
                <a16:creationId xmlns:a16="http://schemas.microsoft.com/office/drawing/2014/main" id="{B4D247F8-FC1D-4DF7-94F0-0D6622943EFC}"/>
              </a:ext>
            </a:extLst>
          </p:cNvPr>
          <p:cNvSpPr txBox="1"/>
          <p:nvPr/>
        </p:nvSpPr>
        <p:spPr>
          <a:xfrm>
            <a:off x="4350285" y="1144745"/>
            <a:ext cx="4200402" cy="1169551"/>
          </a:xfrm>
          <a:prstGeom prst="rect">
            <a:avLst/>
          </a:prstGeom>
          <a:noFill/>
        </p:spPr>
        <p:txBody>
          <a:bodyPr wrap="square" rtlCol="0">
            <a:spAutoFit/>
          </a:bodyPr>
          <a:lstStyle/>
          <a:p>
            <a:r>
              <a:rPr lang="en-US" dirty="0">
                <a:solidFill>
                  <a:schemeClr val="bg1"/>
                </a:solidFill>
              </a:rPr>
              <a:t>When the U.S. firstly planned to counter unfair trade from China on June 28, 2016, more stock prices were increasing. There are more clusters of rising stocks. This pattern indicates that people had the confidence for</a:t>
            </a:r>
            <a:r>
              <a:rPr lang="zh-CN" altLang="en-US" dirty="0">
                <a:solidFill>
                  <a:schemeClr val="bg1"/>
                </a:solidFill>
              </a:rPr>
              <a:t> </a:t>
            </a:r>
            <a:r>
              <a:rPr lang="en-US" altLang="zh-CN" dirty="0">
                <a:solidFill>
                  <a:schemeClr val="bg1"/>
                </a:solidFill>
              </a:rPr>
              <a:t>US</a:t>
            </a:r>
            <a:r>
              <a:rPr lang="zh-CN" altLang="en-US" dirty="0">
                <a:solidFill>
                  <a:schemeClr val="bg1"/>
                </a:solidFill>
              </a:rPr>
              <a:t> </a:t>
            </a:r>
            <a:r>
              <a:rPr lang="en-US" dirty="0">
                <a:solidFill>
                  <a:schemeClr val="bg1"/>
                </a:solidFill>
              </a:rPr>
              <a:t>winning the Trade War. </a:t>
            </a:r>
          </a:p>
        </p:txBody>
      </p:sp>
      <p:sp>
        <p:nvSpPr>
          <p:cNvPr id="5" name="TextBox 4">
            <a:extLst>
              <a:ext uri="{FF2B5EF4-FFF2-40B4-BE49-F238E27FC236}">
                <a16:creationId xmlns:a16="http://schemas.microsoft.com/office/drawing/2014/main" id="{906026C9-7578-4E0D-A183-50C566CFCDA4}"/>
              </a:ext>
            </a:extLst>
          </p:cNvPr>
          <p:cNvSpPr txBox="1"/>
          <p:nvPr/>
        </p:nvSpPr>
        <p:spPr>
          <a:xfrm>
            <a:off x="4295675" y="3227294"/>
            <a:ext cx="4309621" cy="1384995"/>
          </a:xfrm>
          <a:prstGeom prst="rect">
            <a:avLst/>
          </a:prstGeom>
          <a:noFill/>
        </p:spPr>
        <p:txBody>
          <a:bodyPr wrap="square" rtlCol="0">
            <a:spAutoFit/>
          </a:bodyPr>
          <a:lstStyle/>
          <a:p>
            <a:r>
              <a:rPr lang="en-US" dirty="0">
                <a:solidFill>
                  <a:schemeClr val="bg1"/>
                </a:solidFill>
              </a:rPr>
              <a:t>When China retaliated the first time on April 2, 2018, more stock prices were decreasing, showing that people were optimistic about China and Chinese manufacturers. There are more clusters of decreasing stocks. The pattern is that the more the cluster decreased, the more stocks in the cluster.</a:t>
            </a:r>
          </a:p>
        </p:txBody>
      </p:sp>
    </p:spTree>
    <p:extLst>
      <p:ext uri="{BB962C8B-B14F-4D97-AF65-F5344CB8AC3E}">
        <p14:creationId xmlns:p14="http://schemas.microsoft.com/office/powerpoint/2010/main" val="4025382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D0B24-EFC2-4E11-8D95-047EB8A55680}"/>
              </a:ext>
            </a:extLst>
          </p:cNvPr>
          <p:cNvSpPr>
            <a:spLocks noGrp="1"/>
          </p:cNvSpPr>
          <p:nvPr>
            <p:ph type="title"/>
          </p:nvPr>
        </p:nvSpPr>
        <p:spPr>
          <a:xfrm>
            <a:off x="554638" y="381156"/>
            <a:ext cx="7688400" cy="1071126"/>
          </a:xfrm>
        </p:spPr>
        <p:txBody>
          <a:bodyPr/>
          <a:lstStyle/>
          <a:p>
            <a:r>
              <a:rPr lang="en-US" sz="1800" dirty="0"/>
              <a:t>Analyzing the three most positively influenced clusters when the U.S. decided to slap trade war against China on June 28, 2016</a:t>
            </a:r>
          </a:p>
        </p:txBody>
      </p:sp>
      <p:pic>
        <p:nvPicPr>
          <p:cNvPr id="3" name="Picture 2">
            <a:extLst>
              <a:ext uri="{FF2B5EF4-FFF2-40B4-BE49-F238E27FC236}">
                <a16:creationId xmlns:a16="http://schemas.microsoft.com/office/drawing/2014/main" id="{2A3F454E-2126-4502-82DB-30B00BFA1F4A}"/>
              </a:ext>
            </a:extLst>
          </p:cNvPr>
          <p:cNvPicPr>
            <a:picLocks noChangeAspect="1"/>
          </p:cNvPicPr>
          <p:nvPr/>
        </p:nvPicPr>
        <p:blipFill>
          <a:blip r:embed="rId2"/>
          <a:stretch>
            <a:fillRect/>
          </a:stretch>
        </p:blipFill>
        <p:spPr>
          <a:xfrm>
            <a:off x="2483245" y="1452282"/>
            <a:ext cx="3639627" cy="2438611"/>
          </a:xfrm>
          <a:prstGeom prst="rect">
            <a:avLst/>
          </a:prstGeom>
        </p:spPr>
      </p:pic>
    </p:spTree>
    <p:extLst>
      <p:ext uri="{BB962C8B-B14F-4D97-AF65-F5344CB8AC3E}">
        <p14:creationId xmlns:p14="http://schemas.microsoft.com/office/powerpoint/2010/main" val="3489746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A8CC6-8D40-4690-A162-0BD13F347D82}"/>
              </a:ext>
            </a:extLst>
          </p:cNvPr>
          <p:cNvSpPr>
            <a:spLocks noGrp="1"/>
          </p:cNvSpPr>
          <p:nvPr>
            <p:ph type="title"/>
          </p:nvPr>
        </p:nvSpPr>
        <p:spPr>
          <a:xfrm>
            <a:off x="662214" y="287027"/>
            <a:ext cx="7688400" cy="849249"/>
          </a:xfrm>
        </p:spPr>
        <p:txBody>
          <a:bodyPr/>
          <a:lstStyle/>
          <a:p>
            <a:r>
              <a:rPr lang="en-US" dirty="0"/>
              <a:t>1</a:t>
            </a:r>
            <a:r>
              <a:rPr lang="en-US" baseline="30000" dirty="0"/>
              <a:t>st</a:t>
            </a:r>
            <a:r>
              <a:rPr lang="en-US" dirty="0"/>
              <a:t> cluster</a:t>
            </a:r>
          </a:p>
        </p:txBody>
      </p:sp>
      <p:sp>
        <p:nvSpPr>
          <p:cNvPr id="4" name="TextBox 3">
            <a:extLst>
              <a:ext uri="{FF2B5EF4-FFF2-40B4-BE49-F238E27FC236}">
                <a16:creationId xmlns:a16="http://schemas.microsoft.com/office/drawing/2014/main" id="{42244D65-D82C-4A15-8841-205412FD819D}"/>
              </a:ext>
            </a:extLst>
          </p:cNvPr>
          <p:cNvSpPr txBox="1"/>
          <p:nvPr/>
        </p:nvSpPr>
        <p:spPr>
          <a:xfrm>
            <a:off x="5244353" y="1902759"/>
            <a:ext cx="3576918" cy="1169551"/>
          </a:xfrm>
          <a:prstGeom prst="rect">
            <a:avLst/>
          </a:prstGeom>
          <a:noFill/>
        </p:spPr>
        <p:txBody>
          <a:bodyPr wrap="square" rtlCol="0">
            <a:spAutoFit/>
          </a:bodyPr>
          <a:lstStyle/>
          <a:p>
            <a:r>
              <a:rPr lang="en-US" dirty="0">
                <a:solidFill>
                  <a:schemeClr val="bg1"/>
                </a:solidFill>
              </a:rPr>
              <a:t>The top four industries :</a:t>
            </a:r>
          </a:p>
          <a:p>
            <a:pPr marL="285750" indent="-285750">
              <a:buFont typeface="Arial" panose="020B0604020202020204" pitchFamily="34" charset="0"/>
              <a:buChar char="•"/>
            </a:pPr>
            <a:r>
              <a:rPr lang="en-US" dirty="0">
                <a:solidFill>
                  <a:schemeClr val="bg1"/>
                </a:solidFill>
              </a:rPr>
              <a:t>major pharmaceuticals (58) </a:t>
            </a:r>
          </a:p>
          <a:p>
            <a:pPr marL="285750" indent="-285750">
              <a:buFont typeface="Arial" panose="020B0604020202020204" pitchFamily="34" charset="0"/>
              <a:buChar char="•"/>
            </a:pPr>
            <a:r>
              <a:rPr lang="en-US" dirty="0">
                <a:solidFill>
                  <a:schemeClr val="bg1"/>
                </a:solidFill>
              </a:rPr>
              <a:t>major banks (38)</a:t>
            </a:r>
          </a:p>
          <a:p>
            <a:pPr marL="285750" indent="-285750">
              <a:buFont typeface="Arial" panose="020B0604020202020204" pitchFamily="34" charset="0"/>
              <a:buChar char="•"/>
            </a:pPr>
            <a:r>
              <a:rPr lang="en-US" dirty="0">
                <a:solidFill>
                  <a:schemeClr val="bg1"/>
                </a:solidFill>
              </a:rPr>
              <a:t>Real estate investment (29)</a:t>
            </a:r>
          </a:p>
          <a:p>
            <a:pPr marL="285750" indent="-285750">
              <a:buFont typeface="Arial" panose="020B0604020202020204" pitchFamily="34" charset="0"/>
              <a:buChar char="•"/>
            </a:pPr>
            <a:r>
              <a:rPr lang="en-US" dirty="0">
                <a:solidFill>
                  <a:schemeClr val="bg1"/>
                </a:solidFill>
              </a:rPr>
              <a:t>oil &amp; gas (23)</a:t>
            </a:r>
          </a:p>
        </p:txBody>
      </p:sp>
      <p:pic>
        <p:nvPicPr>
          <p:cNvPr id="5" name="Picture 4">
            <a:extLst>
              <a:ext uri="{FF2B5EF4-FFF2-40B4-BE49-F238E27FC236}">
                <a16:creationId xmlns:a16="http://schemas.microsoft.com/office/drawing/2014/main" id="{84B70490-5192-4B74-9054-C6DDACBBF6DF}"/>
              </a:ext>
            </a:extLst>
          </p:cNvPr>
          <p:cNvPicPr>
            <a:picLocks noChangeAspect="1"/>
          </p:cNvPicPr>
          <p:nvPr/>
        </p:nvPicPr>
        <p:blipFill>
          <a:blip r:embed="rId2"/>
          <a:stretch>
            <a:fillRect/>
          </a:stretch>
        </p:blipFill>
        <p:spPr>
          <a:xfrm>
            <a:off x="282390" y="1357742"/>
            <a:ext cx="4787152" cy="3498731"/>
          </a:xfrm>
          <a:prstGeom prst="rect">
            <a:avLst/>
          </a:prstGeom>
        </p:spPr>
      </p:pic>
    </p:spTree>
    <p:extLst>
      <p:ext uri="{BB962C8B-B14F-4D97-AF65-F5344CB8AC3E}">
        <p14:creationId xmlns:p14="http://schemas.microsoft.com/office/powerpoint/2010/main" val="4014298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9FDC9-72DA-4CF8-9C9B-29DA58710C32}"/>
              </a:ext>
            </a:extLst>
          </p:cNvPr>
          <p:cNvSpPr>
            <a:spLocks noGrp="1"/>
          </p:cNvSpPr>
          <p:nvPr>
            <p:ph type="title"/>
          </p:nvPr>
        </p:nvSpPr>
        <p:spPr>
          <a:xfrm>
            <a:off x="480679" y="239962"/>
            <a:ext cx="7688400" cy="1518600"/>
          </a:xfrm>
        </p:spPr>
        <p:txBody>
          <a:bodyPr/>
          <a:lstStyle/>
          <a:p>
            <a:r>
              <a:rPr lang="en-US" dirty="0"/>
              <a:t>2</a:t>
            </a:r>
            <a:r>
              <a:rPr lang="en-US" baseline="30000" dirty="0"/>
              <a:t>nd</a:t>
            </a:r>
            <a:r>
              <a:rPr lang="en-US" dirty="0"/>
              <a:t> cluster</a:t>
            </a:r>
          </a:p>
        </p:txBody>
      </p:sp>
      <p:sp>
        <p:nvSpPr>
          <p:cNvPr id="4" name="TextBox 3">
            <a:extLst>
              <a:ext uri="{FF2B5EF4-FFF2-40B4-BE49-F238E27FC236}">
                <a16:creationId xmlns:a16="http://schemas.microsoft.com/office/drawing/2014/main" id="{3FE3E365-070F-40E3-975B-F6F71E6E7D5A}"/>
              </a:ext>
            </a:extLst>
          </p:cNvPr>
          <p:cNvSpPr txBox="1"/>
          <p:nvPr/>
        </p:nvSpPr>
        <p:spPr>
          <a:xfrm>
            <a:off x="5325035" y="1943100"/>
            <a:ext cx="2877671" cy="1169551"/>
          </a:xfrm>
          <a:prstGeom prst="rect">
            <a:avLst/>
          </a:prstGeom>
          <a:noFill/>
        </p:spPr>
        <p:txBody>
          <a:bodyPr wrap="square" rtlCol="0">
            <a:spAutoFit/>
          </a:bodyPr>
          <a:lstStyle/>
          <a:p>
            <a:r>
              <a:rPr lang="en-US" dirty="0">
                <a:solidFill>
                  <a:schemeClr val="bg1"/>
                </a:solidFill>
              </a:rPr>
              <a:t>The top four industries: </a:t>
            </a:r>
          </a:p>
          <a:p>
            <a:pPr marL="285750" indent="-285750">
              <a:buFont typeface="Arial" panose="020B0604020202020204" pitchFamily="34" charset="0"/>
              <a:buChar char="•"/>
            </a:pPr>
            <a:r>
              <a:rPr lang="en-US" dirty="0">
                <a:solidFill>
                  <a:schemeClr val="bg1"/>
                </a:solidFill>
              </a:rPr>
              <a:t>Major Banks (75)</a:t>
            </a:r>
          </a:p>
          <a:p>
            <a:pPr marL="285750" indent="-285750">
              <a:buFont typeface="Arial" panose="020B0604020202020204" pitchFamily="34" charset="0"/>
              <a:buChar char="•"/>
            </a:pPr>
            <a:r>
              <a:rPr lang="en-US" dirty="0">
                <a:solidFill>
                  <a:schemeClr val="bg1"/>
                </a:solidFill>
              </a:rPr>
              <a:t>Real estate Investment (64)</a:t>
            </a:r>
          </a:p>
          <a:p>
            <a:pPr marL="285750" indent="-285750">
              <a:buFont typeface="Arial" panose="020B0604020202020204" pitchFamily="34" charset="0"/>
              <a:buChar char="•"/>
            </a:pPr>
            <a:r>
              <a:rPr lang="en-US" dirty="0">
                <a:solidFill>
                  <a:schemeClr val="bg1"/>
                </a:solidFill>
              </a:rPr>
              <a:t>Major Pharmaceuticals (29)</a:t>
            </a:r>
          </a:p>
          <a:p>
            <a:pPr marL="285750" indent="-285750">
              <a:buFont typeface="Arial" panose="020B0604020202020204" pitchFamily="34" charset="0"/>
              <a:buChar char="•"/>
            </a:pPr>
            <a:r>
              <a:rPr lang="en-US" dirty="0">
                <a:solidFill>
                  <a:schemeClr val="bg1"/>
                </a:solidFill>
              </a:rPr>
              <a:t>Computer Software(29)</a:t>
            </a:r>
          </a:p>
        </p:txBody>
      </p:sp>
      <p:pic>
        <p:nvPicPr>
          <p:cNvPr id="5" name="Picture 4">
            <a:extLst>
              <a:ext uri="{FF2B5EF4-FFF2-40B4-BE49-F238E27FC236}">
                <a16:creationId xmlns:a16="http://schemas.microsoft.com/office/drawing/2014/main" id="{A64F2912-5C8D-478F-A6FC-3B24EEEF9116}"/>
              </a:ext>
            </a:extLst>
          </p:cNvPr>
          <p:cNvPicPr>
            <a:picLocks noChangeAspect="1"/>
          </p:cNvPicPr>
          <p:nvPr/>
        </p:nvPicPr>
        <p:blipFill>
          <a:blip r:embed="rId2"/>
          <a:stretch>
            <a:fillRect/>
          </a:stretch>
        </p:blipFill>
        <p:spPr>
          <a:xfrm>
            <a:off x="398457" y="1358868"/>
            <a:ext cx="4676037" cy="3151905"/>
          </a:xfrm>
          <a:prstGeom prst="rect">
            <a:avLst/>
          </a:prstGeom>
        </p:spPr>
      </p:pic>
    </p:spTree>
    <p:extLst>
      <p:ext uri="{BB962C8B-B14F-4D97-AF65-F5344CB8AC3E}">
        <p14:creationId xmlns:p14="http://schemas.microsoft.com/office/powerpoint/2010/main" val="1169768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3FAF5-5A67-4E8D-9598-61D7B5A49F12}"/>
              </a:ext>
            </a:extLst>
          </p:cNvPr>
          <p:cNvSpPr>
            <a:spLocks noGrp="1"/>
          </p:cNvSpPr>
          <p:nvPr>
            <p:ph type="title"/>
          </p:nvPr>
        </p:nvSpPr>
        <p:spPr>
          <a:xfrm>
            <a:off x="594980" y="273579"/>
            <a:ext cx="7688400" cy="1518600"/>
          </a:xfrm>
        </p:spPr>
        <p:txBody>
          <a:bodyPr/>
          <a:lstStyle/>
          <a:p>
            <a:r>
              <a:rPr lang="en-US" dirty="0"/>
              <a:t>3</a:t>
            </a:r>
            <a:r>
              <a:rPr lang="en-US" baseline="30000" dirty="0"/>
              <a:t>rd</a:t>
            </a:r>
            <a:r>
              <a:rPr lang="en-US" dirty="0"/>
              <a:t> cluster</a:t>
            </a:r>
          </a:p>
        </p:txBody>
      </p:sp>
      <p:sp>
        <p:nvSpPr>
          <p:cNvPr id="4" name="TextBox 3">
            <a:extLst>
              <a:ext uri="{FF2B5EF4-FFF2-40B4-BE49-F238E27FC236}">
                <a16:creationId xmlns:a16="http://schemas.microsoft.com/office/drawing/2014/main" id="{1B66FE9B-FB3E-4258-A7AB-8FE47511C4FA}"/>
              </a:ext>
            </a:extLst>
          </p:cNvPr>
          <p:cNvSpPr txBox="1"/>
          <p:nvPr/>
        </p:nvSpPr>
        <p:spPr>
          <a:xfrm>
            <a:off x="5432402" y="1907470"/>
            <a:ext cx="3213847" cy="1169551"/>
          </a:xfrm>
          <a:prstGeom prst="rect">
            <a:avLst/>
          </a:prstGeom>
          <a:noFill/>
        </p:spPr>
        <p:txBody>
          <a:bodyPr wrap="square" rtlCol="0">
            <a:spAutoFit/>
          </a:bodyPr>
          <a:lstStyle/>
          <a:p>
            <a:r>
              <a:rPr lang="en-US" dirty="0">
                <a:solidFill>
                  <a:schemeClr val="bg1"/>
                </a:solidFill>
              </a:rPr>
              <a:t>The top four industries: </a:t>
            </a:r>
          </a:p>
          <a:p>
            <a:pPr marL="285750" indent="-285750">
              <a:buFont typeface="Arial" panose="020B0604020202020204" pitchFamily="34" charset="0"/>
              <a:buChar char="•"/>
            </a:pPr>
            <a:r>
              <a:rPr lang="en-US" dirty="0">
                <a:solidFill>
                  <a:schemeClr val="bg1"/>
                </a:solidFill>
              </a:rPr>
              <a:t>Major Pharmaceuticals (61)</a:t>
            </a:r>
          </a:p>
          <a:p>
            <a:pPr marL="285750" indent="-285750">
              <a:buFont typeface="Arial" panose="020B0604020202020204" pitchFamily="34" charset="0"/>
              <a:buChar char="•"/>
            </a:pPr>
            <a:r>
              <a:rPr lang="en-US" dirty="0">
                <a:solidFill>
                  <a:schemeClr val="bg1"/>
                </a:solidFill>
              </a:rPr>
              <a:t>Oil &amp; Gas (24)</a:t>
            </a:r>
          </a:p>
          <a:p>
            <a:pPr marL="285750" indent="-285750">
              <a:buFont typeface="Arial" panose="020B0604020202020204" pitchFamily="34" charset="0"/>
              <a:buChar char="•"/>
            </a:pPr>
            <a:r>
              <a:rPr lang="en-US" dirty="0">
                <a:solidFill>
                  <a:schemeClr val="bg1"/>
                </a:solidFill>
              </a:rPr>
              <a:t>Major Banks (17)</a:t>
            </a:r>
          </a:p>
          <a:p>
            <a:pPr marL="285750" indent="-285750">
              <a:buFont typeface="Arial" panose="020B0604020202020204" pitchFamily="34" charset="0"/>
              <a:buChar char="•"/>
            </a:pPr>
            <a:r>
              <a:rPr lang="en-US" dirty="0">
                <a:solidFill>
                  <a:schemeClr val="bg1"/>
                </a:solidFill>
              </a:rPr>
              <a:t>Semiconductor (14)</a:t>
            </a:r>
          </a:p>
        </p:txBody>
      </p:sp>
      <p:pic>
        <p:nvPicPr>
          <p:cNvPr id="5" name="Picture 4">
            <a:extLst>
              <a:ext uri="{FF2B5EF4-FFF2-40B4-BE49-F238E27FC236}">
                <a16:creationId xmlns:a16="http://schemas.microsoft.com/office/drawing/2014/main" id="{CAE1E3E5-C0AB-4029-B165-B0826853A2C8}"/>
              </a:ext>
            </a:extLst>
          </p:cNvPr>
          <p:cNvPicPr>
            <a:picLocks noChangeAspect="1"/>
          </p:cNvPicPr>
          <p:nvPr/>
        </p:nvPicPr>
        <p:blipFill>
          <a:blip r:embed="rId2"/>
          <a:stretch>
            <a:fillRect/>
          </a:stretch>
        </p:blipFill>
        <p:spPr>
          <a:xfrm>
            <a:off x="560065" y="1142682"/>
            <a:ext cx="4264016" cy="3520469"/>
          </a:xfrm>
          <a:prstGeom prst="rect">
            <a:avLst/>
          </a:prstGeom>
        </p:spPr>
      </p:pic>
    </p:spTree>
    <p:extLst>
      <p:ext uri="{BB962C8B-B14F-4D97-AF65-F5344CB8AC3E}">
        <p14:creationId xmlns:p14="http://schemas.microsoft.com/office/powerpoint/2010/main" val="94050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41959-4CB1-4BCB-8B49-DC823B6DAE7E}"/>
              </a:ext>
            </a:extLst>
          </p:cNvPr>
          <p:cNvSpPr>
            <a:spLocks noGrp="1"/>
          </p:cNvSpPr>
          <p:nvPr>
            <p:ph type="title"/>
          </p:nvPr>
        </p:nvSpPr>
        <p:spPr>
          <a:xfrm>
            <a:off x="642044" y="374432"/>
            <a:ext cx="7688400" cy="1044233"/>
          </a:xfrm>
        </p:spPr>
        <p:txBody>
          <a:bodyPr/>
          <a:lstStyle/>
          <a:p>
            <a:r>
              <a:rPr lang="en-US" sz="1800" dirty="0"/>
              <a:t>Analyzing the three most negatively influenced clusters when China retaliated on April 2, 2018</a:t>
            </a:r>
          </a:p>
        </p:txBody>
      </p:sp>
      <p:pic>
        <p:nvPicPr>
          <p:cNvPr id="3" name="Picture 2">
            <a:extLst>
              <a:ext uri="{FF2B5EF4-FFF2-40B4-BE49-F238E27FC236}">
                <a16:creationId xmlns:a16="http://schemas.microsoft.com/office/drawing/2014/main" id="{1DEDB763-4063-44CC-9F9C-B4E2DEB46259}"/>
              </a:ext>
            </a:extLst>
          </p:cNvPr>
          <p:cNvPicPr>
            <a:picLocks noChangeAspect="1"/>
          </p:cNvPicPr>
          <p:nvPr/>
        </p:nvPicPr>
        <p:blipFill>
          <a:blip r:embed="rId2"/>
          <a:stretch>
            <a:fillRect/>
          </a:stretch>
        </p:blipFill>
        <p:spPr>
          <a:xfrm>
            <a:off x="2608513" y="1583391"/>
            <a:ext cx="3755461" cy="2554445"/>
          </a:xfrm>
          <a:prstGeom prst="rect">
            <a:avLst/>
          </a:prstGeom>
        </p:spPr>
      </p:pic>
    </p:spTree>
    <p:extLst>
      <p:ext uri="{BB962C8B-B14F-4D97-AF65-F5344CB8AC3E}">
        <p14:creationId xmlns:p14="http://schemas.microsoft.com/office/powerpoint/2010/main" val="84161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A8CC6-8D40-4690-A162-0BD13F347D82}"/>
              </a:ext>
            </a:extLst>
          </p:cNvPr>
          <p:cNvSpPr>
            <a:spLocks noGrp="1"/>
          </p:cNvSpPr>
          <p:nvPr>
            <p:ph type="title"/>
          </p:nvPr>
        </p:nvSpPr>
        <p:spPr>
          <a:xfrm>
            <a:off x="662214" y="287027"/>
            <a:ext cx="7688400" cy="849249"/>
          </a:xfrm>
        </p:spPr>
        <p:txBody>
          <a:bodyPr/>
          <a:lstStyle/>
          <a:p>
            <a:r>
              <a:rPr lang="en-US" dirty="0"/>
              <a:t>1</a:t>
            </a:r>
            <a:r>
              <a:rPr lang="en-US" baseline="30000" dirty="0"/>
              <a:t>st</a:t>
            </a:r>
            <a:r>
              <a:rPr lang="en-US" dirty="0"/>
              <a:t> cluster</a:t>
            </a:r>
          </a:p>
        </p:txBody>
      </p:sp>
      <p:pic>
        <p:nvPicPr>
          <p:cNvPr id="3" name="Picture 2">
            <a:extLst>
              <a:ext uri="{FF2B5EF4-FFF2-40B4-BE49-F238E27FC236}">
                <a16:creationId xmlns:a16="http://schemas.microsoft.com/office/drawing/2014/main" id="{E2AD0CB3-CDD4-4E71-9F67-E0871D03E06E}"/>
              </a:ext>
            </a:extLst>
          </p:cNvPr>
          <p:cNvPicPr>
            <a:picLocks noChangeAspect="1"/>
          </p:cNvPicPr>
          <p:nvPr/>
        </p:nvPicPr>
        <p:blipFill>
          <a:blip r:embed="rId2"/>
          <a:stretch>
            <a:fillRect/>
          </a:stretch>
        </p:blipFill>
        <p:spPr>
          <a:xfrm>
            <a:off x="520455" y="1465479"/>
            <a:ext cx="4575980" cy="2212541"/>
          </a:xfrm>
          <a:prstGeom prst="rect">
            <a:avLst/>
          </a:prstGeom>
        </p:spPr>
      </p:pic>
      <p:sp>
        <p:nvSpPr>
          <p:cNvPr id="4" name="TextBox 3">
            <a:extLst>
              <a:ext uri="{FF2B5EF4-FFF2-40B4-BE49-F238E27FC236}">
                <a16:creationId xmlns:a16="http://schemas.microsoft.com/office/drawing/2014/main" id="{42244D65-D82C-4A15-8841-205412FD819D}"/>
              </a:ext>
            </a:extLst>
          </p:cNvPr>
          <p:cNvSpPr txBox="1"/>
          <p:nvPr/>
        </p:nvSpPr>
        <p:spPr>
          <a:xfrm>
            <a:off x="5244353" y="1902759"/>
            <a:ext cx="3576918" cy="1169551"/>
          </a:xfrm>
          <a:prstGeom prst="rect">
            <a:avLst/>
          </a:prstGeom>
          <a:noFill/>
        </p:spPr>
        <p:txBody>
          <a:bodyPr wrap="square" rtlCol="0">
            <a:spAutoFit/>
          </a:bodyPr>
          <a:lstStyle/>
          <a:p>
            <a:r>
              <a:rPr lang="en-US" dirty="0">
                <a:solidFill>
                  <a:schemeClr val="bg1"/>
                </a:solidFill>
              </a:rPr>
              <a:t>The top four industries :</a:t>
            </a:r>
          </a:p>
          <a:p>
            <a:pPr marL="285750" indent="-285750">
              <a:buFont typeface="Arial" panose="020B0604020202020204" pitchFamily="34" charset="0"/>
              <a:buChar char="•"/>
            </a:pPr>
            <a:r>
              <a:rPr lang="en-US" dirty="0">
                <a:solidFill>
                  <a:schemeClr val="bg1"/>
                </a:solidFill>
              </a:rPr>
              <a:t>major pharmaceuticals (50) </a:t>
            </a:r>
          </a:p>
          <a:p>
            <a:pPr marL="285750" indent="-285750">
              <a:buFont typeface="Arial" panose="020B0604020202020204" pitchFamily="34" charset="0"/>
              <a:buChar char="•"/>
            </a:pPr>
            <a:r>
              <a:rPr lang="en-US" dirty="0">
                <a:solidFill>
                  <a:schemeClr val="bg1"/>
                </a:solidFill>
              </a:rPr>
              <a:t>major banks (34)</a:t>
            </a:r>
          </a:p>
          <a:p>
            <a:pPr marL="285750" indent="-285750">
              <a:buFont typeface="Arial" panose="020B0604020202020204" pitchFamily="34" charset="0"/>
              <a:buChar char="•"/>
            </a:pPr>
            <a:r>
              <a:rPr lang="en-US" dirty="0">
                <a:solidFill>
                  <a:schemeClr val="bg1"/>
                </a:solidFill>
              </a:rPr>
              <a:t>industrial machinery/components (22)</a:t>
            </a:r>
          </a:p>
          <a:p>
            <a:pPr marL="285750" indent="-285750">
              <a:buFont typeface="Arial" panose="020B0604020202020204" pitchFamily="34" charset="0"/>
              <a:buChar char="•"/>
            </a:pPr>
            <a:r>
              <a:rPr lang="en-US" dirty="0">
                <a:solidFill>
                  <a:schemeClr val="bg1"/>
                </a:solidFill>
              </a:rPr>
              <a:t>oil &amp; gas (22).</a:t>
            </a:r>
          </a:p>
        </p:txBody>
      </p:sp>
    </p:spTree>
    <p:extLst>
      <p:ext uri="{BB962C8B-B14F-4D97-AF65-F5344CB8AC3E}">
        <p14:creationId xmlns:p14="http://schemas.microsoft.com/office/powerpoint/2010/main" val="293802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9FDC9-72DA-4CF8-9C9B-29DA58710C32}"/>
              </a:ext>
            </a:extLst>
          </p:cNvPr>
          <p:cNvSpPr>
            <a:spLocks noGrp="1"/>
          </p:cNvSpPr>
          <p:nvPr>
            <p:ph type="title"/>
          </p:nvPr>
        </p:nvSpPr>
        <p:spPr>
          <a:xfrm>
            <a:off x="480679" y="239962"/>
            <a:ext cx="7688400" cy="1518600"/>
          </a:xfrm>
        </p:spPr>
        <p:txBody>
          <a:bodyPr/>
          <a:lstStyle/>
          <a:p>
            <a:r>
              <a:rPr lang="en-US" dirty="0"/>
              <a:t>2</a:t>
            </a:r>
            <a:r>
              <a:rPr lang="en-US" baseline="30000" dirty="0"/>
              <a:t>nd</a:t>
            </a:r>
            <a:r>
              <a:rPr lang="en-US" dirty="0"/>
              <a:t> cluster</a:t>
            </a:r>
          </a:p>
        </p:txBody>
      </p:sp>
      <p:pic>
        <p:nvPicPr>
          <p:cNvPr id="3" name="Picture 2">
            <a:extLst>
              <a:ext uri="{FF2B5EF4-FFF2-40B4-BE49-F238E27FC236}">
                <a16:creationId xmlns:a16="http://schemas.microsoft.com/office/drawing/2014/main" id="{436A5B81-9BDE-4F65-8111-B8DD07AD5138}"/>
              </a:ext>
            </a:extLst>
          </p:cNvPr>
          <p:cNvPicPr>
            <a:picLocks noChangeAspect="1"/>
          </p:cNvPicPr>
          <p:nvPr/>
        </p:nvPicPr>
        <p:blipFill>
          <a:blip r:embed="rId2"/>
          <a:stretch>
            <a:fillRect/>
          </a:stretch>
        </p:blipFill>
        <p:spPr>
          <a:xfrm>
            <a:off x="776489" y="1655330"/>
            <a:ext cx="4070437" cy="2627558"/>
          </a:xfrm>
          <a:prstGeom prst="rect">
            <a:avLst/>
          </a:prstGeom>
        </p:spPr>
      </p:pic>
      <p:sp>
        <p:nvSpPr>
          <p:cNvPr id="4" name="TextBox 3">
            <a:extLst>
              <a:ext uri="{FF2B5EF4-FFF2-40B4-BE49-F238E27FC236}">
                <a16:creationId xmlns:a16="http://schemas.microsoft.com/office/drawing/2014/main" id="{3FE3E365-070F-40E3-975B-F6F71E6E7D5A}"/>
              </a:ext>
            </a:extLst>
          </p:cNvPr>
          <p:cNvSpPr txBox="1"/>
          <p:nvPr/>
        </p:nvSpPr>
        <p:spPr>
          <a:xfrm>
            <a:off x="5325035" y="1943100"/>
            <a:ext cx="2877671" cy="1169551"/>
          </a:xfrm>
          <a:prstGeom prst="rect">
            <a:avLst/>
          </a:prstGeom>
          <a:noFill/>
        </p:spPr>
        <p:txBody>
          <a:bodyPr wrap="square" rtlCol="0">
            <a:spAutoFit/>
          </a:bodyPr>
          <a:lstStyle/>
          <a:p>
            <a:r>
              <a:rPr lang="en-US" dirty="0">
                <a:solidFill>
                  <a:schemeClr val="bg1"/>
                </a:solidFill>
              </a:rPr>
              <a:t>The top four industries: </a:t>
            </a:r>
          </a:p>
          <a:p>
            <a:pPr marL="285750" indent="-285750">
              <a:buFont typeface="Arial" panose="020B0604020202020204" pitchFamily="34" charset="0"/>
              <a:buChar char="•"/>
            </a:pPr>
            <a:r>
              <a:rPr lang="en-US" dirty="0">
                <a:solidFill>
                  <a:schemeClr val="bg1"/>
                </a:solidFill>
              </a:rPr>
              <a:t>Major pharmaceutical (56)</a:t>
            </a:r>
          </a:p>
          <a:p>
            <a:pPr marL="285750" indent="-285750">
              <a:buFont typeface="Arial" panose="020B0604020202020204" pitchFamily="34" charset="0"/>
              <a:buChar char="•"/>
            </a:pPr>
            <a:r>
              <a:rPr lang="en-US" dirty="0">
                <a:solidFill>
                  <a:schemeClr val="bg1"/>
                </a:solidFill>
              </a:rPr>
              <a:t>Semiconductor (25)</a:t>
            </a:r>
          </a:p>
          <a:p>
            <a:pPr marL="285750" indent="-285750">
              <a:buFont typeface="Arial" panose="020B0604020202020204" pitchFamily="34" charset="0"/>
              <a:buChar char="•"/>
            </a:pPr>
            <a:r>
              <a:rPr lang="en-US" dirty="0">
                <a:solidFill>
                  <a:schemeClr val="bg1"/>
                </a:solidFill>
              </a:rPr>
              <a:t>industrial machinery (18)</a:t>
            </a:r>
          </a:p>
          <a:p>
            <a:pPr marL="285750" indent="-285750">
              <a:buFont typeface="Arial" panose="020B0604020202020204" pitchFamily="34" charset="0"/>
              <a:buChar char="•"/>
            </a:pPr>
            <a:r>
              <a:rPr lang="en-US" dirty="0">
                <a:solidFill>
                  <a:schemeClr val="bg1"/>
                </a:solidFill>
              </a:rPr>
              <a:t>Metal Fabrication (16)</a:t>
            </a:r>
          </a:p>
        </p:txBody>
      </p:sp>
    </p:spTree>
    <p:extLst>
      <p:ext uri="{BB962C8B-B14F-4D97-AF65-F5344CB8AC3E}">
        <p14:creationId xmlns:p14="http://schemas.microsoft.com/office/powerpoint/2010/main" val="262144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3FAF5-5A67-4E8D-9598-61D7B5A49F12}"/>
              </a:ext>
            </a:extLst>
          </p:cNvPr>
          <p:cNvSpPr>
            <a:spLocks noGrp="1"/>
          </p:cNvSpPr>
          <p:nvPr>
            <p:ph type="title"/>
          </p:nvPr>
        </p:nvSpPr>
        <p:spPr>
          <a:xfrm>
            <a:off x="594980" y="273579"/>
            <a:ext cx="7688400" cy="1518600"/>
          </a:xfrm>
        </p:spPr>
        <p:txBody>
          <a:bodyPr/>
          <a:lstStyle/>
          <a:p>
            <a:r>
              <a:rPr lang="en-US" dirty="0"/>
              <a:t>3</a:t>
            </a:r>
            <a:r>
              <a:rPr lang="en-US" baseline="30000" dirty="0"/>
              <a:t>rd</a:t>
            </a:r>
            <a:r>
              <a:rPr lang="en-US" dirty="0"/>
              <a:t> cluster</a:t>
            </a:r>
          </a:p>
        </p:txBody>
      </p:sp>
      <p:pic>
        <p:nvPicPr>
          <p:cNvPr id="3" name="Picture 2">
            <a:extLst>
              <a:ext uri="{FF2B5EF4-FFF2-40B4-BE49-F238E27FC236}">
                <a16:creationId xmlns:a16="http://schemas.microsoft.com/office/drawing/2014/main" id="{05561BF0-8B26-4036-90F5-06006FA7E454}"/>
              </a:ext>
            </a:extLst>
          </p:cNvPr>
          <p:cNvPicPr>
            <a:picLocks noChangeAspect="1"/>
          </p:cNvPicPr>
          <p:nvPr/>
        </p:nvPicPr>
        <p:blipFill>
          <a:blip r:embed="rId2"/>
          <a:stretch>
            <a:fillRect/>
          </a:stretch>
        </p:blipFill>
        <p:spPr>
          <a:xfrm>
            <a:off x="783561" y="1400850"/>
            <a:ext cx="4460260" cy="2182792"/>
          </a:xfrm>
          <a:prstGeom prst="rect">
            <a:avLst/>
          </a:prstGeom>
        </p:spPr>
      </p:pic>
      <p:sp>
        <p:nvSpPr>
          <p:cNvPr id="4" name="TextBox 3">
            <a:extLst>
              <a:ext uri="{FF2B5EF4-FFF2-40B4-BE49-F238E27FC236}">
                <a16:creationId xmlns:a16="http://schemas.microsoft.com/office/drawing/2014/main" id="{1B66FE9B-FB3E-4258-A7AB-8FE47511C4FA}"/>
              </a:ext>
            </a:extLst>
          </p:cNvPr>
          <p:cNvSpPr txBox="1"/>
          <p:nvPr/>
        </p:nvSpPr>
        <p:spPr>
          <a:xfrm>
            <a:off x="5432402" y="1907470"/>
            <a:ext cx="3213847" cy="1169551"/>
          </a:xfrm>
          <a:prstGeom prst="rect">
            <a:avLst/>
          </a:prstGeom>
          <a:noFill/>
        </p:spPr>
        <p:txBody>
          <a:bodyPr wrap="square" rtlCol="0">
            <a:spAutoFit/>
          </a:bodyPr>
          <a:lstStyle/>
          <a:p>
            <a:r>
              <a:rPr lang="en-US" dirty="0">
                <a:solidFill>
                  <a:schemeClr val="bg1"/>
                </a:solidFill>
              </a:rPr>
              <a:t>The top four industries: </a:t>
            </a:r>
          </a:p>
          <a:p>
            <a:pPr marL="285750" indent="-285750">
              <a:buFont typeface="Arial" panose="020B0604020202020204" pitchFamily="34" charset="0"/>
              <a:buChar char="•"/>
            </a:pPr>
            <a:r>
              <a:rPr lang="en-US" dirty="0">
                <a:solidFill>
                  <a:schemeClr val="bg1"/>
                </a:solidFill>
              </a:rPr>
              <a:t>Major Banks (91)</a:t>
            </a:r>
          </a:p>
          <a:p>
            <a:pPr marL="285750" indent="-285750">
              <a:buFont typeface="Arial" panose="020B0604020202020204" pitchFamily="34" charset="0"/>
              <a:buChar char="•"/>
            </a:pPr>
            <a:r>
              <a:rPr lang="en-US" dirty="0">
                <a:solidFill>
                  <a:schemeClr val="bg1"/>
                </a:solidFill>
              </a:rPr>
              <a:t>Real Estate Investment (33)</a:t>
            </a:r>
          </a:p>
          <a:p>
            <a:pPr marL="285750" indent="-285750">
              <a:buFont typeface="Arial" panose="020B0604020202020204" pitchFamily="34" charset="0"/>
              <a:buChar char="•"/>
            </a:pPr>
            <a:r>
              <a:rPr lang="en-US" dirty="0">
                <a:solidFill>
                  <a:schemeClr val="bg1"/>
                </a:solidFill>
              </a:rPr>
              <a:t>Major Pharmaceuticals (26)</a:t>
            </a:r>
          </a:p>
          <a:p>
            <a:pPr marL="285750" indent="-285750">
              <a:buFont typeface="Arial" panose="020B0604020202020204" pitchFamily="34" charset="0"/>
              <a:buChar char="•"/>
            </a:pPr>
            <a:r>
              <a:rPr lang="en-US" dirty="0">
                <a:solidFill>
                  <a:schemeClr val="bg1"/>
                </a:solidFill>
              </a:rPr>
              <a:t>Computer Software (26)</a:t>
            </a:r>
          </a:p>
        </p:txBody>
      </p:sp>
    </p:spTree>
    <p:extLst>
      <p:ext uri="{BB962C8B-B14F-4D97-AF65-F5344CB8AC3E}">
        <p14:creationId xmlns:p14="http://schemas.microsoft.com/office/powerpoint/2010/main" val="4259451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C232-D744-47B7-A1EF-C7C83944EBAC}"/>
              </a:ext>
            </a:extLst>
          </p:cNvPr>
          <p:cNvSpPr>
            <a:spLocks noGrp="1"/>
          </p:cNvSpPr>
          <p:nvPr>
            <p:ph type="title"/>
          </p:nvPr>
        </p:nvSpPr>
        <p:spPr>
          <a:xfrm>
            <a:off x="527744" y="448391"/>
            <a:ext cx="7688400" cy="734950"/>
          </a:xfrm>
        </p:spPr>
        <p:txBody>
          <a:bodyPr/>
          <a:lstStyle/>
          <a:p>
            <a:endParaRPr lang="en-US" sz="1200" dirty="0"/>
          </a:p>
        </p:txBody>
      </p:sp>
      <p:sp>
        <p:nvSpPr>
          <p:cNvPr id="4" name="TextBox 3">
            <a:extLst>
              <a:ext uri="{FF2B5EF4-FFF2-40B4-BE49-F238E27FC236}">
                <a16:creationId xmlns:a16="http://schemas.microsoft.com/office/drawing/2014/main" id="{8D4C6E4A-9529-4FE9-A682-F9D1F1C769D5}"/>
              </a:ext>
            </a:extLst>
          </p:cNvPr>
          <p:cNvSpPr txBox="1"/>
          <p:nvPr/>
        </p:nvSpPr>
        <p:spPr>
          <a:xfrm>
            <a:off x="527744" y="1430026"/>
            <a:ext cx="3946712" cy="523220"/>
          </a:xfrm>
          <a:prstGeom prst="rect">
            <a:avLst/>
          </a:prstGeom>
          <a:noFill/>
        </p:spPr>
        <p:txBody>
          <a:bodyPr wrap="square" rtlCol="0">
            <a:spAutoFit/>
          </a:bodyPr>
          <a:lstStyle/>
          <a:p>
            <a:r>
              <a:rPr lang="en-US" dirty="0">
                <a:solidFill>
                  <a:schemeClr val="bg1"/>
                </a:solidFill>
              </a:rPr>
              <a:t>Top positively influenced industries on June 28, 2016</a:t>
            </a:r>
          </a:p>
        </p:txBody>
      </p:sp>
      <p:sp>
        <p:nvSpPr>
          <p:cNvPr id="5" name="TextBox 4">
            <a:extLst>
              <a:ext uri="{FF2B5EF4-FFF2-40B4-BE49-F238E27FC236}">
                <a16:creationId xmlns:a16="http://schemas.microsoft.com/office/drawing/2014/main" id="{7703B46B-A650-4626-85FF-A6E4E0FC1688}"/>
              </a:ext>
            </a:extLst>
          </p:cNvPr>
          <p:cNvSpPr txBox="1"/>
          <p:nvPr/>
        </p:nvSpPr>
        <p:spPr>
          <a:xfrm>
            <a:off x="625288" y="2003612"/>
            <a:ext cx="3657600" cy="138499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major pharmaceuticals </a:t>
            </a:r>
          </a:p>
          <a:p>
            <a:pPr marL="285750" indent="-285750">
              <a:buFont typeface="Arial" panose="020B0604020202020204" pitchFamily="34" charset="0"/>
              <a:buChar char="•"/>
            </a:pPr>
            <a:r>
              <a:rPr lang="en-US" dirty="0">
                <a:solidFill>
                  <a:schemeClr val="bg1"/>
                </a:solidFill>
              </a:rPr>
              <a:t>oil &amp; gas </a:t>
            </a:r>
          </a:p>
          <a:p>
            <a:pPr marL="285750" indent="-285750">
              <a:buFont typeface="Arial" panose="020B0604020202020204" pitchFamily="34" charset="0"/>
              <a:buChar char="•"/>
            </a:pPr>
            <a:r>
              <a:rPr lang="en-US" dirty="0">
                <a:solidFill>
                  <a:schemeClr val="bg1"/>
                </a:solidFill>
              </a:rPr>
              <a:t>major banks </a:t>
            </a:r>
          </a:p>
          <a:p>
            <a:pPr marL="285750" indent="-285750">
              <a:buFont typeface="Arial" panose="020B0604020202020204" pitchFamily="34" charset="0"/>
              <a:buChar char="•"/>
            </a:pPr>
            <a:r>
              <a:rPr lang="en-US" dirty="0">
                <a:solidFill>
                  <a:schemeClr val="bg1"/>
                </a:solidFill>
              </a:rPr>
              <a:t>real estate investment</a:t>
            </a:r>
          </a:p>
          <a:p>
            <a:pPr marL="285750" indent="-285750">
              <a:buFont typeface="Arial" panose="020B0604020202020204" pitchFamily="34" charset="0"/>
              <a:buChar char="•"/>
            </a:pPr>
            <a:r>
              <a:rPr lang="en-US" dirty="0">
                <a:solidFill>
                  <a:schemeClr val="bg1"/>
                </a:solidFill>
              </a:rPr>
              <a:t>Semiconductor</a:t>
            </a:r>
          </a:p>
          <a:p>
            <a:pPr marL="285750" indent="-285750">
              <a:buFont typeface="Arial" panose="020B0604020202020204" pitchFamily="34" charset="0"/>
              <a:buChar char="•"/>
            </a:pPr>
            <a:r>
              <a:rPr lang="en-US" dirty="0">
                <a:solidFill>
                  <a:schemeClr val="bg1"/>
                </a:solidFill>
              </a:rPr>
              <a:t>Computer software</a:t>
            </a:r>
          </a:p>
        </p:txBody>
      </p:sp>
      <p:sp>
        <p:nvSpPr>
          <p:cNvPr id="6" name="TextBox 5">
            <a:extLst>
              <a:ext uri="{FF2B5EF4-FFF2-40B4-BE49-F238E27FC236}">
                <a16:creationId xmlns:a16="http://schemas.microsoft.com/office/drawing/2014/main" id="{E3DF47B7-3BEA-4583-A029-2C6814F49961}"/>
              </a:ext>
            </a:extLst>
          </p:cNvPr>
          <p:cNvSpPr txBox="1"/>
          <p:nvPr/>
        </p:nvSpPr>
        <p:spPr>
          <a:xfrm>
            <a:off x="4511383" y="1373997"/>
            <a:ext cx="3946712" cy="523220"/>
          </a:xfrm>
          <a:prstGeom prst="rect">
            <a:avLst/>
          </a:prstGeom>
          <a:noFill/>
        </p:spPr>
        <p:txBody>
          <a:bodyPr wrap="square" rtlCol="0">
            <a:spAutoFit/>
          </a:bodyPr>
          <a:lstStyle/>
          <a:p>
            <a:r>
              <a:rPr lang="en-US" dirty="0">
                <a:solidFill>
                  <a:schemeClr val="bg1"/>
                </a:solidFill>
              </a:rPr>
              <a:t>Top negatively influenced industries on April 2, 2016</a:t>
            </a:r>
          </a:p>
        </p:txBody>
      </p:sp>
      <p:sp>
        <p:nvSpPr>
          <p:cNvPr id="8" name="TextBox 7">
            <a:extLst>
              <a:ext uri="{FF2B5EF4-FFF2-40B4-BE49-F238E27FC236}">
                <a16:creationId xmlns:a16="http://schemas.microsoft.com/office/drawing/2014/main" id="{DD37CA59-B306-4A65-94D9-80409EC35AED}"/>
              </a:ext>
            </a:extLst>
          </p:cNvPr>
          <p:cNvSpPr txBox="1"/>
          <p:nvPr/>
        </p:nvSpPr>
        <p:spPr>
          <a:xfrm>
            <a:off x="4652682" y="2003612"/>
            <a:ext cx="3381936" cy="160043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major pharmaceuticals </a:t>
            </a:r>
          </a:p>
          <a:p>
            <a:pPr marL="285750" indent="-285750">
              <a:buFont typeface="Arial" panose="020B0604020202020204" pitchFamily="34" charset="0"/>
              <a:buChar char="•"/>
            </a:pPr>
            <a:r>
              <a:rPr lang="en-US" dirty="0">
                <a:solidFill>
                  <a:schemeClr val="bg1"/>
                </a:solidFill>
              </a:rPr>
              <a:t>oil &amp; gas </a:t>
            </a:r>
          </a:p>
          <a:p>
            <a:pPr marL="285750" indent="-285750">
              <a:buFont typeface="Arial" panose="020B0604020202020204" pitchFamily="34" charset="0"/>
              <a:buChar char="•"/>
            </a:pPr>
            <a:r>
              <a:rPr lang="en-US" dirty="0">
                <a:solidFill>
                  <a:schemeClr val="bg1"/>
                </a:solidFill>
              </a:rPr>
              <a:t>major banks </a:t>
            </a:r>
          </a:p>
          <a:p>
            <a:pPr marL="285750" indent="-285750">
              <a:buFont typeface="Arial" panose="020B0604020202020204" pitchFamily="34" charset="0"/>
              <a:buChar char="•"/>
            </a:pPr>
            <a:r>
              <a:rPr lang="en-US" dirty="0">
                <a:solidFill>
                  <a:schemeClr val="bg1"/>
                </a:solidFill>
              </a:rPr>
              <a:t>real estate investment</a:t>
            </a:r>
          </a:p>
          <a:p>
            <a:pPr marL="285750" indent="-285750">
              <a:buFont typeface="Arial" panose="020B0604020202020204" pitchFamily="34" charset="0"/>
              <a:buChar char="•"/>
            </a:pPr>
            <a:r>
              <a:rPr lang="en-US" dirty="0">
                <a:solidFill>
                  <a:schemeClr val="bg1"/>
                </a:solidFill>
              </a:rPr>
              <a:t>Semiconductor</a:t>
            </a:r>
          </a:p>
          <a:p>
            <a:pPr marL="285750" indent="-285750">
              <a:buFont typeface="Arial" panose="020B0604020202020204" pitchFamily="34" charset="0"/>
              <a:buChar char="•"/>
            </a:pPr>
            <a:r>
              <a:rPr lang="en-US" dirty="0">
                <a:solidFill>
                  <a:schemeClr val="bg1"/>
                </a:solidFill>
              </a:rPr>
              <a:t>Computer software</a:t>
            </a:r>
          </a:p>
          <a:p>
            <a:pPr marL="285750" indent="-285750">
              <a:buFont typeface="Arial" panose="020B0604020202020204" pitchFamily="34" charset="0"/>
              <a:buChar char="•"/>
            </a:pPr>
            <a:r>
              <a:rPr lang="en-US" dirty="0">
                <a:solidFill>
                  <a:schemeClr val="bg1"/>
                </a:solidFill>
              </a:rPr>
              <a:t>Metal Fabrication</a:t>
            </a:r>
          </a:p>
        </p:txBody>
      </p:sp>
    </p:spTree>
    <p:extLst>
      <p:ext uri="{BB962C8B-B14F-4D97-AF65-F5344CB8AC3E}">
        <p14:creationId xmlns:p14="http://schemas.microsoft.com/office/powerpoint/2010/main" val="568428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C8A17-052D-43B1-989F-1F6E871C1B0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0088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1C80-85FB-4E64-8897-E4FAA17934AC}"/>
              </a:ext>
            </a:extLst>
          </p:cNvPr>
          <p:cNvSpPr>
            <a:spLocks noGrp="1"/>
          </p:cNvSpPr>
          <p:nvPr>
            <p:ph type="title"/>
          </p:nvPr>
        </p:nvSpPr>
        <p:spPr>
          <a:xfrm>
            <a:off x="675662" y="626126"/>
            <a:ext cx="7688700" cy="535200"/>
          </a:xfrm>
        </p:spPr>
        <p:txBody>
          <a:bodyPr/>
          <a:lstStyle/>
          <a:p>
            <a:r>
              <a:rPr lang="en-US" sz="2400" dirty="0"/>
              <a:t>Summary of findings/outcomes/creative work. </a:t>
            </a:r>
          </a:p>
        </p:txBody>
      </p:sp>
      <p:sp>
        <p:nvSpPr>
          <p:cNvPr id="3" name="Text Placeholder 2">
            <a:extLst>
              <a:ext uri="{FF2B5EF4-FFF2-40B4-BE49-F238E27FC236}">
                <a16:creationId xmlns:a16="http://schemas.microsoft.com/office/drawing/2014/main" id="{756AE8C4-F260-4E9C-8CF4-42A918D57D52}"/>
              </a:ext>
            </a:extLst>
          </p:cNvPr>
          <p:cNvSpPr>
            <a:spLocks noGrp="1"/>
          </p:cNvSpPr>
          <p:nvPr>
            <p:ph type="body" idx="1"/>
          </p:nvPr>
        </p:nvSpPr>
        <p:spPr>
          <a:xfrm>
            <a:off x="729450" y="1371600"/>
            <a:ext cx="7688700" cy="3657600"/>
          </a:xfrm>
        </p:spPr>
        <p:txBody>
          <a:bodyPr/>
          <a:lstStyle/>
          <a:p>
            <a:pPr>
              <a:lnSpc>
                <a:spcPct val="100000"/>
              </a:lnSpc>
            </a:pPr>
            <a:r>
              <a:rPr lang="en-US" dirty="0"/>
              <a:t>Researc</a:t>
            </a:r>
            <a:r>
              <a:rPr lang="en-US" altLang="zh-CN" dirty="0"/>
              <a:t>h findings: </a:t>
            </a:r>
            <a:endParaRPr lang="en-US" dirty="0"/>
          </a:p>
          <a:p>
            <a:pPr lvl="1">
              <a:lnSpc>
                <a:spcPct val="100000"/>
              </a:lnSpc>
            </a:pPr>
            <a:r>
              <a:rPr lang="en-US" dirty="0"/>
              <a:t>clustered the stocks based on performance </a:t>
            </a:r>
          </a:p>
          <a:p>
            <a:pPr lvl="1">
              <a:lnSpc>
                <a:spcPct val="100000"/>
              </a:lnSpc>
            </a:pPr>
            <a:r>
              <a:rPr lang="en-US" dirty="0"/>
              <a:t>research results demonstrate that people had higher expectations for the U.S. economy when the trade war first started. In contrast, people had lower expectations for the Chinese economy and manufactures when China retaliated for the first time.</a:t>
            </a:r>
          </a:p>
          <a:p>
            <a:pPr lvl="1">
              <a:lnSpc>
                <a:spcPct val="100000"/>
              </a:lnSpc>
            </a:pPr>
            <a:r>
              <a:rPr lang="en-US" dirty="0"/>
              <a:t>finds out at the beginning of the trade war the most influenced industries are major pharmaceuticals, industrial machinery and components, oil &amp; gas, major banks, real estate investment, and semiconductor.</a:t>
            </a:r>
          </a:p>
          <a:p>
            <a:pPr>
              <a:lnSpc>
                <a:spcPct val="100000"/>
              </a:lnSpc>
            </a:pPr>
            <a:r>
              <a:rPr lang="en-US"/>
              <a:t>Creative work:</a:t>
            </a:r>
            <a:endParaRPr lang="en-US" dirty="0"/>
          </a:p>
          <a:p>
            <a:pPr lvl="1">
              <a:lnSpc>
                <a:spcPct val="100000"/>
              </a:lnSpc>
            </a:pPr>
            <a:r>
              <a:rPr lang="en-US" dirty="0"/>
              <a:t>combines the I.T. and business fields and brings computer-based scientific methods into the analysis of the stock market. </a:t>
            </a:r>
          </a:p>
          <a:p>
            <a:pPr lvl="1">
              <a:lnSpc>
                <a:spcPct val="100000"/>
              </a:lnSpc>
            </a:pPr>
            <a:r>
              <a:rPr lang="en-US" dirty="0"/>
              <a:t>demonstrates how to use the unsupervised machine learning tool to analyze government policies' impacts on the stock market</a:t>
            </a:r>
          </a:p>
        </p:txBody>
      </p:sp>
    </p:spTree>
    <p:extLst>
      <p:ext uri="{BB962C8B-B14F-4D97-AF65-F5344CB8AC3E}">
        <p14:creationId xmlns:p14="http://schemas.microsoft.com/office/powerpoint/2010/main" val="999003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4FC7E-9975-4349-87FD-3E9EAD30DA45}"/>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49542258-6272-4D56-B9B0-8F374FFB8DE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63995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D50F-B4AA-4E77-97D4-B8421085E71E}"/>
              </a:ext>
            </a:extLst>
          </p:cNvPr>
          <p:cNvSpPr>
            <a:spLocks noGrp="1"/>
          </p:cNvSpPr>
          <p:nvPr>
            <p:ph type="title"/>
          </p:nvPr>
        </p:nvSpPr>
        <p:spPr>
          <a:xfrm>
            <a:off x="655491" y="605956"/>
            <a:ext cx="7688700" cy="535200"/>
          </a:xfrm>
        </p:spPr>
        <p:txBody>
          <a:bodyPr/>
          <a:lstStyle/>
          <a:p>
            <a:r>
              <a:rPr lang="en-US" dirty="0"/>
              <a:t>30 essential dates </a:t>
            </a:r>
          </a:p>
        </p:txBody>
      </p:sp>
      <p:sp>
        <p:nvSpPr>
          <p:cNvPr id="3" name="Text Placeholder 2">
            <a:extLst>
              <a:ext uri="{FF2B5EF4-FFF2-40B4-BE49-F238E27FC236}">
                <a16:creationId xmlns:a16="http://schemas.microsoft.com/office/drawing/2014/main" id="{93EFC4CD-3B67-4D02-B536-B2EB8C203927}"/>
              </a:ext>
            </a:extLst>
          </p:cNvPr>
          <p:cNvSpPr>
            <a:spLocks noGrp="1"/>
          </p:cNvSpPr>
          <p:nvPr>
            <p:ph type="body" idx="1"/>
          </p:nvPr>
        </p:nvSpPr>
        <p:spPr>
          <a:xfrm>
            <a:off x="729450" y="1141157"/>
            <a:ext cx="7964074" cy="3396388"/>
          </a:xfrm>
        </p:spPr>
        <p:txBody>
          <a:bodyPr numCol="2"/>
          <a:lstStyle/>
          <a:p>
            <a:pPr marL="488950" lvl="1" indent="-342900">
              <a:spcBef>
                <a:spcPts val="0"/>
              </a:spcBef>
              <a:buSzPts val="1300"/>
              <a:buFont typeface="+mj-lt"/>
              <a:buAutoNum type="arabicPeriod"/>
            </a:pPr>
            <a:r>
              <a:rPr lang="en-US" sz="1300" dirty="0"/>
              <a:t>June 28th, 2016        S&amp;P 500: +1.78%</a:t>
            </a:r>
          </a:p>
          <a:p>
            <a:pPr marL="488950" lvl="1" indent="-342900">
              <a:spcBef>
                <a:spcPts val="0"/>
              </a:spcBef>
              <a:buSzPts val="1300"/>
              <a:buFont typeface="+mj-lt"/>
              <a:buAutoNum type="arabicPeriod"/>
            </a:pPr>
            <a:r>
              <a:rPr lang="en-US" sz="1300" dirty="0"/>
              <a:t>March 31th, 2017    S&amp;P 500: -0.23%</a:t>
            </a:r>
          </a:p>
          <a:p>
            <a:pPr marL="488950" lvl="1" indent="-342900">
              <a:spcBef>
                <a:spcPts val="0"/>
              </a:spcBef>
              <a:buSzPts val="1300"/>
              <a:buFont typeface="+mj-lt"/>
              <a:buAutoNum type="arabicPeriod"/>
            </a:pPr>
            <a:r>
              <a:rPr lang="en-US" sz="1300" dirty="0"/>
              <a:t>April 7, 2017           S&amp;P 500: -0.08%</a:t>
            </a:r>
          </a:p>
          <a:p>
            <a:pPr marL="488950" lvl="1" indent="-342900">
              <a:spcBef>
                <a:spcPts val="0"/>
              </a:spcBef>
              <a:buSzPts val="1300"/>
              <a:buFont typeface="+mj-lt"/>
              <a:buAutoNum type="arabicPeriod"/>
            </a:pPr>
            <a:r>
              <a:rPr lang="en-US" sz="1300" dirty="0"/>
              <a:t>July 19, 2017          S&amp;P 500: +0.54%</a:t>
            </a:r>
          </a:p>
          <a:p>
            <a:pPr marL="488950" lvl="1" indent="-342900">
              <a:spcBef>
                <a:spcPts val="0"/>
              </a:spcBef>
              <a:buSzPts val="1300"/>
              <a:buFont typeface="+mj-lt"/>
              <a:buAutoNum type="arabicPeriod"/>
            </a:pPr>
            <a:r>
              <a:rPr lang="en-US" sz="1300" dirty="0"/>
              <a:t>Aug. 14, 2017         S&amp;P 500: +1.00%</a:t>
            </a:r>
          </a:p>
          <a:p>
            <a:pPr marL="488950" lvl="1" indent="-342900">
              <a:spcBef>
                <a:spcPts val="0"/>
              </a:spcBef>
              <a:buSzPts val="1300"/>
              <a:buFont typeface="+mj-lt"/>
              <a:buAutoNum type="arabicPeriod"/>
            </a:pPr>
            <a:r>
              <a:rPr lang="en-US" sz="1300" dirty="0"/>
              <a:t>Jan. 17, 2018           S&amp;P 500: +0.94%</a:t>
            </a:r>
          </a:p>
          <a:p>
            <a:pPr marL="488950" lvl="1" indent="-342900">
              <a:spcBef>
                <a:spcPts val="0"/>
              </a:spcBef>
              <a:buSzPts val="1300"/>
              <a:buFont typeface="+mj-lt"/>
              <a:buAutoNum type="arabicPeriod"/>
            </a:pPr>
            <a:r>
              <a:rPr lang="en-US" sz="1300" dirty="0"/>
              <a:t>Jan. 22, 2018          S&amp;P 500: +0.81%</a:t>
            </a:r>
          </a:p>
          <a:p>
            <a:pPr marL="488950" lvl="1" indent="-342900">
              <a:spcBef>
                <a:spcPts val="0"/>
              </a:spcBef>
              <a:buSzPts val="1300"/>
              <a:buFont typeface="+mj-lt"/>
              <a:buAutoNum type="arabicPeriod"/>
            </a:pPr>
            <a:r>
              <a:rPr lang="en-US" sz="1300" dirty="0"/>
              <a:t>March 8, 2018        S&amp;P 500: +0.45%</a:t>
            </a:r>
          </a:p>
          <a:p>
            <a:pPr marL="488950" lvl="1" indent="-342900">
              <a:spcBef>
                <a:spcPts val="0"/>
              </a:spcBef>
              <a:buSzPts val="1300"/>
              <a:buFont typeface="+mj-lt"/>
              <a:buAutoNum type="arabicPeriod"/>
            </a:pPr>
            <a:r>
              <a:rPr lang="en-US" sz="1300" dirty="0"/>
              <a:t>April 2, 2018          S&amp;P 500: -2.23%</a:t>
            </a:r>
          </a:p>
          <a:p>
            <a:pPr marL="488950" lvl="1" indent="-342900">
              <a:spcBef>
                <a:spcPts val="0"/>
              </a:spcBef>
              <a:buSzPts val="1300"/>
              <a:buFont typeface="+mj-lt"/>
              <a:buAutoNum type="arabicPeriod"/>
            </a:pPr>
            <a:r>
              <a:rPr lang="en-US" sz="1300" dirty="0"/>
              <a:t>April 3, 2018          S&amp;P 500: +1.26%</a:t>
            </a:r>
          </a:p>
          <a:p>
            <a:pPr marL="488950" lvl="1" indent="-342900">
              <a:spcBef>
                <a:spcPts val="0"/>
              </a:spcBef>
              <a:buSzPts val="1300"/>
              <a:buFont typeface="+mj-lt"/>
              <a:buAutoNum type="arabicPeriod"/>
            </a:pPr>
            <a:r>
              <a:rPr lang="en-US" sz="1300" dirty="0"/>
              <a:t>April 4, 2018          S&amp;P 500: +1.16%</a:t>
            </a:r>
          </a:p>
          <a:p>
            <a:pPr marL="488950" lvl="1" indent="-342900">
              <a:spcBef>
                <a:spcPts val="0"/>
              </a:spcBef>
              <a:buSzPts val="1300"/>
              <a:buFont typeface="+mj-lt"/>
              <a:buAutoNum type="arabicPeriod"/>
            </a:pPr>
            <a:r>
              <a:rPr lang="en-US" sz="1300" dirty="0"/>
              <a:t>June 15, 2018         S&amp;P 500: -0.10%</a:t>
            </a:r>
          </a:p>
          <a:p>
            <a:pPr marL="488950" lvl="1" indent="-342900">
              <a:spcBef>
                <a:spcPts val="0"/>
              </a:spcBef>
              <a:buSzPts val="1300"/>
              <a:buFont typeface="+mj-lt"/>
              <a:buAutoNum type="arabicPeriod"/>
            </a:pPr>
            <a:r>
              <a:rPr lang="en-US" sz="1300" dirty="0"/>
              <a:t>July 10, 2018         S&amp;P 500: +0.35%</a:t>
            </a:r>
          </a:p>
          <a:p>
            <a:pPr marL="488950" lvl="1" indent="-342900">
              <a:spcBef>
                <a:spcPts val="0"/>
              </a:spcBef>
              <a:buSzPts val="1300"/>
              <a:buFont typeface="+mj-lt"/>
              <a:buAutoNum type="arabicPeriod"/>
            </a:pPr>
            <a:r>
              <a:rPr lang="en-US" sz="1300" dirty="0"/>
              <a:t>Aug. 1, 2018          S&amp;P 500: -0.10%</a:t>
            </a:r>
          </a:p>
          <a:p>
            <a:pPr marL="488950" lvl="1" indent="-342900">
              <a:spcBef>
                <a:spcPts val="0"/>
              </a:spcBef>
              <a:buSzPts val="1300"/>
              <a:buFont typeface="+mj-lt"/>
              <a:buAutoNum type="arabicPeriod"/>
            </a:pPr>
            <a:r>
              <a:rPr lang="en-US" sz="1300" dirty="0"/>
              <a:t>Aug. 7, 2018         S&amp;P 500: +0.28%</a:t>
            </a:r>
          </a:p>
          <a:p>
            <a:pPr marL="488950" lvl="1" indent="-342900">
              <a:spcBef>
                <a:spcPts val="0"/>
              </a:spcBef>
              <a:buSzPts val="1300"/>
              <a:buFont typeface="+mj-lt"/>
              <a:buAutoNum type="arabicPeriod"/>
            </a:pPr>
            <a:endParaRPr lang="en-US" sz="1300" dirty="0"/>
          </a:p>
          <a:p>
            <a:pPr marL="488950" lvl="1" indent="-342900">
              <a:spcBef>
                <a:spcPts val="0"/>
              </a:spcBef>
              <a:buSzPts val="1300"/>
              <a:buFont typeface="+mj-lt"/>
              <a:buAutoNum type="arabicPeriod"/>
            </a:pPr>
            <a:endParaRPr lang="en-US" sz="1300" dirty="0"/>
          </a:p>
          <a:p>
            <a:pPr marL="488950" lvl="1" indent="-342900">
              <a:spcBef>
                <a:spcPts val="0"/>
              </a:spcBef>
              <a:buSzPts val="1300"/>
              <a:buFont typeface="+mj-lt"/>
              <a:buAutoNum type="arabicPeriod"/>
            </a:pPr>
            <a:endParaRPr lang="en-US" sz="1300" dirty="0"/>
          </a:p>
          <a:p>
            <a:pPr marL="488950" lvl="1" indent="-342900">
              <a:spcBef>
                <a:spcPts val="0"/>
              </a:spcBef>
              <a:buSzPts val="1300"/>
              <a:buFont typeface="+mj-lt"/>
              <a:buAutoNum type="arabicPeriod"/>
            </a:pPr>
            <a:r>
              <a:rPr lang="en-US" sz="1300" dirty="0"/>
              <a:t>Aug. 23, 2018       S&amp;P 500: -0.17%</a:t>
            </a:r>
          </a:p>
          <a:p>
            <a:pPr marL="488950" lvl="1" indent="-342900">
              <a:spcBef>
                <a:spcPts val="0"/>
              </a:spcBef>
              <a:buSzPts val="1300"/>
              <a:buFont typeface="+mj-lt"/>
              <a:buAutoNum type="arabicPeriod"/>
            </a:pPr>
            <a:r>
              <a:rPr lang="en-US" sz="1300" dirty="0"/>
              <a:t>Sept. 7, 2018         S&amp;P 500: -0.22%</a:t>
            </a:r>
          </a:p>
          <a:p>
            <a:pPr marL="488950" lvl="1" indent="-342900">
              <a:spcBef>
                <a:spcPts val="0"/>
              </a:spcBef>
              <a:buSzPts val="1300"/>
              <a:buFont typeface="+mj-lt"/>
              <a:buAutoNum type="arabicPeriod"/>
            </a:pPr>
            <a:r>
              <a:rPr lang="en-US" sz="1300" dirty="0"/>
              <a:t>Sept. 24, 2018      S&amp;P 500: -0.35%</a:t>
            </a:r>
          </a:p>
          <a:p>
            <a:pPr marL="488950" lvl="1" indent="-342900">
              <a:spcBef>
                <a:spcPts val="0"/>
              </a:spcBef>
              <a:buSzPts val="1300"/>
              <a:buFont typeface="+mj-lt"/>
              <a:buAutoNum type="arabicPeriod"/>
            </a:pPr>
            <a:r>
              <a:rPr lang="en-US" sz="1300" dirty="0"/>
              <a:t>Dec. 1, 2018         S&amp;P 500: +1.09% </a:t>
            </a:r>
          </a:p>
          <a:p>
            <a:pPr marL="488950" lvl="1" indent="-342900">
              <a:spcBef>
                <a:spcPts val="0"/>
              </a:spcBef>
              <a:buSzPts val="1300"/>
              <a:buFont typeface="+mj-lt"/>
              <a:buAutoNum type="arabicPeriod"/>
            </a:pPr>
            <a:r>
              <a:rPr lang="en-US" sz="1300" dirty="0"/>
              <a:t>Feb. 24, 2019       S&amp;P 500: +0.12% </a:t>
            </a:r>
          </a:p>
          <a:p>
            <a:pPr marL="488950" lvl="1" indent="-342900">
              <a:spcBef>
                <a:spcPts val="0"/>
              </a:spcBef>
              <a:buSzPts val="1300"/>
              <a:buFont typeface="+mj-lt"/>
              <a:buAutoNum type="arabicPeriod"/>
            </a:pPr>
            <a:r>
              <a:rPr lang="en-US" sz="1300" dirty="0"/>
              <a:t>May 5, 2019         S&amp;P 500: -0.45% </a:t>
            </a:r>
          </a:p>
          <a:p>
            <a:pPr marL="488950" lvl="1" indent="-342900">
              <a:spcBef>
                <a:spcPts val="0"/>
              </a:spcBef>
              <a:buSzPts val="1300"/>
              <a:buFont typeface="+mj-lt"/>
              <a:buAutoNum type="arabicPeriod"/>
            </a:pPr>
            <a:r>
              <a:rPr lang="en-US" sz="1300" dirty="0"/>
              <a:t>May 8, 2019         S&amp;P 500: -0.16%</a:t>
            </a:r>
          </a:p>
          <a:p>
            <a:pPr marL="488950" lvl="1" indent="-342900">
              <a:spcBef>
                <a:spcPts val="0"/>
              </a:spcBef>
              <a:buSzPts val="1300"/>
              <a:buFont typeface="+mj-lt"/>
              <a:buAutoNum type="arabicPeriod"/>
            </a:pPr>
            <a:r>
              <a:rPr lang="en-US" sz="1300" dirty="0"/>
              <a:t>June 18, 2019       S&amp;P 500: +0.97%</a:t>
            </a:r>
          </a:p>
          <a:p>
            <a:pPr marL="488950" lvl="1" indent="-342900">
              <a:spcBef>
                <a:spcPts val="0"/>
              </a:spcBef>
              <a:buSzPts val="1300"/>
              <a:buFont typeface="+mj-lt"/>
              <a:buAutoNum type="arabicPeriod"/>
            </a:pPr>
            <a:r>
              <a:rPr lang="en-US" sz="1300" dirty="0"/>
              <a:t>June 29, 2019       S&amp;P 500: +0.77% </a:t>
            </a:r>
          </a:p>
          <a:p>
            <a:pPr marL="488950" lvl="1" indent="-342900">
              <a:spcBef>
                <a:spcPts val="0"/>
              </a:spcBef>
              <a:buSzPts val="1300"/>
              <a:buFont typeface="+mj-lt"/>
              <a:buAutoNum type="arabicPeriod"/>
            </a:pPr>
            <a:r>
              <a:rPr lang="en-US" sz="1300" dirty="0"/>
              <a:t>Aug. 1, 2019        S&amp;P 500: -0.90%</a:t>
            </a:r>
          </a:p>
          <a:p>
            <a:pPr marL="488950" lvl="1" indent="-342900">
              <a:spcBef>
                <a:spcPts val="0"/>
              </a:spcBef>
              <a:buSzPts val="1300"/>
              <a:buFont typeface="+mj-lt"/>
              <a:buAutoNum type="arabicPeriod"/>
            </a:pPr>
            <a:r>
              <a:rPr lang="en-US" sz="1300" dirty="0"/>
              <a:t>Aug. 13, 2019      S&amp;P500:   +1.5%</a:t>
            </a:r>
          </a:p>
          <a:p>
            <a:pPr marL="488950" lvl="1" indent="-342900">
              <a:spcBef>
                <a:spcPts val="0"/>
              </a:spcBef>
              <a:buSzPts val="1300"/>
              <a:buFont typeface="+mj-lt"/>
              <a:buAutoNum type="arabicPeriod"/>
            </a:pPr>
            <a:r>
              <a:rPr lang="en-US" sz="1300" dirty="0"/>
              <a:t>Aug. 23, 2019      S&amp;P 500: -0.1%</a:t>
            </a:r>
          </a:p>
          <a:p>
            <a:pPr marL="488950" lvl="1" indent="-342900">
              <a:spcBef>
                <a:spcPts val="0"/>
              </a:spcBef>
              <a:buSzPts val="1300"/>
              <a:buFont typeface="+mj-lt"/>
              <a:buAutoNum type="arabicPeriod"/>
            </a:pPr>
            <a:r>
              <a:rPr lang="en-US" sz="1300" dirty="0"/>
              <a:t>Sept. 20, 2019      S&amp;P 500: -0.53%</a:t>
            </a:r>
          </a:p>
          <a:p>
            <a:pPr marL="488950" lvl="1" indent="-342900">
              <a:spcBef>
                <a:spcPts val="0"/>
              </a:spcBef>
              <a:buSzPts val="1300"/>
              <a:buFont typeface="+mj-lt"/>
              <a:buAutoNum type="arabicPeriod"/>
            </a:pPr>
            <a:r>
              <a:rPr lang="en-US" sz="1300" dirty="0"/>
              <a:t>Sept. 23, 2019      S&amp;P 500: -0.01%</a:t>
            </a:r>
          </a:p>
          <a:p>
            <a:pPr marL="488950" lvl="1" indent="-342900">
              <a:spcBef>
                <a:spcPts val="0"/>
              </a:spcBef>
              <a:buSzPts val="1300"/>
              <a:buFont typeface="+mj-lt"/>
              <a:buAutoNum type="arabicPeriod"/>
            </a:pPr>
            <a:r>
              <a:rPr lang="en-US" sz="1300" dirty="0"/>
              <a:t>Oct. 7, 2019         S&amp;P 500: -0.46%</a:t>
            </a:r>
          </a:p>
          <a:p>
            <a:pPr marL="457200" lvl="1" indent="-311150">
              <a:spcBef>
                <a:spcPts val="0"/>
              </a:spcBef>
              <a:buSzPts val="1300"/>
              <a:buFont typeface="Arial" panose="020B0604020202020204" pitchFamily="34" charset="0"/>
              <a:buChar char="•"/>
            </a:pPr>
            <a:endParaRPr lang="en-US" sz="1300" dirty="0"/>
          </a:p>
          <a:p>
            <a:pPr marL="457200" lvl="1" indent="-311150">
              <a:spcBef>
                <a:spcPts val="0"/>
              </a:spcBef>
              <a:buSzPts val="1300"/>
              <a:buFont typeface="Arial" panose="020B0604020202020204" pitchFamily="34" charset="0"/>
              <a:buChar char="•"/>
            </a:pPr>
            <a:endParaRPr lang="en-US" sz="1300" dirty="0"/>
          </a:p>
          <a:p>
            <a:pPr lvl="1"/>
            <a:endParaRPr lang="en-US" dirty="0"/>
          </a:p>
        </p:txBody>
      </p:sp>
    </p:spTree>
    <p:extLst>
      <p:ext uri="{BB962C8B-B14F-4D97-AF65-F5344CB8AC3E}">
        <p14:creationId xmlns:p14="http://schemas.microsoft.com/office/powerpoint/2010/main" val="1793035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61AC7-533D-4C4A-96D9-5891C194C05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18F7070-7F42-49FA-9AF3-3A9044AB8534}"/>
              </a:ext>
            </a:extLst>
          </p:cNvPr>
          <p:cNvSpPr>
            <a:spLocks noGrp="1"/>
          </p:cNvSpPr>
          <p:nvPr>
            <p:ph type="body" idx="1"/>
          </p:nvPr>
        </p:nvSpPr>
        <p:spPr/>
        <p:txBody>
          <a:bodyPr numCol="2"/>
          <a:lstStyle/>
          <a:p>
            <a:endParaRPr lang="en-US" dirty="0"/>
          </a:p>
        </p:txBody>
      </p:sp>
    </p:spTree>
    <p:extLst>
      <p:ext uri="{BB962C8B-B14F-4D97-AF65-F5344CB8AC3E}">
        <p14:creationId xmlns:p14="http://schemas.microsoft.com/office/powerpoint/2010/main" val="4247114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lvl="0"/>
            <a:r>
              <a:rPr lang="en-US" dirty="0"/>
              <a:t>Discipline-appropriate methods used</a:t>
            </a:r>
            <a:endParaRPr dirty="0"/>
          </a:p>
        </p:txBody>
      </p:sp>
      <p:graphicFrame>
        <p:nvGraphicFramePr>
          <p:cNvPr id="2" name="Diagram 1">
            <a:extLst>
              <a:ext uri="{FF2B5EF4-FFF2-40B4-BE49-F238E27FC236}">
                <a16:creationId xmlns:a16="http://schemas.microsoft.com/office/drawing/2014/main" id="{E505C6B0-3801-4E65-B89C-98562C07C2ED}"/>
              </a:ext>
            </a:extLst>
          </p:cNvPr>
          <p:cNvGraphicFramePr/>
          <p:nvPr>
            <p:extLst>
              <p:ext uri="{D42A27DB-BD31-4B8C-83A1-F6EECF244321}">
                <p14:modId xmlns:p14="http://schemas.microsoft.com/office/powerpoint/2010/main" val="799836079"/>
              </p:ext>
            </p:extLst>
          </p:nvPr>
        </p:nvGraphicFramePr>
        <p:xfrm>
          <a:off x="729450" y="2078875"/>
          <a:ext cx="7688700" cy="2261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733950"/>
            <a:ext cx="7688400" cy="1244700"/>
          </a:xfrm>
        </p:spPr>
        <p:txBody>
          <a:bodyPr spcFirstLastPara="1" wrap="square" lIns="91425" tIns="91425" rIns="91425" bIns="91425" anchor="t" anchorCtr="0">
            <a:normAutofit/>
          </a:bodyPr>
          <a:lstStyle/>
          <a:p>
            <a:pPr lvl="0">
              <a:lnSpc>
                <a:spcPct val="90000"/>
              </a:lnSpc>
            </a:pPr>
            <a:r>
              <a:rPr lang="en-US" sz="3800" b="1" i="0" u="none" strike="noStrike" cap="none" dirty="0">
                <a:latin typeface="Raleway"/>
                <a:ea typeface="Raleway"/>
                <a:cs typeface="Raleway"/>
                <a:sym typeface="Raleway"/>
              </a:rPr>
              <a:t>Data collection and cleaning</a:t>
            </a:r>
            <a:br>
              <a:rPr lang="en-US" sz="3800" b="1" i="0" u="none" strike="noStrike" cap="none" dirty="0">
                <a:latin typeface="Raleway"/>
                <a:ea typeface="Raleway"/>
                <a:cs typeface="Raleway"/>
                <a:sym typeface="Raleway"/>
              </a:rPr>
            </a:br>
            <a:endParaRPr lang="en-US" sz="3800" b="1" i="0" u="none" strike="noStrike" cap="none" dirty="0">
              <a:latin typeface="Raleway"/>
              <a:ea typeface="Raleway"/>
              <a:cs typeface="Raleway"/>
              <a:sym typeface="Raleway"/>
            </a:endParaRPr>
          </a:p>
        </p:txBody>
      </p:sp>
      <p:sp>
        <p:nvSpPr>
          <p:cNvPr id="4" name="TextBox 3">
            <a:extLst>
              <a:ext uri="{FF2B5EF4-FFF2-40B4-BE49-F238E27FC236}">
                <a16:creationId xmlns:a16="http://schemas.microsoft.com/office/drawing/2014/main" id="{CF02717A-5770-4348-927C-FF6A10C3F79F}"/>
              </a:ext>
            </a:extLst>
          </p:cNvPr>
          <p:cNvSpPr txBox="1"/>
          <p:nvPr/>
        </p:nvSpPr>
        <p:spPr>
          <a:xfrm>
            <a:off x="729450" y="1703157"/>
            <a:ext cx="7688400" cy="2150131"/>
          </a:xfrm>
          <a:prstGeom prst="rect">
            <a:avLst/>
          </a:prstGeom>
          <a:noFill/>
          <a:ln>
            <a:noFill/>
          </a:ln>
        </p:spPr>
        <p:txBody>
          <a:bodyPr spcFirstLastPara="1" wrap="square" lIns="91425" tIns="91425" rIns="91425" bIns="91425" rtlCol="0" anchor="t" anchorCtr="0">
            <a:normAutofit/>
          </a:bodyPr>
          <a:lstStyle/>
          <a:p>
            <a:pPr marL="457200" indent="-311150">
              <a:lnSpc>
                <a:spcPct val="115000"/>
              </a:lnSpc>
              <a:spcAft>
                <a:spcPts val="600"/>
              </a:spcAft>
              <a:buClr>
                <a:schemeClr val="lt1"/>
              </a:buClr>
              <a:buSzPts val="1300"/>
              <a:buFont typeface="Lato"/>
              <a:buChar char="●"/>
            </a:pPr>
            <a:r>
              <a:rPr lang="en-US" sz="1300" b="0" i="0" u="none" strike="noStrike" cap="none" dirty="0">
                <a:solidFill>
                  <a:schemeClr val="lt1"/>
                </a:solidFill>
                <a:latin typeface="Lato"/>
                <a:ea typeface="Lato"/>
                <a:cs typeface="Lato"/>
                <a:sym typeface="Lato"/>
              </a:rPr>
              <a:t>Collected historical stock data through Alpha Vantage API</a:t>
            </a:r>
          </a:p>
          <a:p>
            <a:pPr marL="146050" lvl="8">
              <a:lnSpc>
                <a:spcPct val="115000"/>
              </a:lnSpc>
              <a:spcAft>
                <a:spcPts val="600"/>
              </a:spcAft>
              <a:buClr>
                <a:schemeClr val="lt1"/>
              </a:buClr>
              <a:buSzPts val="1300"/>
            </a:pPr>
            <a:r>
              <a:rPr lang="en-US" sz="1300" dirty="0">
                <a:solidFill>
                  <a:schemeClr val="lt1"/>
                </a:solidFill>
                <a:latin typeface="Lato"/>
                <a:ea typeface="Lato"/>
                <a:cs typeface="Lato"/>
                <a:sym typeface="Lato"/>
              </a:rPr>
              <a:t>                        2555 NYSE stocks + 2524 NASDAQ stocks </a:t>
            </a:r>
          </a:p>
          <a:p>
            <a:pPr marL="457200" lvl="8" indent="-311150">
              <a:lnSpc>
                <a:spcPct val="115000"/>
              </a:lnSpc>
              <a:spcAft>
                <a:spcPts val="600"/>
              </a:spcAft>
              <a:buClr>
                <a:schemeClr val="lt1"/>
              </a:buClr>
              <a:buSzPts val="1300"/>
              <a:buFont typeface="Lato"/>
              <a:buChar char="●"/>
            </a:pPr>
            <a:r>
              <a:rPr lang="en-US" sz="1300" b="0" i="0" u="none" strike="noStrike" cap="none" dirty="0">
                <a:solidFill>
                  <a:schemeClr val="lt1"/>
                </a:solidFill>
                <a:latin typeface="Lato"/>
                <a:ea typeface="Lato"/>
                <a:cs typeface="Lato"/>
                <a:sym typeface="Lato"/>
              </a:rPr>
              <a:t>Sorted out stocks </a:t>
            </a:r>
            <a:r>
              <a:rPr lang="en-US" sz="1300" dirty="0">
                <a:solidFill>
                  <a:schemeClr val="lt1"/>
                </a:solidFill>
                <a:latin typeface="Lato"/>
                <a:ea typeface="Lato"/>
                <a:cs typeface="Lato"/>
                <a:sym typeface="Lato"/>
              </a:rPr>
              <a:t>registered before June 28, 2016 and closed after October 7, 2019 </a:t>
            </a:r>
            <a:endParaRPr lang="en-US" sz="1300" b="0" i="0" u="none" strike="noStrike" cap="none" dirty="0">
              <a:solidFill>
                <a:schemeClr val="lt1"/>
              </a:solidFill>
              <a:latin typeface="Lato"/>
              <a:ea typeface="Lato"/>
              <a:cs typeface="Lato"/>
              <a:sym typeface="Lato"/>
            </a:endParaRPr>
          </a:p>
          <a:p>
            <a:pPr marL="457200" lvl="7" indent="-311150">
              <a:lnSpc>
                <a:spcPct val="115000"/>
              </a:lnSpc>
              <a:spcAft>
                <a:spcPts val="600"/>
              </a:spcAft>
              <a:buClr>
                <a:schemeClr val="lt1"/>
              </a:buClr>
              <a:buSzPts val="1300"/>
              <a:buFont typeface="Lato"/>
              <a:buChar char="●"/>
            </a:pPr>
            <a:endParaRPr lang="en-US" sz="1300" b="0" i="0" u="none" strike="noStrike" cap="none" dirty="0">
              <a:solidFill>
                <a:schemeClr val="lt1"/>
              </a:solidFill>
              <a:latin typeface="Lato"/>
              <a:ea typeface="Lato"/>
              <a:cs typeface="Lato"/>
              <a:sym typeface="Lato"/>
            </a:endParaRPr>
          </a:p>
          <a:p>
            <a:pPr marL="457200" lvl="5" indent="-311150">
              <a:lnSpc>
                <a:spcPct val="115000"/>
              </a:lnSpc>
              <a:spcAft>
                <a:spcPts val="600"/>
              </a:spcAft>
              <a:buClr>
                <a:schemeClr val="lt1"/>
              </a:buClr>
              <a:buSzPts val="1300"/>
              <a:buFont typeface="Lato"/>
              <a:buChar char="●"/>
            </a:pPr>
            <a:endParaRPr lang="en-US" sz="1300" b="0" i="0" u="none" strike="noStrike" cap="none" dirty="0">
              <a:solidFill>
                <a:schemeClr val="lt1"/>
              </a:solidFill>
              <a:latin typeface="Lato"/>
              <a:ea typeface="Lato"/>
              <a:cs typeface="Lato"/>
              <a:sym typeface="Lato"/>
            </a:endParaRPr>
          </a:p>
          <a:p>
            <a:pPr marL="457200" indent="-311150">
              <a:lnSpc>
                <a:spcPct val="115000"/>
              </a:lnSpc>
              <a:spcAft>
                <a:spcPts val="600"/>
              </a:spcAft>
              <a:buClr>
                <a:schemeClr val="lt1"/>
              </a:buClr>
              <a:buSzPts val="1300"/>
              <a:buFont typeface="Lato"/>
              <a:buChar char="●"/>
            </a:pPr>
            <a:endParaRPr lang="en-US" sz="1300" b="0" i="0" u="none" strike="noStrike" cap="none" dirty="0">
              <a:solidFill>
                <a:schemeClr val="lt1"/>
              </a:solidFill>
              <a:latin typeface="Lato"/>
              <a:ea typeface="Lato"/>
              <a:cs typeface="Lato"/>
              <a:sym typeface="Lato"/>
            </a:endParaRPr>
          </a:p>
          <a:p>
            <a:pPr marL="457200" indent="-311150">
              <a:lnSpc>
                <a:spcPct val="115000"/>
              </a:lnSpc>
              <a:spcAft>
                <a:spcPts val="600"/>
              </a:spcAft>
              <a:buClr>
                <a:schemeClr val="lt1"/>
              </a:buClr>
              <a:buSzPts val="1300"/>
              <a:buFont typeface="Lato"/>
              <a:buChar char="●"/>
            </a:pPr>
            <a:endParaRPr lang="en-US" sz="1300" b="0" i="0" u="none" strike="noStrike" cap="none" dirty="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9A12-24A1-41BA-9B1E-D1A28470E558}"/>
              </a:ext>
            </a:extLst>
          </p:cNvPr>
          <p:cNvSpPr>
            <a:spLocks noGrp="1"/>
          </p:cNvSpPr>
          <p:nvPr>
            <p:ph type="title"/>
          </p:nvPr>
        </p:nvSpPr>
        <p:spPr>
          <a:xfrm>
            <a:off x="729450" y="733950"/>
            <a:ext cx="7688400" cy="1244700"/>
          </a:xfrm>
        </p:spPr>
        <p:txBody>
          <a:bodyPr wrap="square" anchor="t">
            <a:normAutofit/>
          </a:bodyPr>
          <a:lstStyle/>
          <a:p>
            <a:pPr>
              <a:lnSpc>
                <a:spcPct val="90000"/>
              </a:lnSpc>
            </a:pPr>
            <a:r>
              <a:rPr lang="en-US" sz="2000"/>
              <a:t>Training data through unsupervised machine learning </a:t>
            </a:r>
            <a:br>
              <a:rPr lang="en-US" sz="2000"/>
            </a:br>
            <a:endParaRPr lang="en-US" sz="2000"/>
          </a:p>
        </p:txBody>
      </p:sp>
      <p:sp>
        <p:nvSpPr>
          <p:cNvPr id="7" name="Text Placeholder 2">
            <a:extLst>
              <a:ext uri="{FF2B5EF4-FFF2-40B4-BE49-F238E27FC236}">
                <a16:creationId xmlns:a16="http://schemas.microsoft.com/office/drawing/2014/main" id="{1B5C3066-ABD5-41F7-A233-755EAA6F7ADC}"/>
              </a:ext>
            </a:extLst>
          </p:cNvPr>
          <p:cNvSpPr>
            <a:spLocks noGrp="1"/>
          </p:cNvSpPr>
          <p:nvPr>
            <p:ph type="body" idx="1"/>
          </p:nvPr>
        </p:nvSpPr>
        <p:spPr>
          <a:xfrm>
            <a:off x="729450" y="1647316"/>
            <a:ext cx="7688400" cy="2205972"/>
          </a:xfrm>
        </p:spPr>
        <p:txBody>
          <a:bodyPr/>
          <a:lstStyle/>
          <a:p>
            <a:r>
              <a:rPr lang="en-US" dirty="0"/>
              <a:t>Used K-Means Algorithm and Elbow method to do unsupervised machine learning</a:t>
            </a:r>
          </a:p>
          <a:p>
            <a:r>
              <a:rPr lang="en-US" dirty="0"/>
              <a:t>Unsupervised machine learning on each essential date </a:t>
            </a:r>
          </a:p>
          <a:p>
            <a:endParaRPr lang="en-US" dirty="0"/>
          </a:p>
        </p:txBody>
      </p:sp>
      <p:pic>
        <p:nvPicPr>
          <p:cNvPr id="3" name="Picture 2">
            <a:extLst>
              <a:ext uri="{FF2B5EF4-FFF2-40B4-BE49-F238E27FC236}">
                <a16:creationId xmlns:a16="http://schemas.microsoft.com/office/drawing/2014/main" id="{E3C96692-894D-4DD8-A0D2-283BCB3D3C4E}"/>
              </a:ext>
            </a:extLst>
          </p:cNvPr>
          <p:cNvPicPr>
            <a:picLocks noChangeAspect="1"/>
          </p:cNvPicPr>
          <p:nvPr/>
        </p:nvPicPr>
        <p:blipFill>
          <a:blip r:embed="rId2"/>
          <a:stretch>
            <a:fillRect/>
          </a:stretch>
        </p:blipFill>
        <p:spPr>
          <a:xfrm>
            <a:off x="1074430" y="2223726"/>
            <a:ext cx="2904257" cy="2048152"/>
          </a:xfrm>
          <a:prstGeom prst="rect">
            <a:avLst/>
          </a:prstGeom>
        </p:spPr>
      </p:pic>
      <p:pic>
        <p:nvPicPr>
          <p:cNvPr id="4" name="Picture 3">
            <a:extLst>
              <a:ext uri="{FF2B5EF4-FFF2-40B4-BE49-F238E27FC236}">
                <a16:creationId xmlns:a16="http://schemas.microsoft.com/office/drawing/2014/main" id="{F451936A-0AD6-4AA8-8DE7-C317D00AB9F8}"/>
              </a:ext>
            </a:extLst>
          </p:cNvPr>
          <p:cNvPicPr>
            <a:picLocks noChangeAspect="1"/>
          </p:cNvPicPr>
          <p:nvPr/>
        </p:nvPicPr>
        <p:blipFill>
          <a:blip r:embed="rId3"/>
          <a:stretch>
            <a:fillRect/>
          </a:stretch>
        </p:blipFill>
        <p:spPr>
          <a:xfrm>
            <a:off x="3978688" y="2223726"/>
            <a:ext cx="2919012" cy="2124909"/>
          </a:xfrm>
          <a:prstGeom prst="rect">
            <a:avLst/>
          </a:prstGeom>
        </p:spPr>
      </p:pic>
    </p:spTree>
    <p:extLst>
      <p:ext uri="{BB962C8B-B14F-4D97-AF65-F5344CB8AC3E}">
        <p14:creationId xmlns:p14="http://schemas.microsoft.com/office/powerpoint/2010/main" val="3195806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B052C-4589-4920-813D-64583B584818}"/>
              </a:ext>
            </a:extLst>
          </p:cNvPr>
          <p:cNvSpPr>
            <a:spLocks noGrp="1"/>
          </p:cNvSpPr>
          <p:nvPr>
            <p:ph type="title"/>
          </p:nvPr>
        </p:nvSpPr>
        <p:spPr>
          <a:xfrm>
            <a:off x="645688" y="336081"/>
            <a:ext cx="7688400" cy="1244700"/>
          </a:xfrm>
        </p:spPr>
        <p:txBody>
          <a:bodyPr wrap="square" anchor="t">
            <a:normAutofit/>
          </a:bodyPr>
          <a:lstStyle/>
          <a:p>
            <a:pPr>
              <a:lnSpc>
                <a:spcPct val="90000"/>
              </a:lnSpc>
            </a:pPr>
            <a:r>
              <a:rPr lang="en-US" sz="2800" dirty="0"/>
              <a:t>Clustering result on each essential date</a:t>
            </a:r>
          </a:p>
        </p:txBody>
      </p:sp>
      <p:sp>
        <p:nvSpPr>
          <p:cNvPr id="7" name="Text Placeholder 2">
            <a:extLst>
              <a:ext uri="{FF2B5EF4-FFF2-40B4-BE49-F238E27FC236}">
                <a16:creationId xmlns:a16="http://schemas.microsoft.com/office/drawing/2014/main" id="{15F76F34-25A1-4EEE-A4FE-3B8A387C36A9}"/>
              </a:ext>
            </a:extLst>
          </p:cNvPr>
          <p:cNvSpPr>
            <a:spLocks noGrp="1"/>
          </p:cNvSpPr>
          <p:nvPr>
            <p:ph type="body" idx="1"/>
          </p:nvPr>
        </p:nvSpPr>
        <p:spPr>
          <a:xfrm>
            <a:off x="6386840" y="1236531"/>
            <a:ext cx="2031010" cy="2616757"/>
          </a:xfrm>
        </p:spPr>
        <p:txBody>
          <a:bodyPr/>
          <a:lstStyle/>
          <a:p>
            <a:r>
              <a:rPr lang="en-US" dirty="0"/>
              <a:t>The clustering result is similar to the industry classification of the stock market</a:t>
            </a:r>
          </a:p>
        </p:txBody>
      </p:sp>
      <p:graphicFrame>
        <p:nvGraphicFramePr>
          <p:cNvPr id="6" name="Table 5">
            <a:extLst>
              <a:ext uri="{FF2B5EF4-FFF2-40B4-BE49-F238E27FC236}">
                <a16:creationId xmlns:a16="http://schemas.microsoft.com/office/drawing/2014/main" id="{1DFD2917-6C4D-4EC0-8A82-84D84F18F812}"/>
              </a:ext>
            </a:extLst>
          </p:cNvPr>
          <p:cNvGraphicFramePr>
            <a:graphicFrameLocks noGrp="1"/>
          </p:cNvGraphicFramePr>
          <p:nvPr>
            <p:extLst>
              <p:ext uri="{D42A27DB-BD31-4B8C-83A1-F6EECF244321}">
                <p14:modId xmlns:p14="http://schemas.microsoft.com/office/powerpoint/2010/main" val="1436502784"/>
              </p:ext>
            </p:extLst>
          </p:nvPr>
        </p:nvGraphicFramePr>
        <p:xfrm>
          <a:off x="689940" y="1147928"/>
          <a:ext cx="2740470" cy="3830320"/>
        </p:xfrm>
        <a:graphic>
          <a:graphicData uri="http://schemas.openxmlformats.org/drawingml/2006/table">
            <a:tbl>
              <a:tblPr bandRow="1">
                <a:tableStyleId>{5C22544A-7EE6-4342-B048-85BDC9FD1C3A}</a:tableStyleId>
              </a:tblPr>
              <a:tblGrid>
                <a:gridCol w="328563">
                  <a:extLst>
                    <a:ext uri="{9D8B030D-6E8A-4147-A177-3AD203B41FA5}">
                      <a16:colId xmlns:a16="http://schemas.microsoft.com/office/drawing/2014/main" val="2124764771"/>
                    </a:ext>
                  </a:extLst>
                </a:gridCol>
                <a:gridCol w="759916">
                  <a:extLst>
                    <a:ext uri="{9D8B030D-6E8A-4147-A177-3AD203B41FA5}">
                      <a16:colId xmlns:a16="http://schemas.microsoft.com/office/drawing/2014/main" val="3810991853"/>
                    </a:ext>
                  </a:extLst>
                </a:gridCol>
                <a:gridCol w="528636">
                  <a:extLst>
                    <a:ext uri="{9D8B030D-6E8A-4147-A177-3AD203B41FA5}">
                      <a16:colId xmlns:a16="http://schemas.microsoft.com/office/drawing/2014/main" val="2727608356"/>
                    </a:ext>
                  </a:extLst>
                </a:gridCol>
                <a:gridCol w="1123355">
                  <a:extLst>
                    <a:ext uri="{9D8B030D-6E8A-4147-A177-3AD203B41FA5}">
                      <a16:colId xmlns:a16="http://schemas.microsoft.com/office/drawing/2014/main" val="1250566105"/>
                    </a:ext>
                  </a:extLst>
                </a:gridCol>
              </a:tblGrid>
              <a:tr h="606211">
                <a:tc>
                  <a:txBody>
                    <a:bodyPr/>
                    <a:lstStyle/>
                    <a:p>
                      <a:pPr marL="0" marR="0">
                        <a:lnSpc>
                          <a:spcPct val="200000"/>
                        </a:lnSpc>
                        <a:spcBef>
                          <a:spcPts val="0"/>
                        </a:spcBef>
                        <a:spcAft>
                          <a:spcPts val="800"/>
                        </a:spcAft>
                      </a:pPr>
                      <a:r>
                        <a:rPr lang="en-US" sz="800">
                          <a:effectLst/>
                        </a:rPr>
                        <a:t>No</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Date</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S&amp;P 500</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dirty="0">
                          <a:effectLst/>
                        </a:rPr>
                        <a:t>Result: Number of Large Clusters (&gt;100 stocks)</a:t>
                      </a:r>
                      <a:endParaRPr lang="en-US" sz="700" dirty="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3234931197"/>
                  </a:ext>
                </a:extLst>
              </a:tr>
              <a:tr h="181808">
                <a:tc>
                  <a:txBody>
                    <a:bodyPr/>
                    <a:lstStyle/>
                    <a:p>
                      <a:pPr marL="0" marR="0">
                        <a:lnSpc>
                          <a:spcPct val="200000"/>
                        </a:lnSpc>
                        <a:spcBef>
                          <a:spcPts val="0"/>
                        </a:spcBef>
                        <a:spcAft>
                          <a:spcPts val="800"/>
                        </a:spcAft>
                      </a:pPr>
                      <a:r>
                        <a:rPr lang="en-US" sz="800">
                          <a:effectLst/>
                        </a:rPr>
                        <a:t>1</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6/28/2016</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+1.78%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9</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584237938"/>
                  </a:ext>
                </a:extLst>
              </a:tr>
              <a:tr h="181808">
                <a:tc>
                  <a:txBody>
                    <a:bodyPr/>
                    <a:lstStyle/>
                    <a:p>
                      <a:pPr marL="0" marR="0">
                        <a:lnSpc>
                          <a:spcPct val="200000"/>
                        </a:lnSpc>
                        <a:spcBef>
                          <a:spcPts val="0"/>
                        </a:spcBef>
                        <a:spcAft>
                          <a:spcPts val="800"/>
                        </a:spcAft>
                      </a:pPr>
                      <a:r>
                        <a:rPr lang="en-US" sz="800">
                          <a:effectLst/>
                        </a:rPr>
                        <a:t>2</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3/31/2017</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-0.23%</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6</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136309188"/>
                  </a:ext>
                </a:extLst>
              </a:tr>
              <a:tr h="181808">
                <a:tc>
                  <a:txBody>
                    <a:bodyPr/>
                    <a:lstStyle/>
                    <a:p>
                      <a:pPr marL="0" marR="0">
                        <a:lnSpc>
                          <a:spcPct val="200000"/>
                        </a:lnSpc>
                        <a:spcBef>
                          <a:spcPts val="0"/>
                        </a:spcBef>
                        <a:spcAft>
                          <a:spcPts val="800"/>
                        </a:spcAft>
                      </a:pPr>
                      <a:r>
                        <a:rPr lang="en-US" sz="800">
                          <a:effectLst/>
                        </a:rPr>
                        <a:t>3</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4/7/2017</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-0.08%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5</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2228589242"/>
                  </a:ext>
                </a:extLst>
              </a:tr>
              <a:tr h="181808">
                <a:tc>
                  <a:txBody>
                    <a:bodyPr/>
                    <a:lstStyle/>
                    <a:p>
                      <a:pPr marL="0" marR="0">
                        <a:lnSpc>
                          <a:spcPct val="200000"/>
                        </a:lnSpc>
                        <a:spcBef>
                          <a:spcPts val="0"/>
                        </a:spcBef>
                        <a:spcAft>
                          <a:spcPts val="800"/>
                        </a:spcAft>
                      </a:pPr>
                      <a:r>
                        <a:rPr lang="en-US" sz="800">
                          <a:effectLst/>
                        </a:rPr>
                        <a:t>4</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7/19/2017</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+0.54%</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9</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3648802655"/>
                  </a:ext>
                </a:extLst>
              </a:tr>
              <a:tr h="181808">
                <a:tc>
                  <a:txBody>
                    <a:bodyPr/>
                    <a:lstStyle/>
                    <a:p>
                      <a:pPr marL="0" marR="0">
                        <a:lnSpc>
                          <a:spcPct val="200000"/>
                        </a:lnSpc>
                        <a:spcBef>
                          <a:spcPts val="0"/>
                        </a:spcBef>
                        <a:spcAft>
                          <a:spcPts val="800"/>
                        </a:spcAft>
                      </a:pPr>
                      <a:r>
                        <a:rPr lang="en-US" sz="800">
                          <a:effectLst/>
                        </a:rPr>
                        <a:t>5</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8/14/2017</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+1.00%</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8</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2841058453"/>
                  </a:ext>
                </a:extLst>
              </a:tr>
              <a:tr h="181808">
                <a:tc>
                  <a:txBody>
                    <a:bodyPr/>
                    <a:lstStyle/>
                    <a:p>
                      <a:pPr marL="0" marR="0">
                        <a:lnSpc>
                          <a:spcPct val="200000"/>
                        </a:lnSpc>
                        <a:spcBef>
                          <a:spcPts val="0"/>
                        </a:spcBef>
                        <a:spcAft>
                          <a:spcPts val="800"/>
                        </a:spcAft>
                      </a:pPr>
                      <a:r>
                        <a:rPr lang="en-US" sz="800">
                          <a:effectLst/>
                        </a:rPr>
                        <a:t>6</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1/17/2018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+0.94%</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9</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3432064570"/>
                  </a:ext>
                </a:extLst>
              </a:tr>
              <a:tr h="181808">
                <a:tc>
                  <a:txBody>
                    <a:bodyPr/>
                    <a:lstStyle/>
                    <a:p>
                      <a:pPr marL="0" marR="0">
                        <a:lnSpc>
                          <a:spcPct val="200000"/>
                        </a:lnSpc>
                        <a:spcBef>
                          <a:spcPts val="0"/>
                        </a:spcBef>
                        <a:spcAft>
                          <a:spcPts val="800"/>
                        </a:spcAft>
                      </a:pPr>
                      <a:r>
                        <a:rPr lang="en-US" sz="800">
                          <a:effectLst/>
                        </a:rPr>
                        <a:t>7</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1/22/2018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+0.81%</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dirty="0">
                          <a:effectLst/>
                        </a:rPr>
                        <a:t>8</a:t>
                      </a:r>
                      <a:endParaRPr lang="en-US" sz="700" dirty="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432590164"/>
                  </a:ext>
                </a:extLst>
              </a:tr>
              <a:tr h="181808">
                <a:tc>
                  <a:txBody>
                    <a:bodyPr/>
                    <a:lstStyle/>
                    <a:p>
                      <a:pPr marL="0" marR="0">
                        <a:lnSpc>
                          <a:spcPct val="200000"/>
                        </a:lnSpc>
                        <a:spcBef>
                          <a:spcPts val="0"/>
                        </a:spcBef>
                        <a:spcAft>
                          <a:spcPts val="800"/>
                        </a:spcAft>
                      </a:pPr>
                      <a:r>
                        <a:rPr lang="en-US" sz="800">
                          <a:effectLst/>
                        </a:rPr>
                        <a:t>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3/8/2018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+0.45%</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9</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3027742146"/>
                  </a:ext>
                </a:extLst>
              </a:tr>
              <a:tr h="181808">
                <a:tc>
                  <a:txBody>
                    <a:bodyPr/>
                    <a:lstStyle/>
                    <a:p>
                      <a:pPr marL="0" marR="0">
                        <a:lnSpc>
                          <a:spcPct val="200000"/>
                        </a:lnSpc>
                        <a:spcBef>
                          <a:spcPts val="0"/>
                        </a:spcBef>
                        <a:spcAft>
                          <a:spcPts val="800"/>
                        </a:spcAft>
                      </a:pPr>
                      <a:r>
                        <a:rPr lang="en-US" sz="800">
                          <a:effectLst/>
                        </a:rPr>
                        <a:t>9</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4/2/2018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-2.23%</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9</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2338837964"/>
                  </a:ext>
                </a:extLst>
              </a:tr>
              <a:tr h="181808">
                <a:tc>
                  <a:txBody>
                    <a:bodyPr/>
                    <a:lstStyle/>
                    <a:p>
                      <a:pPr marL="0" marR="0">
                        <a:lnSpc>
                          <a:spcPct val="200000"/>
                        </a:lnSpc>
                        <a:spcBef>
                          <a:spcPts val="0"/>
                        </a:spcBef>
                        <a:spcAft>
                          <a:spcPts val="800"/>
                        </a:spcAft>
                      </a:pPr>
                      <a:r>
                        <a:rPr lang="en-US" sz="800">
                          <a:effectLst/>
                        </a:rPr>
                        <a:t>10</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4/3/2018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+1.26%</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10</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1976563675"/>
                  </a:ext>
                </a:extLst>
              </a:tr>
              <a:tr h="181808">
                <a:tc>
                  <a:txBody>
                    <a:bodyPr/>
                    <a:lstStyle/>
                    <a:p>
                      <a:pPr marL="0" marR="0">
                        <a:lnSpc>
                          <a:spcPct val="200000"/>
                        </a:lnSpc>
                        <a:spcBef>
                          <a:spcPts val="0"/>
                        </a:spcBef>
                        <a:spcAft>
                          <a:spcPts val="800"/>
                        </a:spcAft>
                      </a:pPr>
                      <a:r>
                        <a:rPr lang="en-US" sz="800">
                          <a:effectLst/>
                        </a:rPr>
                        <a:t>11</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4/4/2018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+1.16%</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dirty="0">
                          <a:effectLst/>
                        </a:rPr>
                        <a:t>9</a:t>
                      </a:r>
                      <a:endParaRPr lang="en-US" sz="700" dirty="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37389217"/>
                  </a:ext>
                </a:extLst>
              </a:tr>
              <a:tr h="181808">
                <a:tc>
                  <a:txBody>
                    <a:bodyPr/>
                    <a:lstStyle/>
                    <a:p>
                      <a:pPr marL="0" marR="0">
                        <a:lnSpc>
                          <a:spcPct val="200000"/>
                        </a:lnSpc>
                        <a:spcBef>
                          <a:spcPts val="0"/>
                        </a:spcBef>
                        <a:spcAft>
                          <a:spcPts val="800"/>
                        </a:spcAft>
                      </a:pPr>
                      <a:r>
                        <a:rPr lang="en-US" sz="800">
                          <a:effectLst/>
                        </a:rPr>
                        <a:t>12</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6/15/2018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-0.10%</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10</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1917462713"/>
                  </a:ext>
                </a:extLst>
              </a:tr>
              <a:tr h="181808">
                <a:tc>
                  <a:txBody>
                    <a:bodyPr/>
                    <a:lstStyle/>
                    <a:p>
                      <a:pPr marL="0" marR="0">
                        <a:lnSpc>
                          <a:spcPct val="200000"/>
                        </a:lnSpc>
                        <a:spcBef>
                          <a:spcPts val="0"/>
                        </a:spcBef>
                        <a:spcAft>
                          <a:spcPts val="800"/>
                        </a:spcAft>
                      </a:pPr>
                      <a:r>
                        <a:rPr lang="en-US" sz="800">
                          <a:effectLst/>
                        </a:rPr>
                        <a:t>13</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7/10/2018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+0.35%</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4</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2454249269"/>
                  </a:ext>
                </a:extLst>
              </a:tr>
              <a:tr h="181808">
                <a:tc>
                  <a:txBody>
                    <a:bodyPr/>
                    <a:lstStyle/>
                    <a:p>
                      <a:pPr marL="0" marR="0">
                        <a:lnSpc>
                          <a:spcPct val="200000"/>
                        </a:lnSpc>
                        <a:spcBef>
                          <a:spcPts val="0"/>
                        </a:spcBef>
                        <a:spcAft>
                          <a:spcPts val="800"/>
                        </a:spcAft>
                      </a:pPr>
                      <a:r>
                        <a:rPr lang="en-US" sz="800">
                          <a:effectLst/>
                        </a:rPr>
                        <a:t>14</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8/1/2018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-0.10%</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dirty="0">
                          <a:effectLst/>
                        </a:rPr>
                        <a:t>10</a:t>
                      </a:r>
                      <a:endParaRPr lang="en-US" sz="700" dirty="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1329882674"/>
                  </a:ext>
                </a:extLst>
              </a:tr>
              <a:tr h="181808">
                <a:tc>
                  <a:txBody>
                    <a:bodyPr/>
                    <a:lstStyle/>
                    <a:p>
                      <a:pPr marL="0" marR="0">
                        <a:lnSpc>
                          <a:spcPct val="200000"/>
                        </a:lnSpc>
                        <a:spcBef>
                          <a:spcPts val="0"/>
                        </a:spcBef>
                        <a:spcAft>
                          <a:spcPts val="800"/>
                        </a:spcAft>
                      </a:pPr>
                      <a:r>
                        <a:rPr lang="en-US" sz="800">
                          <a:effectLst/>
                        </a:rPr>
                        <a:t>15</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8/7/2018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+0.28%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dirty="0">
                          <a:effectLst/>
                        </a:rPr>
                        <a:t>9</a:t>
                      </a:r>
                      <a:endParaRPr lang="en-US" sz="700" dirty="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2820823033"/>
                  </a:ext>
                </a:extLst>
              </a:tr>
            </a:tbl>
          </a:graphicData>
        </a:graphic>
      </p:graphicFrame>
      <p:graphicFrame>
        <p:nvGraphicFramePr>
          <p:cNvPr id="8" name="Table 7">
            <a:extLst>
              <a:ext uri="{FF2B5EF4-FFF2-40B4-BE49-F238E27FC236}">
                <a16:creationId xmlns:a16="http://schemas.microsoft.com/office/drawing/2014/main" id="{1AC7294B-D82A-47B0-8FE2-067DBDC6DBCD}"/>
              </a:ext>
            </a:extLst>
          </p:cNvPr>
          <p:cNvGraphicFramePr>
            <a:graphicFrameLocks noGrp="1"/>
          </p:cNvGraphicFramePr>
          <p:nvPr>
            <p:extLst>
              <p:ext uri="{D42A27DB-BD31-4B8C-83A1-F6EECF244321}">
                <p14:modId xmlns:p14="http://schemas.microsoft.com/office/powerpoint/2010/main" val="3898835262"/>
              </p:ext>
            </p:extLst>
          </p:nvPr>
        </p:nvGraphicFramePr>
        <p:xfrm>
          <a:off x="3582590" y="1236531"/>
          <a:ext cx="2740471" cy="3525210"/>
        </p:xfrm>
        <a:graphic>
          <a:graphicData uri="http://schemas.openxmlformats.org/drawingml/2006/table">
            <a:tbl>
              <a:tblPr bandRow="1">
                <a:tableStyleId>{5C22544A-7EE6-4342-B048-85BDC9FD1C3A}</a:tableStyleId>
              </a:tblPr>
              <a:tblGrid>
                <a:gridCol w="328563">
                  <a:extLst>
                    <a:ext uri="{9D8B030D-6E8A-4147-A177-3AD203B41FA5}">
                      <a16:colId xmlns:a16="http://schemas.microsoft.com/office/drawing/2014/main" val="2990532593"/>
                    </a:ext>
                  </a:extLst>
                </a:gridCol>
                <a:gridCol w="759916">
                  <a:extLst>
                    <a:ext uri="{9D8B030D-6E8A-4147-A177-3AD203B41FA5}">
                      <a16:colId xmlns:a16="http://schemas.microsoft.com/office/drawing/2014/main" val="973268945"/>
                    </a:ext>
                  </a:extLst>
                </a:gridCol>
                <a:gridCol w="528637">
                  <a:extLst>
                    <a:ext uri="{9D8B030D-6E8A-4147-A177-3AD203B41FA5}">
                      <a16:colId xmlns:a16="http://schemas.microsoft.com/office/drawing/2014/main" val="2376918831"/>
                    </a:ext>
                  </a:extLst>
                </a:gridCol>
                <a:gridCol w="1123355">
                  <a:extLst>
                    <a:ext uri="{9D8B030D-6E8A-4147-A177-3AD203B41FA5}">
                      <a16:colId xmlns:a16="http://schemas.microsoft.com/office/drawing/2014/main" val="4182035609"/>
                    </a:ext>
                  </a:extLst>
                </a:gridCol>
              </a:tblGrid>
              <a:tr h="217170">
                <a:tc>
                  <a:txBody>
                    <a:bodyPr/>
                    <a:lstStyle/>
                    <a:p>
                      <a:pPr marL="0" marR="0">
                        <a:lnSpc>
                          <a:spcPct val="200000"/>
                        </a:lnSpc>
                        <a:spcBef>
                          <a:spcPts val="0"/>
                        </a:spcBef>
                        <a:spcAft>
                          <a:spcPts val="800"/>
                        </a:spcAft>
                      </a:pPr>
                      <a:r>
                        <a:rPr lang="en-US" sz="900">
                          <a:effectLst/>
                        </a:rPr>
                        <a:t>16</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8/23/2018</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-0.17%</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9</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984462502"/>
                  </a:ext>
                </a:extLst>
              </a:tr>
              <a:tr h="217170">
                <a:tc>
                  <a:txBody>
                    <a:bodyPr/>
                    <a:lstStyle/>
                    <a:p>
                      <a:pPr marL="0" marR="0">
                        <a:lnSpc>
                          <a:spcPct val="200000"/>
                        </a:lnSpc>
                        <a:spcBef>
                          <a:spcPts val="0"/>
                        </a:spcBef>
                        <a:spcAft>
                          <a:spcPts val="800"/>
                        </a:spcAft>
                      </a:pPr>
                      <a:r>
                        <a:rPr lang="en-US" sz="900">
                          <a:effectLst/>
                        </a:rPr>
                        <a:t>17</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9/7/2018</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-0.22%</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11</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4236087668"/>
                  </a:ext>
                </a:extLst>
              </a:tr>
              <a:tr h="217170">
                <a:tc>
                  <a:txBody>
                    <a:bodyPr/>
                    <a:lstStyle/>
                    <a:p>
                      <a:pPr marL="0" marR="0">
                        <a:lnSpc>
                          <a:spcPct val="200000"/>
                        </a:lnSpc>
                        <a:spcBef>
                          <a:spcPts val="0"/>
                        </a:spcBef>
                        <a:spcAft>
                          <a:spcPts val="800"/>
                        </a:spcAft>
                      </a:pPr>
                      <a:r>
                        <a:rPr lang="en-US" sz="900">
                          <a:effectLst/>
                        </a:rPr>
                        <a:t>18</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9/24/2018</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-0.35%</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10</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3770679325"/>
                  </a:ext>
                </a:extLst>
              </a:tr>
              <a:tr h="217170">
                <a:tc>
                  <a:txBody>
                    <a:bodyPr/>
                    <a:lstStyle/>
                    <a:p>
                      <a:pPr marL="0" marR="0">
                        <a:lnSpc>
                          <a:spcPct val="200000"/>
                        </a:lnSpc>
                        <a:spcBef>
                          <a:spcPts val="0"/>
                        </a:spcBef>
                        <a:spcAft>
                          <a:spcPts val="800"/>
                        </a:spcAft>
                      </a:pPr>
                      <a:r>
                        <a:rPr lang="en-US" sz="900">
                          <a:effectLst/>
                        </a:rPr>
                        <a:t>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12/1/2018</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+1.09%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13</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1658883322"/>
                  </a:ext>
                </a:extLst>
              </a:tr>
              <a:tr h="217170">
                <a:tc>
                  <a:txBody>
                    <a:bodyPr/>
                    <a:lstStyle/>
                    <a:p>
                      <a:pPr marL="0" marR="0">
                        <a:lnSpc>
                          <a:spcPct val="200000"/>
                        </a:lnSpc>
                        <a:spcBef>
                          <a:spcPts val="0"/>
                        </a:spcBef>
                        <a:spcAft>
                          <a:spcPts val="800"/>
                        </a:spcAft>
                      </a:pPr>
                      <a:r>
                        <a:rPr lang="en-US" sz="900">
                          <a:effectLst/>
                        </a:rPr>
                        <a:t>20</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2/24/2019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+0.12%</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11</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1585839136"/>
                  </a:ext>
                </a:extLst>
              </a:tr>
              <a:tr h="217170">
                <a:tc>
                  <a:txBody>
                    <a:bodyPr/>
                    <a:lstStyle/>
                    <a:p>
                      <a:pPr marL="0" marR="0">
                        <a:lnSpc>
                          <a:spcPct val="200000"/>
                        </a:lnSpc>
                        <a:spcBef>
                          <a:spcPts val="0"/>
                        </a:spcBef>
                        <a:spcAft>
                          <a:spcPts val="800"/>
                        </a:spcAft>
                      </a:pPr>
                      <a:r>
                        <a:rPr lang="en-US" sz="900">
                          <a:effectLst/>
                        </a:rPr>
                        <a:t>21</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5/5/2019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-0.45%</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7</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561024426"/>
                  </a:ext>
                </a:extLst>
              </a:tr>
              <a:tr h="217170">
                <a:tc>
                  <a:txBody>
                    <a:bodyPr/>
                    <a:lstStyle/>
                    <a:p>
                      <a:pPr marL="0" marR="0">
                        <a:lnSpc>
                          <a:spcPct val="200000"/>
                        </a:lnSpc>
                        <a:spcBef>
                          <a:spcPts val="0"/>
                        </a:spcBef>
                        <a:spcAft>
                          <a:spcPts val="800"/>
                        </a:spcAft>
                      </a:pPr>
                      <a:r>
                        <a:rPr lang="en-US" sz="900">
                          <a:effectLst/>
                        </a:rPr>
                        <a:t>22</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5/8/2019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-0.16%</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12</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615536058"/>
                  </a:ext>
                </a:extLst>
              </a:tr>
              <a:tr h="217170">
                <a:tc>
                  <a:txBody>
                    <a:bodyPr/>
                    <a:lstStyle/>
                    <a:p>
                      <a:pPr marL="0" marR="0">
                        <a:lnSpc>
                          <a:spcPct val="200000"/>
                        </a:lnSpc>
                        <a:spcBef>
                          <a:spcPts val="0"/>
                        </a:spcBef>
                        <a:spcAft>
                          <a:spcPts val="800"/>
                        </a:spcAft>
                      </a:pPr>
                      <a:r>
                        <a:rPr lang="en-US" sz="900">
                          <a:effectLst/>
                        </a:rPr>
                        <a:t>23</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6/18/2019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+0.97%</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12</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302552946"/>
                  </a:ext>
                </a:extLst>
              </a:tr>
              <a:tr h="217170">
                <a:tc>
                  <a:txBody>
                    <a:bodyPr/>
                    <a:lstStyle/>
                    <a:p>
                      <a:pPr marL="0" marR="0">
                        <a:lnSpc>
                          <a:spcPct val="200000"/>
                        </a:lnSpc>
                        <a:spcBef>
                          <a:spcPts val="0"/>
                        </a:spcBef>
                        <a:spcAft>
                          <a:spcPts val="800"/>
                        </a:spcAft>
                      </a:pPr>
                      <a:r>
                        <a:rPr lang="en-US" sz="900">
                          <a:effectLst/>
                        </a:rPr>
                        <a:t>24</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6/29/2019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+0.77%</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10</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4210148520"/>
                  </a:ext>
                </a:extLst>
              </a:tr>
              <a:tr h="217170">
                <a:tc>
                  <a:txBody>
                    <a:bodyPr/>
                    <a:lstStyle/>
                    <a:p>
                      <a:pPr marL="0" marR="0">
                        <a:lnSpc>
                          <a:spcPct val="200000"/>
                        </a:lnSpc>
                        <a:spcBef>
                          <a:spcPts val="0"/>
                        </a:spcBef>
                        <a:spcAft>
                          <a:spcPts val="800"/>
                        </a:spcAft>
                      </a:pPr>
                      <a:r>
                        <a:rPr lang="en-US" sz="900">
                          <a:effectLst/>
                        </a:rPr>
                        <a:t>25</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8/1/2019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-0.90%</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10</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1073353436"/>
                  </a:ext>
                </a:extLst>
              </a:tr>
              <a:tr h="217170">
                <a:tc>
                  <a:txBody>
                    <a:bodyPr/>
                    <a:lstStyle/>
                    <a:p>
                      <a:pPr marL="0" marR="0">
                        <a:lnSpc>
                          <a:spcPct val="200000"/>
                        </a:lnSpc>
                        <a:spcBef>
                          <a:spcPts val="0"/>
                        </a:spcBef>
                        <a:spcAft>
                          <a:spcPts val="800"/>
                        </a:spcAft>
                      </a:pPr>
                      <a:r>
                        <a:rPr lang="en-US" sz="900">
                          <a:effectLst/>
                        </a:rPr>
                        <a:t>26</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8/13/2019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dirty="0">
                          <a:effectLst/>
                        </a:rPr>
                        <a:t>+1.5%</a:t>
                      </a:r>
                      <a:endParaRPr lang="en-US" sz="800" dirty="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7</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3425872215"/>
                  </a:ext>
                </a:extLst>
              </a:tr>
              <a:tr h="217170">
                <a:tc>
                  <a:txBody>
                    <a:bodyPr/>
                    <a:lstStyle/>
                    <a:p>
                      <a:pPr marL="0" marR="0">
                        <a:lnSpc>
                          <a:spcPct val="200000"/>
                        </a:lnSpc>
                        <a:spcBef>
                          <a:spcPts val="0"/>
                        </a:spcBef>
                        <a:spcAft>
                          <a:spcPts val="800"/>
                        </a:spcAft>
                      </a:pPr>
                      <a:r>
                        <a:rPr lang="en-US" sz="900">
                          <a:effectLst/>
                        </a:rPr>
                        <a:t>27</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dirty="0">
                          <a:effectLst/>
                        </a:rPr>
                        <a:t>8/23/2019</a:t>
                      </a:r>
                      <a:endParaRPr lang="en-US" sz="800" dirty="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-0.1%</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8</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2612889441"/>
                  </a:ext>
                </a:extLst>
              </a:tr>
              <a:tr h="217170">
                <a:tc>
                  <a:txBody>
                    <a:bodyPr/>
                    <a:lstStyle/>
                    <a:p>
                      <a:pPr marL="0" marR="0">
                        <a:lnSpc>
                          <a:spcPct val="200000"/>
                        </a:lnSpc>
                        <a:spcBef>
                          <a:spcPts val="0"/>
                        </a:spcBef>
                        <a:spcAft>
                          <a:spcPts val="800"/>
                        </a:spcAft>
                      </a:pPr>
                      <a:r>
                        <a:rPr lang="en-US" sz="900">
                          <a:effectLst/>
                        </a:rPr>
                        <a:t>28</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9/20/2019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-0.53%</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15</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2828415410"/>
                  </a:ext>
                </a:extLst>
              </a:tr>
              <a:tr h="217170">
                <a:tc>
                  <a:txBody>
                    <a:bodyPr/>
                    <a:lstStyle/>
                    <a:p>
                      <a:pPr marL="0" marR="0">
                        <a:lnSpc>
                          <a:spcPct val="200000"/>
                        </a:lnSpc>
                        <a:spcBef>
                          <a:spcPts val="0"/>
                        </a:spcBef>
                        <a:spcAft>
                          <a:spcPts val="800"/>
                        </a:spcAft>
                      </a:pPr>
                      <a:r>
                        <a:rPr lang="en-US" sz="900">
                          <a:effectLst/>
                        </a:rPr>
                        <a:t>29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9/23/2019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-0.01%</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14</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448994617"/>
                  </a:ext>
                </a:extLst>
              </a:tr>
              <a:tr h="217170">
                <a:tc>
                  <a:txBody>
                    <a:bodyPr/>
                    <a:lstStyle/>
                    <a:p>
                      <a:pPr marL="0" marR="0">
                        <a:lnSpc>
                          <a:spcPct val="200000"/>
                        </a:lnSpc>
                        <a:spcBef>
                          <a:spcPts val="0"/>
                        </a:spcBef>
                        <a:spcAft>
                          <a:spcPts val="800"/>
                        </a:spcAft>
                      </a:pPr>
                      <a:r>
                        <a:rPr lang="en-US" sz="900">
                          <a:effectLst/>
                        </a:rPr>
                        <a:t>30</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dirty="0">
                          <a:effectLst/>
                        </a:rPr>
                        <a:t>10/7/2019</a:t>
                      </a:r>
                      <a:endParaRPr lang="en-US" sz="800" dirty="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-0.46%</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dirty="0">
                          <a:effectLst/>
                        </a:rPr>
                        <a:t>12</a:t>
                      </a:r>
                      <a:endParaRPr lang="en-US" sz="800" dirty="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3003648394"/>
                  </a:ext>
                </a:extLst>
              </a:tr>
            </a:tbl>
          </a:graphicData>
        </a:graphic>
      </p:graphicFrame>
    </p:spTree>
    <p:extLst>
      <p:ext uri="{BB962C8B-B14F-4D97-AF65-F5344CB8AC3E}">
        <p14:creationId xmlns:p14="http://schemas.microsoft.com/office/powerpoint/2010/main" val="564911208"/>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1234</Words>
  <Application>Microsoft Office PowerPoint</Application>
  <PresentationFormat>On-screen Show (16:9)</PresentationFormat>
  <Paragraphs>244</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Times New Roman</vt:lpstr>
      <vt:lpstr>Lato</vt:lpstr>
      <vt:lpstr>Raleway</vt:lpstr>
      <vt:lpstr>Arial</vt:lpstr>
      <vt:lpstr>Calibri</vt:lpstr>
      <vt:lpstr>Streamline</vt:lpstr>
      <vt:lpstr>Examination of Domestic Economic Impact of the US-China Trade War by Analyzing Stock Market Fluctuations with Unsupervised Machine Learning.</vt:lpstr>
      <vt:lpstr>PowerPoint Presentation</vt:lpstr>
      <vt:lpstr>PowerPoint Presentation</vt:lpstr>
      <vt:lpstr>30 essential dates </vt:lpstr>
      <vt:lpstr>PowerPoint Presentation</vt:lpstr>
      <vt:lpstr>Discipline-appropriate methods used</vt:lpstr>
      <vt:lpstr>Data collection and cleaning </vt:lpstr>
      <vt:lpstr>Training data through unsupervised machine learning  </vt:lpstr>
      <vt:lpstr>Clustering result on each essential date</vt:lpstr>
      <vt:lpstr>Relationship between the price fluctuation of each cluster and the number of stocks of each cluster</vt:lpstr>
      <vt:lpstr>Analyzing the three most positively influenced clusters when the U.S. decided to slap trade war against China on June 28, 2016</vt:lpstr>
      <vt:lpstr>1st cluster</vt:lpstr>
      <vt:lpstr>2nd cluster</vt:lpstr>
      <vt:lpstr>3rd cluster</vt:lpstr>
      <vt:lpstr>Analyzing the three most negatively influenced clusters when China retaliated on April 2, 2018</vt:lpstr>
      <vt:lpstr>1st cluster</vt:lpstr>
      <vt:lpstr>2nd cluster</vt:lpstr>
      <vt:lpstr>3rd cluster</vt:lpstr>
      <vt:lpstr>PowerPoint Presentation</vt:lpstr>
      <vt:lpstr>Summary of findings/outcomes/creative 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Examination of Domestic Economic Impact of the US-China Trade War by Analyzing Stock Market Fluctuations with Unsupervised Machine Learning.</dc:title>
  <dc:creator>Hu, Zibo</dc:creator>
  <cp:lastModifiedBy>Hu, Zibo</cp:lastModifiedBy>
  <cp:revision>11</cp:revision>
  <dcterms:created xsi:type="dcterms:W3CDTF">2020-04-24T08:00:44Z</dcterms:created>
  <dcterms:modified xsi:type="dcterms:W3CDTF">2020-04-24T09:03:42Z</dcterms:modified>
</cp:coreProperties>
</file>