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9" r:id="rId3"/>
    <p:sldId id="259" r:id="rId4"/>
    <p:sldId id="257" r:id="rId5"/>
    <p:sldId id="258" r:id="rId6"/>
    <p:sldId id="263" r:id="rId7"/>
    <p:sldId id="281" r:id="rId8"/>
    <p:sldId id="283" r:id="rId9"/>
    <p:sldId id="285" r:id="rId10"/>
    <p:sldId id="287" r:id="rId11"/>
    <p:sldId id="264" r:id="rId12"/>
    <p:sldId id="265" r:id="rId13"/>
    <p:sldId id="270" r:id="rId14"/>
    <p:sldId id="272" r:id="rId15"/>
    <p:sldId id="273" r:id="rId16"/>
    <p:sldId id="274" r:id="rId17"/>
    <p:sldId id="266" r:id="rId18"/>
    <p:sldId id="267" r:id="rId19"/>
    <p:sldId id="268" r:id="rId20"/>
    <p:sldId id="269" r:id="rId21"/>
    <p:sldId id="275" r:id="rId22"/>
    <p:sldId id="276" r:id="rId23"/>
    <p:sldId id="28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185DF-1F53-4AF9-A641-7065F177577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F7FAEE5-5A88-4BFB-8D24-B8E2A6AA0DD2}">
      <dgm:prSet/>
      <dgm:spPr/>
      <dgm:t>
        <a:bodyPr/>
        <a:lstStyle/>
        <a:p>
          <a:r>
            <a:rPr lang="en-US" b="0" i="0" dirty="0">
              <a:latin typeface="Times New Roman" panose="02020603050405020304" pitchFamily="18" charset="0"/>
              <a:cs typeface="Times New Roman" panose="02020603050405020304" pitchFamily="18" charset="0"/>
            </a:rPr>
            <a:t>3 Phases </a:t>
          </a:r>
          <a:endParaRPr lang="en-US" dirty="0">
            <a:latin typeface="Times New Roman" panose="02020603050405020304" pitchFamily="18" charset="0"/>
            <a:cs typeface="Times New Roman" panose="02020603050405020304" pitchFamily="18" charset="0"/>
          </a:endParaRPr>
        </a:p>
      </dgm:t>
    </dgm:pt>
    <dgm:pt modelId="{C9DEE22B-8200-4411-BD91-336DD3A2EE1B}" type="parTrans" cxnId="{F216DC7F-185F-4AB1-95BA-427D2EA65341}">
      <dgm:prSet/>
      <dgm:spPr/>
      <dgm:t>
        <a:bodyPr/>
        <a:lstStyle/>
        <a:p>
          <a:endParaRPr lang="en-US"/>
        </a:p>
      </dgm:t>
    </dgm:pt>
    <dgm:pt modelId="{F2C468B4-0E26-469D-B079-C2A936D458A1}" type="sibTrans" cxnId="{F216DC7F-185F-4AB1-95BA-427D2EA65341}">
      <dgm:prSet/>
      <dgm:spPr/>
      <dgm:t>
        <a:bodyPr/>
        <a:lstStyle/>
        <a:p>
          <a:endParaRPr lang="en-US"/>
        </a:p>
      </dgm:t>
    </dgm:pt>
    <dgm:pt modelId="{38A290D8-9DC8-42FF-9979-483CF37AF3C3}">
      <dgm:prSet/>
      <dgm:spPr/>
      <dgm:t>
        <a:bodyPr/>
        <a:lstStyle/>
        <a:p>
          <a:pPr>
            <a:buFont typeface="+mj-lt"/>
            <a:buAutoNum type="arabicPeriod"/>
          </a:pPr>
          <a:r>
            <a:rPr lang="en-US" b="0" i="0" dirty="0">
              <a:latin typeface="Times New Roman" panose="02020603050405020304" pitchFamily="18" charset="0"/>
              <a:cs typeface="Times New Roman" panose="02020603050405020304" pitchFamily="18" charset="0"/>
            </a:rPr>
            <a:t>Data collection and cleaning</a:t>
          </a:r>
          <a:endParaRPr lang="en-US" dirty="0">
            <a:latin typeface="Times New Roman" panose="02020603050405020304" pitchFamily="18" charset="0"/>
            <a:cs typeface="Times New Roman" panose="02020603050405020304" pitchFamily="18" charset="0"/>
          </a:endParaRPr>
        </a:p>
      </dgm:t>
    </dgm:pt>
    <dgm:pt modelId="{3EC2313F-CCFD-484F-800C-287ADC1A3883}" type="parTrans" cxnId="{02D726B0-27D7-4372-B18C-05052539A5E7}">
      <dgm:prSet/>
      <dgm:spPr/>
      <dgm:t>
        <a:bodyPr/>
        <a:lstStyle/>
        <a:p>
          <a:endParaRPr lang="en-US"/>
        </a:p>
      </dgm:t>
    </dgm:pt>
    <dgm:pt modelId="{28E48AF3-ABC6-41A3-8B0F-C6D91469F611}" type="sibTrans" cxnId="{02D726B0-27D7-4372-B18C-05052539A5E7}">
      <dgm:prSet/>
      <dgm:spPr/>
      <dgm:t>
        <a:bodyPr/>
        <a:lstStyle/>
        <a:p>
          <a:endParaRPr lang="en-US"/>
        </a:p>
      </dgm:t>
    </dgm:pt>
    <dgm:pt modelId="{D3CAA1F3-1F87-4AA5-9840-F51EFA5B6D28}">
      <dgm:prSet/>
      <dgm:spPr/>
      <dgm:t>
        <a:bodyPr/>
        <a:lstStyle/>
        <a:p>
          <a:pPr>
            <a:buFont typeface="+mj-lt"/>
            <a:buAutoNum type="arabicPeriod"/>
          </a:pPr>
          <a:r>
            <a:rPr lang="en-US" b="0" i="0" dirty="0">
              <a:latin typeface="Times New Roman" panose="02020603050405020304" pitchFamily="18" charset="0"/>
              <a:cs typeface="Times New Roman" panose="02020603050405020304" pitchFamily="18" charset="0"/>
            </a:rPr>
            <a:t>Training data through unsupervised machine learning </a:t>
          </a:r>
          <a:endParaRPr lang="en-US" dirty="0">
            <a:latin typeface="Times New Roman" panose="02020603050405020304" pitchFamily="18" charset="0"/>
            <a:cs typeface="Times New Roman" panose="02020603050405020304" pitchFamily="18" charset="0"/>
          </a:endParaRPr>
        </a:p>
      </dgm:t>
    </dgm:pt>
    <dgm:pt modelId="{EBFA7774-5647-48B6-8B4F-6F248C8C2223}" type="parTrans" cxnId="{890476CA-2CC4-4695-A057-CA2B20431F62}">
      <dgm:prSet/>
      <dgm:spPr/>
      <dgm:t>
        <a:bodyPr/>
        <a:lstStyle/>
        <a:p>
          <a:endParaRPr lang="en-US"/>
        </a:p>
      </dgm:t>
    </dgm:pt>
    <dgm:pt modelId="{013FB651-1391-4291-A06E-003281FAF394}" type="sibTrans" cxnId="{890476CA-2CC4-4695-A057-CA2B20431F62}">
      <dgm:prSet/>
      <dgm:spPr/>
      <dgm:t>
        <a:bodyPr/>
        <a:lstStyle/>
        <a:p>
          <a:endParaRPr lang="en-US"/>
        </a:p>
      </dgm:t>
    </dgm:pt>
    <dgm:pt modelId="{211F7E57-E11B-4074-A370-ECBADE7FC12F}">
      <dgm:prSet/>
      <dgm:spPr/>
      <dgm:t>
        <a:bodyPr/>
        <a:lstStyle/>
        <a:p>
          <a:pPr>
            <a:buFont typeface="+mj-lt"/>
            <a:buAutoNum type="arabicPeriod"/>
          </a:pPr>
          <a:r>
            <a:rPr lang="en-US" b="0" i="0" dirty="0">
              <a:latin typeface="Times New Roman" panose="02020603050405020304" pitchFamily="18" charset="0"/>
              <a:cs typeface="Times New Roman" panose="02020603050405020304" pitchFamily="18" charset="0"/>
            </a:rPr>
            <a:t>Analyzing clusters and trend </a:t>
          </a:r>
          <a:endParaRPr lang="en-US" dirty="0">
            <a:latin typeface="Times New Roman" panose="02020603050405020304" pitchFamily="18" charset="0"/>
            <a:cs typeface="Times New Roman" panose="02020603050405020304" pitchFamily="18" charset="0"/>
          </a:endParaRPr>
        </a:p>
      </dgm:t>
    </dgm:pt>
    <dgm:pt modelId="{4A61D248-2FDE-488C-BB46-45BC15FD5924}" type="parTrans" cxnId="{1B88D8AD-4A18-4B25-9557-BD3BFE14B573}">
      <dgm:prSet/>
      <dgm:spPr/>
      <dgm:t>
        <a:bodyPr/>
        <a:lstStyle/>
        <a:p>
          <a:endParaRPr lang="en-US"/>
        </a:p>
      </dgm:t>
    </dgm:pt>
    <dgm:pt modelId="{D4899785-7AD7-4704-81E5-645E0DB4ED26}" type="sibTrans" cxnId="{1B88D8AD-4A18-4B25-9557-BD3BFE14B573}">
      <dgm:prSet/>
      <dgm:spPr/>
      <dgm:t>
        <a:bodyPr/>
        <a:lstStyle/>
        <a:p>
          <a:endParaRPr lang="en-US"/>
        </a:p>
      </dgm:t>
    </dgm:pt>
    <dgm:pt modelId="{E38ADDF4-D3CD-4219-BED4-E29089B51EB9}" type="pres">
      <dgm:prSet presAssocID="{541185DF-1F53-4AF9-A641-7065F1775774}" presName="Name0" presStyleCnt="0">
        <dgm:presLayoutVars>
          <dgm:dir/>
          <dgm:animLvl val="lvl"/>
          <dgm:resizeHandles val="exact"/>
        </dgm:presLayoutVars>
      </dgm:prSet>
      <dgm:spPr/>
    </dgm:pt>
    <dgm:pt modelId="{7A954031-5FDD-44CE-AD7D-187AC2585D60}" type="pres">
      <dgm:prSet presAssocID="{DF7FAEE5-5A88-4BFB-8D24-B8E2A6AA0DD2}" presName="composite" presStyleCnt="0"/>
      <dgm:spPr/>
    </dgm:pt>
    <dgm:pt modelId="{3C190DF8-D7DC-4EBF-8C6C-423B15B06B8A}" type="pres">
      <dgm:prSet presAssocID="{DF7FAEE5-5A88-4BFB-8D24-B8E2A6AA0DD2}" presName="parTx" presStyleLbl="alignNode1" presStyleIdx="0" presStyleCnt="1">
        <dgm:presLayoutVars>
          <dgm:chMax val="0"/>
          <dgm:chPref val="0"/>
          <dgm:bulletEnabled val="1"/>
        </dgm:presLayoutVars>
      </dgm:prSet>
      <dgm:spPr/>
    </dgm:pt>
    <dgm:pt modelId="{FF427032-0518-4FF2-BA30-E4C210DAB648}" type="pres">
      <dgm:prSet presAssocID="{DF7FAEE5-5A88-4BFB-8D24-B8E2A6AA0DD2}" presName="desTx" presStyleLbl="alignAccFollowNode1" presStyleIdx="0" presStyleCnt="1">
        <dgm:presLayoutVars>
          <dgm:bulletEnabled val="1"/>
        </dgm:presLayoutVars>
      </dgm:prSet>
      <dgm:spPr/>
    </dgm:pt>
  </dgm:ptLst>
  <dgm:cxnLst>
    <dgm:cxn modelId="{66032431-75A2-4152-9E78-AA689CB766ED}" type="presOf" srcId="{DF7FAEE5-5A88-4BFB-8D24-B8E2A6AA0DD2}" destId="{3C190DF8-D7DC-4EBF-8C6C-423B15B06B8A}" srcOrd="0" destOrd="0" presId="urn:microsoft.com/office/officeart/2005/8/layout/hList1"/>
    <dgm:cxn modelId="{54B9D635-D411-4C7B-BF8A-7F2BC0EA74D3}" type="presOf" srcId="{38A290D8-9DC8-42FF-9979-483CF37AF3C3}" destId="{FF427032-0518-4FF2-BA30-E4C210DAB648}" srcOrd="0" destOrd="0" presId="urn:microsoft.com/office/officeart/2005/8/layout/hList1"/>
    <dgm:cxn modelId="{6BF46A5D-7E0A-4188-B5EA-0C4A79960CBC}" type="presOf" srcId="{541185DF-1F53-4AF9-A641-7065F1775774}" destId="{E38ADDF4-D3CD-4219-BED4-E29089B51EB9}" srcOrd="0" destOrd="0" presId="urn:microsoft.com/office/officeart/2005/8/layout/hList1"/>
    <dgm:cxn modelId="{F216DC7F-185F-4AB1-95BA-427D2EA65341}" srcId="{541185DF-1F53-4AF9-A641-7065F1775774}" destId="{DF7FAEE5-5A88-4BFB-8D24-B8E2A6AA0DD2}" srcOrd="0" destOrd="0" parTransId="{C9DEE22B-8200-4411-BD91-336DD3A2EE1B}" sibTransId="{F2C468B4-0E26-469D-B079-C2A936D458A1}"/>
    <dgm:cxn modelId="{79B9CAA1-3DC3-466F-AEDA-AE6A8D64BAD4}" type="presOf" srcId="{211F7E57-E11B-4074-A370-ECBADE7FC12F}" destId="{FF427032-0518-4FF2-BA30-E4C210DAB648}" srcOrd="0" destOrd="2" presId="urn:microsoft.com/office/officeart/2005/8/layout/hList1"/>
    <dgm:cxn modelId="{1B88D8AD-4A18-4B25-9557-BD3BFE14B573}" srcId="{DF7FAEE5-5A88-4BFB-8D24-B8E2A6AA0DD2}" destId="{211F7E57-E11B-4074-A370-ECBADE7FC12F}" srcOrd="2" destOrd="0" parTransId="{4A61D248-2FDE-488C-BB46-45BC15FD5924}" sibTransId="{D4899785-7AD7-4704-81E5-645E0DB4ED26}"/>
    <dgm:cxn modelId="{02D726B0-27D7-4372-B18C-05052539A5E7}" srcId="{DF7FAEE5-5A88-4BFB-8D24-B8E2A6AA0DD2}" destId="{38A290D8-9DC8-42FF-9979-483CF37AF3C3}" srcOrd="0" destOrd="0" parTransId="{3EC2313F-CCFD-484F-800C-287ADC1A3883}" sibTransId="{28E48AF3-ABC6-41A3-8B0F-C6D91469F611}"/>
    <dgm:cxn modelId="{A7DFC2BC-7ADE-44DC-8947-C9C16262266F}" type="presOf" srcId="{D3CAA1F3-1F87-4AA5-9840-F51EFA5B6D28}" destId="{FF427032-0518-4FF2-BA30-E4C210DAB648}" srcOrd="0" destOrd="1" presId="urn:microsoft.com/office/officeart/2005/8/layout/hList1"/>
    <dgm:cxn modelId="{890476CA-2CC4-4695-A057-CA2B20431F62}" srcId="{DF7FAEE5-5A88-4BFB-8D24-B8E2A6AA0DD2}" destId="{D3CAA1F3-1F87-4AA5-9840-F51EFA5B6D28}" srcOrd="1" destOrd="0" parTransId="{EBFA7774-5647-48B6-8B4F-6F248C8C2223}" sibTransId="{013FB651-1391-4291-A06E-003281FAF394}"/>
    <dgm:cxn modelId="{31A88494-167C-4E9E-ACBA-4A60F623A00D}" type="presParOf" srcId="{E38ADDF4-D3CD-4219-BED4-E29089B51EB9}" destId="{7A954031-5FDD-44CE-AD7D-187AC2585D60}" srcOrd="0" destOrd="0" presId="urn:microsoft.com/office/officeart/2005/8/layout/hList1"/>
    <dgm:cxn modelId="{F1FEF2E4-6935-4D3A-9A0F-FC91C61265D4}" type="presParOf" srcId="{7A954031-5FDD-44CE-AD7D-187AC2585D60}" destId="{3C190DF8-D7DC-4EBF-8C6C-423B15B06B8A}" srcOrd="0" destOrd="0" presId="urn:microsoft.com/office/officeart/2005/8/layout/hList1"/>
    <dgm:cxn modelId="{8DB4DAF2-4C31-44F7-869F-5312B03A3634}" type="presParOf" srcId="{7A954031-5FDD-44CE-AD7D-187AC2585D60}" destId="{FF427032-0518-4FF2-BA30-E4C210DAB6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42DFBB-29BF-438D-8685-0CBEDFF7B44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3BB2C91-C93B-4869-9A99-7500D3DAACD4}">
      <dgm:prSet/>
      <dgm:spPr/>
      <dgm:t>
        <a:bodyPr/>
        <a:lstStyle/>
        <a:p>
          <a:r>
            <a:rPr lang="en-US" b="0" i="0" dirty="0">
              <a:latin typeface="Times New Roman" panose="02020603050405020304" pitchFamily="18" charset="0"/>
              <a:cs typeface="Times New Roman" panose="02020603050405020304" pitchFamily="18" charset="0"/>
            </a:rPr>
            <a:t>Collected historical stock data through Alpha Vantage API</a:t>
          </a:r>
          <a:endParaRPr lang="en-US" dirty="0">
            <a:latin typeface="Times New Roman" panose="02020603050405020304" pitchFamily="18" charset="0"/>
            <a:cs typeface="Times New Roman" panose="02020603050405020304" pitchFamily="18" charset="0"/>
          </a:endParaRPr>
        </a:p>
      </dgm:t>
    </dgm:pt>
    <dgm:pt modelId="{12F9EE16-DA91-4F9C-AC9F-6A8E0FD2E2F4}" type="parTrans" cxnId="{920C6957-451E-4943-8627-9D1DC9A02BE9}">
      <dgm:prSet/>
      <dgm:spPr/>
      <dgm:t>
        <a:bodyPr/>
        <a:lstStyle/>
        <a:p>
          <a:endParaRPr lang="en-US"/>
        </a:p>
      </dgm:t>
    </dgm:pt>
    <dgm:pt modelId="{3F4598DE-A6E7-415C-89BE-2803F1CAD153}" type="sibTrans" cxnId="{920C6957-451E-4943-8627-9D1DC9A02BE9}">
      <dgm:prSet/>
      <dgm:spPr/>
      <dgm:t>
        <a:bodyPr/>
        <a:lstStyle/>
        <a:p>
          <a:endParaRPr lang="en-US"/>
        </a:p>
      </dgm:t>
    </dgm:pt>
    <dgm:pt modelId="{E2979044-90B8-44F3-9E64-813B241BD0C1}">
      <dgm:prSet/>
      <dgm:spPr/>
      <dgm:t>
        <a:bodyPr/>
        <a:lstStyle/>
        <a:p>
          <a:r>
            <a:rPr lang="en-US" b="0" i="0" dirty="0">
              <a:latin typeface="Times New Roman" panose="02020603050405020304" pitchFamily="18" charset="0"/>
              <a:cs typeface="Times New Roman" panose="02020603050405020304" pitchFamily="18" charset="0"/>
            </a:rPr>
            <a:t>Sorted out stocks registered before June 28, 2016 and closed after October 7, 2019 </a:t>
          </a:r>
          <a:endParaRPr lang="en-US" dirty="0">
            <a:latin typeface="Times New Roman" panose="02020603050405020304" pitchFamily="18" charset="0"/>
            <a:cs typeface="Times New Roman" panose="02020603050405020304" pitchFamily="18" charset="0"/>
          </a:endParaRPr>
        </a:p>
      </dgm:t>
    </dgm:pt>
    <dgm:pt modelId="{0107B5A3-AA31-4372-8AD0-EABE2374A705}" type="parTrans" cxnId="{2B1C25DF-645D-438F-AE70-BE3544E9CB21}">
      <dgm:prSet/>
      <dgm:spPr/>
      <dgm:t>
        <a:bodyPr/>
        <a:lstStyle/>
        <a:p>
          <a:endParaRPr lang="en-US"/>
        </a:p>
      </dgm:t>
    </dgm:pt>
    <dgm:pt modelId="{431C8AA5-B7FE-4194-8350-46D10525BD24}" type="sibTrans" cxnId="{2B1C25DF-645D-438F-AE70-BE3544E9CB21}">
      <dgm:prSet/>
      <dgm:spPr/>
      <dgm:t>
        <a:bodyPr/>
        <a:lstStyle/>
        <a:p>
          <a:endParaRPr lang="en-US"/>
        </a:p>
      </dgm:t>
    </dgm:pt>
    <dgm:pt modelId="{5F515F90-0E88-420E-801D-F865CA267807}">
      <dgm:prSet/>
      <dgm:spPr/>
      <dgm:t>
        <a:bodyPr/>
        <a:lstStyle/>
        <a:p>
          <a:r>
            <a:rPr lang="en-US" b="0" i="0" dirty="0">
              <a:latin typeface="Times New Roman" panose="02020603050405020304" pitchFamily="18" charset="0"/>
              <a:cs typeface="Times New Roman" panose="02020603050405020304" pitchFamily="18" charset="0"/>
            </a:rPr>
            <a:t>2555 NYSE stocks + 2524 NASDAQ stocks</a:t>
          </a:r>
          <a:endParaRPr lang="en-US" dirty="0">
            <a:latin typeface="Times New Roman" panose="02020603050405020304" pitchFamily="18" charset="0"/>
            <a:cs typeface="Times New Roman" panose="02020603050405020304" pitchFamily="18" charset="0"/>
          </a:endParaRPr>
        </a:p>
      </dgm:t>
    </dgm:pt>
    <dgm:pt modelId="{6A039488-5334-4393-AE70-AACB85141115}" type="parTrans" cxnId="{94E24FAF-C57D-4AF7-AA1C-FE779BF34E21}">
      <dgm:prSet/>
      <dgm:spPr/>
      <dgm:t>
        <a:bodyPr/>
        <a:lstStyle/>
        <a:p>
          <a:endParaRPr lang="en-US"/>
        </a:p>
      </dgm:t>
    </dgm:pt>
    <dgm:pt modelId="{E59F5AF1-DE64-4A36-88F6-1CD184098FFC}" type="sibTrans" cxnId="{94E24FAF-C57D-4AF7-AA1C-FE779BF34E21}">
      <dgm:prSet/>
      <dgm:spPr/>
      <dgm:t>
        <a:bodyPr/>
        <a:lstStyle/>
        <a:p>
          <a:endParaRPr lang="en-US"/>
        </a:p>
      </dgm:t>
    </dgm:pt>
    <dgm:pt modelId="{97CC4940-4F96-43F2-8550-CF17E9DBE49A}" type="pres">
      <dgm:prSet presAssocID="{DA42DFBB-29BF-438D-8685-0CBEDFF7B44E}" presName="Name0" presStyleCnt="0">
        <dgm:presLayoutVars>
          <dgm:dir/>
          <dgm:resizeHandles val="exact"/>
        </dgm:presLayoutVars>
      </dgm:prSet>
      <dgm:spPr/>
    </dgm:pt>
    <dgm:pt modelId="{9D8785EF-0C13-4460-9ED1-FCE383E8335E}" type="pres">
      <dgm:prSet presAssocID="{23BB2C91-C93B-4869-9A99-7500D3DAACD4}" presName="node" presStyleLbl="node1" presStyleIdx="0" presStyleCnt="3">
        <dgm:presLayoutVars>
          <dgm:bulletEnabled val="1"/>
        </dgm:presLayoutVars>
      </dgm:prSet>
      <dgm:spPr/>
    </dgm:pt>
    <dgm:pt modelId="{36F23F0B-E6EB-47CE-9A3D-E0FD74B1E2E5}" type="pres">
      <dgm:prSet presAssocID="{3F4598DE-A6E7-415C-89BE-2803F1CAD153}" presName="sibTrans" presStyleLbl="sibTrans2D1" presStyleIdx="0" presStyleCnt="2"/>
      <dgm:spPr/>
    </dgm:pt>
    <dgm:pt modelId="{72B44E31-18CB-41AA-BAE0-458609B67369}" type="pres">
      <dgm:prSet presAssocID="{3F4598DE-A6E7-415C-89BE-2803F1CAD153}" presName="connectorText" presStyleLbl="sibTrans2D1" presStyleIdx="0" presStyleCnt="2"/>
      <dgm:spPr/>
    </dgm:pt>
    <dgm:pt modelId="{227457B7-C1E1-4A06-A198-F0A0B91C5E77}" type="pres">
      <dgm:prSet presAssocID="{E2979044-90B8-44F3-9E64-813B241BD0C1}" presName="node" presStyleLbl="node1" presStyleIdx="1" presStyleCnt="3">
        <dgm:presLayoutVars>
          <dgm:bulletEnabled val="1"/>
        </dgm:presLayoutVars>
      </dgm:prSet>
      <dgm:spPr/>
    </dgm:pt>
    <dgm:pt modelId="{067CD5D9-6BBD-4E14-B36D-06E45C5230B8}" type="pres">
      <dgm:prSet presAssocID="{431C8AA5-B7FE-4194-8350-46D10525BD24}" presName="sibTrans" presStyleLbl="sibTrans2D1" presStyleIdx="1" presStyleCnt="2"/>
      <dgm:spPr/>
    </dgm:pt>
    <dgm:pt modelId="{D857D3C5-44CD-4B23-BE61-F448729C71AF}" type="pres">
      <dgm:prSet presAssocID="{431C8AA5-B7FE-4194-8350-46D10525BD24}" presName="connectorText" presStyleLbl="sibTrans2D1" presStyleIdx="1" presStyleCnt="2"/>
      <dgm:spPr/>
    </dgm:pt>
    <dgm:pt modelId="{1AEB5621-AD85-4E34-A6CD-6D40980053FF}" type="pres">
      <dgm:prSet presAssocID="{5F515F90-0E88-420E-801D-F865CA267807}" presName="node" presStyleLbl="node1" presStyleIdx="2" presStyleCnt="3">
        <dgm:presLayoutVars>
          <dgm:bulletEnabled val="1"/>
        </dgm:presLayoutVars>
      </dgm:prSet>
      <dgm:spPr/>
    </dgm:pt>
  </dgm:ptLst>
  <dgm:cxnLst>
    <dgm:cxn modelId="{17326D61-1AF9-4FCD-B403-CF6887D3CF16}" type="presOf" srcId="{E2979044-90B8-44F3-9E64-813B241BD0C1}" destId="{227457B7-C1E1-4A06-A198-F0A0B91C5E77}" srcOrd="0" destOrd="0" presId="urn:microsoft.com/office/officeart/2005/8/layout/process1"/>
    <dgm:cxn modelId="{CD3EEF61-40E6-433A-A434-D24FEA3BD663}" type="presOf" srcId="{5F515F90-0E88-420E-801D-F865CA267807}" destId="{1AEB5621-AD85-4E34-A6CD-6D40980053FF}" srcOrd="0" destOrd="0" presId="urn:microsoft.com/office/officeart/2005/8/layout/process1"/>
    <dgm:cxn modelId="{221B606B-2923-4284-8D97-03B2E488A72F}" type="presOf" srcId="{3F4598DE-A6E7-415C-89BE-2803F1CAD153}" destId="{36F23F0B-E6EB-47CE-9A3D-E0FD74B1E2E5}" srcOrd="0" destOrd="0" presId="urn:microsoft.com/office/officeart/2005/8/layout/process1"/>
    <dgm:cxn modelId="{400A6076-C517-4B4C-94F1-514EA9B588A1}" type="presOf" srcId="{431C8AA5-B7FE-4194-8350-46D10525BD24}" destId="{067CD5D9-6BBD-4E14-B36D-06E45C5230B8}" srcOrd="0" destOrd="0" presId="urn:microsoft.com/office/officeart/2005/8/layout/process1"/>
    <dgm:cxn modelId="{920C6957-451E-4943-8627-9D1DC9A02BE9}" srcId="{DA42DFBB-29BF-438D-8685-0CBEDFF7B44E}" destId="{23BB2C91-C93B-4869-9A99-7500D3DAACD4}" srcOrd="0" destOrd="0" parTransId="{12F9EE16-DA91-4F9C-AC9F-6A8E0FD2E2F4}" sibTransId="{3F4598DE-A6E7-415C-89BE-2803F1CAD153}"/>
    <dgm:cxn modelId="{C9347B85-BF49-4519-B4C7-8542209E43B1}" type="presOf" srcId="{431C8AA5-B7FE-4194-8350-46D10525BD24}" destId="{D857D3C5-44CD-4B23-BE61-F448729C71AF}" srcOrd="1" destOrd="0" presId="urn:microsoft.com/office/officeart/2005/8/layout/process1"/>
    <dgm:cxn modelId="{C573FEAE-40F8-439F-B853-7E65F5AC081F}" type="presOf" srcId="{DA42DFBB-29BF-438D-8685-0CBEDFF7B44E}" destId="{97CC4940-4F96-43F2-8550-CF17E9DBE49A}" srcOrd="0" destOrd="0" presId="urn:microsoft.com/office/officeart/2005/8/layout/process1"/>
    <dgm:cxn modelId="{94E24FAF-C57D-4AF7-AA1C-FE779BF34E21}" srcId="{DA42DFBB-29BF-438D-8685-0CBEDFF7B44E}" destId="{5F515F90-0E88-420E-801D-F865CA267807}" srcOrd="2" destOrd="0" parTransId="{6A039488-5334-4393-AE70-AACB85141115}" sibTransId="{E59F5AF1-DE64-4A36-88F6-1CD184098FFC}"/>
    <dgm:cxn modelId="{54BD03D1-3DDA-453F-BDBD-9CE8BBDB3451}" type="presOf" srcId="{23BB2C91-C93B-4869-9A99-7500D3DAACD4}" destId="{9D8785EF-0C13-4460-9ED1-FCE383E8335E}" srcOrd="0" destOrd="0" presId="urn:microsoft.com/office/officeart/2005/8/layout/process1"/>
    <dgm:cxn modelId="{2B1C25DF-645D-438F-AE70-BE3544E9CB21}" srcId="{DA42DFBB-29BF-438D-8685-0CBEDFF7B44E}" destId="{E2979044-90B8-44F3-9E64-813B241BD0C1}" srcOrd="1" destOrd="0" parTransId="{0107B5A3-AA31-4372-8AD0-EABE2374A705}" sibTransId="{431C8AA5-B7FE-4194-8350-46D10525BD24}"/>
    <dgm:cxn modelId="{A87395FC-0226-4C40-8482-D3C593F5E95E}" type="presOf" srcId="{3F4598DE-A6E7-415C-89BE-2803F1CAD153}" destId="{72B44E31-18CB-41AA-BAE0-458609B67369}" srcOrd="1" destOrd="0" presId="urn:microsoft.com/office/officeart/2005/8/layout/process1"/>
    <dgm:cxn modelId="{5EC41410-9239-4F12-8DBB-08293EF8BB99}" type="presParOf" srcId="{97CC4940-4F96-43F2-8550-CF17E9DBE49A}" destId="{9D8785EF-0C13-4460-9ED1-FCE383E8335E}" srcOrd="0" destOrd="0" presId="urn:microsoft.com/office/officeart/2005/8/layout/process1"/>
    <dgm:cxn modelId="{B3FB17AA-ACEE-474E-9DCB-0A3029A43E48}" type="presParOf" srcId="{97CC4940-4F96-43F2-8550-CF17E9DBE49A}" destId="{36F23F0B-E6EB-47CE-9A3D-E0FD74B1E2E5}" srcOrd="1" destOrd="0" presId="urn:microsoft.com/office/officeart/2005/8/layout/process1"/>
    <dgm:cxn modelId="{1E373936-EBF5-4FD6-8C54-89B9DCAC6CC1}" type="presParOf" srcId="{36F23F0B-E6EB-47CE-9A3D-E0FD74B1E2E5}" destId="{72B44E31-18CB-41AA-BAE0-458609B67369}" srcOrd="0" destOrd="0" presId="urn:microsoft.com/office/officeart/2005/8/layout/process1"/>
    <dgm:cxn modelId="{449E5BDE-1BAB-471C-80E6-DB97D6C769F0}" type="presParOf" srcId="{97CC4940-4F96-43F2-8550-CF17E9DBE49A}" destId="{227457B7-C1E1-4A06-A198-F0A0B91C5E77}" srcOrd="2" destOrd="0" presId="urn:microsoft.com/office/officeart/2005/8/layout/process1"/>
    <dgm:cxn modelId="{12A56DFE-48FC-4D70-BF14-162725B0D816}" type="presParOf" srcId="{97CC4940-4F96-43F2-8550-CF17E9DBE49A}" destId="{067CD5D9-6BBD-4E14-B36D-06E45C5230B8}" srcOrd="3" destOrd="0" presId="urn:microsoft.com/office/officeart/2005/8/layout/process1"/>
    <dgm:cxn modelId="{00D5AD3A-8DCA-4ABB-8A24-DCC3CB35D54D}" type="presParOf" srcId="{067CD5D9-6BBD-4E14-B36D-06E45C5230B8}" destId="{D857D3C5-44CD-4B23-BE61-F448729C71AF}" srcOrd="0" destOrd="0" presId="urn:microsoft.com/office/officeart/2005/8/layout/process1"/>
    <dgm:cxn modelId="{48C235F5-932A-472B-99EF-8ADA66BD1F4E}" type="presParOf" srcId="{97CC4940-4F96-43F2-8550-CF17E9DBE49A}" destId="{1AEB5621-AD85-4E34-A6CD-6D40980053F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90DF8-D7DC-4EBF-8C6C-423B15B06B8A}">
      <dsp:nvSpPr>
        <dsp:cNvPr id="0" name=""/>
        <dsp:cNvSpPr/>
      </dsp:nvSpPr>
      <dsp:spPr>
        <a:xfrm>
          <a:off x="0" y="6765"/>
          <a:ext cx="7688700"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3 Phases </a:t>
          </a:r>
          <a:endParaRPr lang="en-US" sz="2600" kern="1200" dirty="0">
            <a:latin typeface="Times New Roman" panose="02020603050405020304" pitchFamily="18" charset="0"/>
            <a:cs typeface="Times New Roman" panose="02020603050405020304" pitchFamily="18" charset="0"/>
          </a:endParaRPr>
        </a:p>
      </dsp:txBody>
      <dsp:txXfrm>
        <a:off x="0" y="6765"/>
        <a:ext cx="7688700" cy="748800"/>
      </dsp:txXfrm>
    </dsp:sp>
    <dsp:sp modelId="{FF427032-0518-4FF2-BA30-E4C210DAB648}">
      <dsp:nvSpPr>
        <dsp:cNvPr id="0" name=""/>
        <dsp:cNvSpPr/>
      </dsp:nvSpPr>
      <dsp:spPr>
        <a:xfrm>
          <a:off x="0" y="755565"/>
          <a:ext cx="7688700" cy="149876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Font typeface="+mj-lt"/>
            <a:buAutoNum type="arabicPeriod"/>
          </a:pPr>
          <a:r>
            <a:rPr lang="en-US" sz="2600" b="0" i="0" kern="1200" dirty="0">
              <a:latin typeface="Times New Roman" panose="02020603050405020304" pitchFamily="18" charset="0"/>
              <a:cs typeface="Times New Roman" panose="02020603050405020304" pitchFamily="18" charset="0"/>
            </a:rPr>
            <a:t>Data collection and cleaning</a:t>
          </a:r>
          <a:endParaRPr lang="en-US" sz="2600" kern="1200" dirty="0">
            <a:latin typeface="Times New Roman" panose="02020603050405020304" pitchFamily="18" charset="0"/>
            <a:cs typeface="Times New Roman" panose="02020603050405020304" pitchFamily="18" charset="0"/>
          </a:endParaRPr>
        </a:p>
        <a:p>
          <a:pPr marL="228600" lvl="1" indent="-228600" algn="l" defTabSz="1155700">
            <a:lnSpc>
              <a:spcPct val="90000"/>
            </a:lnSpc>
            <a:spcBef>
              <a:spcPct val="0"/>
            </a:spcBef>
            <a:spcAft>
              <a:spcPct val="15000"/>
            </a:spcAft>
            <a:buFont typeface="+mj-lt"/>
            <a:buAutoNum type="arabicPeriod"/>
          </a:pPr>
          <a:r>
            <a:rPr lang="en-US" sz="2600" b="0" i="0" kern="1200" dirty="0">
              <a:latin typeface="Times New Roman" panose="02020603050405020304" pitchFamily="18" charset="0"/>
              <a:cs typeface="Times New Roman" panose="02020603050405020304" pitchFamily="18" charset="0"/>
            </a:rPr>
            <a:t>Training data through unsupervised machine learning </a:t>
          </a:r>
          <a:endParaRPr lang="en-US" sz="2600" kern="1200" dirty="0">
            <a:latin typeface="Times New Roman" panose="02020603050405020304" pitchFamily="18" charset="0"/>
            <a:cs typeface="Times New Roman" panose="02020603050405020304" pitchFamily="18" charset="0"/>
          </a:endParaRPr>
        </a:p>
        <a:p>
          <a:pPr marL="228600" lvl="1" indent="-228600" algn="l" defTabSz="1155700">
            <a:lnSpc>
              <a:spcPct val="90000"/>
            </a:lnSpc>
            <a:spcBef>
              <a:spcPct val="0"/>
            </a:spcBef>
            <a:spcAft>
              <a:spcPct val="15000"/>
            </a:spcAft>
            <a:buFont typeface="+mj-lt"/>
            <a:buAutoNum type="arabicPeriod"/>
          </a:pPr>
          <a:r>
            <a:rPr lang="en-US" sz="2600" b="0" i="0" kern="1200" dirty="0">
              <a:latin typeface="Times New Roman" panose="02020603050405020304" pitchFamily="18" charset="0"/>
              <a:cs typeface="Times New Roman" panose="02020603050405020304" pitchFamily="18" charset="0"/>
            </a:rPr>
            <a:t>Analyzing clusters and trend </a:t>
          </a:r>
          <a:endParaRPr lang="en-US" sz="2600" kern="1200" dirty="0">
            <a:latin typeface="Times New Roman" panose="02020603050405020304" pitchFamily="18" charset="0"/>
            <a:cs typeface="Times New Roman" panose="02020603050405020304" pitchFamily="18" charset="0"/>
          </a:endParaRPr>
        </a:p>
      </dsp:txBody>
      <dsp:txXfrm>
        <a:off x="0" y="755565"/>
        <a:ext cx="7688700" cy="1498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85EF-0C13-4460-9ED1-FCE383E8335E}">
      <dsp:nvSpPr>
        <dsp:cNvPr id="0" name=""/>
        <dsp:cNvSpPr/>
      </dsp:nvSpPr>
      <dsp:spPr>
        <a:xfrm>
          <a:off x="6853" y="345322"/>
          <a:ext cx="2048400" cy="1459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Collected historical stock data through Alpha Vantage API</a:t>
          </a:r>
          <a:endParaRPr lang="en-US" sz="1800" kern="1200" dirty="0">
            <a:latin typeface="Times New Roman" panose="02020603050405020304" pitchFamily="18" charset="0"/>
            <a:cs typeface="Times New Roman" panose="02020603050405020304" pitchFamily="18" charset="0"/>
          </a:endParaRPr>
        </a:p>
      </dsp:txBody>
      <dsp:txXfrm>
        <a:off x="49600" y="388069"/>
        <a:ext cx="1962906" cy="1373991"/>
      </dsp:txXfrm>
    </dsp:sp>
    <dsp:sp modelId="{36F23F0B-E6EB-47CE-9A3D-E0FD74B1E2E5}">
      <dsp:nvSpPr>
        <dsp:cNvPr id="0" name=""/>
        <dsp:cNvSpPr/>
      </dsp:nvSpPr>
      <dsp:spPr>
        <a:xfrm>
          <a:off x="2260093" y="821063"/>
          <a:ext cx="434260" cy="508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60093" y="922664"/>
        <a:ext cx="303982" cy="304801"/>
      </dsp:txXfrm>
    </dsp:sp>
    <dsp:sp modelId="{227457B7-C1E1-4A06-A198-F0A0B91C5E77}">
      <dsp:nvSpPr>
        <dsp:cNvPr id="0" name=""/>
        <dsp:cNvSpPr/>
      </dsp:nvSpPr>
      <dsp:spPr>
        <a:xfrm>
          <a:off x="2874613" y="345322"/>
          <a:ext cx="2048400" cy="1459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Sorted out stocks registered before June 28, 2016 and closed after October 7, 2019 </a:t>
          </a:r>
          <a:endParaRPr lang="en-US" sz="1800" kern="1200" dirty="0">
            <a:latin typeface="Times New Roman" panose="02020603050405020304" pitchFamily="18" charset="0"/>
            <a:cs typeface="Times New Roman" panose="02020603050405020304" pitchFamily="18" charset="0"/>
          </a:endParaRPr>
        </a:p>
      </dsp:txBody>
      <dsp:txXfrm>
        <a:off x="2917360" y="388069"/>
        <a:ext cx="1962906" cy="1373991"/>
      </dsp:txXfrm>
    </dsp:sp>
    <dsp:sp modelId="{067CD5D9-6BBD-4E14-B36D-06E45C5230B8}">
      <dsp:nvSpPr>
        <dsp:cNvPr id="0" name=""/>
        <dsp:cNvSpPr/>
      </dsp:nvSpPr>
      <dsp:spPr>
        <a:xfrm>
          <a:off x="5127853" y="821063"/>
          <a:ext cx="434260" cy="508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127853" y="922664"/>
        <a:ext cx="303982" cy="304801"/>
      </dsp:txXfrm>
    </dsp:sp>
    <dsp:sp modelId="{1AEB5621-AD85-4E34-A6CD-6D40980053FF}">
      <dsp:nvSpPr>
        <dsp:cNvPr id="0" name=""/>
        <dsp:cNvSpPr/>
      </dsp:nvSpPr>
      <dsp:spPr>
        <a:xfrm>
          <a:off x="5742373" y="345322"/>
          <a:ext cx="2048400" cy="1459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2555 NYSE stocks + 2524 NASDAQ stocks</a:t>
          </a:r>
          <a:endParaRPr lang="en-US" sz="1800" kern="1200" dirty="0">
            <a:latin typeface="Times New Roman" panose="02020603050405020304" pitchFamily="18" charset="0"/>
            <a:cs typeface="Times New Roman" panose="02020603050405020304" pitchFamily="18" charset="0"/>
          </a:endParaRPr>
        </a:p>
      </dsp:txBody>
      <dsp:txXfrm>
        <a:off x="5785120" y="388069"/>
        <a:ext cx="1962906" cy="137399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ebc60b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ebc60b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ebc60b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ebc60b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FEC2-09A9-4DE0-AC4E-9360B2A55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5C3D5-BAEB-4643-B221-44D69AB385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FFD9D-FF45-4F3A-878B-16673C7BC7B6}"/>
              </a:ext>
            </a:extLst>
          </p:cNvPr>
          <p:cNvSpPr>
            <a:spLocks noGrp="1"/>
          </p:cNvSpPr>
          <p:nvPr>
            <p:ph type="dt" sz="half" idx="10"/>
          </p:nvPr>
        </p:nvSpPr>
        <p:spPr/>
        <p:txBody>
          <a:bodyPr/>
          <a:lstStyle/>
          <a:p>
            <a:fld id="{1CE180B9-82DF-4FE5-A0FA-9BE227DA5292}" type="datetimeFigureOut">
              <a:rPr lang="en-US" smtClean="0"/>
              <a:t>4/24/2020</a:t>
            </a:fld>
            <a:endParaRPr lang="en-US"/>
          </a:p>
        </p:txBody>
      </p:sp>
      <p:sp>
        <p:nvSpPr>
          <p:cNvPr id="5" name="Footer Placeholder 4">
            <a:extLst>
              <a:ext uri="{FF2B5EF4-FFF2-40B4-BE49-F238E27FC236}">
                <a16:creationId xmlns:a16="http://schemas.microsoft.com/office/drawing/2014/main" id="{E07D4B6F-BF6B-4205-91E0-70157F8C0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2145D-1F37-4B18-83D6-2F0A571BAB35}"/>
              </a:ext>
            </a:extLst>
          </p:cNvPr>
          <p:cNvSpPr>
            <a:spLocks noGrp="1"/>
          </p:cNvSpPr>
          <p:nvPr>
            <p:ph type="sldNum" sz="quarter" idx="12"/>
          </p:nvPr>
        </p:nvSpPr>
        <p:spPr/>
        <p:txBody>
          <a:bodyPr/>
          <a:lstStyle/>
          <a:p>
            <a:fld id="{1C376D11-927A-4007-A2BB-22E5693B013F}" type="slidenum">
              <a:rPr lang="en-US" smtClean="0"/>
              <a:t>‹#›</a:t>
            </a:fld>
            <a:endParaRPr lang="en-US"/>
          </a:p>
        </p:txBody>
      </p:sp>
    </p:spTree>
    <p:extLst>
      <p:ext uri="{BB962C8B-B14F-4D97-AF65-F5344CB8AC3E}">
        <p14:creationId xmlns:p14="http://schemas.microsoft.com/office/powerpoint/2010/main" val="39126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3.pn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Examination of Domestic Economic Impact of the US-China Trade War by Analyzing Stock Market Fluctuations with Unsupervised Machine Learning.</a:t>
            </a:r>
            <a:endParaRPr sz="2700" dirty="0"/>
          </a:p>
        </p:txBody>
      </p:sp>
      <p:sp>
        <p:nvSpPr>
          <p:cNvPr id="87" name="Google Shape;87;p13"/>
          <p:cNvSpPr txBox="1">
            <a:spLocks noGrp="1"/>
          </p:cNvSpPr>
          <p:nvPr>
            <p:ph type="subTitle" idx="1"/>
          </p:nvPr>
        </p:nvSpPr>
        <p:spPr>
          <a:xfrm>
            <a:off x="729625" y="3172900"/>
            <a:ext cx="7688100" cy="173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solidFill>
                  <a:srgbClr val="000000"/>
                </a:solidFill>
                <a:latin typeface="Times New Roman"/>
                <a:ea typeface="Times New Roman"/>
                <a:cs typeface="Times New Roman"/>
                <a:sym typeface="Times New Roman"/>
              </a:rPr>
              <a:t>Xiangyang Meng</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rgbClr val="000000"/>
                </a:solidFill>
                <a:latin typeface="Times New Roman"/>
                <a:ea typeface="Times New Roman"/>
                <a:cs typeface="Times New Roman"/>
                <a:sym typeface="Times New Roman"/>
              </a:rPr>
              <a:t>M.S. of Information Technology, School of Business and Technology</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rgbClr val="000000"/>
                </a:solidFill>
                <a:latin typeface="Times New Roman"/>
                <a:ea typeface="Times New Roman"/>
                <a:cs typeface="Times New Roman"/>
                <a:sym typeface="Times New Roman"/>
              </a:rPr>
              <a:t>Mentor: Dr. Michelle Liu, School of Business and Technology</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E927434-7B7B-4BCD-8471-9AF785CE4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0" y="-64731"/>
            <a:ext cx="28003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4E4DA9-E1B6-4685-A95F-666ED06C4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0" y="1886680"/>
            <a:ext cx="2728913" cy="198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7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052C-4589-4920-813D-64583B584818}"/>
              </a:ext>
            </a:extLst>
          </p:cNvPr>
          <p:cNvSpPr>
            <a:spLocks noGrp="1"/>
          </p:cNvSpPr>
          <p:nvPr>
            <p:ph type="title"/>
          </p:nvPr>
        </p:nvSpPr>
        <p:spPr>
          <a:xfrm>
            <a:off x="645688" y="336081"/>
            <a:ext cx="7688400" cy="1244700"/>
          </a:xfrm>
        </p:spPr>
        <p:txBody>
          <a:bodyPr wrap="square" anchor="t">
            <a:normAutofit/>
          </a:bodyPr>
          <a:lstStyle/>
          <a:p>
            <a:pPr>
              <a:lnSpc>
                <a:spcPct val="90000"/>
              </a:lnSpc>
            </a:pPr>
            <a:r>
              <a:rPr lang="en-US" sz="2800" dirty="0"/>
              <a:t>Phase 3: Analyzing clusters and trend</a:t>
            </a:r>
            <a:br>
              <a:rPr lang="en-US" sz="2800" dirty="0"/>
            </a:br>
            <a:r>
              <a:rPr lang="en-US" sz="2800" dirty="0"/>
              <a:t>Clustering result on each essential date</a:t>
            </a:r>
          </a:p>
        </p:txBody>
      </p:sp>
      <p:sp>
        <p:nvSpPr>
          <p:cNvPr id="7" name="Text Placeholder 2">
            <a:extLst>
              <a:ext uri="{FF2B5EF4-FFF2-40B4-BE49-F238E27FC236}">
                <a16:creationId xmlns:a16="http://schemas.microsoft.com/office/drawing/2014/main" id="{15F76F34-25A1-4EEE-A4FE-3B8A387C36A9}"/>
              </a:ext>
            </a:extLst>
          </p:cNvPr>
          <p:cNvSpPr>
            <a:spLocks noGrp="1"/>
          </p:cNvSpPr>
          <p:nvPr>
            <p:ph type="body" idx="1"/>
          </p:nvPr>
        </p:nvSpPr>
        <p:spPr>
          <a:xfrm>
            <a:off x="6386840" y="1882454"/>
            <a:ext cx="2031010" cy="2616757"/>
          </a:xfrm>
        </p:spPr>
        <p:txBody>
          <a:bodyPr/>
          <a:lstStyle/>
          <a:p>
            <a:pPr marL="146050" indent="0">
              <a:buNone/>
            </a:pPr>
            <a:r>
              <a:rPr lang="en-US" dirty="0"/>
              <a:t>The clustering result is similar to the industry classification of the stock market</a:t>
            </a:r>
          </a:p>
        </p:txBody>
      </p:sp>
      <p:graphicFrame>
        <p:nvGraphicFramePr>
          <p:cNvPr id="6" name="Table 5">
            <a:extLst>
              <a:ext uri="{FF2B5EF4-FFF2-40B4-BE49-F238E27FC236}">
                <a16:creationId xmlns:a16="http://schemas.microsoft.com/office/drawing/2014/main" id="{1DFD2917-6C4D-4EC0-8A82-84D84F18F812}"/>
              </a:ext>
            </a:extLst>
          </p:cNvPr>
          <p:cNvGraphicFramePr>
            <a:graphicFrameLocks noGrp="1"/>
          </p:cNvGraphicFramePr>
          <p:nvPr>
            <p:extLst>
              <p:ext uri="{D42A27DB-BD31-4B8C-83A1-F6EECF244321}">
                <p14:modId xmlns:p14="http://schemas.microsoft.com/office/powerpoint/2010/main" val="3237342502"/>
              </p:ext>
            </p:extLst>
          </p:nvPr>
        </p:nvGraphicFramePr>
        <p:xfrm>
          <a:off x="726150" y="1236531"/>
          <a:ext cx="2691995" cy="3830320"/>
        </p:xfrm>
        <a:graphic>
          <a:graphicData uri="http://schemas.openxmlformats.org/drawingml/2006/table">
            <a:tbl>
              <a:tblPr bandRow="1">
                <a:tableStyleId>{5C22544A-7EE6-4342-B048-85BDC9FD1C3A}</a:tableStyleId>
              </a:tblPr>
              <a:tblGrid>
                <a:gridCol w="322751">
                  <a:extLst>
                    <a:ext uri="{9D8B030D-6E8A-4147-A177-3AD203B41FA5}">
                      <a16:colId xmlns:a16="http://schemas.microsoft.com/office/drawing/2014/main" val="2124764771"/>
                    </a:ext>
                  </a:extLst>
                </a:gridCol>
                <a:gridCol w="746474">
                  <a:extLst>
                    <a:ext uri="{9D8B030D-6E8A-4147-A177-3AD203B41FA5}">
                      <a16:colId xmlns:a16="http://schemas.microsoft.com/office/drawing/2014/main" val="3810991853"/>
                    </a:ext>
                  </a:extLst>
                </a:gridCol>
                <a:gridCol w="519285">
                  <a:extLst>
                    <a:ext uri="{9D8B030D-6E8A-4147-A177-3AD203B41FA5}">
                      <a16:colId xmlns:a16="http://schemas.microsoft.com/office/drawing/2014/main" val="2727608356"/>
                    </a:ext>
                  </a:extLst>
                </a:gridCol>
                <a:gridCol w="1103485">
                  <a:extLst>
                    <a:ext uri="{9D8B030D-6E8A-4147-A177-3AD203B41FA5}">
                      <a16:colId xmlns:a16="http://schemas.microsoft.com/office/drawing/2014/main" val="1250566105"/>
                    </a:ext>
                  </a:extLst>
                </a:gridCol>
              </a:tblGrid>
              <a:tr h="669368">
                <a:tc>
                  <a:txBody>
                    <a:bodyPr/>
                    <a:lstStyle/>
                    <a:p>
                      <a:pPr marL="0" marR="0">
                        <a:lnSpc>
                          <a:spcPct val="200000"/>
                        </a:lnSpc>
                        <a:spcBef>
                          <a:spcPts val="0"/>
                        </a:spcBef>
                        <a:spcAft>
                          <a:spcPts val="800"/>
                        </a:spcAft>
                      </a:pPr>
                      <a:r>
                        <a:rPr lang="en-US" sz="800">
                          <a:effectLst/>
                        </a:rPr>
                        <a:t>No</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Date</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S&amp;P 500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Result: Number of Large Clusters (&gt;100 stocks)</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234931197"/>
                  </a:ext>
                </a:extLst>
              </a:tr>
              <a:tr h="200749">
                <a:tc>
                  <a:txBody>
                    <a:bodyPr/>
                    <a:lstStyle/>
                    <a:p>
                      <a:pPr marL="0" marR="0">
                        <a:lnSpc>
                          <a:spcPct val="200000"/>
                        </a:lnSpc>
                        <a:spcBef>
                          <a:spcPts val="0"/>
                        </a:spcBef>
                        <a:spcAft>
                          <a:spcPts val="800"/>
                        </a:spcAft>
                      </a:pPr>
                      <a:r>
                        <a:rPr lang="en-US" sz="800">
                          <a:effectLst/>
                        </a:rPr>
                        <a:t>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6/28/2016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+1.78%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584237938"/>
                  </a:ext>
                </a:extLst>
              </a:tr>
              <a:tr h="200749">
                <a:tc>
                  <a:txBody>
                    <a:bodyPr/>
                    <a:lstStyle/>
                    <a:p>
                      <a:pPr marL="0" marR="0">
                        <a:lnSpc>
                          <a:spcPct val="200000"/>
                        </a:lnSpc>
                        <a:spcBef>
                          <a:spcPts val="0"/>
                        </a:spcBef>
                        <a:spcAft>
                          <a:spcPts val="800"/>
                        </a:spcAft>
                      </a:pPr>
                      <a:r>
                        <a:rPr lang="en-US" sz="800">
                          <a:effectLst/>
                        </a:rPr>
                        <a:t>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3/31/2017</a:t>
                      </a:r>
                      <a:endParaRPr lang="en-US" sz="700" dirty="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6309188"/>
                  </a:ext>
                </a:extLst>
              </a:tr>
              <a:tr h="200749">
                <a:tc>
                  <a:txBody>
                    <a:bodyPr/>
                    <a:lstStyle/>
                    <a:p>
                      <a:pPr marL="0" marR="0">
                        <a:lnSpc>
                          <a:spcPct val="200000"/>
                        </a:lnSpc>
                        <a:spcBef>
                          <a:spcPts val="0"/>
                        </a:spcBef>
                        <a:spcAft>
                          <a:spcPts val="800"/>
                        </a:spcAft>
                      </a:pPr>
                      <a:r>
                        <a:rPr lang="en-US" sz="800">
                          <a:effectLst/>
                        </a:rPr>
                        <a:t>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4/7/2017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-0.08%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228589242"/>
                  </a:ext>
                </a:extLst>
              </a:tr>
              <a:tr h="200749">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7/19/2017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+0.54%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648802655"/>
                  </a:ext>
                </a:extLst>
              </a:tr>
              <a:tr h="200749">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8/14/2017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41058453"/>
                  </a:ext>
                </a:extLst>
              </a:tr>
              <a:tr h="200749">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+0.94%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432064570"/>
                  </a:ext>
                </a:extLst>
              </a:tr>
              <a:tr h="200749">
                <a:tc>
                  <a:txBody>
                    <a:bodyPr/>
                    <a:lstStyle/>
                    <a:p>
                      <a:pPr marL="0" marR="0">
                        <a:lnSpc>
                          <a:spcPct val="200000"/>
                        </a:lnSpc>
                        <a:spcBef>
                          <a:spcPts val="0"/>
                        </a:spcBef>
                        <a:spcAft>
                          <a:spcPts val="800"/>
                        </a:spcAft>
                      </a:pPr>
                      <a:r>
                        <a:rPr lang="en-US" sz="800">
                          <a:effectLst/>
                        </a:rPr>
                        <a:t>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+0.81%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8</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432590164"/>
                  </a:ext>
                </a:extLst>
              </a:tr>
              <a:tr h="200749">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3/8/2018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+0.45%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027742146"/>
                  </a:ext>
                </a:extLst>
              </a:tr>
              <a:tr h="200749">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-2.23%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338837964"/>
                  </a:ext>
                </a:extLst>
              </a:tr>
              <a:tr h="200749">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4/3/2018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76563675"/>
                  </a:ext>
                </a:extLst>
              </a:tr>
              <a:tr h="200749">
                <a:tc>
                  <a:txBody>
                    <a:bodyPr/>
                    <a:lstStyle/>
                    <a:p>
                      <a:pPr marL="0" marR="0">
                        <a:lnSpc>
                          <a:spcPct val="200000"/>
                        </a:lnSpc>
                        <a:spcBef>
                          <a:spcPts val="0"/>
                        </a:spcBef>
                        <a:spcAft>
                          <a:spcPts val="800"/>
                        </a:spcAft>
                      </a:pPr>
                      <a:r>
                        <a:rPr lang="en-US" sz="800">
                          <a:effectLst/>
                        </a:rPr>
                        <a:t>11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4/4/2018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7389217"/>
                  </a:ext>
                </a:extLst>
              </a:tr>
              <a:tr h="200749">
                <a:tc>
                  <a:txBody>
                    <a:bodyPr/>
                    <a:lstStyle/>
                    <a:p>
                      <a:pPr marL="0" marR="0">
                        <a:lnSpc>
                          <a:spcPct val="200000"/>
                        </a:lnSpc>
                        <a:spcBef>
                          <a:spcPts val="0"/>
                        </a:spcBef>
                        <a:spcAft>
                          <a:spcPts val="800"/>
                        </a:spcAft>
                      </a:pPr>
                      <a:r>
                        <a:rPr lang="en-US" sz="800">
                          <a:effectLst/>
                        </a:rPr>
                        <a:t>12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6/15/2018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17462713"/>
                  </a:ext>
                </a:extLst>
              </a:tr>
              <a:tr h="200749">
                <a:tc>
                  <a:txBody>
                    <a:bodyPr/>
                    <a:lstStyle/>
                    <a:p>
                      <a:pPr marL="0" marR="0">
                        <a:lnSpc>
                          <a:spcPct val="200000"/>
                        </a:lnSpc>
                        <a:spcBef>
                          <a:spcPts val="0"/>
                        </a:spcBef>
                        <a:spcAft>
                          <a:spcPts val="800"/>
                        </a:spcAft>
                      </a:pPr>
                      <a:r>
                        <a:rPr lang="en-US" sz="800">
                          <a:effectLst/>
                        </a:rPr>
                        <a:t>13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7/10/2018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+0.35%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454249269"/>
                  </a:ext>
                </a:extLst>
              </a:tr>
              <a:tr h="200749">
                <a:tc>
                  <a:txBody>
                    <a:bodyPr/>
                    <a:lstStyle/>
                    <a:p>
                      <a:pPr marL="0" marR="0">
                        <a:lnSpc>
                          <a:spcPct val="200000"/>
                        </a:lnSpc>
                        <a:spcBef>
                          <a:spcPts val="0"/>
                        </a:spcBef>
                        <a:spcAft>
                          <a:spcPts val="800"/>
                        </a:spcAft>
                      </a:pPr>
                      <a:r>
                        <a:rPr lang="en-US" sz="800">
                          <a:effectLst/>
                        </a:rPr>
                        <a:t>14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10</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29882674"/>
                  </a:ext>
                </a:extLst>
              </a:tr>
              <a:tr h="200749">
                <a:tc>
                  <a:txBody>
                    <a:bodyPr/>
                    <a:lstStyle/>
                    <a:p>
                      <a:pPr marL="0" marR="0">
                        <a:lnSpc>
                          <a:spcPct val="200000"/>
                        </a:lnSpc>
                        <a:spcBef>
                          <a:spcPts val="0"/>
                        </a:spcBef>
                        <a:spcAft>
                          <a:spcPts val="800"/>
                        </a:spcAft>
                      </a:pPr>
                      <a:r>
                        <a:rPr lang="en-US" sz="800">
                          <a:effectLst/>
                        </a:rPr>
                        <a:t>15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20823033"/>
                  </a:ext>
                </a:extLst>
              </a:tr>
            </a:tbl>
          </a:graphicData>
        </a:graphic>
      </p:graphicFrame>
      <p:graphicFrame>
        <p:nvGraphicFramePr>
          <p:cNvPr id="8" name="Table 7">
            <a:extLst>
              <a:ext uri="{FF2B5EF4-FFF2-40B4-BE49-F238E27FC236}">
                <a16:creationId xmlns:a16="http://schemas.microsoft.com/office/drawing/2014/main" id="{1AC7294B-D82A-47B0-8FE2-067DBDC6DBCD}"/>
              </a:ext>
            </a:extLst>
          </p:cNvPr>
          <p:cNvGraphicFramePr>
            <a:graphicFrameLocks noGrp="1"/>
          </p:cNvGraphicFramePr>
          <p:nvPr>
            <p:extLst>
              <p:ext uri="{D42A27DB-BD31-4B8C-83A1-F6EECF244321}">
                <p14:modId xmlns:p14="http://schemas.microsoft.com/office/powerpoint/2010/main" val="3898835262"/>
              </p:ext>
            </p:extLst>
          </p:nvPr>
        </p:nvGraphicFramePr>
        <p:xfrm>
          <a:off x="3582590" y="1236531"/>
          <a:ext cx="2740471" cy="3525210"/>
        </p:xfrm>
        <a:graphic>
          <a:graphicData uri="http://schemas.openxmlformats.org/drawingml/2006/table">
            <a:tbl>
              <a:tblPr bandRow="1">
                <a:tableStyleId>{5C22544A-7EE6-4342-B048-85BDC9FD1C3A}</a:tableStyleId>
              </a:tblPr>
              <a:tblGrid>
                <a:gridCol w="328563">
                  <a:extLst>
                    <a:ext uri="{9D8B030D-6E8A-4147-A177-3AD203B41FA5}">
                      <a16:colId xmlns:a16="http://schemas.microsoft.com/office/drawing/2014/main" val="2990532593"/>
                    </a:ext>
                  </a:extLst>
                </a:gridCol>
                <a:gridCol w="759916">
                  <a:extLst>
                    <a:ext uri="{9D8B030D-6E8A-4147-A177-3AD203B41FA5}">
                      <a16:colId xmlns:a16="http://schemas.microsoft.com/office/drawing/2014/main" val="973268945"/>
                    </a:ext>
                  </a:extLst>
                </a:gridCol>
                <a:gridCol w="528637">
                  <a:extLst>
                    <a:ext uri="{9D8B030D-6E8A-4147-A177-3AD203B41FA5}">
                      <a16:colId xmlns:a16="http://schemas.microsoft.com/office/drawing/2014/main" val="2376918831"/>
                    </a:ext>
                  </a:extLst>
                </a:gridCol>
                <a:gridCol w="1123355">
                  <a:extLst>
                    <a:ext uri="{9D8B030D-6E8A-4147-A177-3AD203B41FA5}">
                      <a16:colId xmlns:a16="http://schemas.microsoft.com/office/drawing/2014/main" val="4182035609"/>
                    </a:ext>
                  </a:extLst>
                </a:gridCol>
              </a:tblGrid>
              <a:tr h="217170">
                <a:tc>
                  <a:txBody>
                    <a:bodyPr/>
                    <a:lstStyle/>
                    <a:p>
                      <a:pPr marL="0" marR="0">
                        <a:lnSpc>
                          <a:spcPct val="200000"/>
                        </a:lnSpc>
                        <a:spcBef>
                          <a:spcPts val="0"/>
                        </a:spcBef>
                        <a:spcAft>
                          <a:spcPts val="800"/>
                        </a:spcAft>
                      </a:pPr>
                      <a:r>
                        <a:rPr lang="en-US" sz="900">
                          <a:effectLst/>
                        </a:rPr>
                        <a:t>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8/23/2018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984462502"/>
                  </a:ext>
                </a:extLst>
              </a:tr>
              <a:tr h="217170">
                <a:tc>
                  <a:txBody>
                    <a:bodyPr/>
                    <a:lstStyle/>
                    <a:p>
                      <a:pPr marL="0" marR="0">
                        <a:lnSpc>
                          <a:spcPct val="200000"/>
                        </a:lnSpc>
                        <a:spcBef>
                          <a:spcPts val="0"/>
                        </a:spcBef>
                        <a:spcAft>
                          <a:spcPts val="800"/>
                        </a:spcAft>
                      </a:pPr>
                      <a:r>
                        <a:rPr lang="en-US" sz="900">
                          <a:effectLst/>
                        </a:rPr>
                        <a:t>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9/7/2018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36087668"/>
                  </a:ext>
                </a:extLst>
              </a:tr>
              <a:tr h="217170">
                <a:tc>
                  <a:txBody>
                    <a:bodyPr/>
                    <a:lstStyle/>
                    <a:p>
                      <a:pPr marL="0" marR="0">
                        <a:lnSpc>
                          <a:spcPct val="200000"/>
                        </a:lnSpc>
                        <a:spcBef>
                          <a:spcPts val="0"/>
                        </a:spcBef>
                        <a:spcAft>
                          <a:spcPts val="800"/>
                        </a:spcAft>
                      </a:pPr>
                      <a:r>
                        <a:rPr lang="en-US" sz="900">
                          <a:effectLst/>
                        </a:rPr>
                        <a:t>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9/24/2018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-0.35%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770679325"/>
                  </a:ext>
                </a:extLst>
              </a:tr>
              <a:tr h="217170">
                <a:tc>
                  <a:txBody>
                    <a:bodyPr/>
                    <a:lstStyle/>
                    <a:p>
                      <a:pPr marL="0" marR="0">
                        <a:lnSpc>
                          <a:spcPct val="200000"/>
                        </a:lnSpc>
                        <a:spcBef>
                          <a:spcPts val="0"/>
                        </a:spcBef>
                        <a:spcAft>
                          <a:spcPts val="800"/>
                        </a:spcAft>
                      </a:pPr>
                      <a:r>
                        <a:rPr lang="en-US" sz="900">
                          <a:effectLst/>
                        </a:rPr>
                        <a:t>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12/1/2018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13</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658883322"/>
                  </a:ext>
                </a:extLst>
              </a:tr>
              <a:tr h="217170">
                <a:tc>
                  <a:txBody>
                    <a:bodyPr/>
                    <a:lstStyle/>
                    <a:p>
                      <a:pPr marL="0" marR="0">
                        <a:lnSpc>
                          <a:spcPct val="200000"/>
                        </a:lnSpc>
                        <a:spcBef>
                          <a:spcPts val="0"/>
                        </a:spcBef>
                        <a:spcAft>
                          <a:spcPts val="800"/>
                        </a:spcAft>
                      </a:pPr>
                      <a:r>
                        <a:rPr lang="en-US" sz="900">
                          <a:effectLst/>
                        </a:rPr>
                        <a:t>20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2/24/2019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585839136"/>
                  </a:ext>
                </a:extLst>
              </a:tr>
              <a:tr h="217170">
                <a:tc>
                  <a:txBody>
                    <a:bodyPr/>
                    <a:lstStyle/>
                    <a:p>
                      <a:pPr marL="0" marR="0">
                        <a:lnSpc>
                          <a:spcPct val="200000"/>
                        </a:lnSpc>
                        <a:spcBef>
                          <a:spcPts val="0"/>
                        </a:spcBef>
                        <a:spcAft>
                          <a:spcPts val="800"/>
                        </a:spcAft>
                      </a:pPr>
                      <a:r>
                        <a:rPr lang="en-US" sz="900">
                          <a:effectLst/>
                        </a:rPr>
                        <a:t>21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5/5/2019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561024426"/>
                  </a:ext>
                </a:extLst>
              </a:tr>
              <a:tr h="217170">
                <a:tc>
                  <a:txBody>
                    <a:bodyPr/>
                    <a:lstStyle/>
                    <a:p>
                      <a:pPr marL="0" marR="0">
                        <a:lnSpc>
                          <a:spcPct val="200000"/>
                        </a:lnSpc>
                        <a:spcBef>
                          <a:spcPts val="0"/>
                        </a:spcBef>
                        <a:spcAft>
                          <a:spcPts val="800"/>
                        </a:spcAft>
                      </a:pPr>
                      <a:r>
                        <a:rPr lang="en-US" sz="900">
                          <a:effectLst/>
                        </a:rPr>
                        <a:t>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615536058"/>
                  </a:ext>
                </a:extLst>
              </a:tr>
              <a:tr h="217170">
                <a:tc>
                  <a:txBody>
                    <a:bodyPr/>
                    <a:lstStyle/>
                    <a:p>
                      <a:pPr marL="0" marR="0">
                        <a:lnSpc>
                          <a:spcPct val="200000"/>
                        </a:lnSpc>
                        <a:spcBef>
                          <a:spcPts val="0"/>
                        </a:spcBef>
                        <a:spcAft>
                          <a:spcPts val="800"/>
                        </a:spcAft>
                      </a:pPr>
                      <a:r>
                        <a:rPr lang="en-US" sz="900">
                          <a:effectLst/>
                        </a:rPr>
                        <a:t>23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6/18/2019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2552946"/>
                  </a:ext>
                </a:extLst>
              </a:tr>
              <a:tr h="217170">
                <a:tc>
                  <a:txBody>
                    <a:bodyPr/>
                    <a:lstStyle/>
                    <a:p>
                      <a:pPr marL="0" marR="0">
                        <a:lnSpc>
                          <a:spcPct val="200000"/>
                        </a:lnSpc>
                        <a:spcBef>
                          <a:spcPts val="0"/>
                        </a:spcBef>
                        <a:spcAft>
                          <a:spcPts val="800"/>
                        </a:spcAft>
                      </a:pPr>
                      <a:r>
                        <a:rPr lang="en-US" sz="900">
                          <a:effectLst/>
                        </a:rPr>
                        <a:t>24</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6/29/2019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+0.77%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10148520"/>
                  </a:ext>
                </a:extLst>
              </a:tr>
              <a:tr h="217170">
                <a:tc>
                  <a:txBody>
                    <a:bodyPr/>
                    <a:lstStyle/>
                    <a:p>
                      <a:pPr marL="0" marR="0">
                        <a:lnSpc>
                          <a:spcPct val="200000"/>
                        </a:lnSpc>
                        <a:spcBef>
                          <a:spcPts val="0"/>
                        </a:spcBef>
                        <a:spcAft>
                          <a:spcPts val="800"/>
                        </a:spcAft>
                      </a:pPr>
                      <a:r>
                        <a:rPr lang="en-US" sz="900">
                          <a:effectLst/>
                        </a:rPr>
                        <a:t>25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073353436"/>
                  </a:ext>
                </a:extLst>
              </a:tr>
              <a:tr h="217170">
                <a:tc>
                  <a:txBody>
                    <a:bodyPr/>
                    <a:lstStyle/>
                    <a:p>
                      <a:pPr marL="0" marR="0">
                        <a:lnSpc>
                          <a:spcPct val="200000"/>
                        </a:lnSpc>
                        <a:spcBef>
                          <a:spcPts val="0"/>
                        </a:spcBef>
                        <a:spcAft>
                          <a:spcPts val="800"/>
                        </a:spcAft>
                      </a:pPr>
                      <a:r>
                        <a:rPr lang="en-US" sz="900">
                          <a:effectLst/>
                        </a:rPr>
                        <a:t>26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+1.5%</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425872215"/>
                  </a:ext>
                </a:extLst>
              </a:tr>
              <a:tr h="217170">
                <a:tc>
                  <a:txBody>
                    <a:bodyPr/>
                    <a:lstStyle/>
                    <a:p>
                      <a:pPr marL="0" marR="0">
                        <a:lnSpc>
                          <a:spcPct val="200000"/>
                        </a:lnSpc>
                        <a:spcBef>
                          <a:spcPts val="0"/>
                        </a:spcBef>
                        <a:spcAft>
                          <a:spcPts val="800"/>
                        </a:spcAft>
                      </a:pPr>
                      <a:r>
                        <a:rPr lang="en-US" sz="900">
                          <a:effectLst/>
                        </a:rPr>
                        <a:t>27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8/23/2019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612889441"/>
                  </a:ext>
                </a:extLst>
              </a:tr>
              <a:tr h="217170">
                <a:tc>
                  <a:txBody>
                    <a:bodyPr/>
                    <a:lstStyle/>
                    <a:p>
                      <a:pPr marL="0" marR="0">
                        <a:lnSpc>
                          <a:spcPct val="200000"/>
                        </a:lnSpc>
                        <a:spcBef>
                          <a:spcPts val="0"/>
                        </a:spcBef>
                        <a:spcAft>
                          <a:spcPts val="800"/>
                        </a:spcAft>
                      </a:pPr>
                      <a:r>
                        <a:rPr lang="en-US" sz="900">
                          <a:effectLst/>
                        </a:rPr>
                        <a:t>28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9/20/2019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-0.53%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15</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828415410"/>
                  </a:ext>
                </a:extLst>
              </a:tr>
              <a:tr h="217170">
                <a:tc>
                  <a:txBody>
                    <a:bodyPr/>
                    <a:lstStyle/>
                    <a:p>
                      <a:pPr marL="0" marR="0">
                        <a:lnSpc>
                          <a:spcPct val="200000"/>
                        </a:lnSpc>
                        <a:spcBef>
                          <a:spcPts val="0"/>
                        </a:spcBef>
                        <a:spcAft>
                          <a:spcPts val="800"/>
                        </a:spcAft>
                      </a:pPr>
                      <a:r>
                        <a:rPr lang="en-US" sz="900">
                          <a:effectLst/>
                        </a:rPr>
                        <a:t>29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14</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48994617"/>
                  </a:ext>
                </a:extLst>
              </a:tr>
              <a:tr h="217170">
                <a:tc>
                  <a:txBody>
                    <a:bodyPr/>
                    <a:lstStyle/>
                    <a:p>
                      <a:pPr marL="0" marR="0">
                        <a:lnSpc>
                          <a:spcPct val="200000"/>
                        </a:lnSpc>
                        <a:spcBef>
                          <a:spcPts val="0"/>
                        </a:spcBef>
                        <a:spcAft>
                          <a:spcPts val="800"/>
                        </a:spcAft>
                      </a:pPr>
                      <a:r>
                        <a:rPr lang="en-US" sz="900">
                          <a:effectLst/>
                        </a:rPr>
                        <a:t>30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10/7/2019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12</a:t>
                      </a:r>
                      <a:endParaRPr lang="en-US" sz="800" dirty="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03648394"/>
                  </a:ext>
                </a:extLst>
              </a:tr>
            </a:tbl>
          </a:graphicData>
        </a:graphic>
      </p:graphicFrame>
    </p:spTree>
    <p:extLst>
      <p:ext uri="{BB962C8B-B14F-4D97-AF65-F5344CB8AC3E}">
        <p14:creationId xmlns:p14="http://schemas.microsoft.com/office/powerpoint/2010/main" val="56491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3D7E-181B-49EE-A5DA-300CFD2B90BB}"/>
              </a:ext>
            </a:extLst>
          </p:cNvPr>
          <p:cNvSpPr>
            <a:spLocks noGrp="1"/>
          </p:cNvSpPr>
          <p:nvPr>
            <p:ph type="title"/>
          </p:nvPr>
        </p:nvSpPr>
        <p:spPr>
          <a:xfrm>
            <a:off x="506085" y="93943"/>
            <a:ext cx="7688400" cy="1518600"/>
          </a:xfrm>
        </p:spPr>
        <p:txBody>
          <a:bodyPr/>
          <a:lstStyle/>
          <a:p>
            <a:r>
              <a:rPr lang="en-US" sz="2400" dirty="0"/>
              <a:t>Relationship between the price fluctuation of each cluster and the number of stocks in each cluster</a:t>
            </a:r>
          </a:p>
        </p:txBody>
      </p:sp>
      <p:pic>
        <p:nvPicPr>
          <p:cNvPr id="3" name="Picture 2">
            <a:extLst>
              <a:ext uri="{FF2B5EF4-FFF2-40B4-BE49-F238E27FC236}">
                <a16:creationId xmlns:a16="http://schemas.microsoft.com/office/drawing/2014/main" id="{17BD36A1-04AF-4BC1-ACC8-83E9FAB24F85}"/>
              </a:ext>
            </a:extLst>
          </p:cNvPr>
          <p:cNvPicPr>
            <a:picLocks noChangeAspect="1"/>
          </p:cNvPicPr>
          <p:nvPr/>
        </p:nvPicPr>
        <p:blipFill>
          <a:blip r:embed="rId2"/>
          <a:stretch>
            <a:fillRect/>
          </a:stretch>
        </p:blipFill>
        <p:spPr>
          <a:xfrm>
            <a:off x="785944" y="1057469"/>
            <a:ext cx="2864675" cy="3846365"/>
          </a:xfrm>
          <a:prstGeom prst="rect">
            <a:avLst/>
          </a:prstGeom>
        </p:spPr>
      </p:pic>
      <p:sp>
        <p:nvSpPr>
          <p:cNvPr id="4" name="TextBox 3">
            <a:extLst>
              <a:ext uri="{FF2B5EF4-FFF2-40B4-BE49-F238E27FC236}">
                <a16:creationId xmlns:a16="http://schemas.microsoft.com/office/drawing/2014/main" id="{B4D247F8-FC1D-4DF7-94F0-0D6622943EFC}"/>
              </a:ext>
            </a:extLst>
          </p:cNvPr>
          <p:cNvSpPr txBox="1"/>
          <p:nvPr/>
        </p:nvSpPr>
        <p:spPr>
          <a:xfrm>
            <a:off x="4350285" y="1144745"/>
            <a:ext cx="4200402" cy="1384995"/>
          </a:xfrm>
          <a:prstGeom prst="rect">
            <a:avLst/>
          </a:prstGeom>
          <a:noFill/>
        </p:spPr>
        <p:txBody>
          <a:bodyPr wrap="square" rtlCol="0">
            <a:spAutoFit/>
          </a:bodyPr>
          <a:lstStyle/>
          <a:p>
            <a:r>
              <a:rPr lang="en-US" dirty="0">
                <a:solidFill>
                  <a:schemeClr val="bg1"/>
                </a:solidFill>
              </a:rPr>
              <a:t>When the U.S. firstly planned to counter unfair trade from China on June 28, 2016, more stock prices were increasing. There are more clusters of rising stocks. </a:t>
            </a:r>
          </a:p>
          <a:p>
            <a:r>
              <a:rPr lang="en-US" dirty="0">
                <a:solidFill>
                  <a:schemeClr val="bg1"/>
                </a:solidFill>
              </a:rPr>
              <a:t>This pattern indicates that people had the confidence for</a:t>
            </a:r>
            <a:r>
              <a:rPr lang="zh-CN" altLang="en-US" dirty="0">
                <a:solidFill>
                  <a:schemeClr val="bg1"/>
                </a:solidFill>
              </a:rPr>
              <a:t> </a:t>
            </a:r>
            <a:r>
              <a:rPr lang="en-US" altLang="zh-CN" dirty="0">
                <a:solidFill>
                  <a:schemeClr val="bg1"/>
                </a:solidFill>
              </a:rPr>
              <a:t>US</a:t>
            </a:r>
            <a:r>
              <a:rPr lang="zh-CN" altLang="en-US" dirty="0">
                <a:solidFill>
                  <a:schemeClr val="bg1"/>
                </a:solidFill>
              </a:rPr>
              <a:t> </a:t>
            </a:r>
            <a:r>
              <a:rPr lang="en-US" dirty="0">
                <a:solidFill>
                  <a:schemeClr val="bg1"/>
                </a:solidFill>
              </a:rPr>
              <a:t>winning the Trade War. </a:t>
            </a:r>
          </a:p>
        </p:txBody>
      </p:sp>
      <p:sp>
        <p:nvSpPr>
          <p:cNvPr id="5" name="TextBox 4">
            <a:extLst>
              <a:ext uri="{FF2B5EF4-FFF2-40B4-BE49-F238E27FC236}">
                <a16:creationId xmlns:a16="http://schemas.microsoft.com/office/drawing/2014/main" id="{906026C9-7578-4E0D-A183-50C566CFCDA4}"/>
              </a:ext>
            </a:extLst>
          </p:cNvPr>
          <p:cNvSpPr txBox="1"/>
          <p:nvPr/>
        </p:nvSpPr>
        <p:spPr>
          <a:xfrm>
            <a:off x="4295675" y="3227294"/>
            <a:ext cx="4309621" cy="1600438"/>
          </a:xfrm>
          <a:prstGeom prst="rect">
            <a:avLst/>
          </a:prstGeom>
          <a:noFill/>
        </p:spPr>
        <p:txBody>
          <a:bodyPr wrap="square" rtlCol="0">
            <a:spAutoFit/>
          </a:bodyPr>
          <a:lstStyle/>
          <a:p>
            <a:r>
              <a:rPr lang="en-US" dirty="0">
                <a:solidFill>
                  <a:schemeClr val="bg1"/>
                </a:solidFill>
              </a:rPr>
              <a:t>When China retaliated the first time on April 2, 2018, more stock prices were decreasing, showing that people were optimistic about China and Chinese manufacturers. There are more clusters of decreasing stocks. </a:t>
            </a:r>
          </a:p>
          <a:p>
            <a:r>
              <a:rPr lang="en-US" dirty="0">
                <a:solidFill>
                  <a:schemeClr val="bg1"/>
                </a:solidFill>
              </a:rPr>
              <a:t>The pattern is that the more the cluster decreased, the more stocks in the cluster.</a:t>
            </a:r>
          </a:p>
        </p:txBody>
      </p:sp>
    </p:spTree>
    <p:extLst>
      <p:ext uri="{BB962C8B-B14F-4D97-AF65-F5344CB8AC3E}">
        <p14:creationId xmlns:p14="http://schemas.microsoft.com/office/powerpoint/2010/main" val="402538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0B24-EFC2-4E11-8D95-047EB8A55680}"/>
              </a:ext>
            </a:extLst>
          </p:cNvPr>
          <p:cNvSpPr>
            <a:spLocks noGrp="1"/>
          </p:cNvSpPr>
          <p:nvPr>
            <p:ph type="title"/>
          </p:nvPr>
        </p:nvSpPr>
        <p:spPr>
          <a:xfrm>
            <a:off x="568085" y="367709"/>
            <a:ext cx="7688400" cy="1071126"/>
          </a:xfrm>
        </p:spPr>
        <p:txBody>
          <a:bodyPr/>
          <a:lstStyle/>
          <a:p>
            <a:r>
              <a:rPr lang="en-US" sz="2400" dirty="0"/>
              <a:t>Analyzing the three most positively influenced clusters when the U.S. decided to slap trade war against China on June 28, 2016</a:t>
            </a:r>
          </a:p>
        </p:txBody>
      </p:sp>
      <p:pic>
        <p:nvPicPr>
          <p:cNvPr id="3" name="Picture 2">
            <a:extLst>
              <a:ext uri="{FF2B5EF4-FFF2-40B4-BE49-F238E27FC236}">
                <a16:creationId xmlns:a16="http://schemas.microsoft.com/office/drawing/2014/main" id="{2A3F454E-2126-4502-82DB-30B00BFA1F4A}"/>
              </a:ext>
            </a:extLst>
          </p:cNvPr>
          <p:cNvPicPr>
            <a:picLocks noChangeAspect="1"/>
          </p:cNvPicPr>
          <p:nvPr/>
        </p:nvPicPr>
        <p:blipFill>
          <a:blip r:embed="rId2"/>
          <a:stretch>
            <a:fillRect/>
          </a:stretch>
        </p:blipFill>
        <p:spPr>
          <a:xfrm>
            <a:off x="2483245" y="1875864"/>
            <a:ext cx="3639627" cy="2438611"/>
          </a:xfrm>
          <a:prstGeom prst="rect">
            <a:avLst/>
          </a:prstGeom>
        </p:spPr>
      </p:pic>
    </p:spTree>
    <p:extLst>
      <p:ext uri="{BB962C8B-B14F-4D97-AF65-F5344CB8AC3E}">
        <p14:creationId xmlns:p14="http://schemas.microsoft.com/office/powerpoint/2010/main" val="348974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sp>
        <p:nvSpPr>
          <p:cNvPr id="4" name="TextBox 3">
            <a:extLst>
              <a:ext uri="{FF2B5EF4-FFF2-40B4-BE49-F238E27FC236}">
                <a16:creationId xmlns:a16="http://schemas.microsoft.com/office/drawing/2014/main" id="{42244D65-D82C-4A15-8841-205412FD819D}"/>
              </a:ext>
            </a:extLst>
          </p:cNvPr>
          <p:cNvSpPr txBox="1"/>
          <p:nvPr/>
        </p:nvSpPr>
        <p:spPr>
          <a:xfrm>
            <a:off x="5069542" y="2070847"/>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(58) </a:t>
            </a:r>
          </a:p>
          <a:p>
            <a:pPr marL="285750" indent="-285750">
              <a:buFont typeface="Arial" panose="020B0604020202020204" pitchFamily="34" charset="0"/>
              <a:buChar char="•"/>
            </a:pPr>
            <a:r>
              <a:rPr lang="en-US" dirty="0">
                <a:solidFill>
                  <a:schemeClr val="bg1"/>
                </a:solidFill>
              </a:rPr>
              <a:t>Major Banks (38)</a:t>
            </a:r>
          </a:p>
          <a:p>
            <a:pPr marL="285750" indent="-285750">
              <a:buFont typeface="Arial" panose="020B0604020202020204" pitchFamily="34" charset="0"/>
              <a:buChar char="•"/>
            </a:pPr>
            <a:r>
              <a:rPr lang="en-US" dirty="0">
                <a:solidFill>
                  <a:schemeClr val="bg1"/>
                </a:solidFill>
              </a:rPr>
              <a:t>Real Estate Investment (29)</a:t>
            </a:r>
          </a:p>
          <a:p>
            <a:pPr marL="285750" indent="-285750">
              <a:buFont typeface="Arial" panose="020B0604020202020204" pitchFamily="34" charset="0"/>
              <a:buChar char="•"/>
            </a:pPr>
            <a:r>
              <a:rPr lang="en-US" dirty="0">
                <a:solidFill>
                  <a:schemeClr val="bg1"/>
                </a:solidFill>
              </a:rPr>
              <a:t>Oil &amp; Gas (23)</a:t>
            </a:r>
          </a:p>
        </p:txBody>
      </p:sp>
      <p:pic>
        <p:nvPicPr>
          <p:cNvPr id="5" name="Picture 4">
            <a:extLst>
              <a:ext uri="{FF2B5EF4-FFF2-40B4-BE49-F238E27FC236}">
                <a16:creationId xmlns:a16="http://schemas.microsoft.com/office/drawing/2014/main" id="{84B70490-5192-4B74-9054-C6DDACBBF6DF}"/>
              </a:ext>
            </a:extLst>
          </p:cNvPr>
          <p:cNvPicPr>
            <a:picLocks noChangeAspect="1"/>
          </p:cNvPicPr>
          <p:nvPr/>
        </p:nvPicPr>
        <p:blipFill>
          <a:blip r:embed="rId2"/>
          <a:stretch>
            <a:fillRect/>
          </a:stretch>
        </p:blipFill>
        <p:spPr>
          <a:xfrm>
            <a:off x="282390" y="1357742"/>
            <a:ext cx="4787152" cy="3498731"/>
          </a:xfrm>
          <a:prstGeom prst="rect">
            <a:avLst/>
          </a:prstGeom>
        </p:spPr>
      </p:pic>
    </p:spTree>
    <p:extLst>
      <p:ext uri="{BB962C8B-B14F-4D97-AF65-F5344CB8AC3E}">
        <p14:creationId xmlns:p14="http://schemas.microsoft.com/office/powerpoint/2010/main" val="401429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sp>
        <p:nvSpPr>
          <p:cNvPr id="4" name="TextBox 3">
            <a:extLst>
              <a:ext uri="{FF2B5EF4-FFF2-40B4-BE49-F238E27FC236}">
                <a16:creationId xmlns:a16="http://schemas.microsoft.com/office/drawing/2014/main" id="{3FE3E365-070F-40E3-975B-F6F71E6E7D5A}"/>
              </a:ext>
            </a:extLst>
          </p:cNvPr>
          <p:cNvSpPr txBox="1"/>
          <p:nvPr/>
        </p:nvSpPr>
        <p:spPr>
          <a:xfrm>
            <a:off x="5291408" y="2215388"/>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(75)</a:t>
            </a:r>
          </a:p>
          <a:p>
            <a:pPr marL="285750" indent="-285750">
              <a:buFont typeface="Arial" panose="020B0604020202020204" pitchFamily="34" charset="0"/>
              <a:buChar char="•"/>
            </a:pPr>
            <a:r>
              <a:rPr lang="en-US" dirty="0">
                <a:solidFill>
                  <a:schemeClr val="bg1"/>
                </a:solidFill>
              </a:rPr>
              <a:t>Real estate Investment (64)</a:t>
            </a:r>
          </a:p>
          <a:p>
            <a:pPr marL="285750" indent="-285750">
              <a:buFont typeface="Arial" panose="020B0604020202020204" pitchFamily="34" charset="0"/>
              <a:buChar char="•"/>
            </a:pPr>
            <a:r>
              <a:rPr lang="en-US" dirty="0">
                <a:solidFill>
                  <a:schemeClr val="bg1"/>
                </a:solidFill>
              </a:rPr>
              <a:t>Major Pharmaceuticals (29)</a:t>
            </a:r>
          </a:p>
          <a:p>
            <a:pPr marL="285750" indent="-285750">
              <a:buFont typeface="Arial" panose="020B0604020202020204" pitchFamily="34" charset="0"/>
              <a:buChar char="•"/>
            </a:pPr>
            <a:r>
              <a:rPr lang="en-US" dirty="0">
                <a:solidFill>
                  <a:schemeClr val="bg1"/>
                </a:solidFill>
              </a:rPr>
              <a:t>Computer Software(29)</a:t>
            </a:r>
          </a:p>
        </p:txBody>
      </p:sp>
      <p:pic>
        <p:nvPicPr>
          <p:cNvPr id="5" name="Picture 4">
            <a:extLst>
              <a:ext uri="{FF2B5EF4-FFF2-40B4-BE49-F238E27FC236}">
                <a16:creationId xmlns:a16="http://schemas.microsoft.com/office/drawing/2014/main" id="{A64F2912-5C8D-478F-A6FC-3B24EEEF9116}"/>
              </a:ext>
            </a:extLst>
          </p:cNvPr>
          <p:cNvPicPr>
            <a:picLocks noChangeAspect="1"/>
          </p:cNvPicPr>
          <p:nvPr/>
        </p:nvPicPr>
        <p:blipFill>
          <a:blip r:embed="rId2"/>
          <a:stretch>
            <a:fillRect/>
          </a:stretch>
        </p:blipFill>
        <p:spPr>
          <a:xfrm>
            <a:off x="398457" y="1358868"/>
            <a:ext cx="4846669" cy="3266920"/>
          </a:xfrm>
          <a:prstGeom prst="rect">
            <a:avLst/>
          </a:prstGeom>
        </p:spPr>
      </p:pic>
    </p:spTree>
    <p:extLst>
      <p:ext uri="{BB962C8B-B14F-4D97-AF65-F5344CB8AC3E}">
        <p14:creationId xmlns:p14="http://schemas.microsoft.com/office/powerpoint/2010/main" val="116976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sp>
        <p:nvSpPr>
          <p:cNvPr id="4" name="TextBox 3">
            <a:extLst>
              <a:ext uri="{FF2B5EF4-FFF2-40B4-BE49-F238E27FC236}">
                <a16:creationId xmlns:a16="http://schemas.microsoft.com/office/drawing/2014/main" id="{1B66FE9B-FB3E-4258-A7AB-8FE47511C4FA}"/>
              </a:ext>
            </a:extLst>
          </p:cNvPr>
          <p:cNvSpPr txBox="1"/>
          <p:nvPr/>
        </p:nvSpPr>
        <p:spPr>
          <a:xfrm>
            <a:off x="5378614" y="1986974"/>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(61)</a:t>
            </a:r>
          </a:p>
          <a:p>
            <a:pPr marL="285750" indent="-285750">
              <a:buFont typeface="Arial" panose="020B0604020202020204" pitchFamily="34" charset="0"/>
              <a:buChar char="•"/>
            </a:pPr>
            <a:r>
              <a:rPr lang="en-US" dirty="0">
                <a:solidFill>
                  <a:schemeClr val="bg1"/>
                </a:solidFill>
              </a:rPr>
              <a:t>Oil &amp; Gas (24)</a:t>
            </a:r>
          </a:p>
          <a:p>
            <a:pPr marL="285750" indent="-285750">
              <a:buFont typeface="Arial" panose="020B0604020202020204" pitchFamily="34" charset="0"/>
              <a:buChar char="•"/>
            </a:pPr>
            <a:r>
              <a:rPr lang="en-US" dirty="0">
                <a:solidFill>
                  <a:schemeClr val="bg1"/>
                </a:solidFill>
              </a:rPr>
              <a:t>Major Banks (17)</a:t>
            </a:r>
          </a:p>
          <a:p>
            <a:pPr marL="285750" indent="-285750">
              <a:buFont typeface="Arial" panose="020B0604020202020204" pitchFamily="34" charset="0"/>
              <a:buChar char="•"/>
            </a:pPr>
            <a:r>
              <a:rPr lang="en-US" dirty="0">
                <a:solidFill>
                  <a:schemeClr val="bg1"/>
                </a:solidFill>
              </a:rPr>
              <a:t>Semiconductor (14)</a:t>
            </a:r>
          </a:p>
        </p:txBody>
      </p:sp>
      <p:pic>
        <p:nvPicPr>
          <p:cNvPr id="5" name="Picture 4">
            <a:extLst>
              <a:ext uri="{FF2B5EF4-FFF2-40B4-BE49-F238E27FC236}">
                <a16:creationId xmlns:a16="http://schemas.microsoft.com/office/drawing/2014/main" id="{CAE1E3E5-C0AB-4029-B165-B0826853A2C8}"/>
              </a:ext>
            </a:extLst>
          </p:cNvPr>
          <p:cNvPicPr>
            <a:picLocks noChangeAspect="1"/>
          </p:cNvPicPr>
          <p:nvPr/>
        </p:nvPicPr>
        <p:blipFill>
          <a:blip r:embed="rId2"/>
          <a:stretch>
            <a:fillRect/>
          </a:stretch>
        </p:blipFill>
        <p:spPr>
          <a:xfrm>
            <a:off x="990371" y="1162853"/>
            <a:ext cx="4264016" cy="3520469"/>
          </a:xfrm>
          <a:prstGeom prst="rect">
            <a:avLst/>
          </a:prstGeom>
        </p:spPr>
      </p:pic>
    </p:spTree>
    <p:extLst>
      <p:ext uri="{BB962C8B-B14F-4D97-AF65-F5344CB8AC3E}">
        <p14:creationId xmlns:p14="http://schemas.microsoft.com/office/powerpoint/2010/main" val="9405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959-4CB1-4BCB-8B49-DC823B6DAE7E}"/>
              </a:ext>
            </a:extLst>
          </p:cNvPr>
          <p:cNvSpPr>
            <a:spLocks noGrp="1"/>
          </p:cNvSpPr>
          <p:nvPr>
            <p:ph type="title"/>
          </p:nvPr>
        </p:nvSpPr>
        <p:spPr>
          <a:xfrm>
            <a:off x="642043" y="293750"/>
            <a:ext cx="7688400" cy="1044233"/>
          </a:xfrm>
        </p:spPr>
        <p:txBody>
          <a:bodyPr/>
          <a:lstStyle/>
          <a:p>
            <a:r>
              <a:rPr lang="en-US" sz="2800" dirty="0"/>
              <a:t>Analyzing the three most negatively influenced clusters when China retaliated on April 2, 2018</a:t>
            </a:r>
          </a:p>
        </p:txBody>
      </p:sp>
      <p:pic>
        <p:nvPicPr>
          <p:cNvPr id="3" name="Picture 2">
            <a:extLst>
              <a:ext uri="{FF2B5EF4-FFF2-40B4-BE49-F238E27FC236}">
                <a16:creationId xmlns:a16="http://schemas.microsoft.com/office/drawing/2014/main" id="{1DEDB763-4063-44CC-9F9C-B4E2DEB46259}"/>
              </a:ext>
            </a:extLst>
          </p:cNvPr>
          <p:cNvPicPr>
            <a:picLocks noChangeAspect="1"/>
          </p:cNvPicPr>
          <p:nvPr/>
        </p:nvPicPr>
        <p:blipFill>
          <a:blip r:embed="rId2"/>
          <a:stretch>
            <a:fillRect/>
          </a:stretch>
        </p:blipFill>
        <p:spPr>
          <a:xfrm>
            <a:off x="2608513" y="1973355"/>
            <a:ext cx="3755461" cy="2554445"/>
          </a:xfrm>
          <a:prstGeom prst="rect">
            <a:avLst/>
          </a:prstGeom>
        </p:spPr>
      </p:pic>
    </p:spTree>
    <p:extLst>
      <p:ext uri="{BB962C8B-B14F-4D97-AF65-F5344CB8AC3E}">
        <p14:creationId xmlns:p14="http://schemas.microsoft.com/office/powerpoint/2010/main" val="8416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pic>
        <p:nvPicPr>
          <p:cNvPr id="3" name="Picture 2">
            <a:extLst>
              <a:ext uri="{FF2B5EF4-FFF2-40B4-BE49-F238E27FC236}">
                <a16:creationId xmlns:a16="http://schemas.microsoft.com/office/drawing/2014/main" id="{E2AD0CB3-CDD4-4E71-9F67-E0871D03E06E}"/>
              </a:ext>
            </a:extLst>
          </p:cNvPr>
          <p:cNvPicPr>
            <a:picLocks noChangeAspect="1"/>
          </p:cNvPicPr>
          <p:nvPr/>
        </p:nvPicPr>
        <p:blipFill>
          <a:blip r:embed="rId2"/>
          <a:stretch>
            <a:fillRect/>
          </a:stretch>
        </p:blipFill>
        <p:spPr>
          <a:xfrm>
            <a:off x="520455" y="1465479"/>
            <a:ext cx="4575980" cy="2212541"/>
          </a:xfrm>
          <a:prstGeom prst="rect">
            <a:avLst/>
          </a:prstGeom>
        </p:spPr>
      </p:pic>
      <p:sp>
        <p:nvSpPr>
          <p:cNvPr id="4" name="TextBox 3">
            <a:extLst>
              <a:ext uri="{FF2B5EF4-FFF2-40B4-BE49-F238E27FC236}">
                <a16:creationId xmlns:a16="http://schemas.microsoft.com/office/drawing/2014/main" id="{42244D65-D82C-4A15-8841-205412FD819D}"/>
              </a:ext>
            </a:extLst>
          </p:cNvPr>
          <p:cNvSpPr txBox="1"/>
          <p:nvPr/>
        </p:nvSpPr>
        <p:spPr>
          <a:xfrm>
            <a:off x="5244353" y="1902759"/>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(50) </a:t>
            </a:r>
          </a:p>
          <a:p>
            <a:pPr marL="285750" indent="-285750">
              <a:buFont typeface="Arial" panose="020B0604020202020204" pitchFamily="34" charset="0"/>
              <a:buChar char="•"/>
            </a:pPr>
            <a:r>
              <a:rPr lang="en-US" dirty="0">
                <a:solidFill>
                  <a:schemeClr val="bg1"/>
                </a:solidFill>
              </a:rPr>
              <a:t>Major Banks (34)</a:t>
            </a:r>
          </a:p>
          <a:p>
            <a:pPr marL="285750" indent="-285750">
              <a:buFont typeface="Arial" panose="020B0604020202020204" pitchFamily="34" charset="0"/>
              <a:buChar char="•"/>
            </a:pPr>
            <a:r>
              <a:rPr lang="en-US" dirty="0">
                <a:solidFill>
                  <a:schemeClr val="bg1"/>
                </a:solidFill>
              </a:rPr>
              <a:t>Industrial Machinery (22)</a:t>
            </a:r>
          </a:p>
          <a:p>
            <a:pPr marL="285750" indent="-285750">
              <a:buFont typeface="Arial" panose="020B0604020202020204" pitchFamily="34" charset="0"/>
              <a:buChar char="•"/>
            </a:pPr>
            <a:r>
              <a:rPr lang="en-US" dirty="0">
                <a:solidFill>
                  <a:schemeClr val="bg1"/>
                </a:solidFill>
              </a:rPr>
              <a:t>Oil &amp; Gas (22).</a:t>
            </a:r>
          </a:p>
        </p:txBody>
      </p:sp>
    </p:spTree>
    <p:extLst>
      <p:ext uri="{BB962C8B-B14F-4D97-AF65-F5344CB8AC3E}">
        <p14:creationId xmlns:p14="http://schemas.microsoft.com/office/powerpoint/2010/main" val="29380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pic>
        <p:nvPicPr>
          <p:cNvPr id="3" name="Picture 2">
            <a:extLst>
              <a:ext uri="{FF2B5EF4-FFF2-40B4-BE49-F238E27FC236}">
                <a16:creationId xmlns:a16="http://schemas.microsoft.com/office/drawing/2014/main" id="{436A5B81-9BDE-4F65-8111-B8DD07AD5138}"/>
              </a:ext>
            </a:extLst>
          </p:cNvPr>
          <p:cNvPicPr>
            <a:picLocks noChangeAspect="1"/>
          </p:cNvPicPr>
          <p:nvPr/>
        </p:nvPicPr>
        <p:blipFill>
          <a:blip r:embed="rId2"/>
          <a:stretch>
            <a:fillRect/>
          </a:stretch>
        </p:blipFill>
        <p:spPr>
          <a:xfrm>
            <a:off x="776489" y="1655330"/>
            <a:ext cx="4070437" cy="2627558"/>
          </a:xfrm>
          <a:prstGeom prst="rect">
            <a:avLst/>
          </a:prstGeom>
        </p:spPr>
      </p:pic>
      <p:sp>
        <p:nvSpPr>
          <p:cNvPr id="4" name="TextBox 3">
            <a:extLst>
              <a:ext uri="{FF2B5EF4-FFF2-40B4-BE49-F238E27FC236}">
                <a16:creationId xmlns:a16="http://schemas.microsoft.com/office/drawing/2014/main" id="{3FE3E365-070F-40E3-975B-F6F71E6E7D5A}"/>
              </a:ext>
            </a:extLst>
          </p:cNvPr>
          <p:cNvSpPr txBox="1"/>
          <p:nvPr/>
        </p:nvSpPr>
        <p:spPr>
          <a:xfrm>
            <a:off x="5325035" y="1943100"/>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 (56)</a:t>
            </a:r>
          </a:p>
          <a:p>
            <a:pPr marL="285750" indent="-285750">
              <a:buFont typeface="Arial" panose="020B0604020202020204" pitchFamily="34" charset="0"/>
              <a:buChar char="•"/>
            </a:pPr>
            <a:r>
              <a:rPr lang="en-US" dirty="0">
                <a:solidFill>
                  <a:schemeClr val="bg1"/>
                </a:solidFill>
              </a:rPr>
              <a:t>Semiconductor (25)</a:t>
            </a:r>
          </a:p>
          <a:p>
            <a:pPr marL="285750" indent="-285750">
              <a:buFont typeface="Arial" panose="020B0604020202020204" pitchFamily="34" charset="0"/>
              <a:buChar char="•"/>
            </a:pPr>
            <a:r>
              <a:rPr lang="en-US" dirty="0">
                <a:solidFill>
                  <a:schemeClr val="bg1"/>
                </a:solidFill>
              </a:rPr>
              <a:t>Industrial Machinery (18)</a:t>
            </a:r>
          </a:p>
          <a:p>
            <a:pPr marL="285750" indent="-285750">
              <a:buFont typeface="Arial" panose="020B0604020202020204" pitchFamily="34" charset="0"/>
              <a:buChar char="•"/>
            </a:pPr>
            <a:r>
              <a:rPr lang="en-US" dirty="0">
                <a:solidFill>
                  <a:schemeClr val="bg1"/>
                </a:solidFill>
              </a:rPr>
              <a:t>Metal Fabrication (16)</a:t>
            </a:r>
          </a:p>
        </p:txBody>
      </p:sp>
    </p:spTree>
    <p:extLst>
      <p:ext uri="{BB962C8B-B14F-4D97-AF65-F5344CB8AC3E}">
        <p14:creationId xmlns:p14="http://schemas.microsoft.com/office/powerpoint/2010/main" val="26214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03DD-0E75-4F07-B353-73B7AC4574DC}"/>
              </a:ext>
            </a:extLst>
          </p:cNvPr>
          <p:cNvSpPr>
            <a:spLocks noGrp="1"/>
          </p:cNvSpPr>
          <p:nvPr>
            <p:ph type="title"/>
          </p:nvPr>
        </p:nvSpPr>
        <p:spPr>
          <a:xfrm>
            <a:off x="803408" y="599232"/>
            <a:ext cx="7688700" cy="535200"/>
          </a:xfrm>
        </p:spPr>
        <p:txBody>
          <a:bodyPr/>
          <a:lstStyle/>
          <a:p>
            <a:r>
              <a:rPr lang="en-US" dirty="0">
                <a:latin typeface="Times New Roman" panose="02020603050405020304" pitchFamily="18" charset="0"/>
                <a:cs typeface="Times New Roman" panose="02020603050405020304" pitchFamily="18" charset="0"/>
              </a:rPr>
              <a:t>Research scope</a:t>
            </a:r>
          </a:p>
        </p:txBody>
      </p:sp>
      <p:sp>
        <p:nvSpPr>
          <p:cNvPr id="3" name="Text Placeholder 2">
            <a:extLst>
              <a:ext uri="{FF2B5EF4-FFF2-40B4-BE49-F238E27FC236}">
                <a16:creationId xmlns:a16="http://schemas.microsoft.com/office/drawing/2014/main" id="{13315CCB-1325-4AF3-9C6A-C740D4C43F27}"/>
              </a:ext>
            </a:extLst>
          </p:cNvPr>
          <p:cNvSpPr>
            <a:spLocks noGrp="1"/>
          </p:cNvSpPr>
          <p:nvPr>
            <p:ph type="body" idx="1"/>
          </p:nvPr>
        </p:nvSpPr>
        <p:spPr>
          <a:xfrm>
            <a:off x="727650" y="1311088"/>
            <a:ext cx="7688700" cy="3590365"/>
          </a:xfrm>
        </p:spPr>
        <p:txBody>
          <a:bodyPr/>
          <a:lstStyle/>
          <a:p>
            <a:r>
              <a:rPr lang="en-US" dirty="0">
                <a:latin typeface="Times New Roman" panose="02020603050405020304" pitchFamily="18" charset="0"/>
                <a:cs typeface="Times New Roman" panose="02020603050405020304" pitchFamily="18" charset="0"/>
              </a:rPr>
              <a:t>Stock market is "an anchor" to understand the economic impacts. </a:t>
            </a:r>
          </a:p>
          <a:p>
            <a:pPr lvl="1"/>
            <a:r>
              <a:rPr lang="en-US" dirty="0">
                <a:latin typeface="Times New Roman" panose="02020603050405020304" pitchFamily="18" charset="0"/>
                <a:cs typeface="Times New Roman" panose="02020603050405020304" pitchFamily="18" charset="0"/>
              </a:rPr>
              <a:t>Every known and influential information reflects on stock prices immediately.</a:t>
            </a:r>
          </a:p>
          <a:p>
            <a:pPr lvl="1"/>
            <a:r>
              <a:rPr lang="en-US" dirty="0">
                <a:latin typeface="Times New Roman" panose="02020603050405020304" pitchFamily="18" charset="0"/>
                <a:cs typeface="Times New Roman" panose="02020603050405020304" pitchFamily="18" charset="0"/>
              </a:rPr>
              <a:t>Most achievable</a:t>
            </a:r>
          </a:p>
          <a:p>
            <a:pPr lvl="1"/>
            <a:r>
              <a:rPr lang="en-US" dirty="0">
                <a:latin typeface="Times New Roman" panose="02020603050405020304" pitchFamily="18" charset="0"/>
                <a:cs typeface="Times New Roman" panose="02020603050405020304" pitchFamily="18" charset="0"/>
              </a:rPr>
              <a:t>Real-time data </a:t>
            </a:r>
          </a:p>
          <a:p>
            <a:r>
              <a:rPr lang="en-US" dirty="0">
                <a:latin typeface="Times New Roman" panose="02020603050405020304" pitchFamily="18" charset="0"/>
                <a:cs typeface="Times New Roman" panose="02020603050405020304" pitchFamily="18" charset="0"/>
              </a:rPr>
              <a:t> Objective and quantitative method to categorize and analyze stock market fluctuation.</a:t>
            </a:r>
          </a:p>
          <a:p>
            <a:pPr lvl="1"/>
            <a:r>
              <a:rPr lang="en-US" dirty="0">
                <a:latin typeface="Times New Roman" panose="02020603050405020304" pitchFamily="18" charset="0"/>
                <a:cs typeface="Times New Roman" panose="02020603050405020304" pitchFamily="18" charset="0"/>
              </a:rPr>
              <a:t>Unsupervised Machine Learning</a:t>
            </a:r>
          </a:p>
          <a:p>
            <a:pPr lvl="1"/>
            <a:r>
              <a:rPr lang="en-US" dirty="0">
                <a:latin typeface="Times New Roman" panose="02020603050405020304" pitchFamily="18" charset="0"/>
                <a:cs typeface="Times New Roman" panose="02020603050405020304" pitchFamily="18" charset="0"/>
              </a:rPr>
              <a:t>30 essential dates (June 28, 2016 - October 10, 2019)</a:t>
            </a:r>
          </a:p>
          <a:p>
            <a:pPr lvl="1"/>
            <a:r>
              <a:rPr lang="en-US" dirty="0">
                <a:latin typeface="Times New Roman" panose="02020603050405020304" pitchFamily="18" charset="0"/>
                <a:cs typeface="Times New Roman" panose="02020603050405020304" pitchFamily="18" charset="0"/>
              </a:rPr>
              <a:t>4779 stocks </a:t>
            </a:r>
          </a:p>
          <a:p>
            <a:pPr lvl="1"/>
            <a:endParaRPr lang="en-US" dirty="0"/>
          </a:p>
        </p:txBody>
      </p:sp>
    </p:spTree>
    <p:extLst>
      <p:ext uri="{BB962C8B-B14F-4D97-AF65-F5344CB8AC3E}">
        <p14:creationId xmlns:p14="http://schemas.microsoft.com/office/powerpoint/2010/main" val="1570602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pic>
        <p:nvPicPr>
          <p:cNvPr id="3" name="Picture 2">
            <a:extLst>
              <a:ext uri="{FF2B5EF4-FFF2-40B4-BE49-F238E27FC236}">
                <a16:creationId xmlns:a16="http://schemas.microsoft.com/office/drawing/2014/main" id="{05561BF0-8B26-4036-90F5-06006FA7E454}"/>
              </a:ext>
            </a:extLst>
          </p:cNvPr>
          <p:cNvPicPr>
            <a:picLocks noChangeAspect="1"/>
          </p:cNvPicPr>
          <p:nvPr/>
        </p:nvPicPr>
        <p:blipFill>
          <a:blip r:embed="rId2"/>
          <a:stretch>
            <a:fillRect/>
          </a:stretch>
        </p:blipFill>
        <p:spPr>
          <a:xfrm>
            <a:off x="783561" y="1400850"/>
            <a:ext cx="4460260" cy="2182792"/>
          </a:xfrm>
          <a:prstGeom prst="rect">
            <a:avLst/>
          </a:prstGeom>
        </p:spPr>
      </p:pic>
      <p:sp>
        <p:nvSpPr>
          <p:cNvPr id="4" name="TextBox 3">
            <a:extLst>
              <a:ext uri="{FF2B5EF4-FFF2-40B4-BE49-F238E27FC236}">
                <a16:creationId xmlns:a16="http://schemas.microsoft.com/office/drawing/2014/main" id="{1B66FE9B-FB3E-4258-A7AB-8FE47511C4FA}"/>
              </a:ext>
            </a:extLst>
          </p:cNvPr>
          <p:cNvSpPr txBox="1"/>
          <p:nvPr/>
        </p:nvSpPr>
        <p:spPr>
          <a:xfrm>
            <a:off x="5432402" y="1907470"/>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(91)</a:t>
            </a:r>
          </a:p>
          <a:p>
            <a:pPr marL="285750" indent="-285750">
              <a:buFont typeface="Arial" panose="020B0604020202020204" pitchFamily="34" charset="0"/>
              <a:buChar char="•"/>
            </a:pPr>
            <a:r>
              <a:rPr lang="en-US" dirty="0">
                <a:solidFill>
                  <a:schemeClr val="bg1"/>
                </a:solidFill>
              </a:rPr>
              <a:t>Real Estate Investment (33)</a:t>
            </a:r>
          </a:p>
          <a:p>
            <a:pPr marL="285750" indent="-285750">
              <a:buFont typeface="Arial" panose="020B0604020202020204" pitchFamily="34" charset="0"/>
              <a:buChar char="•"/>
            </a:pPr>
            <a:r>
              <a:rPr lang="en-US" dirty="0">
                <a:solidFill>
                  <a:schemeClr val="bg1"/>
                </a:solidFill>
              </a:rPr>
              <a:t>Major Pharmaceuticals (26)</a:t>
            </a:r>
          </a:p>
          <a:p>
            <a:pPr marL="285750" indent="-285750">
              <a:buFont typeface="Arial" panose="020B0604020202020204" pitchFamily="34" charset="0"/>
              <a:buChar char="•"/>
            </a:pPr>
            <a:r>
              <a:rPr lang="en-US" dirty="0">
                <a:solidFill>
                  <a:schemeClr val="bg1"/>
                </a:solidFill>
              </a:rPr>
              <a:t>Computer Software (26)</a:t>
            </a:r>
          </a:p>
        </p:txBody>
      </p:sp>
    </p:spTree>
    <p:extLst>
      <p:ext uri="{BB962C8B-B14F-4D97-AF65-F5344CB8AC3E}">
        <p14:creationId xmlns:p14="http://schemas.microsoft.com/office/powerpoint/2010/main" val="425945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232-D744-47B7-A1EF-C7C83944EBAC}"/>
              </a:ext>
            </a:extLst>
          </p:cNvPr>
          <p:cNvSpPr>
            <a:spLocks noGrp="1"/>
          </p:cNvSpPr>
          <p:nvPr>
            <p:ph type="title"/>
          </p:nvPr>
        </p:nvSpPr>
        <p:spPr>
          <a:xfrm>
            <a:off x="527744" y="448391"/>
            <a:ext cx="7688400" cy="734950"/>
          </a:xfrm>
        </p:spPr>
        <p:txBody>
          <a:bodyPr/>
          <a:lstStyle/>
          <a:p>
            <a:endParaRPr lang="en-US" sz="1200" dirty="0"/>
          </a:p>
        </p:txBody>
      </p:sp>
      <p:sp>
        <p:nvSpPr>
          <p:cNvPr id="4" name="TextBox 3">
            <a:extLst>
              <a:ext uri="{FF2B5EF4-FFF2-40B4-BE49-F238E27FC236}">
                <a16:creationId xmlns:a16="http://schemas.microsoft.com/office/drawing/2014/main" id="{8D4C6E4A-9529-4FE9-A682-F9D1F1C769D5}"/>
              </a:ext>
            </a:extLst>
          </p:cNvPr>
          <p:cNvSpPr txBox="1"/>
          <p:nvPr/>
        </p:nvSpPr>
        <p:spPr>
          <a:xfrm>
            <a:off x="527744" y="1430026"/>
            <a:ext cx="3946712" cy="646331"/>
          </a:xfrm>
          <a:prstGeom prst="rect">
            <a:avLst/>
          </a:prstGeom>
          <a:noFill/>
        </p:spPr>
        <p:txBody>
          <a:bodyPr wrap="square" rtlCol="0">
            <a:spAutoFit/>
          </a:bodyPr>
          <a:lstStyle/>
          <a:p>
            <a:r>
              <a:rPr lang="en-US" sz="1800" dirty="0">
                <a:solidFill>
                  <a:schemeClr val="bg1"/>
                </a:solidFill>
              </a:rPr>
              <a:t>Top positively influenced industries on June 28, 2016</a:t>
            </a:r>
          </a:p>
        </p:txBody>
      </p:sp>
      <p:sp>
        <p:nvSpPr>
          <p:cNvPr id="5" name="TextBox 4">
            <a:extLst>
              <a:ext uri="{FF2B5EF4-FFF2-40B4-BE49-F238E27FC236}">
                <a16:creationId xmlns:a16="http://schemas.microsoft.com/office/drawing/2014/main" id="{7703B46B-A650-4626-85FF-A6E4E0FC1688}"/>
              </a:ext>
            </a:extLst>
          </p:cNvPr>
          <p:cNvSpPr txBox="1"/>
          <p:nvPr/>
        </p:nvSpPr>
        <p:spPr>
          <a:xfrm>
            <a:off x="625288" y="2003612"/>
            <a:ext cx="365760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Major Pharmaceuticals </a:t>
            </a:r>
          </a:p>
          <a:p>
            <a:pPr marL="285750" indent="-285750">
              <a:buFont typeface="Arial" panose="020B0604020202020204" pitchFamily="34" charset="0"/>
              <a:buChar char="•"/>
            </a:pPr>
            <a:r>
              <a:rPr lang="en-US" sz="1800" dirty="0">
                <a:solidFill>
                  <a:schemeClr val="bg1"/>
                </a:solidFill>
              </a:rPr>
              <a:t>Oil &amp; Gas </a:t>
            </a:r>
          </a:p>
          <a:p>
            <a:pPr marL="285750" indent="-285750">
              <a:buFont typeface="Arial" panose="020B0604020202020204" pitchFamily="34" charset="0"/>
              <a:buChar char="•"/>
            </a:pPr>
            <a:r>
              <a:rPr lang="en-US" sz="1800" dirty="0">
                <a:solidFill>
                  <a:schemeClr val="bg1"/>
                </a:solidFill>
              </a:rPr>
              <a:t>Major Banks </a:t>
            </a:r>
          </a:p>
          <a:p>
            <a:pPr marL="285750" indent="-285750">
              <a:buFont typeface="Arial" panose="020B0604020202020204" pitchFamily="34" charset="0"/>
              <a:buChar char="•"/>
            </a:pPr>
            <a:r>
              <a:rPr lang="en-US" sz="1800" dirty="0">
                <a:solidFill>
                  <a:schemeClr val="bg1"/>
                </a:solidFill>
              </a:rPr>
              <a:t>Real Estate Investment</a:t>
            </a:r>
          </a:p>
          <a:p>
            <a:pPr marL="285750" indent="-285750">
              <a:buFont typeface="Arial" panose="020B0604020202020204" pitchFamily="34" charset="0"/>
              <a:buChar char="•"/>
            </a:pPr>
            <a:r>
              <a:rPr lang="en-US" sz="1800" dirty="0">
                <a:solidFill>
                  <a:schemeClr val="bg1"/>
                </a:solidFill>
              </a:rPr>
              <a:t>Semiconductor</a:t>
            </a:r>
          </a:p>
          <a:p>
            <a:pPr marL="285750" indent="-285750">
              <a:buFont typeface="Arial" panose="020B0604020202020204" pitchFamily="34" charset="0"/>
              <a:buChar char="•"/>
            </a:pPr>
            <a:r>
              <a:rPr lang="en-US" sz="1800" dirty="0">
                <a:solidFill>
                  <a:schemeClr val="bg1"/>
                </a:solidFill>
              </a:rPr>
              <a:t>Computer Software</a:t>
            </a:r>
          </a:p>
        </p:txBody>
      </p:sp>
      <p:sp>
        <p:nvSpPr>
          <p:cNvPr id="6" name="TextBox 5">
            <a:extLst>
              <a:ext uri="{FF2B5EF4-FFF2-40B4-BE49-F238E27FC236}">
                <a16:creationId xmlns:a16="http://schemas.microsoft.com/office/drawing/2014/main" id="{E3DF47B7-3BEA-4583-A029-2C6814F49961}"/>
              </a:ext>
            </a:extLst>
          </p:cNvPr>
          <p:cNvSpPr txBox="1"/>
          <p:nvPr/>
        </p:nvSpPr>
        <p:spPr>
          <a:xfrm>
            <a:off x="4511383" y="1373997"/>
            <a:ext cx="3946712" cy="646331"/>
          </a:xfrm>
          <a:prstGeom prst="rect">
            <a:avLst/>
          </a:prstGeom>
          <a:noFill/>
        </p:spPr>
        <p:txBody>
          <a:bodyPr wrap="square" rtlCol="0">
            <a:spAutoFit/>
          </a:bodyPr>
          <a:lstStyle/>
          <a:p>
            <a:r>
              <a:rPr lang="en-US" sz="1800" dirty="0">
                <a:solidFill>
                  <a:schemeClr val="bg1"/>
                </a:solidFill>
              </a:rPr>
              <a:t>Top negatively influenced industries on April 2, 2018</a:t>
            </a:r>
          </a:p>
        </p:txBody>
      </p:sp>
      <p:sp>
        <p:nvSpPr>
          <p:cNvPr id="8" name="TextBox 7">
            <a:extLst>
              <a:ext uri="{FF2B5EF4-FFF2-40B4-BE49-F238E27FC236}">
                <a16:creationId xmlns:a16="http://schemas.microsoft.com/office/drawing/2014/main" id="{DD37CA59-B306-4A65-94D9-80409EC35AED}"/>
              </a:ext>
            </a:extLst>
          </p:cNvPr>
          <p:cNvSpPr txBox="1"/>
          <p:nvPr/>
        </p:nvSpPr>
        <p:spPr>
          <a:xfrm>
            <a:off x="4652682" y="2003612"/>
            <a:ext cx="338193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Major Pharmaceuticals </a:t>
            </a:r>
          </a:p>
          <a:p>
            <a:pPr marL="285750" indent="-285750">
              <a:buFont typeface="Arial" panose="020B0604020202020204" pitchFamily="34" charset="0"/>
              <a:buChar char="•"/>
            </a:pPr>
            <a:r>
              <a:rPr lang="en-US" sz="1800" dirty="0">
                <a:solidFill>
                  <a:schemeClr val="bg1"/>
                </a:solidFill>
              </a:rPr>
              <a:t>Oil &amp; Gas </a:t>
            </a:r>
          </a:p>
          <a:p>
            <a:pPr marL="285750" indent="-285750">
              <a:buFont typeface="Arial" panose="020B0604020202020204" pitchFamily="34" charset="0"/>
              <a:buChar char="•"/>
            </a:pPr>
            <a:r>
              <a:rPr lang="en-US" sz="1800" dirty="0">
                <a:solidFill>
                  <a:schemeClr val="bg1"/>
                </a:solidFill>
              </a:rPr>
              <a:t>Major Banks </a:t>
            </a:r>
          </a:p>
          <a:p>
            <a:pPr marL="285750" indent="-285750">
              <a:buFont typeface="Arial" panose="020B0604020202020204" pitchFamily="34" charset="0"/>
              <a:buChar char="•"/>
            </a:pPr>
            <a:r>
              <a:rPr lang="en-US" sz="1800" dirty="0">
                <a:solidFill>
                  <a:schemeClr val="bg1"/>
                </a:solidFill>
              </a:rPr>
              <a:t>Real Estate Investment</a:t>
            </a:r>
          </a:p>
          <a:p>
            <a:pPr marL="285750" indent="-285750">
              <a:buFont typeface="Arial" panose="020B0604020202020204" pitchFamily="34" charset="0"/>
              <a:buChar char="•"/>
            </a:pPr>
            <a:r>
              <a:rPr lang="en-US" sz="1800" dirty="0">
                <a:solidFill>
                  <a:schemeClr val="bg1"/>
                </a:solidFill>
              </a:rPr>
              <a:t>Semiconductor</a:t>
            </a:r>
          </a:p>
          <a:p>
            <a:pPr marL="285750" indent="-285750">
              <a:buFont typeface="Arial" panose="020B0604020202020204" pitchFamily="34" charset="0"/>
              <a:buChar char="•"/>
            </a:pPr>
            <a:r>
              <a:rPr lang="en-US" sz="1800" dirty="0">
                <a:solidFill>
                  <a:schemeClr val="bg1"/>
                </a:solidFill>
              </a:rPr>
              <a:t>Computer Software</a:t>
            </a:r>
          </a:p>
          <a:p>
            <a:pPr marL="285750" indent="-285750">
              <a:buFont typeface="Arial" panose="020B0604020202020204" pitchFamily="34" charset="0"/>
              <a:buChar char="•"/>
            </a:pPr>
            <a:r>
              <a:rPr lang="en-US" sz="1800" dirty="0">
                <a:solidFill>
                  <a:schemeClr val="bg1"/>
                </a:solidFill>
              </a:rPr>
              <a:t>Metal Fabrication</a:t>
            </a:r>
          </a:p>
        </p:txBody>
      </p:sp>
    </p:spTree>
    <p:extLst>
      <p:ext uri="{BB962C8B-B14F-4D97-AF65-F5344CB8AC3E}">
        <p14:creationId xmlns:p14="http://schemas.microsoft.com/office/powerpoint/2010/main" val="56842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C80-85FB-4E64-8897-E4FAA17934AC}"/>
              </a:ext>
            </a:extLst>
          </p:cNvPr>
          <p:cNvSpPr>
            <a:spLocks noGrp="1"/>
          </p:cNvSpPr>
          <p:nvPr>
            <p:ph type="title"/>
          </p:nvPr>
        </p:nvSpPr>
        <p:spPr>
          <a:xfrm>
            <a:off x="675662" y="626126"/>
            <a:ext cx="7688700" cy="535200"/>
          </a:xfrm>
        </p:spPr>
        <p:txBody>
          <a:bodyPr/>
          <a:lstStyle/>
          <a:p>
            <a:r>
              <a:rPr lang="en-US" sz="2400" dirty="0"/>
              <a:t>Summary of findings/creative work. </a:t>
            </a:r>
          </a:p>
        </p:txBody>
      </p:sp>
      <p:sp>
        <p:nvSpPr>
          <p:cNvPr id="3" name="Text Placeholder 2">
            <a:extLst>
              <a:ext uri="{FF2B5EF4-FFF2-40B4-BE49-F238E27FC236}">
                <a16:creationId xmlns:a16="http://schemas.microsoft.com/office/drawing/2014/main" id="{756AE8C4-F260-4E9C-8CF4-42A918D57D52}"/>
              </a:ext>
            </a:extLst>
          </p:cNvPr>
          <p:cNvSpPr>
            <a:spLocks noGrp="1"/>
          </p:cNvSpPr>
          <p:nvPr>
            <p:ph type="body" idx="1"/>
          </p:nvPr>
        </p:nvSpPr>
        <p:spPr>
          <a:xfrm>
            <a:off x="727650" y="1161326"/>
            <a:ext cx="7688700" cy="3657600"/>
          </a:xfrm>
        </p:spPr>
        <p:txBody>
          <a:bodyPr/>
          <a:lstStyle/>
          <a:p>
            <a:pPr>
              <a:lnSpc>
                <a:spcPct val="100000"/>
              </a:lnSpc>
            </a:pPr>
            <a:r>
              <a:rPr lang="en-US" dirty="0"/>
              <a:t>Researc</a:t>
            </a:r>
            <a:r>
              <a:rPr lang="en-US" altLang="zh-CN" dirty="0"/>
              <a:t>h findings: </a:t>
            </a:r>
            <a:endParaRPr lang="en-US" dirty="0"/>
          </a:p>
          <a:p>
            <a:pPr lvl="1">
              <a:lnSpc>
                <a:spcPct val="100000"/>
              </a:lnSpc>
            </a:pPr>
            <a:r>
              <a:rPr lang="en-US" dirty="0"/>
              <a:t>Clustered the stocks based on performance </a:t>
            </a:r>
          </a:p>
          <a:p>
            <a:pPr lvl="1">
              <a:lnSpc>
                <a:spcPct val="100000"/>
              </a:lnSpc>
            </a:pPr>
            <a:r>
              <a:rPr lang="en-US" dirty="0"/>
              <a:t>Demonstrated that people ‘s expectations for the U.S. economy and the Chinese economy during the first stage of trade war.</a:t>
            </a:r>
          </a:p>
          <a:p>
            <a:pPr lvl="1">
              <a:lnSpc>
                <a:spcPct val="100000"/>
              </a:lnSpc>
            </a:pPr>
            <a:r>
              <a:rPr lang="en-US" dirty="0"/>
              <a:t>Found out the most influenced industries</a:t>
            </a:r>
          </a:p>
          <a:p>
            <a:pPr lvl="2">
              <a:lnSpc>
                <a:spcPct val="100000"/>
              </a:lnSpc>
            </a:pPr>
            <a:r>
              <a:rPr lang="en-US" dirty="0"/>
              <a:t>Major Pharmaceuticals </a:t>
            </a:r>
          </a:p>
          <a:p>
            <a:pPr lvl="2">
              <a:lnSpc>
                <a:spcPct val="100000"/>
              </a:lnSpc>
            </a:pPr>
            <a:r>
              <a:rPr lang="en-US" dirty="0"/>
              <a:t>Industrial Machinery</a:t>
            </a:r>
          </a:p>
          <a:p>
            <a:pPr lvl="2">
              <a:lnSpc>
                <a:spcPct val="100000"/>
              </a:lnSpc>
            </a:pPr>
            <a:r>
              <a:rPr lang="en-US" dirty="0"/>
              <a:t>Oil &amp; Gas</a:t>
            </a:r>
          </a:p>
          <a:p>
            <a:pPr lvl="2">
              <a:lnSpc>
                <a:spcPct val="100000"/>
              </a:lnSpc>
            </a:pPr>
            <a:r>
              <a:rPr lang="en-US" dirty="0"/>
              <a:t> Major Banks </a:t>
            </a:r>
          </a:p>
          <a:p>
            <a:pPr lvl="2">
              <a:lnSpc>
                <a:spcPct val="100000"/>
              </a:lnSpc>
            </a:pPr>
            <a:r>
              <a:rPr lang="en-US" dirty="0"/>
              <a:t>Real Estate Investment</a:t>
            </a:r>
          </a:p>
          <a:p>
            <a:pPr lvl="2">
              <a:lnSpc>
                <a:spcPct val="100000"/>
              </a:lnSpc>
            </a:pPr>
            <a:r>
              <a:rPr lang="en-US" dirty="0"/>
              <a:t>Semiconductor</a:t>
            </a:r>
          </a:p>
        </p:txBody>
      </p:sp>
    </p:spTree>
    <p:extLst>
      <p:ext uri="{BB962C8B-B14F-4D97-AF65-F5344CB8AC3E}">
        <p14:creationId xmlns:p14="http://schemas.microsoft.com/office/powerpoint/2010/main" val="99900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F4E1-F472-4C7E-B8A5-617B87EBEF52}"/>
              </a:ext>
            </a:extLst>
          </p:cNvPr>
          <p:cNvSpPr>
            <a:spLocks noGrp="1"/>
          </p:cNvSpPr>
          <p:nvPr>
            <p:ph type="title"/>
          </p:nvPr>
        </p:nvSpPr>
        <p:spPr>
          <a:xfrm>
            <a:off x="727650" y="612680"/>
            <a:ext cx="7688700" cy="535200"/>
          </a:xfrm>
        </p:spPr>
        <p:txBody>
          <a:bodyPr/>
          <a:lstStyle/>
          <a:p>
            <a:r>
              <a:rPr lang="en-US" sz="2400" dirty="0"/>
              <a:t>Summary of findings/creative work. (cont.) </a:t>
            </a:r>
          </a:p>
        </p:txBody>
      </p:sp>
      <p:sp>
        <p:nvSpPr>
          <p:cNvPr id="3" name="Text Placeholder 2">
            <a:extLst>
              <a:ext uri="{FF2B5EF4-FFF2-40B4-BE49-F238E27FC236}">
                <a16:creationId xmlns:a16="http://schemas.microsoft.com/office/drawing/2014/main" id="{2627BFE9-944C-45C1-8B85-A8EDF6065630}"/>
              </a:ext>
            </a:extLst>
          </p:cNvPr>
          <p:cNvSpPr>
            <a:spLocks noGrp="1"/>
          </p:cNvSpPr>
          <p:nvPr>
            <p:ph type="body" idx="1"/>
          </p:nvPr>
        </p:nvSpPr>
        <p:spPr>
          <a:xfrm>
            <a:off x="727650" y="1863722"/>
            <a:ext cx="7688700" cy="2261100"/>
          </a:xfrm>
        </p:spPr>
        <p:txBody>
          <a:bodyPr/>
          <a:lstStyle/>
          <a:p>
            <a:pPr>
              <a:lnSpc>
                <a:spcPct val="100000"/>
              </a:lnSpc>
            </a:pPr>
            <a:r>
              <a:rPr lang="en-US" dirty="0"/>
              <a:t>Creative work:</a:t>
            </a:r>
          </a:p>
          <a:p>
            <a:pPr lvl="1">
              <a:lnSpc>
                <a:spcPct val="100000"/>
              </a:lnSpc>
            </a:pPr>
            <a:r>
              <a:rPr lang="en-US" dirty="0"/>
              <a:t>Combines the I.T. and business fields </a:t>
            </a:r>
          </a:p>
          <a:p>
            <a:pPr lvl="1">
              <a:lnSpc>
                <a:spcPct val="100000"/>
              </a:lnSpc>
            </a:pPr>
            <a:r>
              <a:rPr lang="en-US" dirty="0"/>
              <a:t>Brings computer-based scientific methods into the analysis of the stock market</a:t>
            </a:r>
          </a:p>
          <a:p>
            <a:pPr lvl="1">
              <a:lnSpc>
                <a:spcPct val="100000"/>
              </a:lnSpc>
            </a:pPr>
            <a:r>
              <a:rPr lang="en-US" dirty="0"/>
              <a:t>Demonstrates how to use the unsupervised machine learning tool to analyze government policies' impacts on the stock market</a:t>
            </a:r>
          </a:p>
          <a:p>
            <a:endParaRPr lang="en-US" dirty="0"/>
          </a:p>
        </p:txBody>
      </p:sp>
    </p:spTree>
    <p:extLst>
      <p:ext uri="{BB962C8B-B14F-4D97-AF65-F5344CB8AC3E}">
        <p14:creationId xmlns:p14="http://schemas.microsoft.com/office/powerpoint/2010/main" val="141094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D50F-B4AA-4E77-97D4-B8421085E71E}"/>
              </a:ext>
            </a:extLst>
          </p:cNvPr>
          <p:cNvSpPr>
            <a:spLocks noGrp="1"/>
          </p:cNvSpPr>
          <p:nvPr>
            <p:ph type="title"/>
          </p:nvPr>
        </p:nvSpPr>
        <p:spPr>
          <a:xfrm>
            <a:off x="655491" y="605956"/>
            <a:ext cx="7688700" cy="535200"/>
          </a:xfrm>
        </p:spPr>
        <p:txBody>
          <a:bodyPr/>
          <a:lstStyle/>
          <a:p>
            <a:r>
              <a:rPr lang="en-US" dirty="0">
                <a:latin typeface="Times New Roman" panose="02020603050405020304" pitchFamily="18" charset="0"/>
                <a:cs typeface="Times New Roman" panose="02020603050405020304" pitchFamily="18" charset="0"/>
              </a:rPr>
              <a:t>30 essential dates </a:t>
            </a:r>
          </a:p>
        </p:txBody>
      </p:sp>
      <p:sp>
        <p:nvSpPr>
          <p:cNvPr id="3" name="Text Placeholder 2">
            <a:extLst>
              <a:ext uri="{FF2B5EF4-FFF2-40B4-BE49-F238E27FC236}">
                <a16:creationId xmlns:a16="http://schemas.microsoft.com/office/drawing/2014/main" id="{93EFC4CD-3B67-4D02-B536-B2EB8C203927}"/>
              </a:ext>
            </a:extLst>
          </p:cNvPr>
          <p:cNvSpPr>
            <a:spLocks noGrp="1"/>
          </p:cNvSpPr>
          <p:nvPr>
            <p:ph type="body" idx="1"/>
          </p:nvPr>
        </p:nvSpPr>
        <p:spPr>
          <a:xfrm>
            <a:off x="722726" y="946175"/>
            <a:ext cx="7964074" cy="3396388"/>
          </a:xfrm>
        </p:spPr>
        <p:txBody>
          <a:bodyPr numCol="2"/>
          <a:lstStyle/>
          <a:p>
            <a:pPr marL="457200" lvl="1" indent="-311150">
              <a:spcBef>
                <a:spcPts val="0"/>
              </a:spcBef>
              <a:buSzPts val="1300"/>
              <a:buFont typeface="Arial" panose="020B0604020202020204" pitchFamily="34" charset="0"/>
              <a:buChar char="•"/>
            </a:pPr>
            <a:endParaRPr lang="en-US" sz="1300" dirty="0"/>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28th, 2016        S&amp;P 500: +1.78%</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March 31th, 2017    S&amp;P 500: -0.23%</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7, 2017           S&amp;P 500: -0.08%</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July 19, 2017          S&amp;P 500: +0.54%</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14, 2017         S&amp;P 500: +1.00%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Jan. 17, 2018           S&amp;P 500: +0.94%</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Jan. 22, 2018          S&amp;P 500: +0.81%</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March 8, 2018        S&amp;P 500: +0.45%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2, 2018          S&amp;P 500: -2.23%</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3, 2018          S&amp;P 500: +1.26%</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4, 2018          S&amp;P 500: +1.16%</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15, 2018         S&amp;P 500: -0.10%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July 10, 2018         S&amp;P 500: +0.35%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 2018          S&amp;P 500: -0.10%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7, 2018         S&amp;P 500: +0.28%</a:t>
            </a:r>
          </a:p>
          <a:p>
            <a:pPr marL="488950" lvl="1" indent="-342900">
              <a:spcBef>
                <a:spcPts val="0"/>
              </a:spcBef>
              <a:buSzPts val="1300"/>
              <a:buFont typeface="+mj-lt"/>
              <a:buAutoNum type="arabicPeriod"/>
            </a:pPr>
            <a:endParaRPr lang="en-US" sz="1300" dirty="0">
              <a:latin typeface="Times New Roman" panose="02020603050405020304" pitchFamily="18" charset="0"/>
              <a:cs typeface="Times New Roman" panose="02020603050405020304" pitchFamily="18" charset="0"/>
            </a:endParaRPr>
          </a:p>
          <a:p>
            <a:pPr marL="488950" lvl="1" indent="-342900">
              <a:spcBef>
                <a:spcPts val="0"/>
              </a:spcBef>
              <a:buSzPts val="1300"/>
              <a:buFont typeface="+mj-lt"/>
              <a:buAutoNum type="arabicPeriod"/>
            </a:pPr>
            <a:endParaRPr lang="en-US" sz="1300" dirty="0">
              <a:latin typeface="Times New Roman" panose="02020603050405020304" pitchFamily="18" charset="0"/>
              <a:cs typeface="Times New Roman" panose="02020603050405020304" pitchFamily="18" charset="0"/>
            </a:endParaRPr>
          </a:p>
          <a:p>
            <a:pPr marL="488950" lvl="1" indent="-342900">
              <a:spcBef>
                <a:spcPts val="0"/>
              </a:spcBef>
              <a:buSzPts val="1300"/>
              <a:buFont typeface="+mj-lt"/>
              <a:buAutoNum type="arabicPeriod"/>
            </a:pPr>
            <a:endParaRPr lang="en-US" sz="1300" dirty="0">
              <a:latin typeface="Times New Roman" panose="02020603050405020304" pitchFamily="18" charset="0"/>
              <a:cs typeface="Times New Roman" panose="02020603050405020304" pitchFamily="18" charset="0"/>
            </a:endParaRP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23, 2018       S&amp;P 500: -0.17%</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7, 2018         S&amp;P 500: -0.22%</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24, 2018      S&amp;P 500: -0.35%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Dec. 1, 2018         S&amp;P 500: +1.09%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Feb. 24, 2019       S&amp;P 500: +0.12%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May 5, 2019         S&amp;P 500: -0.45%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May 8, 2019         S&amp;P 500: -0.16%</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18, 2019       S&amp;P 500: +0.97%</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29, 2019       S&amp;P 500: +0.77%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 2019        S&amp;P 500: -0.90%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13, 2019      S&amp;P500:   +1.5%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23, 2019      S&amp;P 500: -0.1%</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20, 2019      S&amp;P 500: -0.53%</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23, 2019      S&amp;P 500: -0.01%</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Oct. 7, 2019         S&amp;P 500: -0.46%</a:t>
            </a:r>
          </a:p>
          <a:p>
            <a:pPr marL="457200" lvl="1" indent="-311150">
              <a:spcBef>
                <a:spcPts val="0"/>
              </a:spcBef>
              <a:buSzPts val="130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lvl="1"/>
            <a:endParaRPr lang="en-US" dirty="0"/>
          </a:p>
        </p:txBody>
      </p:sp>
      <p:sp>
        <p:nvSpPr>
          <p:cNvPr id="4" name="TextBox 3">
            <a:extLst>
              <a:ext uri="{FF2B5EF4-FFF2-40B4-BE49-F238E27FC236}">
                <a16:creationId xmlns:a16="http://schemas.microsoft.com/office/drawing/2014/main" id="{40559FF7-DFA2-416A-821F-172FFD583A5C}"/>
              </a:ext>
            </a:extLst>
          </p:cNvPr>
          <p:cNvSpPr txBox="1"/>
          <p:nvPr/>
        </p:nvSpPr>
        <p:spPr>
          <a:xfrm>
            <a:off x="954741" y="4682782"/>
            <a:ext cx="7624482" cy="430887"/>
          </a:xfrm>
          <a:prstGeom prst="rect">
            <a:avLst/>
          </a:prstGeom>
          <a:noFill/>
        </p:spPr>
        <p:txBody>
          <a:bodyPr wrap="square" rtlCol="0">
            <a:spAutoFit/>
          </a:bodyPr>
          <a:lstStyle/>
          <a:p>
            <a:r>
              <a:rPr lang="en-US" sz="1100" dirty="0"/>
              <a:t>Retrieved from https://www.reuters.com/article/us-usa-trade-china-timeline/timeline-key-dates-in-the-u-s-china-trade-war-idUSKBN1ZE1AA</a:t>
            </a:r>
          </a:p>
        </p:txBody>
      </p:sp>
    </p:spTree>
    <p:extLst>
      <p:ext uri="{BB962C8B-B14F-4D97-AF65-F5344CB8AC3E}">
        <p14:creationId xmlns:p14="http://schemas.microsoft.com/office/powerpoint/2010/main" val="179303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Discipline-appropriate methods used</a:t>
            </a:r>
            <a:endParaRPr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E505C6B0-3801-4E65-B89C-98562C07C2ED}"/>
              </a:ext>
            </a:extLst>
          </p:cNvPr>
          <p:cNvGraphicFramePr/>
          <p:nvPr>
            <p:extLst>
              <p:ext uri="{D42A27DB-BD31-4B8C-83A1-F6EECF244321}">
                <p14:modId xmlns:p14="http://schemas.microsoft.com/office/powerpoint/2010/main" val="1183492214"/>
              </p:ext>
            </p:extLst>
          </p:nvPr>
        </p:nvGraphicFramePr>
        <p:xfrm>
          <a:off x="729450" y="2078875"/>
          <a:ext cx="7688700" cy="226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7027" y="1023062"/>
            <a:ext cx="7688400" cy="1244700"/>
          </a:xfrm>
        </p:spPr>
        <p:txBody>
          <a:bodyPr spcFirstLastPara="1" wrap="square" lIns="91425" tIns="91425" rIns="91425" bIns="91425" anchor="t" anchorCtr="0">
            <a:normAutofit/>
          </a:bodyPr>
          <a:lstStyle/>
          <a:p>
            <a:pPr lvl="0">
              <a:lnSpc>
                <a:spcPct val="90000"/>
              </a:lnSpc>
            </a:pPr>
            <a:r>
              <a:rPr lang="en-US" sz="2800" b="1" i="0" u="none" strike="noStrike" cap="none" dirty="0">
                <a:latin typeface="Times New Roman" panose="02020603050405020304" pitchFamily="18" charset="0"/>
                <a:cs typeface="Times New Roman" panose="02020603050405020304" pitchFamily="18" charset="0"/>
                <a:sym typeface="Raleway"/>
              </a:rPr>
              <a:t>Phase 1: Data collection and cleaning</a:t>
            </a:r>
            <a:br>
              <a:rPr lang="en-US" sz="2800" b="1" i="0" u="none" strike="noStrike" cap="none" dirty="0">
                <a:latin typeface="Times New Roman" panose="02020603050405020304" pitchFamily="18" charset="0"/>
                <a:cs typeface="Times New Roman" panose="02020603050405020304" pitchFamily="18" charset="0"/>
                <a:sym typeface="Raleway"/>
              </a:rPr>
            </a:br>
            <a:endParaRPr lang="en-US" sz="2800" b="1" i="0" u="none" strike="noStrike" cap="none" dirty="0">
              <a:latin typeface="Times New Roman" panose="02020603050405020304" pitchFamily="18" charset="0"/>
              <a:cs typeface="Times New Roman" panose="02020603050405020304" pitchFamily="18" charset="0"/>
              <a:sym typeface="Raleway"/>
            </a:endParaRPr>
          </a:p>
        </p:txBody>
      </p:sp>
      <p:graphicFrame>
        <p:nvGraphicFramePr>
          <p:cNvPr id="2" name="Diagram 1">
            <a:extLst>
              <a:ext uri="{FF2B5EF4-FFF2-40B4-BE49-F238E27FC236}">
                <a16:creationId xmlns:a16="http://schemas.microsoft.com/office/drawing/2014/main" id="{66D1609B-30E1-4CEB-A4E1-3A4B1483BBE2}"/>
              </a:ext>
            </a:extLst>
          </p:cNvPr>
          <p:cNvGraphicFramePr/>
          <p:nvPr>
            <p:extLst>
              <p:ext uri="{D42A27DB-BD31-4B8C-83A1-F6EECF244321}">
                <p14:modId xmlns:p14="http://schemas.microsoft.com/office/powerpoint/2010/main" val="4281176564"/>
              </p:ext>
            </p:extLst>
          </p:nvPr>
        </p:nvGraphicFramePr>
        <p:xfrm>
          <a:off x="727799" y="1703157"/>
          <a:ext cx="7797627" cy="2150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9A12-24A1-41BA-9B1E-D1A28470E558}"/>
              </a:ext>
            </a:extLst>
          </p:cNvPr>
          <p:cNvSpPr>
            <a:spLocks noGrp="1"/>
          </p:cNvSpPr>
          <p:nvPr>
            <p:ph type="title"/>
          </p:nvPr>
        </p:nvSpPr>
        <p:spPr>
          <a:xfrm>
            <a:off x="774865" y="606376"/>
            <a:ext cx="7688400" cy="1244700"/>
          </a:xfrm>
        </p:spPr>
        <p:txBody>
          <a:bodyPr wrap="square" anchor="t">
            <a:noAutofit/>
          </a:bodyPr>
          <a:lstStyle/>
          <a:p>
            <a:pPr>
              <a:lnSpc>
                <a:spcPct val="90000"/>
              </a:lnSpc>
            </a:pPr>
            <a:r>
              <a:rPr lang="en-US" sz="2800" dirty="0">
                <a:latin typeface="Times New Roman" panose="02020603050405020304" pitchFamily="18" charset="0"/>
                <a:cs typeface="Times New Roman" panose="02020603050405020304" pitchFamily="18" charset="0"/>
              </a:rPr>
              <a:t>Phase 2: Training data through unsupervised machine learning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B5C3066-ABD5-41F7-A233-755EAA6F7ADC}"/>
              </a:ext>
            </a:extLst>
          </p:cNvPr>
          <p:cNvSpPr>
            <a:spLocks noGrp="1"/>
          </p:cNvSpPr>
          <p:nvPr>
            <p:ph type="body" idx="1"/>
          </p:nvPr>
        </p:nvSpPr>
        <p:spPr>
          <a:xfrm>
            <a:off x="727800" y="1468764"/>
            <a:ext cx="7688400" cy="2205972"/>
          </a:xfrm>
        </p:spPr>
        <p:txBody>
          <a:bodyPr/>
          <a:lstStyle/>
          <a:p>
            <a:r>
              <a:rPr lang="en-US" dirty="0">
                <a:latin typeface="Times New Roman" panose="02020603050405020304" pitchFamily="18" charset="0"/>
                <a:cs typeface="Times New Roman" panose="02020603050405020304" pitchFamily="18" charset="0"/>
              </a:rPr>
              <a:t>K-Means Algorithm </a:t>
            </a:r>
          </a:p>
          <a:p>
            <a:r>
              <a:rPr lang="en-US" dirty="0">
                <a:latin typeface="Times New Roman" panose="02020603050405020304" pitchFamily="18" charset="0"/>
                <a:cs typeface="Times New Roman" panose="02020603050405020304" pitchFamily="18" charset="0"/>
              </a:rPr>
              <a:t>Elbow method </a:t>
            </a:r>
          </a:p>
          <a:p>
            <a:r>
              <a:rPr lang="en-US" dirty="0">
                <a:latin typeface="Times New Roman" panose="02020603050405020304" pitchFamily="18" charset="0"/>
                <a:cs typeface="Times New Roman" panose="02020603050405020304" pitchFamily="18" charset="0"/>
              </a:rPr>
              <a:t>Unsupervised machine learning on each essential date </a:t>
            </a:r>
          </a:p>
          <a:p>
            <a:endParaRPr lang="en-US" dirty="0"/>
          </a:p>
        </p:txBody>
      </p:sp>
      <p:pic>
        <p:nvPicPr>
          <p:cNvPr id="3" name="Picture 2">
            <a:extLst>
              <a:ext uri="{FF2B5EF4-FFF2-40B4-BE49-F238E27FC236}">
                <a16:creationId xmlns:a16="http://schemas.microsoft.com/office/drawing/2014/main" id="{E3C96692-894D-4DD8-A0D2-283BCB3D3C4E}"/>
              </a:ext>
            </a:extLst>
          </p:cNvPr>
          <p:cNvPicPr>
            <a:picLocks noChangeAspect="1"/>
          </p:cNvPicPr>
          <p:nvPr/>
        </p:nvPicPr>
        <p:blipFill>
          <a:blip r:embed="rId2"/>
          <a:stretch>
            <a:fillRect/>
          </a:stretch>
        </p:blipFill>
        <p:spPr>
          <a:xfrm>
            <a:off x="1074430" y="2223726"/>
            <a:ext cx="2904257" cy="2048152"/>
          </a:xfrm>
          <a:prstGeom prst="rect">
            <a:avLst/>
          </a:prstGeom>
        </p:spPr>
      </p:pic>
      <p:pic>
        <p:nvPicPr>
          <p:cNvPr id="4" name="Picture 3">
            <a:extLst>
              <a:ext uri="{FF2B5EF4-FFF2-40B4-BE49-F238E27FC236}">
                <a16:creationId xmlns:a16="http://schemas.microsoft.com/office/drawing/2014/main" id="{F451936A-0AD6-4AA8-8DE7-C317D00AB9F8}"/>
              </a:ext>
            </a:extLst>
          </p:cNvPr>
          <p:cNvPicPr>
            <a:picLocks noChangeAspect="1"/>
          </p:cNvPicPr>
          <p:nvPr/>
        </p:nvPicPr>
        <p:blipFill>
          <a:blip r:embed="rId3"/>
          <a:stretch>
            <a:fillRect/>
          </a:stretch>
        </p:blipFill>
        <p:spPr>
          <a:xfrm>
            <a:off x="3978688" y="2223726"/>
            <a:ext cx="2919012" cy="2124909"/>
          </a:xfrm>
          <a:prstGeom prst="rect">
            <a:avLst/>
          </a:prstGeom>
        </p:spPr>
      </p:pic>
      <p:sp>
        <p:nvSpPr>
          <p:cNvPr id="5" name="TextBox 4">
            <a:extLst>
              <a:ext uri="{FF2B5EF4-FFF2-40B4-BE49-F238E27FC236}">
                <a16:creationId xmlns:a16="http://schemas.microsoft.com/office/drawing/2014/main" id="{DDFDF4A1-DE2A-4E3A-A82F-9582A5C77529}"/>
              </a:ext>
            </a:extLst>
          </p:cNvPr>
          <p:cNvSpPr txBox="1"/>
          <p:nvPr/>
        </p:nvSpPr>
        <p:spPr>
          <a:xfrm>
            <a:off x="1035423" y="4271877"/>
            <a:ext cx="2943264"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Stock price fluctuation on June 28, 2016</a:t>
            </a:r>
          </a:p>
        </p:txBody>
      </p:sp>
      <p:sp>
        <p:nvSpPr>
          <p:cNvPr id="6" name="TextBox 5">
            <a:extLst>
              <a:ext uri="{FF2B5EF4-FFF2-40B4-BE49-F238E27FC236}">
                <a16:creationId xmlns:a16="http://schemas.microsoft.com/office/drawing/2014/main" id="{87CBF1DC-6CBA-44F9-BB67-3AF60611B421}"/>
              </a:ext>
            </a:extLst>
          </p:cNvPr>
          <p:cNvSpPr txBox="1"/>
          <p:nvPr/>
        </p:nvSpPr>
        <p:spPr>
          <a:xfrm>
            <a:off x="4316506" y="4271878"/>
            <a:ext cx="3919818"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Elbow Method finds out the optimal number of clusters</a:t>
            </a:r>
          </a:p>
        </p:txBody>
      </p:sp>
    </p:spTree>
    <p:extLst>
      <p:ext uri="{BB962C8B-B14F-4D97-AF65-F5344CB8AC3E}">
        <p14:creationId xmlns:p14="http://schemas.microsoft.com/office/powerpoint/2010/main" val="319580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B32FFA8-A142-48EF-9617-801F6049C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7"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8C01E1-F323-4227-AEE9-B87378C7F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862"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09ED58E-D8AE-4D43-8F51-0A6193744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7"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C1372209-66FD-4C56-9A9D-5D67F9CB1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470"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0B4751FE-47CC-4A5C-8D80-E888CCCDC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4617"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ADA1E6-C5BA-4F34-B9CD-C18BE74A9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281" y="12229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CFF7B89-F54A-4B72-996F-5590C41B11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6924" y="241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4B387E-958B-4952-AF2E-047FBEDC4A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6924" y="123597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615F051-D615-4D16-AEA4-7437A0C69F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7533"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ED9BAEA-0B64-46EF-9FB6-7B20607D06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62484"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747E600-4B0B-4E13-BDAC-F2A3FC8721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77" y="2552616"/>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240B935B-0130-4837-84D3-33CB75E3EB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77"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7D3F95C5-E7FE-43BD-B23B-C3E95C244B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6140" y="2552616"/>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7C1755B8-F829-4437-A472-A6FFD01EF98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0322"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B2B0E9DA-6607-4004-83AE-88AB7CC9B69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61804" y="2533591"/>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46B64EB8-A1CA-4E25-996C-223805A0275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64420" y="3741371"/>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9CC09618-2568-4072-A52D-704685870E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05192" y="2529549"/>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D8423273-7EAD-45C8-85FC-6C9657A5BC7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6924" y="3741371"/>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94B8D5ED-047D-4DAA-A54A-7329070425B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2095" y="253512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8E27A3DA-DAC9-4F5F-8652-2A496A82DC3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70078"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8BD0760-13AB-4746-B1F7-CD2087B20409}"/>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04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9F1234-8979-4D20-BD36-ADD72B755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87FA4D-E6F0-40BD-BCAE-38CD7D04D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041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A51967-A9D1-4EE6-A47A-095CA15A7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45"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B58CE0D-23C1-4B48-AF9B-4930C7119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9137" y="119541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41FE3D5-366D-46D3-BAC5-7F6F3954A4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2490"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CE39C89E-AEBC-4BF4-B1A6-996C47A03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6190" y="1195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C9AD2994-B5F9-493B-9895-514AC4866C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0106" y="121742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a:extLst>
              <a:ext uri="{FF2B5EF4-FFF2-40B4-BE49-F238E27FC236}">
                <a16:creationId xmlns:a16="http://schemas.microsoft.com/office/drawing/2014/main" id="{E4896DE6-756F-459A-9C46-B9F2FBF493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1466" y="120041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a:extLst>
              <a:ext uri="{FF2B5EF4-FFF2-40B4-BE49-F238E27FC236}">
                <a16:creationId xmlns:a16="http://schemas.microsoft.com/office/drawing/2014/main" id="{E618FBED-69D7-482C-8F5D-07F923B74C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435" y="1195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a:extLst>
              <a:ext uri="{FF2B5EF4-FFF2-40B4-BE49-F238E27FC236}">
                <a16:creationId xmlns:a16="http://schemas.microsoft.com/office/drawing/2014/main" id="{7EB7105E-C2DC-4567-8B7F-61BD153907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2088"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0533B790-0DBF-4468-9F03-327A1FE8D9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3" y="2576754"/>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F844A584-7AD7-49DE-98A6-845BB5B3B0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712091-2082-4A60-8ADE-B06BAB98E69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2445" y="25717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E6B4A674-F5F6-4057-B0B6-2E128B1FCA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2799" y="380018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a:extLst>
              <a:ext uri="{FF2B5EF4-FFF2-40B4-BE49-F238E27FC236}">
                <a16:creationId xmlns:a16="http://schemas.microsoft.com/office/drawing/2014/main" id="{225BEA6C-EC1E-40EF-BAF8-75CDD9BEABD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39221" y="25717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a:extLst>
              <a:ext uri="{FF2B5EF4-FFF2-40B4-BE49-F238E27FC236}">
                <a16:creationId xmlns:a16="http://schemas.microsoft.com/office/drawing/2014/main" id="{90B2E561-4E8E-498D-AC71-D16413628A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39221"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20D31AB2-DB8B-466D-8359-EF8D29923A5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19887" y="2582758"/>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a:extLst>
              <a:ext uri="{FF2B5EF4-FFF2-40B4-BE49-F238E27FC236}">
                <a16:creationId xmlns:a16="http://schemas.microsoft.com/office/drawing/2014/main" id="{5DCDDE66-67E8-4761-B7A0-775857506A4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58919"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a:extLst>
              <a:ext uri="{FF2B5EF4-FFF2-40B4-BE49-F238E27FC236}">
                <a16:creationId xmlns:a16="http://schemas.microsoft.com/office/drawing/2014/main" id="{C0F653B1-FF7F-4722-A388-85A52C0D5B1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68677" y="2582758"/>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a:extLst>
              <a:ext uri="{FF2B5EF4-FFF2-40B4-BE49-F238E27FC236}">
                <a16:creationId xmlns:a16="http://schemas.microsoft.com/office/drawing/2014/main" id="{AF7F0DA6-B6CD-4750-9D88-2ECCBD26498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91364"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7E60CA1F-463D-4083-8024-D762980F50A8}"/>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662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9904F0-63FC-41A9-A921-EB7EE8478AEE}"/>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pic>
        <p:nvPicPr>
          <p:cNvPr id="3074" name="Picture 2">
            <a:extLst>
              <a:ext uri="{FF2B5EF4-FFF2-40B4-BE49-F238E27FC236}">
                <a16:creationId xmlns:a16="http://schemas.microsoft.com/office/drawing/2014/main" id="{4B6F9A24-076A-4721-948F-5784C7D76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2" y="39185"/>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5597E9D-2AD4-4FCE-B261-94291DF85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9" y="126333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1133079-10BF-4010-9280-50D3D396E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633" y="8082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9D9867A-9389-42A8-9D43-1D6B54AA6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6501" y="127362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2EC3276-9B0C-41AF-BD2F-5CFE423A5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32" y="85727"/>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2E95BC4-21E0-4142-9DB0-13E30477C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6423" y="128343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8A684CE-23F5-4F0A-9AD9-02C9A7B8CE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8839" y="64907"/>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40BE091E-C78B-4CB4-ADF7-7AF99C4296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7564" y="1270814"/>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65A7F148-E605-4C87-982F-33831406BF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8753" y="80822"/>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E9BF0C24-A055-4D0C-8413-F14D839DFA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73" y="2571750"/>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935040F8-516F-4093-AE17-E59C92578E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8705" y="1299347"/>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F5CF228B-FC8D-4B62-8591-D4FAA6D0F8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529" y="38352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a:extLst>
              <a:ext uri="{FF2B5EF4-FFF2-40B4-BE49-F238E27FC236}">
                <a16:creationId xmlns:a16="http://schemas.microsoft.com/office/drawing/2014/main" id="{E3001424-AC67-4855-B061-804EB6004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2863" y="2580931"/>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a:extLst>
              <a:ext uri="{FF2B5EF4-FFF2-40B4-BE49-F238E27FC236}">
                <a16:creationId xmlns:a16="http://schemas.microsoft.com/office/drawing/2014/main" id="{406AA581-AD5E-4E0A-800A-AE85A92057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5529" y="3851743"/>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a:extLst>
              <a:ext uri="{FF2B5EF4-FFF2-40B4-BE49-F238E27FC236}">
                <a16:creationId xmlns:a16="http://schemas.microsoft.com/office/drawing/2014/main" id="{C1310306-E2E9-48EF-B36F-F4FA9082E6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5522" y="260404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a:extLst>
              <a:ext uri="{FF2B5EF4-FFF2-40B4-BE49-F238E27FC236}">
                <a16:creationId xmlns:a16="http://schemas.microsoft.com/office/drawing/2014/main" id="{206386FF-86FA-4915-B6EF-60F3CD85EA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1460" y="383434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a:extLst>
              <a:ext uri="{FF2B5EF4-FFF2-40B4-BE49-F238E27FC236}">
                <a16:creationId xmlns:a16="http://schemas.microsoft.com/office/drawing/2014/main" id="{25F7EE51-B0D1-4D32-BEC6-E04D4D4417E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7956" y="260995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a:extLst>
              <a:ext uri="{FF2B5EF4-FFF2-40B4-BE49-F238E27FC236}">
                <a16:creationId xmlns:a16="http://schemas.microsoft.com/office/drawing/2014/main" id="{34083A4C-9039-422E-AE06-900B20D5749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7147" y="38456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a:extLst>
              <a:ext uri="{FF2B5EF4-FFF2-40B4-BE49-F238E27FC236}">
                <a16:creationId xmlns:a16="http://schemas.microsoft.com/office/drawing/2014/main" id="{B58BF91F-CB4C-4CF0-B0F3-841D4E85876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55036" y="261276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a:extLst>
              <a:ext uri="{FF2B5EF4-FFF2-40B4-BE49-F238E27FC236}">
                <a16:creationId xmlns:a16="http://schemas.microsoft.com/office/drawing/2014/main" id="{8C082CDD-9E66-4937-94EA-39358097907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91748" y="3845608"/>
            <a:ext cx="1696245" cy="123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8136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1296</Words>
  <Application>Microsoft Office PowerPoint</Application>
  <PresentationFormat>On-screen Show (16:9)</PresentationFormat>
  <Paragraphs>265</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Lato</vt:lpstr>
      <vt:lpstr>Raleway</vt:lpstr>
      <vt:lpstr>Calibri</vt:lpstr>
      <vt:lpstr>Times New Roman</vt:lpstr>
      <vt:lpstr>Streamline</vt:lpstr>
      <vt:lpstr>Examination of Domestic Economic Impact of the US-China Trade War by Analyzing Stock Market Fluctuations with Unsupervised Machine Learning.</vt:lpstr>
      <vt:lpstr>Research scope</vt:lpstr>
      <vt:lpstr>30 essential dates </vt:lpstr>
      <vt:lpstr>Discipline-appropriate methods used</vt:lpstr>
      <vt:lpstr>Phase 1: Data collection and cleaning </vt:lpstr>
      <vt:lpstr>Phase 2: Training data through unsupervised machine learning  </vt:lpstr>
      <vt:lpstr>PowerPoint Presentation</vt:lpstr>
      <vt:lpstr>PowerPoint Presentation</vt:lpstr>
      <vt:lpstr>PowerPoint Presentation</vt:lpstr>
      <vt:lpstr>PowerPoint Presentation</vt:lpstr>
      <vt:lpstr>Phase 3: Analyzing clusters and trend Clustering result on each essential date</vt:lpstr>
      <vt:lpstr>Relationship between the price fluctuation of each cluster and the number of stocks in each cluster</vt:lpstr>
      <vt:lpstr>Analyzing the three most positively influenced clusters when the U.S. decided to slap trade war against China on June 28, 2016</vt:lpstr>
      <vt:lpstr>1st cluster</vt:lpstr>
      <vt:lpstr>2nd cluster</vt:lpstr>
      <vt:lpstr>3rd cluster</vt:lpstr>
      <vt:lpstr>Analyzing the three most negatively influenced clusters when China retaliated on April 2, 2018</vt:lpstr>
      <vt:lpstr>1st cluster</vt:lpstr>
      <vt:lpstr>2nd cluster</vt:lpstr>
      <vt:lpstr>3rd cluster</vt:lpstr>
      <vt:lpstr>PowerPoint Presentation</vt:lpstr>
      <vt:lpstr>Summary of findings/creative work. </vt:lpstr>
      <vt:lpstr>Summary of findings/creative work.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Domestic Economic Impact of the US-China Trade War by Analyzing Stock Market Fluctuations with Unsupervised Machine Learning.</dc:title>
  <dc:creator>Hu, Zibo</dc:creator>
  <cp:lastModifiedBy>Hu, Zibo</cp:lastModifiedBy>
  <cp:revision>41</cp:revision>
  <dcterms:created xsi:type="dcterms:W3CDTF">2020-04-24T08:00:44Z</dcterms:created>
  <dcterms:modified xsi:type="dcterms:W3CDTF">2020-04-25T03:39:27Z</dcterms:modified>
</cp:coreProperties>
</file>