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73" r:id="rId8"/>
    <p:sldId id="269" r:id="rId9"/>
    <p:sldId id="270" r:id="rId10"/>
    <p:sldId id="271" r:id="rId11"/>
    <p:sldId id="285" r:id="rId12"/>
    <p:sldId id="284" r:id="rId13"/>
    <p:sldId id="274" r:id="rId14"/>
    <p:sldId id="275" r:id="rId15"/>
    <p:sldId id="277" r:id="rId16"/>
    <p:sldId id="279" r:id="rId17"/>
    <p:sldId id="282" r:id="rId18"/>
    <p:sldId id="280" r:id="rId19"/>
    <p:sldId id="286" r:id="rId20"/>
    <p:sldId id="272" r:id="rId21"/>
    <p:sldId id="287" r:id="rId22"/>
    <p:sldId id="256" r:id="rId23"/>
    <p:sldId id="257" r:id="rId24"/>
    <p:sldId id="259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0858" autoAdjust="0"/>
  </p:normalViewPr>
  <p:slideViewPr>
    <p:cSldViewPr snapToGrid="0">
      <p:cViewPr varScale="1">
        <p:scale>
          <a:sx n="105" d="100"/>
          <a:sy n="105" d="100"/>
        </p:scale>
        <p:origin x="5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9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8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0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7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5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1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1119-6A13-4B97-AAFC-144A9E5755DF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7856-0BBE-49FA-AC01-DE70398B5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xc779760807/article/details/5136655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8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数据结构优化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简单讲一个</a:t>
            </a:r>
            <a:r>
              <a:rPr lang="en-US" altLang="zh-CN" dirty="0" smtClean="0"/>
              <a:t>LIS</a:t>
            </a:r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[j]+1,dp[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]),(A[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]&gt;A[j])</a:t>
            </a:r>
          </a:p>
          <a:p>
            <a:r>
              <a:rPr lang="zh-CN" altLang="en-US" dirty="0" smtClean="0"/>
              <a:t>用数据结构就可以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内得到</a:t>
            </a:r>
            <a:r>
              <a:rPr lang="en-US" altLang="zh-CN" dirty="0" smtClean="0"/>
              <a:t>A[j]&lt;A[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</a:t>
            </a:r>
            <a:r>
              <a:rPr lang="zh-CN" altLang="en-US" dirty="0" smtClean="0"/>
              <a:t>最大的那个了</a:t>
            </a:r>
            <a:endParaRPr lang="en-US" altLang="zh-CN" dirty="0" smtClean="0"/>
          </a:p>
          <a:p>
            <a:r>
              <a:rPr lang="zh-CN" altLang="en-US" dirty="0" smtClean="0"/>
              <a:t>用单调队列可以在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）得到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</a:t>
            </a:r>
          </a:p>
          <a:p>
            <a:r>
              <a:rPr lang="zh-CN" altLang="en-US" dirty="0" smtClean="0"/>
              <a:t>姿势很多我也不知道其他该说啥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3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2743454" y="2837032"/>
                <a:ext cx="6083300" cy="1069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54" y="2837032"/>
                <a:ext cx="6083300" cy="1069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7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2899508" y="1918011"/>
                <a:ext cx="6256397" cy="700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08" y="1918011"/>
                <a:ext cx="6256397" cy="700119"/>
              </a:xfrm>
              <a:prstGeom prst="rect">
                <a:avLst/>
              </a:prstGeom>
              <a:blipFill>
                <a:blip r:embed="rId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838200" y="4379042"/>
            <a:ext cx="10515600" cy="79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1587705" y="3812331"/>
                <a:ext cx="8709085" cy="739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05" y="3812331"/>
                <a:ext cx="8709085" cy="739838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7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201"/>
                <a:ext cx="10515600" cy="1187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(HDU </a:t>
                </a:r>
                <a:r>
                  <a:rPr lang="en-US" altLang="zh-CN" dirty="0"/>
                  <a:t>3507 Print Article )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一篇文章中每个字有一个权值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，每连续打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个字的花费为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201"/>
                <a:ext cx="10515600" cy="1187330"/>
              </a:xfrm>
              <a:blipFill>
                <a:blip r:embed="rId2"/>
                <a:stretch>
                  <a:fillRect l="-1217" t="-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3460631" y="3027331"/>
                <a:ext cx="3992592" cy="2039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31" y="3027331"/>
                <a:ext cx="3992592" cy="2039010"/>
              </a:xfrm>
              <a:prstGeom prst="rect">
                <a:avLst/>
              </a:prstGeom>
              <a:blipFill>
                <a:blip r:embed="rId3"/>
                <a:stretch>
                  <a:fillRect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838200" y="4925142"/>
            <a:ext cx="10515600" cy="79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995742"/>
            <a:ext cx="10515600" cy="79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5e5</a:t>
            </a:r>
            <a:r>
              <a:rPr lang="zh-CN" altLang="en-US" dirty="0" smtClean="0"/>
              <a:t>，求打完这篇文章的最小花费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666267"/>
            <a:ext cx="10515600" cy="1138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Input</a:t>
            </a:r>
            <a:r>
              <a:rPr lang="en-US" altLang="zh-CN" dirty="0"/>
              <a:t>: 5 </a:t>
            </a:r>
            <a:r>
              <a:rPr lang="en-US" altLang="zh-CN" dirty="0" smtClean="0"/>
              <a:t>5 </a:t>
            </a:r>
          </a:p>
          <a:p>
            <a:pPr marL="0" indent="0">
              <a:buNone/>
            </a:pPr>
            <a:r>
              <a:rPr lang="en-US" altLang="zh-CN" dirty="0" smtClean="0"/>
              <a:t>5 9 5 7 5</a:t>
            </a:r>
          </a:p>
          <a:p>
            <a:pPr marL="0" indent="0">
              <a:buNone/>
            </a:pPr>
            <a:r>
              <a:rPr lang="en-US" altLang="zh-CN" dirty="0" smtClean="0"/>
              <a:t>Output</a:t>
            </a:r>
            <a:r>
              <a:rPr lang="zh-CN" altLang="en-US" dirty="0" smtClean="0"/>
              <a:t>：</a:t>
            </a:r>
            <a:r>
              <a:rPr lang="en-US" altLang="zh-CN" dirty="0"/>
              <a:t>230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89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19100" y="1880468"/>
                <a:ext cx="11353800" cy="1069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𝑠𝑢𝑚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𝑠𝑢𝑚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880468"/>
                <a:ext cx="11353800" cy="1069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160308" y="3364301"/>
                <a:ext cx="12031692" cy="1069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−2×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8" y="3364301"/>
                <a:ext cx="12031692" cy="106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80154" y="4623846"/>
                <a:ext cx="12031692" cy="1069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−2×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4" y="4623846"/>
                <a:ext cx="12031692" cy="106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80154" y="1690688"/>
                <a:ext cx="12031692" cy="655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−2×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4" y="1690688"/>
                <a:ext cx="12031692" cy="65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0" y="3039047"/>
                <a:ext cx="12031692" cy="1069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9047"/>
                <a:ext cx="12031692" cy="106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2053087" y="2294627"/>
            <a:ext cx="33643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798943" y="2277371"/>
            <a:ext cx="12594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2869362" y="2277371"/>
                <a:ext cx="1436657" cy="810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62" y="2277371"/>
                <a:ext cx="1436657" cy="810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8710342" y="2312479"/>
                <a:ext cx="1436657" cy="810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342" y="2312479"/>
                <a:ext cx="1436657" cy="810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0" y="4132401"/>
                <a:ext cx="12031692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32401"/>
                <a:ext cx="12031692" cy="6901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3413722" y="5132670"/>
                <a:ext cx="5385221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36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600" dirty="0" smtClean="0"/>
                  <a:t>单调递增）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22" y="5132670"/>
                <a:ext cx="5385221" cy="690160"/>
              </a:xfrm>
              <a:prstGeom prst="rect">
                <a:avLst/>
              </a:prstGeom>
              <a:blipFill>
                <a:blip r:embed="rId7"/>
                <a:stretch>
                  <a:fillRect l="-3511" t="-26549" r="-680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2" grpId="0"/>
      <p:bldP spid="13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838200" y="1535413"/>
                <a:ext cx="5348377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5413"/>
                <a:ext cx="5348377" cy="690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6077578" y="1535413"/>
                <a:ext cx="5385221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36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600" dirty="0" smtClean="0"/>
                  <a:t>单调递增）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78" y="1535413"/>
                <a:ext cx="5385221" cy="690160"/>
              </a:xfrm>
              <a:prstGeom prst="rect">
                <a:avLst/>
              </a:prstGeom>
              <a:blipFill>
                <a:blip r:embed="rId3"/>
                <a:stretch>
                  <a:fillRect l="-3511" t="-26549" r="-680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838200" y="5279366"/>
            <a:ext cx="4544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149470" y="2225573"/>
            <a:ext cx="23722" cy="389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932047" y="3641827"/>
            <a:ext cx="163453" cy="155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094223" y="2955648"/>
            <a:ext cx="147316" cy="1399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484462" y="2845400"/>
            <a:ext cx="3258988" cy="1059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11200" y="2387600"/>
            <a:ext cx="2801188" cy="2451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38200" y="2526919"/>
            <a:ext cx="3895035" cy="3408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674942" y="3310047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42" y="3310047"/>
                <a:ext cx="514210" cy="345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3823658" y="2633232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58" y="2633232"/>
                <a:ext cx="514210" cy="345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5306943" y="5106826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43" y="5106826"/>
                <a:ext cx="514210" cy="345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892365" y="1880493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1880493"/>
                <a:ext cx="514210" cy="345080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/>
              <p:cNvSpPr txBox="1">
                <a:spLocks/>
              </p:cNvSpPr>
              <p:nvPr/>
            </p:nvSpPr>
            <p:spPr>
              <a:xfrm>
                <a:off x="2439002" y="5696392"/>
                <a:ext cx="1655221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02" y="5696392"/>
                <a:ext cx="1655221" cy="345080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6809117" y="5451906"/>
            <a:ext cx="4544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120387" y="2398113"/>
            <a:ext cx="23722" cy="389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279005" y="4484475"/>
            <a:ext cx="163453" cy="155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/>
          <p:cNvSpPr/>
          <p:nvPr/>
        </p:nvSpPr>
        <p:spPr>
          <a:xfrm>
            <a:off x="9163871" y="2849343"/>
            <a:ext cx="147316" cy="1399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8084129" y="2362678"/>
            <a:ext cx="1478232" cy="2584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478803" y="2318461"/>
            <a:ext cx="3412727" cy="28434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331487" y="2928198"/>
            <a:ext cx="3895035" cy="3408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内容占位符 2"/>
              <p:cNvSpPr txBox="1">
                <a:spLocks/>
              </p:cNvSpPr>
              <p:nvPr/>
            </p:nvSpPr>
            <p:spPr>
              <a:xfrm>
                <a:off x="7809775" y="4341604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75" y="4341604"/>
                <a:ext cx="514210" cy="345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9017051" y="2368816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51" y="2368816"/>
                <a:ext cx="514210" cy="345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/>
              <p:cNvSpPr txBox="1">
                <a:spLocks/>
              </p:cNvSpPr>
              <p:nvPr/>
            </p:nvSpPr>
            <p:spPr>
              <a:xfrm>
                <a:off x="11277860" y="5279366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860" y="5279366"/>
                <a:ext cx="514210" cy="345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内容占位符 2"/>
              <p:cNvSpPr txBox="1">
                <a:spLocks/>
              </p:cNvSpPr>
              <p:nvPr/>
            </p:nvSpPr>
            <p:spPr>
              <a:xfrm>
                <a:off x="6863282" y="2053033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82" y="2053033"/>
                <a:ext cx="514210" cy="345080"/>
              </a:xfrm>
              <a:prstGeom prst="rect">
                <a:avLst/>
              </a:prstGeom>
              <a:blipFill>
                <a:blip r:embed="rId12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内容占位符 2"/>
              <p:cNvSpPr txBox="1">
                <a:spLocks/>
              </p:cNvSpPr>
              <p:nvPr/>
            </p:nvSpPr>
            <p:spPr>
              <a:xfrm>
                <a:off x="8409919" y="5868932"/>
                <a:ext cx="1655221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19" y="5868932"/>
                <a:ext cx="1655221" cy="345080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1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8" grpId="0" animBg="1"/>
      <p:bldP spid="16" grpId="0" animBg="1"/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838200" y="1535413"/>
                <a:ext cx="5348377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5413"/>
                <a:ext cx="5348377" cy="690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6077578" y="1535413"/>
                <a:ext cx="5385221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36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600" dirty="0" smtClean="0"/>
                  <a:t>单调递增）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78" y="1535413"/>
                <a:ext cx="5385221" cy="690160"/>
              </a:xfrm>
              <a:prstGeom prst="rect">
                <a:avLst/>
              </a:prstGeom>
              <a:blipFill>
                <a:blip r:embed="rId3"/>
                <a:stretch>
                  <a:fillRect l="-3511" t="-26549" r="-680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323850" y="5450816"/>
            <a:ext cx="3857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38243" y="2912133"/>
            <a:ext cx="17461" cy="286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970097" y="4979624"/>
            <a:ext cx="163453" cy="155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2111957" y="3716764"/>
            <a:ext cx="147316" cy="1399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/>
          <p:cNvCxnSpPr>
            <a:stCxn id="8" idx="6"/>
            <a:endCxn id="16" idx="2"/>
          </p:cNvCxnSpPr>
          <p:nvPr/>
        </p:nvCxnSpPr>
        <p:spPr>
          <a:xfrm flipV="1">
            <a:off x="1133550" y="3786753"/>
            <a:ext cx="978407" cy="1270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729129" y="4565753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29" y="4565753"/>
                <a:ext cx="514210" cy="345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813512" y="3294029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12" y="3294029"/>
                <a:ext cx="514210" cy="345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4239117" y="5278276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17" y="5278276"/>
                <a:ext cx="514210" cy="345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381138" y="2457451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2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" y="2457451"/>
                <a:ext cx="514210" cy="345080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4034588" y="3535555"/>
            <a:ext cx="147316" cy="1399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接连接符 42"/>
          <p:cNvCxnSpPr>
            <a:stCxn id="16" idx="7"/>
            <a:endCxn id="42" idx="3"/>
          </p:cNvCxnSpPr>
          <p:nvPr/>
        </p:nvCxnSpPr>
        <p:spPr>
          <a:xfrm flipV="1">
            <a:off x="2237699" y="3655034"/>
            <a:ext cx="1818463" cy="82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内容占位符 2"/>
              <p:cNvSpPr txBox="1">
                <a:spLocks/>
              </p:cNvSpPr>
              <p:nvPr/>
            </p:nvSpPr>
            <p:spPr>
              <a:xfrm>
                <a:off x="4181904" y="3399690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04" y="3399690"/>
                <a:ext cx="514210" cy="345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2"/>
              <p:cNvSpPr txBox="1">
                <a:spLocks/>
              </p:cNvSpPr>
              <p:nvPr/>
            </p:nvSpPr>
            <p:spPr>
              <a:xfrm>
                <a:off x="6398027" y="3294797"/>
                <a:ext cx="5348377" cy="16977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0" dirty="0" smtClean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一定不是最优点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因此维护出来的是下凹集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27" y="3294797"/>
                <a:ext cx="5348377" cy="1697782"/>
              </a:xfrm>
              <a:prstGeom prst="rect">
                <a:avLst/>
              </a:prstGeom>
              <a:blipFill>
                <a:blip r:embed="rId9"/>
                <a:stretch>
                  <a:fillRect l="-2395" t="-7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/>
          <p:cNvCxnSpPr/>
          <p:nvPr/>
        </p:nvCxnSpPr>
        <p:spPr>
          <a:xfrm flipV="1">
            <a:off x="7517441" y="6239593"/>
            <a:ext cx="734293" cy="1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237220" y="5976796"/>
            <a:ext cx="734293" cy="262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8971513" y="5591893"/>
            <a:ext cx="545867" cy="38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09760" y="5057280"/>
            <a:ext cx="272933" cy="544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5" grpId="0"/>
      <p:bldP spid="26" grpId="0"/>
      <p:bldP spid="27" grpId="0"/>
      <p:bldP spid="28" grpId="0"/>
      <p:bldP spid="42" grpId="0" animBg="1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838200" y="1535413"/>
                <a:ext cx="5348377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5413"/>
                <a:ext cx="5348377" cy="690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6077578" y="1535413"/>
                <a:ext cx="5385221" cy="69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36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600" dirty="0" smtClean="0"/>
                  <a:t>单调递增）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78" y="1535413"/>
                <a:ext cx="5385221" cy="690160"/>
              </a:xfrm>
              <a:prstGeom prst="rect">
                <a:avLst/>
              </a:prstGeom>
              <a:blipFill>
                <a:blip r:embed="rId3"/>
                <a:stretch>
                  <a:fillRect l="-3511" t="-26549" r="-680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801356" y="5624446"/>
            <a:ext cx="4544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112626" y="2570653"/>
            <a:ext cx="23722" cy="389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271244" y="4657015"/>
            <a:ext cx="163453" cy="155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/>
          <p:cNvSpPr/>
          <p:nvPr/>
        </p:nvSpPr>
        <p:spPr>
          <a:xfrm>
            <a:off x="3156110" y="3021883"/>
            <a:ext cx="147316" cy="1399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076368" y="2535218"/>
            <a:ext cx="1478232" cy="2584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42557" y="2760936"/>
            <a:ext cx="3384279" cy="13917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801356" y="3979981"/>
            <a:ext cx="3363240" cy="141340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内容占位符 2"/>
              <p:cNvSpPr txBox="1">
                <a:spLocks/>
              </p:cNvSpPr>
              <p:nvPr/>
            </p:nvSpPr>
            <p:spPr>
              <a:xfrm>
                <a:off x="1802014" y="4514144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14" y="4514144"/>
                <a:ext cx="514210" cy="345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3009290" y="2541356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90" y="2541356"/>
                <a:ext cx="514210" cy="345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/>
              <p:cNvSpPr txBox="1">
                <a:spLocks/>
              </p:cNvSpPr>
              <p:nvPr/>
            </p:nvSpPr>
            <p:spPr>
              <a:xfrm>
                <a:off x="5270099" y="5451906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099" y="5451906"/>
                <a:ext cx="514210" cy="345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内容占位符 2"/>
              <p:cNvSpPr txBox="1">
                <a:spLocks/>
              </p:cNvSpPr>
              <p:nvPr/>
            </p:nvSpPr>
            <p:spPr>
              <a:xfrm>
                <a:off x="855521" y="2225573"/>
                <a:ext cx="514210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" y="2225573"/>
                <a:ext cx="514210" cy="345080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内容占位符 2"/>
              <p:cNvSpPr txBox="1">
                <a:spLocks/>
              </p:cNvSpPr>
              <p:nvPr/>
            </p:nvSpPr>
            <p:spPr>
              <a:xfrm>
                <a:off x="2402158" y="6041472"/>
                <a:ext cx="1655221" cy="345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4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58" y="6041472"/>
                <a:ext cx="1655221" cy="345080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内容占位符 2"/>
              <p:cNvSpPr txBox="1">
                <a:spLocks/>
              </p:cNvSpPr>
              <p:nvPr/>
            </p:nvSpPr>
            <p:spPr>
              <a:xfrm>
                <a:off x="6186577" y="3395861"/>
                <a:ext cx="5408523" cy="2401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3600" dirty="0" smtClean="0"/>
                  <a:t>单调递增</a:t>
                </a:r>
                <a:endParaRPr lang="en-US" altLang="zh-CN" sz="3600" dirty="0" smtClean="0"/>
              </a:p>
              <a:p>
                <a:pPr marL="0" indent="0">
                  <a:buNone/>
                </a:pPr>
                <a:r>
                  <a:rPr lang="zh-CN" altLang="en-US" sz="3600" dirty="0" smtClean="0"/>
                  <a:t>所以之后</a:t>
                </a:r>
                <a:r>
                  <a:rPr lang="en-US" altLang="zh-CN" sz="3600" dirty="0" smtClean="0"/>
                  <a:t>B</a:t>
                </a:r>
                <a:r>
                  <a:rPr lang="zh-CN" altLang="en-US" sz="3600" dirty="0" smtClean="0"/>
                  <a:t>也一定比</a:t>
                </a:r>
                <a:r>
                  <a:rPr lang="en-US" altLang="zh-CN" sz="3600" dirty="0" smtClean="0"/>
                  <a:t>A</a:t>
                </a:r>
                <a:r>
                  <a:rPr lang="zh-CN" altLang="en-US" sz="3600" dirty="0" smtClean="0"/>
                  <a:t>更优</a:t>
                </a:r>
                <a:endParaRPr lang="en-US" altLang="zh-CN" sz="3600" dirty="0" smtClean="0"/>
              </a:p>
              <a:p>
                <a:pPr marL="0" indent="0">
                  <a:buNone/>
                </a:pPr>
                <a:r>
                  <a:rPr lang="zh-CN" altLang="en-US" sz="3600" dirty="0" smtClean="0"/>
                  <a:t>于是删去队首斜率小于</a:t>
                </a:r>
                <a:r>
                  <a:rPr lang="en-US" altLang="zh-CN" sz="3600" dirty="0" smtClean="0"/>
                  <a:t>k</a:t>
                </a:r>
                <a:r>
                  <a:rPr lang="zh-CN" altLang="en-US" sz="3600" dirty="0" smtClean="0"/>
                  <a:t>的点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4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77" y="3395861"/>
                <a:ext cx="5408523" cy="2401125"/>
              </a:xfrm>
              <a:prstGeom prst="rect">
                <a:avLst/>
              </a:prstGeom>
              <a:blipFill>
                <a:blip r:embed="rId9"/>
                <a:stretch>
                  <a:fillRect l="-3495" t="-7360" r="-789" b="-4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/>
          <p:cNvCxnSpPr/>
          <p:nvPr/>
        </p:nvCxnSpPr>
        <p:spPr>
          <a:xfrm flipV="1">
            <a:off x="617333" y="2456632"/>
            <a:ext cx="3514940" cy="25282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677226" y="3377320"/>
            <a:ext cx="3514940" cy="25282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/>
      <p:bldP spid="38" grpId="0"/>
      <p:bldP spid="39" grpId="0"/>
      <p:bldP spid="40" grpId="0"/>
      <p:bldP spid="41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8142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 LCS</a:t>
            </a:r>
            <a:r>
              <a:rPr lang="zh-CN" altLang="en-US" dirty="0" smtClean="0"/>
              <a:t>等等等</a:t>
            </a:r>
            <a:endParaRPr lang="en-US" altLang="zh-CN" dirty="0" smtClean="0"/>
          </a:p>
          <a:p>
            <a:r>
              <a:rPr lang="zh-CN" altLang="en-US" dirty="0" smtClean="0"/>
              <a:t>各种基础</a:t>
            </a:r>
            <a:r>
              <a:rPr lang="en-US" altLang="zh-CN" dirty="0" smtClean="0"/>
              <a:t>DP </a:t>
            </a:r>
            <a:r>
              <a:rPr lang="zh-CN" altLang="en-US" dirty="0" smtClean="0"/>
              <a:t>太多了 </a:t>
            </a:r>
            <a:r>
              <a:rPr lang="zh-CN" altLang="en-US" dirty="0"/>
              <a:t>不会讲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96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斜率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blog.csdn.net/lxc779760807/article/details/51366552</a:t>
            </a:r>
            <a:endParaRPr lang="en-US" altLang="zh-CN" dirty="0" smtClean="0"/>
          </a:p>
          <a:p>
            <a:r>
              <a:rPr lang="en-US" altLang="zh-CN" dirty="0" smtClean="0"/>
              <a:t>SCU</a:t>
            </a:r>
            <a:r>
              <a:rPr lang="zh-CN" altLang="en-US" dirty="0" smtClean="0"/>
              <a:t>的大爷的博客 讲的比较详细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124994"/>
            <a:ext cx="785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斜率不单调？</a:t>
            </a: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638027"/>
            <a:ext cx="785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二分</a:t>
            </a:r>
            <a:endParaRPr 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293605"/>
            <a:ext cx="785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</a:t>
            </a:r>
            <a:r>
              <a:rPr lang="zh-CN" altLang="en-US" sz="2800" dirty="0" smtClean="0"/>
              <a:t>不单调？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4973809"/>
            <a:ext cx="785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用平衡树维护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四边形优化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/>
              <a:t>动态规划加速原理之四边形不等式</a:t>
            </a:r>
            <a:r>
              <a:rPr lang="en-US" altLang="zh-CN" dirty="0" smtClean="0"/>
              <a:t>》</a:t>
            </a:r>
          </a:p>
          <a:p>
            <a:r>
              <a:rPr lang="en-US" altLang="zh-CN" dirty="0"/>
              <a:t>https://wenku.baidu.com/view/c44cd84733687e21af45a906.html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动态规划的</a:t>
            </a:r>
            <a:r>
              <a:rPr lang="zh-CN" altLang="en-US" dirty="0"/>
              <a:t>小技巧</a:t>
            </a:r>
          </a:p>
        </p:txBody>
      </p:sp>
    </p:spTree>
    <p:extLst>
      <p:ext uri="{BB962C8B-B14F-4D97-AF65-F5344CB8AC3E}">
        <p14:creationId xmlns:p14="http://schemas.microsoft.com/office/powerpoint/2010/main" val="10306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91" y="54003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虽说动态规划的状态有时候得花式</a:t>
            </a:r>
            <a:r>
              <a:rPr lang="en-US" altLang="zh-CN" dirty="0" smtClean="0"/>
              <a:t>YY </a:t>
            </a:r>
            <a:r>
              <a:rPr lang="zh-CN" altLang="en-US" dirty="0" smtClean="0"/>
              <a:t>但是有些基本的思路还是可以参考一下的</a:t>
            </a:r>
            <a:endParaRPr lang="en-US" altLang="zh-CN" dirty="0" smtClean="0"/>
          </a:p>
          <a:p>
            <a:r>
              <a:rPr lang="zh-CN" altLang="en-US" dirty="0" smtClean="0"/>
              <a:t>接下来就是放几道题讲讲思路 顺便讲一下各种技巧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413" y="1953239"/>
            <a:ext cx="10515600" cy="2212221"/>
          </a:xfrm>
        </p:spPr>
        <p:txBody>
          <a:bodyPr/>
          <a:lstStyle/>
          <a:p>
            <a:r>
              <a:rPr lang="zh-CN" altLang="en-US" dirty="0" smtClean="0"/>
              <a:t>题意</a:t>
            </a:r>
            <a:r>
              <a:rPr lang="en-US" altLang="zh-CN" dirty="0" smtClean="0"/>
              <a:t>:</a:t>
            </a:r>
            <a:r>
              <a:rPr lang="zh-CN" altLang="en-US" dirty="0"/>
              <a:t>给你一堆积木，选择其中的某些来组成两个相同高度的塔（对于某块积木，可以放在塔</a:t>
            </a:r>
            <a:r>
              <a:rPr lang="en-US" altLang="zh-CN" dirty="0"/>
              <a:t>1</a:t>
            </a:r>
            <a:r>
              <a:rPr lang="zh-CN" altLang="en-US" dirty="0"/>
              <a:t>，可以放在塔</a:t>
            </a:r>
            <a:r>
              <a:rPr lang="en-US" altLang="zh-CN" dirty="0"/>
              <a:t>2</a:t>
            </a:r>
            <a:r>
              <a:rPr lang="zh-CN" altLang="en-US" dirty="0"/>
              <a:t>，也可以都不放），问你最大组成的高度是多少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积木个数</a:t>
            </a:r>
            <a:r>
              <a:rPr lang="en-US" altLang="zh-CN" dirty="0" smtClean="0"/>
              <a:t>&lt;=200 </a:t>
            </a:r>
            <a:r>
              <a:rPr lang="zh-CN" altLang="en-US" dirty="0" smtClean="0"/>
              <a:t>塔的高度</a:t>
            </a:r>
            <a:r>
              <a:rPr lang="en-US" altLang="zh-CN" dirty="0" smtClean="0"/>
              <a:t>&lt;=1000</a:t>
            </a:r>
          </a:p>
        </p:txBody>
      </p:sp>
    </p:spTree>
    <p:extLst>
      <p:ext uri="{BB962C8B-B14F-4D97-AF65-F5344CB8AC3E}">
        <p14:creationId xmlns:p14="http://schemas.microsoft.com/office/powerpoint/2010/main" val="1328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783880" y="530979"/>
            <a:ext cx="10515600" cy="44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我讲讲我一般的动态规划思路 总之先把能看到的状态全部开进</a:t>
            </a:r>
            <a:r>
              <a:rPr lang="en-US" altLang="zh-CN" sz="2800" dirty="0" err="1" smtClean="0"/>
              <a:t>dp</a:t>
            </a:r>
            <a:r>
              <a:rPr lang="zh-CN" altLang="en-US" sz="2800" dirty="0" smtClean="0"/>
              <a:t>的状态里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sz="2800" dirty="0" smtClean="0"/>
              <a:t>那么先得到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][j][k] </a:t>
            </a:r>
            <a:r>
              <a:rPr lang="zh-CN" altLang="en-US" sz="2800" dirty="0" smtClean="0"/>
              <a:t>放了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个积木 第一个塔高</a:t>
            </a:r>
            <a:r>
              <a:rPr lang="en-US" altLang="zh-CN" sz="2800" dirty="0" smtClean="0"/>
              <a:t>j </a:t>
            </a:r>
            <a:r>
              <a:rPr lang="zh-CN" altLang="en-US" sz="2800" dirty="0" smtClean="0"/>
              <a:t>第二个塔高</a:t>
            </a:r>
            <a:r>
              <a:rPr lang="en-US" altLang="zh-CN" sz="2800" dirty="0" smtClean="0"/>
              <a:t>k</a:t>
            </a:r>
          </a:p>
          <a:p>
            <a:r>
              <a:rPr lang="zh-CN" altLang="en-US" dirty="0" smtClean="0"/>
              <a:t>然后就发现空间时间都爆炸了</a:t>
            </a:r>
            <a:r>
              <a:rPr lang="zh-CN" altLang="en-US" sz="2800" dirty="0" smtClean="0"/>
              <a:t>       </a:t>
            </a:r>
            <a:endParaRPr lang="en-US" altLang="zh-CN" sz="2800" dirty="0" smtClean="0"/>
          </a:p>
          <a:p>
            <a:r>
              <a:rPr lang="zh-CN" altLang="en-US" dirty="0" smtClean="0"/>
              <a:t>主要这题我们不用关注两个塔分别多高 这个空间浪费掉了</a:t>
            </a:r>
            <a:endParaRPr lang="en-US" altLang="zh-CN" dirty="0" smtClean="0"/>
          </a:p>
          <a:p>
            <a:r>
              <a:rPr lang="zh-CN" altLang="en-US" sz="2800" dirty="0" smtClean="0"/>
              <a:t>我们只用关注他们高度的差值</a:t>
            </a:r>
            <a:endParaRPr lang="en-US" altLang="zh-CN" sz="2800" dirty="0" smtClean="0"/>
          </a:p>
          <a:p>
            <a:r>
              <a:rPr lang="zh-CN" altLang="en-US" dirty="0" smtClean="0"/>
              <a:t>所以新的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sz="2800" dirty="0" err="1" smtClean="0"/>
              <a:t>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 </a:t>
            </a:r>
            <a:r>
              <a:rPr lang="zh-CN" altLang="en-US" sz="2800" dirty="0" smtClean="0"/>
              <a:t>放了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个积木 两个塔的高度差值是多少</a:t>
            </a:r>
            <a:endParaRPr lang="en-US" altLang="zh-CN" sz="2800" dirty="0" smtClean="0"/>
          </a:p>
          <a:p>
            <a:r>
              <a:rPr lang="zh-CN" altLang="en-US" dirty="0" smtClean="0"/>
              <a:t>滚动一下就好了 </a:t>
            </a:r>
            <a:r>
              <a:rPr lang="zh-CN" altLang="en-US" sz="28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00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设有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的方格图</a:t>
            </a:r>
            <a:r>
              <a:rPr lang="en-US" altLang="zh-CN" dirty="0" smtClean="0"/>
              <a:t>(</a:t>
            </a:r>
            <a:r>
              <a:rPr lang="en-US" altLang="zh-CN" smtClean="0"/>
              <a:t>N&lt;=400</a:t>
            </a:r>
            <a:r>
              <a:rPr lang="en-US" altLang="zh-CN" dirty="0" smtClean="0"/>
              <a:t>),</a:t>
            </a:r>
            <a:r>
              <a:rPr lang="zh-CN" altLang="en-US" dirty="0" smtClean="0"/>
              <a:t>我们将其中的某些方格中填入正整数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而其他的方格中则放入数字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某人从图的左上角的</a:t>
            </a:r>
            <a:r>
              <a:rPr lang="en-US" altLang="zh-CN" dirty="0" smtClean="0"/>
              <a:t>A </a:t>
            </a:r>
            <a:r>
              <a:rPr lang="zh-CN" altLang="en-US" dirty="0" smtClean="0"/>
              <a:t>点出发，可以向下行走，也可以向右走，直到到达右下角的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点。在走过的路上，他可以取走方格中的数（取走后的方格中将变为数字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）。此人从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B </a:t>
            </a:r>
            <a:r>
              <a:rPr lang="zh-CN" altLang="en-US" dirty="0" smtClean="0"/>
              <a:t>点共走两次，试找出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条这样的路径，使得取得的数之和为最大。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1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381" y="295590"/>
            <a:ext cx="12388914" cy="61866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来分析一下 如果只拿一次就是很普通的类似数字三角形的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r>
              <a:rPr lang="zh-CN" altLang="en-US" dirty="0" smtClean="0"/>
              <a:t>但是这要走两次 然后有一个很错误的想法</a:t>
            </a:r>
            <a:endParaRPr lang="en-US" altLang="zh-CN" dirty="0" smtClean="0"/>
          </a:p>
          <a:p>
            <a:r>
              <a:rPr lang="zh-CN" altLang="en-US" dirty="0" smtClean="0"/>
              <a:t>第一次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取最大 再把路径全放</a:t>
            </a:r>
            <a:r>
              <a:rPr lang="en-US" altLang="zh-CN" dirty="0" smtClean="0"/>
              <a:t>0</a:t>
            </a:r>
            <a:r>
              <a:rPr lang="zh-CN" altLang="en-US" dirty="0" smtClean="0"/>
              <a:t>再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一次 这个贪心一点都不科学</a:t>
            </a:r>
            <a:endParaRPr lang="en-US" altLang="zh-CN" dirty="0" smtClean="0"/>
          </a:p>
          <a:p>
            <a:r>
              <a:rPr lang="zh-CN" altLang="en-US" dirty="0" smtClean="0"/>
              <a:t>考虑如何把走两次一起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了 可以想成两个人同时在走不是一个人走两次</a:t>
            </a:r>
            <a:endParaRPr lang="en-US" altLang="zh-CN" dirty="0" smtClean="0"/>
          </a:p>
          <a:p>
            <a:r>
              <a:rPr lang="zh-CN" altLang="en-US" dirty="0" smtClean="0"/>
              <a:t>这样的话他们如果路径有重复的话 他们会同时走到一个点上</a:t>
            </a:r>
            <a:endParaRPr lang="en-US" altLang="zh-CN" dirty="0" smtClean="0"/>
          </a:p>
          <a:p>
            <a:r>
              <a:rPr lang="zh-CN" altLang="en-US" dirty="0" smtClean="0"/>
              <a:t>这样就比较好处理了</a:t>
            </a:r>
            <a:endParaRPr lang="en-US" altLang="zh-CN" dirty="0" smtClean="0"/>
          </a:p>
          <a:p>
            <a:r>
              <a:rPr lang="zh-CN" altLang="en-US" dirty="0" smtClean="0"/>
              <a:t>然后就像之前说的 先把状态全部开进去 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][j][x][y] </a:t>
            </a:r>
            <a:r>
              <a:rPr lang="zh-CN" altLang="en-US" dirty="0" smtClean="0"/>
              <a:t>第一个人在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 </a:t>
            </a:r>
            <a:r>
              <a:rPr lang="zh-CN" altLang="en-US" dirty="0" smtClean="0"/>
              <a:t>第二个人在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每个人有两种决策 所以转移有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zh-CN" altLang="en-US" dirty="0" smtClean="0"/>
              <a:t>具体我就不写了</a:t>
            </a:r>
            <a:r>
              <a:rPr lang="en-US" altLang="zh-CN" dirty="0"/>
              <a:t> </a:t>
            </a:r>
            <a:r>
              <a:rPr lang="zh-CN" altLang="en-US" dirty="0" smtClean="0"/>
              <a:t>目前知道了个靠谱的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r>
              <a:rPr lang="zh-CN" altLang="en-US" dirty="0" smtClean="0"/>
              <a:t>然而空间和时间还是不满足要求</a:t>
            </a:r>
            <a:endParaRPr lang="en-US" altLang="zh-CN" dirty="0" smtClean="0"/>
          </a:p>
          <a:p>
            <a:r>
              <a:rPr lang="zh-CN" altLang="en-US" dirty="0" smtClean="0"/>
              <a:t>不过既然两个人是同时走的 就有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 </a:t>
            </a:r>
            <a:r>
              <a:rPr lang="zh-CN" altLang="en-US" dirty="0" smtClean="0"/>
              <a:t>那么就可以去掉一维了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34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先拿个题目出来说话</a:t>
            </a:r>
            <a:endParaRPr lang="en-US" altLang="zh-CN" dirty="0" smtClean="0"/>
          </a:p>
          <a:p>
            <a:r>
              <a:rPr lang="en-US" altLang="zh-CN" dirty="0" err="1" smtClean="0"/>
              <a:t>Lightoj</a:t>
            </a:r>
            <a:r>
              <a:rPr lang="en-US" altLang="zh-CN" dirty="0" smtClean="0"/>
              <a:t> 1422</a:t>
            </a:r>
          </a:p>
          <a:p>
            <a:r>
              <a:rPr lang="zh-CN" altLang="en-US" dirty="0"/>
              <a:t>题意：给你</a:t>
            </a:r>
            <a:r>
              <a:rPr lang="en-US" altLang="zh-CN" dirty="0"/>
              <a:t>n</a:t>
            </a:r>
            <a:r>
              <a:rPr lang="zh-CN" altLang="en-US" dirty="0"/>
              <a:t>天需要穿的衣服的样式，每次可以套着穿衣服，脱掉的衣服就不能再穿了，问至少要带多少条衣服才能参加所有</a:t>
            </a:r>
            <a:r>
              <a:rPr lang="zh-CN" altLang="en-US" dirty="0" smtClean="0"/>
              <a:t>宴会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有用的衣服就是最外面那条</a:t>
            </a:r>
            <a:endParaRPr lang="en-US" altLang="zh-CN" dirty="0" smtClean="0"/>
          </a:p>
          <a:p>
            <a:r>
              <a:rPr lang="en-US" altLang="zh-CN" dirty="0" smtClean="0"/>
              <a:t>Input: </a:t>
            </a:r>
          </a:p>
          <a:p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/>
              <a:t>2 1 1 3 2 </a:t>
            </a:r>
            <a:r>
              <a:rPr lang="en-US" altLang="zh-CN" dirty="0" smtClean="0"/>
              <a:t>1   </a:t>
            </a:r>
          </a:p>
          <a:p>
            <a:r>
              <a:rPr lang="en-US" altLang="zh-CN" dirty="0" smtClean="0"/>
              <a:t>output: </a:t>
            </a:r>
          </a:p>
          <a:p>
            <a:r>
              <a:rPr lang="en-US" altLang="zh-CN" dirty="0" smtClean="0"/>
              <a:t>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0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147" y="1001758"/>
            <a:ext cx="10515600" cy="5136491"/>
          </a:xfrm>
        </p:spPr>
        <p:txBody>
          <a:bodyPr/>
          <a:lstStyle/>
          <a:p>
            <a:r>
              <a:rPr lang="zh-CN" altLang="en-US" dirty="0" smtClean="0"/>
              <a:t>简单来说区间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就是定义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表示处理完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这段区间需要的最小花费 得到的最大收益之类的</a:t>
            </a:r>
            <a:endParaRPr lang="en-US" altLang="zh-CN" dirty="0" smtClean="0"/>
          </a:p>
          <a:p>
            <a:r>
              <a:rPr lang="zh-CN" altLang="en-US" dirty="0"/>
              <a:t>这道</a:t>
            </a:r>
            <a:r>
              <a:rPr lang="zh-CN" altLang="en-US" dirty="0" smtClean="0"/>
              <a:t>题也是定义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天需要的最少的衣服</a:t>
            </a:r>
            <a:endParaRPr lang="en-US" altLang="zh-CN" dirty="0" smtClean="0"/>
          </a:p>
          <a:p>
            <a:r>
              <a:rPr lang="zh-CN" altLang="en-US" dirty="0" smtClean="0"/>
              <a:t>首先</a:t>
            </a:r>
            <a:r>
              <a:rPr lang="zh-CN" altLang="en-US" dirty="0"/>
              <a:t>一</a:t>
            </a:r>
            <a:r>
              <a:rPr lang="zh-CN" altLang="en-US" dirty="0" smtClean="0"/>
              <a:t>种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][j-1]+1;</a:t>
            </a:r>
          </a:p>
          <a:p>
            <a:r>
              <a:rPr lang="zh-CN" altLang="en-US" dirty="0" smtClean="0"/>
              <a:t>这种表示不管</a:t>
            </a:r>
            <a:r>
              <a:rPr lang="en-US" altLang="zh-CN" dirty="0" smtClean="0"/>
              <a:t>[i,j-1]</a:t>
            </a:r>
            <a:r>
              <a:rPr lang="zh-CN" altLang="en-US" dirty="0" smtClean="0"/>
              <a:t>天 总之</a:t>
            </a:r>
            <a:r>
              <a:rPr lang="en-US" altLang="zh-CN" dirty="0" err="1"/>
              <a:t>j</a:t>
            </a:r>
            <a:r>
              <a:rPr lang="zh-CN" altLang="en-US" dirty="0" smtClean="0"/>
              <a:t>天需要一件衣服</a:t>
            </a:r>
            <a:endParaRPr lang="en-US" altLang="zh-CN" dirty="0" smtClean="0"/>
          </a:p>
          <a:p>
            <a:r>
              <a:rPr lang="zh-CN" altLang="en-US" dirty="0" smtClean="0"/>
              <a:t>还有一种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[k+1][j-1])(A[</a:t>
            </a:r>
            <a:r>
              <a:rPr lang="en-US" altLang="zh-CN" dirty="0"/>
              <a:t>j</a:t>
            </a:r>
            <a:r>
              <a:rPr lang="en-US" altLang="zh-CN" dirty="0" smtClean="0"/>
              <a:t>]==A[k]),(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&lt;=k&lt;j)</a:t>
            </a:r>
          </a:p>
          <a:p>
            <a:r>
              <a:rPr lang="zh-CN" altLang="en-US" dirty="0" smtClean="0"/>
              <a:t>这种表示从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中找到一天</a:t>
            </a:r>
            <a:r>
              <a:rPr lang="en-US" altLang="zh-CN" dirty="0" smtClean="0"/>
              <a:t>k</a:t>
            </a:r>
            <a:r>
              <a:rPr lang="zh-CN" altLang="en-US" dirty="0" smtClean="0"/>
              <a:t>使得第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天的衣服和第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天的衣服一样</a:t>
            </a:r>
            <a:endParaRPr lang="en-US" altLang="zh-CN" dirty="0" smtClean="0"/>
          </a:p>
          <a:p>
            <a:r>
              <a:rPr lang="zh-CN" altLang="en-US" dirty="0" smtClean="0"/>
              <a:t>然后从第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天开始穿的衣服到第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天都不脱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2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压缩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</a:t>
            </a:r>
            <a:r>
              <a:rPr lang="zh-CN" altLang="en-US" dirty="0" smtClean="0"/>
              <a:t>是先丢出一个问题</a:t>
            </a:r>
            <a:endParaRPr lang="en-US" altLang="zh-CN" dirty="0" smtClean="0"/>
          </a:p>
          <a:p>
            <a:r>
              <a:rPr lang="zh-CN" altLang="en-US" dirty="0" smtClean="0"/>
              <a:t>题意：给一个有向图 从节点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出发然后回到节点</a:t>
            </a:r>
            <a:r>
              <a:rPr lang="en-US" altLang="zh-CN" dirty="0" smtClean="0"/>
              <a:t>0</a:t>
            </a:r>
            <a:r>
              <a:rPr lang="zh-CN" altLang="en-US" dirty="0"/>
              <a:t> </a:t>
            </a:r>
            <a:r>
              <a:rPr lang="zh-CN" altLang="en-US" dirty="0" smtClean="0"/>
              <a:t>经过的边权总和最小 保证边权是正数</a:t>
            </a:r>
            <a:endParaRPr lang="en-US" altLang="zh-CN" dirty="0" smtClean="0"/>
          </a:p>
          <a:p>
            <a:r>
              <a:rPr lang="zh-CN" altLang="en-US" dirty="0" smtClean="0"/>
              <a:t>然后我们就可以定义一个状态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经过节点的集合为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当前在</a:t>
            </a:r>
            <a:r>
              <a:rPr lang="en-US" altLang="zh-CN" dirty="0" smtClean="0"/>
              <a:t>j</a:t>
            </a:r>
            <a:r>
              <a:rPr lang="zh-CN" altLang="en-US" dirty="0" smtClean="0"/>
              <a:t>这个点 我们用二进制位上的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来表示有没有经过这个点 所以可以把经过点的集合压缩成一个数字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</a:t>
            </a:r>
            <a:r>
              <a:rPr lang="en-US" altLang="zh-CN" dirty="0" smtClean="0"/>
              <a:t>DP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背包九讲</a:t>
            </a:r>
            <a:r>
              <a:rPr lang="en-US" altLang="zh-CN" dirty="0" smtClean="0"/>
              <a:t>2.0》</a:t>
            </a:r>
          </a:p>
        </p:txBody>
      </p:sp>
    </p:spTree>
    <p:extLst>
      <p:ext uri="{BB962C8B-B14F-4D97-AF65-F5344CB8AC3E}">
        <p14:creationId xmlns:p14="http://schemas.microsoft.com/office/powerpoint/2010/main" val="2057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658"/>
          </a:xfrm>
        </p:spPr>
        <p:txBody>
          <a:bodyPr/>
          <a:lstStyle/>
          <a:p>
            <a:r>
              <a:rPr lang="zh-CN" altLang="en-US" dirty="0"/>
              <a:t>题目大意</a:t>
            </a:r>
            <a:r>
              <a:rPr lang="en-US" altLang="zh-CN" dirty="0"/>
              <a:t>: </a:t>
            </a:r>
            <a:r>
              <a:rPr lang="zh-CN" altLang="en-US" dirty="0"/>
              <a:t>有个公司要举行一场晚会。为了让到会的每个人不受他的直接上司约束而能玩得开心，公司领导决定：如果邀请了某个人，那么一定不会再邀请他的直接的上司，但该人的上司的上司，上司的上司的上司</a:t>
            </a:r>
            <a:r>
              <a:rPr lang="en-US" altLang="zh-CN" dirty="0"/>
              <a:t>……</a:t>
            </a:r>
            <a:r>
              <a:rPr lang="zh-CN" altLang="en-US" dirty="0"/>
              <a:t>都可以邀请。已知每个人最多有唯一的一个上司。已知公司的每个人参加晚会都能为晚会增添一些气氛，求一个邀请方案，使气氛值的和最大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691109"/>
            <a:ext cx="10976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因为每个人有唯一的上司 所以这个其实是一个树的结构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</a:t>
            </a:r>
            <a:r>
              <a:rPr lang="zh-CN" altLang="en-US" sz="2800" dirty="0" smtClean="0"/>
              <a:t>表示 在第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个节点 这个节点有没有人 所能获得的最大气氛值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03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65306"/>
          </a:xfrm>
        </p:spPr>
        <p:txBody>
          <a:bodyPr/>
          <a:lstStyle/>
          <a:p>
            <a:r>
              <a:rPr lang="zh-CN" altLang="en-US" dirty="0" smtClean="0"/>
              <a:t>这东西我也不是很会 我也只能</a:t>
            </a:r>
            <a:r>
              <a:rPr lang="en-US" altLang="zh-CN" dirty="0" smtClean="0"/>
              <a:t>XBB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r>
              <a:rPr lang="en-US" altLang="zh-CN" dirty="0" err="1" smtClean="0"/>
              <a:t>Lightoj</a:t>
            </a:r>
            <a:r>
              <a:rPr lang="en-US" altLang="zh-CN" dirty="0" smtClean="0"/>
              <a:t> 1030</a:t>
            </a:r>
          </a:p>
          <a:p>
            <a:r>
              <a:rPr lang="zh-CN" altLang="en-US" dirty="0"/>
              <a:t>题目大意：投掷一枚骰子，假设正面向上的数值为 </a:t>
            </a:r>
            <a:r>
              <a:rPr lang="en-US" altLang="zh-CN" dirty="0"/>
              <a:t>x</a:t>
            </a:r>
            <a:r>
              <a:rPr lang="zh-CN" altLang="en-US" dirty="0"/>
              <a:t>，当前位置为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 每次走 </a:t>
            </a:r>
            <a:r>
              <a:rPr lang="en-US" altLang="zh-CN" dirty="0"/>
              <a:t>min 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N - </a:t>
            </a:r>
            <a:r>
              <a:rPr lang="en-US" altLang="zh-CN" dirty="0" err="1"/>
              <a:t>i</a:t>
            </a:r>
            <a:r>
              <a:rPr lang="zh-CN" altLang="en-US" dirty="0"/>
              <a:t>） 步，每到一个格子会得到相应的黄金数，求走完长度为 </a:t>
            </a:r>
            <a:r>
              <a:rPr lang="en-US" altLang="zh-CN" dirty="0"/>
              <a:t>N </a:t>
            </a:r>
            <a:r>
              <a:rPr lang="zh-CN" altLang="en-US" dirty="0"/>
              <a:t>的格子的到黄金的期望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10216" y="4255994"/>
            <a:ext cx="10886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 </a:t>
            </a:r>
            <a:r>
              <a:rPr lang="zh-CN" altLang="en-US" sz="2800" dirty="0"/>
              <a:t>表示当前位置在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处 获得的期望</a:t>
            </a:r>
            <a:r>
              <a:rPr lang="zh-CN" altLang="en-US" sz="2800" dirty="0" smtClean="0"/>
              <a:t>，则</a:t>
            </a:r>
            <a:r>
              <a:rPr lang="zh-CN" altLang="en-US" sz="2800" dirty="0"/>
              <a:t>有 </a:t>
            </a:r>
            <a:r>
              <a:rPr lang="en-US" altLang="zh-CN" sz="2800" dirty="0"/>
              <a:t>E[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 = ( E[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+1 ] + E[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+ 2] +……+E[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+ 6] </a:t>
            </a:r>
            <a:r>
              <a:rPr lang="zh-CN" altLang="en-US" sz="2800" dirty="0"/>
              <a:t>）</a:t>
            </a:r>
            <a:r>
              <a:rPr lang="en-US" altLang="zh-CN" sz="2800" dirty="0"/>
              <a:t>/ 6 + gold[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 </a:t>
            </a:r>
            <a:r>
              <a:rPr lang="zh-CN" altLang="en-US" sz="2800" dirty="0"/>
              <a:t>；而当 </a:t>
            </a:r>
            <a:r>
              <a:rPr lang="en-US" altLang="zh-CN" sz="2800" dirty="0"/>
              <a:t>N -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6 </a:t>
            </a:r>
            <a:r>
              <a:rPr lang="zh-CN" altLang="en-US" sz="2800" dirty="0"/>
              <a:t>时 需要特殊处理。</a:t>
            </a:r>
            <a:endParaRPr lang="en-US" altLang="zh-CN" sz="2800" dirty="0"/>
          </a:p>
          <a:p>
            <a:r>
              <a:rPr lang="zh-CN" altLang="en-US" sz="2800" dirty="0"/>
              <a:t>看期望的递推式子就会发现我们需要倒着</a:t>
            </a:r>
            <a:r>
              <a:rPr lang="zh-CN" altLang="en-US" sz="2800" dirty="0" smtClean="0"/>
              <a:t>搞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19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和期望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类似只不过概率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推出式子一般正着搞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期望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一般倒着搞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然后就把这俩总结完了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1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1349</Words>
  <Application>Microsoft Office PowerPoint</Application>
  <PresentationFormat>宽屏</PresentationFormat>
  <Paragraphs>146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Office 主题</vt:lpstr>
      <vt:lpstr>各种DP</vt:lpstr>
      <vt:lpstr>基础DP</vt:lpstr>
      <vt:lpstr>区间DP</vt:lpstr>
      <vt:lpstr>PowerPoint 演示文稿</vt:lpstr>
      <vt:lpstr>状态压缩dp</vt:lpstr>
      <vt:lpstr>背包DP </vt:lpstr>
      <vt:lpstr>树形dp</vt:lpstr>
      <vt:lpstr>期望DP</vt:lpstr>
      <vt:lpstr>概率dp</vt:lpstr>
      <vt:lpstr>数据结构优化DP</vt:lpstr>
      <vt:lpstr>单调队列优化</vt:lpstr>
      <vt:lpstr>斜率优化</vt:lpstr>
      <vt:lpstr>斜率优化</vt:lpstr>
      <vt:lpstr>斜率优化</vt:lpstr>
      <vt:lpstr>斜率优化</vt:lpstr>
      <vt:lpstr>斜率优化</vt:lpstr>
      <vt:lpstr>斜率优化</vt:lpstr>
      <vt:lpstr>斜率优化</vt:lpstr>
      <vt:lpstr>斜率优化</vt:lpstr>
      <vt:lpstr>斜率优化</vt:lpstr>
      <vt:lpstr>四边形优化</vt:lpstr>
      <vt:lpstr>动态规划的小技巧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动态规划的小技巧</dc:title>
  <dc:creator>Lin</dc:creator>
  <cp:lastModifiedBy>Zhaoxiang Luo</cp:lastModifiedBy>
  <cp:revision>42</cp:revision>
  <dcterms:created xsi:type="dcterms:W3CDTF">2016-05-11T04:09:05Z</dcterms:created>
  <dcterms:modified xsi:type="dcterms:W3CDTF">2017-05-18T06:29:34Z</dcterms:modified>
</cp:coreProperties>
</file>