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6"/>
  </p:notesMasterIdLst>
  <p:handoutMasterIdLst>
    <p:handoutMasterId r:id="rId7"/>
  </p:handoutMasterIdLst>
  <p:sldIdLst>
    <p:sldId id="273" r:id="rId2"/>
    <p:sldId id="258" r:id="rId3"/>
    <p:sldId id="276" r:id="rId4"/>
    <p:sldId id="275" r:id="rId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E697"/>
    <a:srgbClr val="FFDA65"/>
    <a:srgbClr val="005466"/>
    <a:srgbClr val="FFEFE5"/>
    <a:srgbClr val="FEEBCE"/>
    <a:srgbClr val="FFFFCC"/>
    <a:srgbClr val="FFFFFF"/>
    <a:srgbClr val="CCE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95" autoAdjust="0"/>
    <p:restoredTop sz="98221" autoAdjust="0"/>
  </p:normalViewPr>
  <p:slideViewPr>
    <p:cSldViewPr>
      <p:cViewPr varScale="1">
        <p:scale>
          <a:sx n="104" d="100"/>
          <a:sy n="104" d="100"/>
        </p:scale>
        <p:origin x="14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406" cy="49579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50" y="0"/>
            <a:ext cx="2945405" cy="49579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2E77B57F-7983-405A-9D18-9AAB9A707120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9305"/>
            <a:ext cx="2945406" cy="49579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50" y="9429305"/>
            <a:ext cx="2945405" cy="49579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094780A-187E-4056-B39B-89DB8AC398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866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6332"/>
          </a:xfrm>
          <a:prstGeom prst="rect">
            <a:avLst/>
          </a:prstGeom>
        </p:spPr>
        <p:txBody>
          <a:bodyPr vert="horz" lIns="95554" tIns="47778" rIns="95554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6332"/>
          </a:xfrm>
          <a:prstGeom prst="rect">
            <a:avLst/>
          </a:prstGeom>
        </p:spPr>
        <p:txBody>
          <a:bodyPr vert="horz" lIns="95554" tIns="47778" rIns="95554" bIns="47778" rtlCol="0"/>
          <a:lstStyle>
            <a:lvl1pPr algn="r">
              <a:defRPr sz="1300"/>
            </a:lvl1pPr>
          </a:lstStyle>
          <a:p>
            <a:fld id="{8871AC18-CAE8-4D6F-89C3-FEB52D4A2539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4" tIns="47778" rIns="95554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54" tIns="47778" rIns="95554" bIns="4777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6332"/>
          </a:xfrm>
          <a:prstGeom prst="rect">
            <a:avLst/>
          </a:prstGeom>
        </p:spPr>
        <p:txBody>
          <a:bodyPr vert="horz" lIns="95554" tIns="47778" rIns="95554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6332"/>
          </a:xfrm>
          <a:prstGeom prst="rect">
            <a:avLst/>
          </a:prstGeom>
        </p:spPr>
        <p:txBody>
          <a:bodyPr vert="horz" lIns="95554" tIns="47778" rIns="95554" bIns="47778" rtlCol="0" anchor="b"/>
          <a:lstStyle>
            <a:lvl1pPr algn="r">
              <a:defRPr sz="1300"/>
            </a:lvl1pPr>
          </a:lstStyle>
          <a:p>
            <a:fld id="{66C31DA1-BF18-4E9C-9568-98ABF7A70C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8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5DE7-8FFE-407A-9619-59A512A38A11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4342-5986-4C0A-9533-8403FFA456A4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2515-BF48-4EDC-8D3E-C3E56E405FAC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8B5F-E0B1-4B7E-8DFF-8703A3722778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DAE60-52B4-438D-8518-CE5309E9F8BD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7CC37-FFE8-4634-B02B-EB34DED5ADCB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0BF9-F596-4CA7-8126-7A4F9F899FFC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F89AF-DB14-4AE3-90EA-998C32BCAD75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92B6-0DF1-433D-B201-DC65CD11073F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0363-59CD-4E40-8B3A-B06B8A2F63A3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0AF4-C012-4298-969F-151F6A953FCA}" type="datetime1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9C3DB77-580A-4023-AE91-BD147D77D65C}" type="datetime1">
              <a:rPr lang="ko-KR" altLang="en-US" smtClean="0"/>
              <a:t>2024-05-17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699121"/>
            <a:ext cx="7543800" cy="2593975"/>
          </a:xfrm>
        </p:spPr>
        <p:txBody>
          <a:bodyPr anchor="ctr"/>
          <a:lstStyle/>
          <a:p>
            <a:r>
              <a:rPr lang="ko-KR" altLang="en-US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기말 프로젝트 </a:t>
            </a:r>
            <a:endParaRPr lang="ko-KR" altLang="en-US" sz="48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5026496"/>
            <a:ext cx="6461760" cy="10668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정혜욱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altLang="ko-K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wukj@kyonggi.ac.kr)</a:t>
            </a:r>
          </a:p>
        </p:txBody>
      </p:sp>
    </p:spTree>
    <p:extLst>
      <p:ext uri="{BB962C8B-B14F-4D97-AF65-F5344CB8AC3E}">
        <p14:creationId xmlns:p14="http://schemas.microsoft.com/office/powerpoint/2010/main" val="29645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>
            <a:noAutofit/>
          </a:bodyPr>
          <a:lstStyle/>
          <a:p>
            <a:r>
              <a:rPr lang="ko-KR" altLang="en-US" sz="4400" b="1" dirty="0" smtClean="0">
                <a:solidFill>
                  <a:srgbClr val="005466"/>
                </a:solidFill>
              </a:rPr>
              <a:t>기말 프로젝트</a:t>
            </a:r>
            <a:endParaRPr lang="ko-KR" altLang="en-US" sz="4400" b="1" dirty="0">
              <a:solidFill>
                <a:srgbClr val="005466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51520" y="1196753"/>
            <a:ext cx="7920880" cy="4896543"/>
          </a:xfrm>
        </p:spPr>
        <p:txBody>
          <a:bodyPr>
            <a:noAutofit/>
          </a:bodyPr>
          <a:lstStyle/>
          <a:p>
            <a:r>
              <a:rPr lang="ko-KR" altLang="en-US" b="1" dirty="0"/>
              <a:t>주제</a:t>
            </a:r>
            <a:r>
              <a:rPr lang="en-US" altLang="ko-KR" dirty="0"/>
              <a:t>: </a:t>
            </a:r>
            <a:r>
              <a:rPr lang="ko-KR" altLang="en-US" dirty="0"/>
              <a:t>인문</a:t>
            </a:r>
            <a:r>
              <a:rPr lang="ko-KR" altLang="en-US" dirty="0">
                <a:sym typeface="Wingdings"/>
              </a:rPr>
              <a:t>학과 </a:t>
            </a:r>
            <a:r>
              <a:rPr lang="ko-KR" altLang="en-US" dirty="0"/>
              <a:t>사회과학 분야와 관련된 </a:t>
            </a:r>
            <a:r>
              <a:rPr lang="ko-KR" altLang="en-US" dirty="0" smtClean="0"/>
              <a:t>내용</a:t>
            </a:r>
            <a:endParaRPr lang="en-US" altLang="ko-KR" dirty="0" smtClean="0"/>
          </a:p>
          <a:p>
            <a:pPr marL="114300" indent="0">
              <a:buNone/>
            </a:pPr>
            <a:endParaRPr lang="en-US" altLang="ko-KR" sz="600" dirty="0" smtClean="0"/>
          </a:p>
          <a:p>
            <a:r>
              <a:rPr lang="ko-KR" altLang="en-US" b="1" dirty="0" err="1" smtClean="0"/>
              <a:t>조편성</a:t>
            </a:r>
            <a:r>
              <a:rPr lang="en-US" altLang="ko-KR" dirty="0" smtClean="0"/>
              <a:t>: 4</a:t>
            </a:r>
            <a:r>
              <a:rPr lang="ko-KR" altLang="en-US" dirty="0" smtClean="0"/>
              <a:t>명을 한 팀으로 구성</a:t>
            </a:r>
            <a:endParaRPr lang="en-US" altLang="ko-KR" dirty="0" smtClean="0"/>
          </a:p>
          <a:p>
            <a:pPr marL="114300" indent="0">
              <a:buNone/>
            </a:pPr>
            <a:endParaRPr lang="en-US" altLang="ko-KR" sz="600" dirty="0" smtClean="0"/>
          </a:p>
          <a:p>
            <a:r>
              <a:rPr lang="ko-KR" altLang="en-US" b="1" dirty="0" smtClean="0"/>
              <a:t>파이썬 문법 적용 범위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수업시간에 배운 내용 </a:t>
            </a:r>
            <a:r>
              <a:rPr lang="en-US" altLang="ko-KR" dirty="0" smtClean="0"/>
              <a:t>+  </a:t>
            </a:r>
            <a:r>
              <a:rPr lang="el-GR" altLang="ko-KR" dirty="0" smtClean="0"/>
              <a:t>α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자료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</a:p>
          <a:p>
            <a:pPr marL="114300" indent="0">
              <a:buNone/>
            </a:pPr>
            <a:endParaRPr lang="en-US" altLang="ko-KR" sz="600" b="1" dirty="0" smtClean="0"/>
          </a:p>
          <a:p>
            <a:r>
              <a:rPr lang="ko-KR" altLang="en-US" b="1" dirty="0" smtClean="0"/>
              <a:t>제출 항목</a:t>
            </a:r>
            <a:r>
              <a:rPr lang="en-US" altLang="ko-KR" dirty="0" smtClean="0"/>
              <a:t>: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발표</a:t>
            </a:r>
            <a:r>
              <a:rPr lang="en-US" altLang="ko-KR" dirty="0" smtClean="0"/>
              <a:t>(2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)+</a:t>
            </a:r>
            <a:r>
              <a:rPr lang="ko-KR" altLang="en-US" dirty="0" smtClean="0"/>
              <a:t>결과물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프로그램 소스파일</a:t>
            </a:r>
            <a:r>
              <a:rPr lang="en-US" altLang="ko-KR" dirty="0" smtClean="0"/>
              <a:t>+</a:t>
            </a:r>
            <a:r>
              <a:rPr lang="ko-KR" altLang="en-US" dirty="0" smtClean="0"/>
              <a:t>보고서</a:t>
            </a:r>
            <a:r>
              <a:rPr lang="en-US" altLang="ko-KR" dirty="0" smtClean="0"/>
              <a:t>)</a:t>
            </a:r>
          </a:p>
          <a:p>
            <a:pPr marL="114300" indent="0">
              <a:buNone/>
            </a:pPr>
            <a:endParaRPr lang="en-US" altLang="ko-KR" sz="600" b="1" dirty="0" smtClean="0"/>
          </a:p>
          <a:p>
            <a:r>
              <a:rPr lang="ko-KR" altLang="en-US" b="1" dirty="0" smtClean="0"/>
              <a:t>평가항목</a:t>
            </a:r>
            <a:endParaRPr lang="en-US" altLang="ko-KR" b="1" dirty="0"/>
          </a:p>
          <a:p>
            <a:pPr lvl="1"/>
            <a:r>
              <a:rPr lang="ko-KR" altLang="en-US" dirty="0" smtClean="0"/>
              <a:t>편의성</a:t>
            </a:r>
            <a:r>
              <a:rPr lang="en-US" altLang="ko-KR" dirty="0" smtClean="0"/>
              <a:t>:</a:t>
            </a:r>
            <a:r>
              <a:rPr lang="ko-KR" altLang="en-US" dirty="0"/>
              <a:t> 사용자의 입장을 얼마나 잘 </a:t>
            </a:r>
            <a:r>
              <a:rPr lang="ko-KR" altLang="en-US" dirty="0" smtClean="0"/>
              <a:t>고려하였는가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창의성 및 실용성</a:t>
            </a:r>
            <a:r>
              <a:rPr lang="en-US" altLang="ko-KR" dirty="0" smtClean="0"/>
              <a:t>:</a:t>
            </a:r>
            <a:r>
              <a:rPr lang="ko-KR" altLang="en-US" dirty="0"/>
              <a:t>주제와 접근 방법이 얼마나 </a:t>
            </a:r>
            <a:r>
              <a:rPr lang="ko-KR" altLang="en-US" dirty="0" smtClean="0"/>
              <a:t>창의적이고 실용적인가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/>
              <a:t>프로그램 구성 및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수업시간에 배운 내용을 다양하게 적용하였고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오류 없이 동작하는가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최종 발표</a:t>
            </a:r>
            <a:r>
              <a:rPr lang="en-US" altLang="ko-KR" dirty="0"/>
              <a:t>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진</a:t>
            </a:r>
            <a:r>
              <a:rPr lang="ko-KR" altLang="en-US" dirty="0"/>
              <a:t>행</a:t>
            </a:r>
            <a:r>
              <a:rPr lang="ko-KR" altLang="en-US" dirty="0" smtClean="0"/>
              <a:t>한 프로젝트에 대해 명확하게 설명하고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구현한 프로그램이 정상적으로 동작하는가</a:t>
            </a:r>
            <a:r>
              <a:rPr lang="en-US" altLang="ko-KR" dirty="0" smtClean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416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>
            <a:noAutofit/>
          </a:bodyPr>
          <a:lstStyle/>
          <a:p>
            <a:r>
              <a:rPr lang="ko-KR" altLang="en-US" sz="4400" b="1" dirty="0" smtClean="0">
                <a:solidFill>
                  <a:srgbClr val="005466"/>
                </a:solidFill>
              </a:rPr>
              <a:t>평가 방법</a:t>
            </a:r>
            <a:endParaRPr lang="ko-KR" altLang="en-US" sz="4400" b="1" dirty="0">
              <a:solidFill>
                <a:srgbClr val="005466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687671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950906" y="836712"/>
            <a:ext cx="2880320" cy="6480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400" b="1" dirty="0">
                <a:solidFill>
                  <a:schemeClr val="tx1"/>
                </a:solidFill>
              </a:rPr>
              <a:t>팀원간 피어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리뷰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기여도 </a:t>
            </a:r>
            <a:r>
              <a:rPr lang="ko-KR" altLang="en-US" sz="1400" b="1" dirty="0">
                <a:solidFill>
                  <a:schemeClr val="tx1"/>
                </a:solidFill>
              </a:rPr>
              <a:t>등을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고려하여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,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4</a:t>
            </a:r>
            <a:r>
              <a:rPr lang="ko-KR" altLang="en-US" sz="1400" b="1" dirty="0">
                <a:solidFill>
                  <a:schemeClr val="tx1"/>
                </a:solidFill>
              </a:rPr>
              <a:t>명의 팀원의 점수 부여</a:t>
            </a:r>
          </a:p>
        </p:txBody>
      </p:sp>
      <p:cxnSp>
        <p:nvCxnSpPr>
          <p:cNvPr id="10" name="직선 화살표 연결선 9"/>
          <p:cNvCxnSpPr>
            <a:stCxn id="8" idx="2"/>
          </p:cNvCxnSpPr>
          <p:nvPr/>
        </p:nvCxnSpPr>
        <p:spPr>
          <a:xfrm flipH="1">
            <a:off x="5220072" y="1484784"/>
            <a:ext cx="170994" cy="288032"/>
          </a:xfrm>
          <a:prstGeom prst="straightConnector1">
            <a:avLst/>
          </a:prstGeom>
          <a:ln w="19050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5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Autofit/>
          </a:bodyPr>
          <a:lstStyle/>
          <a:p>
            <a:pPr fontAlgn="base" latinLnBrk="0"/>
            <a:r>
              <a:rPr lang="ko-KR" altLang="en-US" sz="4400" b="1" dirty="0">
                <a:solidFill>
                  <a:srgbClr val="005466"/>
                </a:solidFill>
              </a:rPr>
              <a:t>수업 및 프로젝트  일정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95536" y="1124744"/>
            <a:ext cx="7920880" cy="5184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 b="1" dirty="0" smtClean="0">
                <a:latin typeface="+mn-ea"/>
              </a:rPr>
              <a:t>11</a:t>
            </a:r>
            <a:r>
              <a:rPr lang="ko-KR" altLang="en-US" sz="2000" b="1" dirty="0" smtClean="0">
                <a:latin typeface="+mn-ea"/>
              </a:rPr>
              <a:t>주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수업</a:t>
            </a:r>
            <a:r>
              <a:rPr lang="en-US" altLang="ko-KR" sz="2000" dirty="0">
                <a:latin typeface="+mn-ea"/>
              </a:rPr>
              <a:t>/</a:t>
            </a:r>
            <a:r>
              <a:rPr lang="ko-KR" altLang="en-US" sz="2000" dirty="0" smtClean="0">
                <a:latin typeface="+mn-ea"/>
              </a:rPr>
              <a:t>기말프로젝트 </a:t>
            </a:r>
            <a:r>
              <a:rPr lang="ko-KR" altLang="en-US" sz="2000" dirty="0">
                <a:latin typeface="+mn-ea"/>
              </a:rPr>
              <a:t>공지 및 </a:t>
            </a:r>
            <a:r>
              <a:rPr lang="ko-KR" altLang="en-US" sz="2000" dirty="0" err="1">
                <a:latin typeface="+mn-ea"/>
              </a:rPr>
              <a:t>조편성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조장 결정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 marL="708660" lvl="2">
              <a:buClr>
                <a:schemeClr val="accent1"/>
              </a:buClr>
              <a:defRPr/>
            </a:pPr>
            <a:r>
              <a:rPr lang="en-US" altLang="ko-KR" dirty="0" smtClean="0">
                <a:latin typeface="+mn-ea"/>
              </a:rPr>
              <a:t>11</a:t>
            </a:r>
            <a:r>
              <a:rPr lang="ko-KR" altLang="en-US" dirty="0" smtClean="0">
                <a:latin typeface="+mn-ea"/>
              </a:rPr>
              <a:t>주차에 결정되지 않은 학생은 </a:t>
            </a:r>
            <a:r>
              <a:rPr lang="en-US" altLang="ko-KR" dirty="0" smtClean="0">
                <a:latin typeface="+mn-ea"/>
              </a:rPr>
              <a:t>12</a:t>
            </a:r>
            <a:r>
              <a:rPr lang="ko-KR" altLang="en-US" dirty="0" smtClean="0">
                <a:latin typeface="+mn-ea"/>
              </a:rPr>
              <a:t>주차에 개인 어필을 통해 </a:t>
            </a:r>
            <a:r>
              <a:rPr lang="ko-KR" altLang="en-US" dirty="0" err="1" smtClean="0">
                <a:latin typeface="+mn-ea"/>
              </a:rPr>
              <a:t>조편성</a:t>
            </a:r>
            <a:endParaRPr lang="en-US" altLang="ko-KR" dirty="0" smtClean="0">
              <a:latin typeface="+mn-ea"/>
            </a:endParaRPr>
          </a:p>
          <a:p>
            <a:pPr marL="480060" lvl="2" indent="0">
              <a:buClr>
                <a:schemeClr val="accent1"/>
              </a:buClr>
              <a:buNone/>
              <a:defRPr/>
            </a:pPr>
            <a:endParaRPr lang="en-US" altLang="ko-KR" sz="700" b="1" dirty="0" smtClean="0">
              <a:latin typeface="+mn-ea"/>
            </a:endParaRPr>
          </a:p>
          <a:p>
            <a:pPr>
              <a:defRPr/>
            </a:pPr>
            <a:r>
              <a:rPr lang="en-US" altLang="ko-KR" sz="2000" b="1" dirty="0" smtClean="0">
                <a:latin typeface="+mn-ea"/>
              </a:rPr>
              <a:t>12</a:t>
            </a:r>
            <a:r>
              <a:rPr lang="ko-KR" altLang="en-US" sz="2000" b="1" dirty="0" smtClean="0">
                <a:latin typeface="+mn-ea"/>
              </a:rPr>
              <a:t>주</a:t>
            </a:r>
            <a:r>
              <a:rPr lang="en-US" altLang="ko-KR" sz="2000" b="1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수업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파일 </a:t>
            </a:r>
            <a:r>
              <a:rPr lang="ko-KR" altLang="en-US" sz="2000" dirty="0" smtClean="0"/>
              <a:t>입출력 </a:t>
            </a:r>
            <a:r>
              <a:rPr lang="ko-KR" altLang="en-US" sz="2000" dirty="0">
                <a:latin typeface="+mn-ea"/>
              </a:rPr>
              <a:t>및 응용문제 </a:t>
            </a:r>
            <a:r>
              <a:rPr lang="ko-KR" altLang="en-US" sz="2000" dirty="0" smtClean="0">
                <a:latin typeface="+mn-ea"/>
              </a:rPr>
              <a:t>실습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 marL="114300" indent="0">
              <a:buNone/>
              <a:defRPr/>
            </a:pPr>
            <a:endParaRPr lang="en-US" altLang="ko-KR" sz="700" dirty="0" smtClean="0">
              <a:latin typeface="+mn-ea"/>
            </a:endParaRPr>
          </a:p>
          <a:p>
            <a:pPr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13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주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기말프로젝트 주제 발표 및 토의</a:t>
            </a:r>
            <a:endParaRPr lang="en-US" altLang="ko-KR" sz="2000" dirty="0" smtClean="0">
              <a:latin typeface="+mn-ea"/>
            </a:endParaRPr>
          </a:p>
          <a:p>
            <a:pPr lvl="1">
              <a:defRPr/>
            </a:pPr>
            <a:r>
              <a:rPr lang="ko-KR" altLang="en-US" sz="1800" dirty="0">
                <a:latin typeface="+mn-ea"/>
              </a:rPr>
              <a:t>발표 </a:t>
            </a:r>
            <a:r>
              <a:rPr lang="ko-KR" altLang="en-US" sz="1800" dirty="0" smtClean="0">
                <a:latin typeface="+mn-ea"/>
              </a:rPr>
              <a:t>시간</a:t>
            </a:r>
            <a:r>
              <a:rPr lang="en-US" altLang="ko-KR" sz="1800" dirty="0">
                <a:latin typeface="+mn-ea"/>
              </a:rPr>
              <a:t>(10</a:t>
            </a:r>
            <a:r>
              <a:rPr lang="ko-KR" altLang="en-US" sz="1800" dirty="0">
                <a:latin typeface="+mn-ea"/>
              </a:rPr>
              <a:t>분 이내</a:t>
            </a:r>
            <a:r>
              <a:rPr lang="en-US" altLang="ko-KR" sz="1800" dirty="0">
                <a:latin typeface="+mn-ea"/>
              </a:rPr>
              <a:t>), </a:t>
            </a:r>
            <a:r>
              <a:rPr lang="en-US" altLang="ko-KR" sz="1800" dirty="0" err="1">
                <a:latin typeface="+mn-ea"/>
              </a:rPr>
              <a:t>ppt</a:t>
            </a:r>
            <a:r>
              <a:rPr lang="ko-KR" altLang="en-US" sz="1800" dirty="0" smtClean="0">
                <a:latin typeface="+mn-ea"/>
              </a:rPr>
              <a:t>자료</a:t>
            </a:r>
            <a:r>
              <a:rPr lang="en-US" altLang="ko-KR" sz="1800" dirty="0" smtClean="0">
                <a:latin typeface="+mn-ea"/>
              </a:rPr>
              <a:t>(</a:t>
            </a:r>
            <a:r>
              <a:rPr lang="ko-KR" altLang="en-US" sz="1800" dirty="0" smtClean="0">
                <a:latin typeface="+mn-ea"/>
              </a:rPr>
              <a:t>자유 양식</a:t>
            </a:r>
            <a:r>
              <a:rPr lang="en-US" altLang="ko-KR" sz="1800" dirty="0" smtClean="0">
                <a:latin typeface="+mn-ea"/>
              </a:rPr>
              <a:t>)</a:t>
            </a:r>
          </a:p>
          <a:p>
            <a:pPr marL="114300" indent="0">
              <a:buNone/>
              <a:defRPr/>
            </a:pPr>
            <a:endParaRPr lang="en-US" altLang="ko-KR" sz="700" b="1" dirty="0" smtClean="0">
              <a:latin typeface="+mn-ea"/>
            </a:endParaRPr>
          </a:p>
          <a:p>
            <a:pPr>
              <a:defRPr/>
            </a:pPr>
            <a:r>
              <a:rPr lang="en-US" altLang="ko-KR" sz="2000" b="1" dirty="0" smtClean="0">
                <a:latin typeface="+mn-ea"/>
              </a:rPr>
              <a:t>14</a:t>
            </a:r>
            <a:r>
              <a:rPr lang="ko-KR" altLang="en-US" sz="2000" b="1" dirty="0" smtClean="0">
                <a:latin typeface="+mn-ea"/>
              </a:rPr>
              <a:t>주</a:t>
            </a:r>
            <a:r>
              <a:rPr lang="en-US" altLang="ko-KR" sz="2000" b="1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수업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총정리 및 응용문제 실습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 marL="114300" indent="0">
              <a:buNone/>
              <a:defRPr/>
            </a:pPr>
            <a:endParaRPr lang="en-US" altLang="ko-KR" sz="700" dirty="0" smtClean="0">
              <a:latin typeface="+mn-ea"/>
            </a:endParaRPr>
          </a:p>
          <a:p>
            <a:pPr>
              <a:defRPr/>
            </a:pPr>
            <a:r>
              <a:rPr lang="en-US" altLang="ko-KR" sz="2000" b="1" dirty="0" smtClean="0">
                <a:solidFill>
                  <a:srgbClr val="FF0000"/>
                </a:solidFill>
                <a:latin typeface="+mn-ea"/>
              </a:rPr>
              <a:t>15</a:t>
            </a:r>
            <a:r>
              <a:rPr lang="ko-KR" altLang="en-US" sz="2000" b="1" dirty="0" smtClean="0">
                <a:solidFill>
                  <a:srgbClr val="FF0000"/>
                </a:solidFill>
                <a:latin typeface="+mn-ea"/>
              </a:rPr>
              <a:t>주</a:t>
            </a:r>
            <a:r>
              <a:rPr lang="en-US" altLang="ko-KR" sz="2000" b="1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기말 프로젝트 최종결과물 발표</a:t>
            </a:r>
            <a:endParaRPr lang="en-US" altLang="ko-KR" sz="1800" dirty="0" smtClean="0">
              <a:solidFill>
                <a:srgbClr val="0000FF"/>
              </a:solidFill>
              <a:latin typeface="+mn-ea"/>
            </a:endParaRPr>
          </a:p>
          <a:p>
            <a:pPr lvl="1">
              <a:defRPr/>
            </a:pPr>
            <a:r>
              <a:rPr lang="ko-KR" altLang="en-US" sz="1800" dirty="0" smtClean="0">
                <a:latin typeface="+mn-ea"/>
              </a:rPr>
              <a:t>조별 </a:t>
            </a:r>
            <a:r>
              <a:rPr lang="ko-KR" altLang="en-US" sz="1800" dirty="0" smtClean="0"/>
              <a:t>발표 및 시연</a:t>
            </a:r>
            <a:r>
              <a:rPr lang="en-US" altLang="ko-KR" sz="1800" dirty="0" smtClean="0"/>
              <a:t>(</a:t>
            </a:r>
            <a:r>
              <a:rPr lang="ko-KR" altLang="en-US" sz="1800" dirty="0" err="1"/>
              <a:t>팀별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피어 리뷰</a:t>
            </a:r>
            <a:r>
              <a:rPr lang="en-US" altLang="ko-KR" sz="1800" dirty="0" smtClean="0"/>
              <a:t>)</a:t>
            </a:r>
          </a:p>
          <a:p>
            <a:pPr lvl="2">
              <a:defRPr/>
            </a:pPr>
            <a:r>
              <a:rPr lang="ko-KR" altLang="en-US" sz="1600" dirty="0" smtClean="0">
                <a:latin typeface="+mn-ea"/>
              </a:rPr>
              <a:t>발표 및 시연 시간</a:t>
            </a:r>
            <a:r>
              <a:rPr lang="en-US" altLang="ko-KR" sz="1600" dirty="0" smtClean="0">
                <a:latin typeface="+mn-ea"/>
              </a:rPr>
              <a:t>(10</a:t>
            </a:r>
            <a:r>
              <a:rPr lang="ko-KR" altLang="en-US" sz="1600" dirty="0" smtClean="0">
                <a:latin typeface="+mn-ea"/>
              </a:rPr>
              <a:t>분 이내</a:t>
            </a:r>
            <a:r>
              <a:rPr lang="en-US" altLang="ko-KR" sz="1600" dirty="0" smtClean="0">
                <a:latin typeface="+mn-ea"/>
              </a:rPr>
              <a:t>), </a:t>
            </a:r>
            <a:r>
              <a:rPr lang="en-US" altLang="ko-KR" sz="1600" dirty="0" err="1" smtClean="0">
                <a:latin typeface="+mn-ea"/>
              </a:rPr>
              <a:t>ppt</a:t>
            </a:r>
            <a:r>
              <a:rPr lang="ko-KR" altLang="en-US" sz="1600" dirty="0" smtClean="0">
                <a:latin typeface="+mn-ea"/>
              </a:rPr>
              <a:t>자료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자유 양식</a:t>
            </a:r>
            <a:r>
              <a:rPr lang="en-US" altLang="ko-KR" sz="1600" dirty="0" smtClean="0">
                <a:latin typeface="+mn-ea"/>
              </a:rPr>
              <a:t>)+</a:t>
            </a:r>
            <a:r>
              <a:rPr lang="ko-KR" altLang="en-US" sz="1600" dirty="0" smtClean="0">
                <a:latin typeface="+mn-ea"/>
              </a:rPr>
              <a:t>소스코드파일</a:t>
            </a:r>
            <a:endParaRPr lang="en-US" altLang="ko-KR" sz="1600" dirty="0" smtClean="0">
              <a:latin typeface="+mn-ea"/>
            </a:endParaRPr>
          </a:p>
          <a:p>
            <a:pPr lvl="1">
              <a:defRPr/>
            </a:pPr>
            <a:r>
              <a:rPr lang="ko-KR" altLang="en-US" sz="1800" dirty="0" smtClean="0">
                <a:solidFill>
                  <a:srgbClr val="0000FF"/>
                </a:solidFill>
                <a:latin typeface="+mn-ea"/>
              </a:rPr>
              <a:t>발표 전날 까지 제출 항목</a:t>
            </a:r>
            <a:endParaRPr lang="en-US" altLang="ko-KR" sz="1800" dirty="0" smtClean="0">
              <a:solidFill>
                <a:srgbClr val="0000FF"/>
              </a:solidFill>
              <a:latin typeface="+mn-ea"/>
            </a:endParaRPr>
          </a:p>
          <a:p>
            <a:pPr lvl="2">
              <a:defRPr/>
            </a:pPr>
            <a:r>
              <a:rPr lang="ko-KR" altLang="en-US" sz="1600" dirty="0" smtClean="0"/>
              <a:t>결과물</a:t>
            </a:r>
            <a:r>
              <a:rPr lang="en-US" altLang="ko-KR" sz="1600" dirty="0"/>
              <a:t>(</a:t>
            </a:r>
            <a:r>
              <a:rPr lang="ko-KR" altLang="en-US" sz="1600" dirty="0"/>
              <a:t>프로그램 소스파일</a:t>
            </a:r>
            <a:r>
              <a:rPr lang="en-US" altLang="ko-KR" sz="1600" dirty="0"/>
              <a:t>+</a:t>
            </a:r>
            <a:r>
              <a:rPr lang="ko-KR" altLang="en-US" sz="1600" dirty="0"/>
              <a:t>보고서</a:t>
            </a:r>
            <a:r>
              <a:rPr lang="en-US" altLang="ko-KR" sz="1600" dirty="0" smtClean="0"/>
              <a:t>)</a:t>
            </a:r>
            <a:r>
              <a:rPr lang="ko-KR" altLang="en-US" sz="1600" dirty="0" smtClean="0">
                <a:latin typeface="+mn-ea"/>
              </a:rPr>
              <a:t>제출 </a:t>
            </a:r>
            <a:r>
              <a:rPr lang="en-US" altLang="ko-KR" sz="1600" dirty="0" smtClean="0">
                <a:latin typeface="+mn-ea"/>
                <a:sym typeface="Wingdings" pitchFamily="2" charset="2"/>
              </a:rPr>
              <a:t> </a:t>
            </a:r>
            <a:r>
              <a:rPr lang="ko-KR" altLang="en-US" sz="1600" dirty="0" smtClean="0">
                <a:latin typeface="+mn-ea"/>
              </a:rPr>
              <a:t>조장이 대표로 </a:t>
            </a:r>
            <a:r>
              <a:rPr lang="en-US" altLang="ko-KR" sz="1600" dirty="0">
                <a:latin typeface="+mn-ea"/>
              </a:rPr>
              <a:t>LMS ‘</a:t>
            </a:r>
            <a:r>
              <a:rPr lang="ko-KR" altLang="en-US" sz="1600" dirty="0">
                <a:latin typeface="+mn-ea"/>
              </a:rPr>
              <a:t>기말 프로젝트</a:t>
            </a:r>
            <a:r>
              <a:rPr lang="en-US" altLang="ko-KR" sz="1600" dirty="0">
                <a:latin typeface="+mn-ea"/>
              </a:rPr>
              <a:t>’ </a:t>
            </a:r>
            <a:r>
              <a:rPr lang="ko-KR" altLang="en-US" sz="1600" dirty="0" smtClean="0">
                <a:latin typeface="+mn-ea"/>
              </a:rPr>
              <a:t>게시판에 제출</a:t>
            </a:r>
            <a:endParaRPr lang="en-US" altLang="ko-KR" sz="1600" dirty="0" smtClean="0">
              <a:latin typeface="+mn-ea"/>
            </a:endParaRPr>
          </a:p>
          <a:p>
            <a:pPr lvl="2">
              <a:defRPr/>
            </a:pPr>
            <a:r>
              <a:rPr lang="ko-KR" altLang="en-US" sz="1600" dirty="0" smtClean="0">
                <a:latin typeface="+mn-ea"/>
              </a:rPr>
              <a:t>팀원 간의 피어 리뷰 점수 목록</a:t>
            </a:r>
            <a:r>
              <a:rPr lang="en-US" altLang="ko-KR" sz="1600" dirty="0">
                <a:latin typeface="+mn-ea"/>
                <a:sym typeface="Wingdings" pitchFamily="2" charset="2"/>
              </a:rPr>
              <a:t>  </a:t>
            </a:r>
            <a:r>
              <a:rPr lang="ko-KR" altLang="en-US" sz="1600" dirty="0" smtClean="0">
                <a:latin typeface="+mn-ea"/>
              </a:rPr>
              <a:t>조장이 취합하여 이메일로 제출</a:t>
            </a:r>
            <a:endParaRPr lang="en-US" altLang="ko-KR" sz="1600" dirty="0" smtClean="0">
              <a:latin typeface="+mn-ea"/>
            </a:endParaRPr>
          </a:p>
          <a:p>
            <a:pPr lvl="2">
              <a:defRPr/>
            </a:pPr>
            <a:r>
              <a:rPr lang="ko-KR" altLang="en-US" sz="1600" dirty="0" smtClean="0">
                <a:latin typeface="+mn-ea"/>
              </a:rPr>
              <a:t>보고서는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자유 양식으로 작성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팀원 이름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학과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학번 명시</a:t>
            </a:r>
            <a:r>
              <a:rPr lang="en-US" altLang="ko-KR" sz="1600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11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15410</TotalTime>
  <Words>268</Words>
  <Application>Microsoft Office PowerPoint</Application>
  <PresentationFormat>화면 슬라이드 쇼(4:3)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Cambria</vt:lpstr>
      <vt:lpstr>Wingdings</vt:lpstr>
      <vt:lpstr>근접</vt:lpstr>
      <vt:lpstr>기말 프로젝트 </vt:lpstr>
      <vt:lpstr>기말 프로젝트</vt:lpstr>
      <vt:lpstr>평가 방법</vt:lpstr>
      <vt:lpstr>수업 및 프로젝트  일정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KGU</cp:lastModifiedBy>
  <cp:revision>842</cp:revision>
  <cp:lastPrinted>2018-03-15T11:10:18Z</cp:lastPrinted>
  <dcterms:created xsi:type="dcterms:W3CDTF">2006-10-05T04:04:58Z</dcterms:created>
  <dcterms:modified xsi:type="dcterms:W3CDTF">2024-05-17T00:36:02Z</dcterms:modified>
</cp:coreProperties>
</file>