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A572"/>
    <a:srgbClr val="2B2B2B"/>
    <a:srgbClr val="DBDBDB"/>
    <a:srgbClr val="2CBE79"/>
    <a:srgbClr val="FF6699"/>
    <a:srgbClr val="FE91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00" d="100"/>
          <a:sy n="300" d="100"/>
        </p:scale>
        <p:origin x="654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단순이동평균법</c:v>
                </c:pt>
              </c:strCache>
            </c:strRef>
          </c:tx>
          <c:spPr>
            <a:ln w="28575" cap="rnd">
              <a:solidFill>
                <a:schemeClr val="accent6">
                  <a:tint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24-436B-80B8-736225C8675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가중이동평균법</c:v>
                </c:pt>
              </c:strCache>
            </c:strRef>
          </c:tx>
          <c:spPr>
            <a:ln w="28575" cap="rnd">
              <a:solidFill>
                <a:schemeClr val="accent6">
                  <a:tint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EEE-4548-915A-B4005ABF7E8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지수평활법</c:v>
                </c:pt>
              </c:strCache>
            </c:strRef>
          </c:tx>
          <c:spPr>
            <a:ln w="28575" cap="rnd">
              <a:solidFill>
                <a:schemeClr val="accent6">
                  <a:shade val="86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EEE-4548-915A-B4005ABF7E8E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tensorflow</c:v>
                </c:pt>
              </c:strCache>
            </c:strRef>
          </c:tx>
          <c:spPr>
            <a:ln w="28575" cap="rnd">
              <a:solidFill>
                <a:schemeClr val="accent6">
                  <a:shade val="58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EEE-4548-915A-B4005ABF7E8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337550960"/>
        <c:axId val="1337543760"/>
      </c:lineChart>
      <c:catAx>
        <c:axId val="1337550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43760"/>
        <c:crosses val="autoZero"/>
        <c:auto val="1"/>
        <c:lblAlgn val="ctr"/>
        <c:lblOffset val="100"/>
        <c:noMultiLvlLbl val="0"/>
      </c:catAx>
      <c:valAx>
        <c:axId val="1337543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37550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89B33-547E-4CB2-A1D1-89AE612656EA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E86B1-4725-4316-B77D-4384E73865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48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0E86B1-4725-4316-B77D-4384E738651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847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12C07-D115-50A8-D905-281843E28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79FCDE2-23C8-D7F1-344A-480C28B01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F2CC2-0510-B06F-4D96-70DCE358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AB8A1-07F5-ADE0-238B-B621575A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F18A93-C2C8-943A-C424-2193F5E74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3874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1B6B8-CB72-AB39-2AFE-876E501B2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C08C71-E70D-C69B-8F54-2498A640D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C7F04A-E931-66A1-7716-01D0C1377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333E9B-C098-73E6-D8EB-34B74935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2F60B0-0E78-51DD-F587-09B29D23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58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CB893C-162D-0D5F-E7F8-B8F598C9DC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248B94-4F8A-C0ED-00DA-8951AD9E0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AB9D9D-2B8C-B2A8-33EC-053E99AA2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0B1DD8-F3A7-ED72-564C-F14D79DF7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219FE6-378C-485E-9789-B1E5EAA2F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0B240-48D1-D962-A922-7AF2E322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730AD4-CF80-7E87-BD9C-A521FD5B3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07EA8-0DAA-C33E-7C78-01F3327E9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B89E5-EB4E-D3B8-86E6-15EC11313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1FEF19-1991-3DED-76C3-ECA185EC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76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8CFD4-D1D0-8614-6530-A43C86E5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9E5C6A-08FA-4C3A-3CE7-775F5A05B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13482-1638-A33C-9AE7-60E17A6D2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59DD6E-388C-EF13-7E97-DCA6BDD3F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F1F64A-CA39-F7A7-2D57-2BB8050E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12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C4CC6-E5FE-20BD-08C6-8FC240BA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6BAF3A-49E2-C1DB-4E31-CE49D7C8C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AE9F9-8413-382A-2CC0-2B84B30A8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D5720-6B45-9B46-9558-09F990C5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235AB8-AC69-6D9C-01A7-B03CE4E3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C023B6-A497-8CFD-6E18-0886E6C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06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68ADA-BD12-B379-A67A-82B2FB30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67F92-B286-0273-9F5F-FD9A997C2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B11774-8314-7EE9-A7EA-F3321280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EFF692-96B7-2AE0-5455-3036F6A60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DCAC214-6EC6-52C4-A8A8-6003BD59D4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61FE07-6ED7-CFBF-C075-F14D7A1B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B995081-ED24-6316-7711-D4BA18D8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7E1D5F-85FD-D8B7-513B-3970451C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315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E736F-C954-83A0-8A8F-58A262F33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A82EFE-E7A9-13AA-B021-281FCEB2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41FCA88-87BB-5AE3-F387-DCF12F32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1DA00C-5724-8D2B-0283-811629346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954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A31596-A70D-EC16-2997-4F989328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8A412-CE00-16BD-F9B8-E72BEA04C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E2DE0D-BE15-9F57-0FF0-AD620655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33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B21DB-B0B3-631D-A4C3-7B2811BF7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5E5C2-4E11-7BE8-90E5-58285B37B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82A75-9281-F1E2-9B18-3640377EE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F1021F-3C7A-285D-F40B-82D6FA3B3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30ABE8-3972-A417-2A34-5387A686F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A64507-7909-4F4D-31A9-285ECA27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5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4BC49-C5F9-4F78-1CAF-ADE2B17C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AA0FB7-71C1-336A-730A-426D628CE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38E0A3-31D0-7B42-B57B-C904FA0C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11BDAD-BD5E-F1ED-1534-B9190AD44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A17B43-DDCA-A5C6-12DA-271AAAF67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910847-2586-4BF8-1FC9-018E6361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53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015AF7-0D75-CF53-1593-8750222FF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14BCB6-C9F1-BF05-331E-2742FEB77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B66F10-1D80-300D-078B-0C39D7F11B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C94DB-1888-49EE-8D15-3B610317B9B9}" type="datetimeFigureOut">
              <a:rPr lang="ko-KR" altLang="en-US" smtClean="0"/>
              <a:t>2024-06-01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ECB780-0855-9331-CB7B-B95948E9C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831B28-B8C3-39EA-24EF-8FFB9D4AD4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028B-12DC-46E1-BFED-F757B578A0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21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C0274777-0C33-0070-6BDC-207754A58E96}"/>
              </a:ext>
            </a:extLst>
          </p:cNvPr>
          <p:cNvSpPr/>
          <p:nvPr/>
        </p:nvSpPr>
        <p:spPr>
          <a:xfrm>
            <a:off x="-3620450" y="-1668736"/>
            <a:ext cx="1546772" cy="1546772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C75FBCB-6527-94D4-2781-6BAD0DB8DECB}"/>
              </a:ext>
            </a:extLst>
          </p:cNvPr>
          <p:cNvSpPr/>
          <p:nvPr/>
        </p:nvSpPr>
        <p:spPr>
          <a:xfrm>
            <a:off x="6825673" y="184727"/>
            <a:ext cx="5357090" cy="667327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45B66A-5DBE-5CC0-05E8-FA4EE4A4382F}"/>
              </a:ext>
            </a:extLst>
          </p:cNvPr>
          <p:cNvSpPr/>
          <p:nvPr/>
        </p:nvSpPr>
        <p:spPr>
          <a:xfrm>
            <a:off x="7110436" y="0"/>
            <a:ext cx="1357737" cy="4248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단순이동평균법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6001D07-C2D6-101B-57AB-1DA15B512517}"/>
              </a:ext>
            </a:extLst>
          </p:cNvPr>
          <p:cNvSpPr/>
          <p:nvPr/>
        </p:nvSpPr>
        <p:spPr>
          <a:xfrm>
            <a:off x="8494342" y="0"/>
            <a:ext cx="131618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E3DDB5C-D7B8-6AAB-02B4-70DA2FEF64E6}"/>
              </a:ext>
            </a:extLst>
          </p:cNvPr>
          <p:cNvSpPr/>
          <p:nvPr/>
        </p:nvSpPr>
        <p:spPr>
          <a:xfrm>
            <a:off x="9836697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A6D9A11-5FD3-71EB-1C04-F435551C9A6C}"/>
              </a:ext>
            </a:extLst>
          </p:cNvPr>
          <p:cNvSpPr/>
          <p:nvPr/>
        </p:nvSpPr>
        <p:spPr>
          <a:xfrm>
            <a:off x="10858862" y="-1"/>
            <a:ext cx="995996" cy="4248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tensorflow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4340DF45-2F9F-B511-F2AF-FE963265CE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8053329"/>
              </p:ext>
            </p:extLst>
          </p:nvPr>
        </p:nvGraphicFramePr>
        <p:xfrm>
          <a:off x="7072752" y="2729345"/>
          <a:ext cx="4862932" cy="38469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4F5441-F81B-B36B-B1FE-093BFE5C491C}"/>
              </a:ext>
            </a:extLst>
          </p:cNvPr>
          <p:cNvSpPr/>
          <p:nvPr/>
        </p:nvSpPr>
        <p:spPr>
          <a:xfrm>
            <a:off x="7110436" y="558798"/>
            <a:ext cx="4862931" cy="1111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/>
              <a:t>입력 값 </a:t>
            </a:r>
            <a:r>
              <a:rPr lang="en-US" altLang="ko-KR" dirty="0"/>
              <a:t>: [ </a:t>
            </a:r>
            <a:r>
              <a:rPr lang="ko-KR" altLang="en-US" dirty="0"/>
              <a:t>상세보기 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다음달 예측 수요 </a:t>
            </a:r>
            <a:r>
              <a:rPr lang="en-US" altLang="ko-KR" dirty="0"/>
              <a:t>: N</a:t>
            </a:r>
            <a:r>
              <a:rPr lang="ko-KR" altLang="en-US" dirty="0"/>
              <a:t>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266AAC-4CC9-8915-3514-FF353BBA5829}"/>
              </a:ext>
            </a:extLst>
          </p:cNvPr>
          <p:cNvSpPr/>
          <p:nvPr/>
        </p:nvSpPr>
        <p:spPr>
          <a:xfrm>
            <a:off x="1" y="-1"/>
            <a:ext cx="1934846" cy="6857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D359F5-55C0-31B3-FBF6-36ABADB5E38C}"/>
              </a:ext>
            </a:extLst>
          </p:cNvPr>
          <p:cNvSpPr/>
          <p:nvPr/>
        </p:nvSpPr>
        <p:spPr>
          <a:xfrm>
            <a:off x="6192" y="774628"/>
            <a:ext cx="1949609" cy="895927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noFill/>
              </a:rPr>
              <a:t> 수평적 패턴 </a:t>
            </a:r>
            <a:endParaRPr lang="en-US" altLang="ko-KR" sz="1400" dirty="0">
              <a:ln>
                <a:solidFill>
                  <a:schemeClr val="tx1"/>
                </a:solidFill>
              </a:ln>
              <a:noFill/>
            </a:endParaRPr>
          </a:p>
          <a:p>
            <a:pPr algn="ctr"/>
            <a:r>
              <a:rPr lang="ko-KR" altLang="en-US" sz="1400" dirty="0">
                <a:ln>
                  <a:solidFill>
                    <a:schemeClr val="tx1"/>
                  </a:solidFill>
                </a:ln>
                <a:noFill/>
              </a:rPr>
              <a:t>수요 예측 프로그램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409C7E84-C120-A529-D1D3-4095AC03CF4A}"/>
              </a:ext>
            </a:extLst>
          </p:cNvPr>
          <p:cNvGrpSpPr/>
          <p:nvPr/>
        </p:nvGrpSpPr>
        <p:grpSpPr>
          <a:xfrm>
            <a:off x="-2326670" y="2701056"/>
            <a:ext cx="1949609" cy="1754910"/>
            <a:chOff x="6192" y="4932219"/>
            <a:chExt cx="1949609" cy="175491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76624F0-CA3C-4B85-5F6D-45AD44054BEA}"/>
                </a:ext>
              </a:extLst>
            </p:cNvPr>
            <p:cNvSpPr/>
            <p:nvPr/>
          </p:nvSpPr>
          <p:spPr>
            <a:xfrm>
              <a:off x="6192" y="4932219"/>
              <a:ext cx="1949609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화면 모드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D44FE5A-2978-FD99-05A1-9E99AD8307CD}"/>
                </a:ext>
              </a:extLst>
            </p:cNvPr>
            <p:cNvSpPr/>
            <p:nvPr/>
          </p:nvSpPr>
          <p:spPr>
            <a:xfrm>
              <a:off x="6192" y="5809674"/>
              <a:ext cx="1949609" cy="406400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ln>
                    <a:solidFill>
                      <a:schemeClr val="tx1"/>
                    </a:solidFill>
                  </a:ln>
                  <a:noFill/>
                </a:rPr>
                <a:t>UI </a:t>
              </a:r>
              <a:r>
                <a:rPr lang="ko-KR" altLang="en-US" sz="1400" dirty="0">
                  <a:ln>
                    <a:solidFill>
                      <a:schemeClr val="tx1"/>
                    </a:solidFill>
                  </a:ln>
                  <a:noFill/>
                </a:rPr>
                <a:t>스케일링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F117F037-68AB-B794-1120-DC4A20B71BAD}"/>
                </a:ext>
              </a:extLst>
            </p:cNvPr>
            <p:cNvSpPr/>
            <p:nvPr/>
          </p:nvSpPr>
          <p:spPr>
            <a:xfrm>
              <a:off x="109306" y="5361710"/>
              <a:ext cx="1728900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시스템 설정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10C935E-F5CF-BBF5-8FE2-BCF421809CBE}"/>
                </a:ext>
              </a:extLst>
            </p:cNvPr>
            <p:cNvSpPr/>
            <p:nvPr/>
          </p:nvSpPr>
          <p:spPr>
            <a:xfrm>
              <a:off x="109306" y="6262256"/>
              <a:ext cx="1728900" cy="4248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100%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A73D79A-A293-DB24-71D0-B375D3F4CCB7}"/>
                </a:ext>
              </a:extLst>
            </p:cNvPr>
            <p:cNvSpPr/>
            <p:nvPr/>
          </p:nvSpPr>
          <p:spPr>
            <a:xfrm>
              <a:off x="1565879" y="5384801"/>
              <a:ext cx="272327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8615355E-6762-FB09-1DF4-58D7BAE5F728}"/>
                </a:ext>
              </a:extLst>
            </p:cNvPr>
            <p:cNvSpPr/>
            <p:nvPr/>
          </p:nvSpPr>
          <p:spPr>
            <a:xfrm>
              <a:off x="1565879" y="6280729"/>
              <a:ext cx="272327" cy="406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/>
                <a:t>ｖ</a:t>
              </a:r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01E1BDD-7B18-5ACC-09FC-792FF5DD5801}"/>
              </a:ext>
            </a:extLst>
          </p:cNvPr>
          <p:cNvSpPr/>
          <p:nvPr/>
        </p:nvSpPr>
        <p:spPr>
          <a:xfrm>
            <a:off x="2105896" y="90054"/>
            <a:ext cx="4430748" cy="262637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dirty="0">
                <a:solidFill>
                  <a:schemeClr val="tx1"/>
                </a:solidFill>
              </a:rPr>
              <a:t>수평적 패턴이란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…</a:t>
            </a: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이하 설명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DAC077-18D5-EEAF-7AD3-DDE6D0BF0BEE}"/>
              </a:ext>
            </a:extLst>
          </p:cNvPr>
          <p:cNvSpPr/>
          <p:nvPr/>
        </p:nvSpPr>
        <p:spPr>
          <a:xfrm>
            <a:off x="2105895" y="2807852"/>
            <a:ext cx="4475000" cy="18770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값 입력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03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04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D668784-49B7-88CE-04F5-D7A7CAA5C686}"/>
              </a:ext>
            </a:extLst>
          </p:cNvPr>
          <p:cNvSpPr/>
          <p:nvPr/>
        </p:nvSpPr>
        <p:spPr>
          <a:xfrm>
            <a:off x="6295432" y="212435"/>
            <a:ext cx="184727" cy="1948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276FEA6-0C24-6F73-ABBF-55095855EC83}"/>
              </a:ext>
            </a:extLst>
          </p:cNvPr>
          <p:cNvSpPr/>
          <p:nvPr/>
        </p:nvSpPr>
        <p:spPr>
          <a:xfrm>
            <a:off x="2534493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추가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930669-E038-DB09-AF8B-A678DF4BE849}"/>
              </a:ext>
            </a:extLst>
          </p:cNvPr>
          <p:cNvSpPr/>
          <p:nvPr/>
        </p:nvSpPr>
        <p:spPr>
          <a:xfrm>
            <a:off x="3850327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제거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96940D-BEC4-65FC-18DC-1558DF628CDF}"/>
              </a:ext>
            </a:extLst>
          </p:cNvPr>
          <p:cNvSpPr/>
          <p:nvPr/>
        </p:nvSpPr>
        <p:spPr>
          <a:xfrm>
            <a:off x="3448044" y="314454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523F452-B211-E30F-548F-6A05F46D8E80}"/>
              </a:ext>
            </a:extLst>
          </p:cNvPr>
          <p:cNvSpPr/>
          <p:nvPr/>
        </p:nvSpPr>
        <p:spPr>
          <a:xfrm>
            <a:off x="3448044" y="3417237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140000000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91DB0F-E55D-62C1-5B86-9DAADB26375D}"/>
              </a:ext>
            </a:extLst>
          </p:cNvPr>
          <p:cNvSpPr/>
          <p:nvPr/>
        </p:nvSpPr>
        <p:spPr>
          <a:xfrm>
            <a:off x="3448044" y="3711354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200000000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E2F5B8-3654-DC88-9137-6EB3A0B62CC1}"/>
              </a:ext>
            </a:extLst>
          </p:cNvPr>
          <p:cNvSpPr/>
          <p:nvPr/>
        </p:nvSpPr>
        <p:spPr>
          <a:xfrm>
            <a:off x="3448044" y="3994362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08445AB-E913-C563-A646-93EC8B0DCBA2}"/>
              </a:ext>
            </a:extLst>
          </p:cNvPr>
          <p:cNvSpPr/>
          <p:nvPr/>
        </p:nvSpPr>
        <p:spPr>
          <a:xfrm>
            <a:off x="6351917" y="2981363"/>
            <a:ext cx="184727" cy="108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506AE36-880A-D6F5-526E-3CCD68E01BF2}"/>
              </a:ext>
            </a:extLst>
          </p:cNvPr>
          <p:cNvSpPr/>
          <p:nvPr/>
        </p:nvSpPr>
        <p:spPr>
          <a:xfrm>
            <a:off x="90551" y="5890940"/>
            <a:ext cx="1742762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 설정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2E2B171-BBEE-41DE-ACBF-FB3ADA96D439}"/>
              </a:ext>
            </a:extLst>
          </p:cNvPr>
          <p:cNvSpPr/>
          <p:nvPr/>
        </p:nvSpPr>
        <p:spPr>
          <a:xfrm>
            <a:off x="2105895" y="6410900"/>
            <a:ext cx="4475000" cy="35704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600" dirty="0" err="1">
                <a:solidFill>
                  <a:schemeClr val="tx1"/>
                </a:solidFill>
              </a:rPr>
              <a:t>텐서플로우</a:t>
            </a:r>
            <a:r>
              <a:rPr lang="ko-KR" altLang="en-US" sz="1600" dirty="0">
                <a:solidFill>
                  <a:schemeClr val="tx1"/>
                </a:solidFill>
              </a:rPr>
              <a:t> 로딩</a:t>
            </a:r>
            <a:r>
              <a:rPr lang="en-US" altLang="ko-KR" sz="1600" dirty="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중 </a:t>
            </a:r>
            <a:r>
              <a:rPr lang="en-US" altLang="ko-KR" sz="1600" dirty="0">
                <a:solidFill>
                  <a:schemeClr val="tx1"/>
                </a:solidFill>
              </a:rPr>
              <a:t>80%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A74FDAB-848A-7A9C-CAA3-2E4585F13887}"/>
              </a:ext>
            </a:extLst>
          </p:cNvPr>
          <p:cNvSpPr/>
          <p:nvPr/>
        </p:nvSpPr>
        <p:spPr>
          <a:xfrm>
            <a:off x="4477257" y="6454916"/>
            <a:ext cx="1936680" cy="2691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8BAD22C-6A9C-225E-8EBF-0D1B0C613FC2}"/>
              </a:ext>
            </a:extLst>
          </p:cNvPr>
          <p:cNvSpPr/>
          <p:nvPr/>
        </p:nvSpPr>
        <p:spPr>
          <a:xfrm>
            <a:off x="6008188" y="6454916"/>
            <a:ext cx="472715" cy="2691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CD9EE5E-1CDD-96D1-3846-A97A5FF17CD2}"/>
              </a:ext>
            </a:extLst>
          </p:cNvPr>
          <p:cNvSpPr/>
          <p:nvPr/>
        </p:nvSpPr>
        <p:spPr>
          <a:xfrm>
            <a:off x="2105895" y="4770768"/>
            <a:ext cx="4475000" cy="152185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월별 가중치 입력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선택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dirty="0">
                <a:solidFill>
                  <a:schemeClr val="tx1"/>
                </a:solidFill>
              </a:rPr>
              <a:t>01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02</a:t>
            </a:r>
            <a:r>
              <a:rPr lang="ko-KR" altLang="en-US" dirty="0">
                <a:solidFill>
                  <a:schemeClr val="tx1"/>
                </a:solidFill>
              </a:rPr>
              <a:t>번째 달</a:t>
            </a:r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67331AF-1B4B-A531-B74B-C17260020D5D}"/>
              </a:ext>
            </a:extLst>
          </p:cNvPr>
          <p:cNvSpPr/>
          <p:nvPr/>
        </p:nvSpPr>
        <p:spPr>
          <a:xfrm>
            <a:off x="6351917" y="4996620"/>
            <a:ext cx="184727" cy="720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44F7F259-9D4A-255D-7CB3-5A73694BED3D}"/>
              </a:ext>
            </a:extLst>
          </p:cNvPr>
          <p:cNvSpPr/>
          <p:nvPr/>
        </p:nvSpPr>
        <p:spPr>
          <a:xfrm>
            <a:off x="5162072" y="4294041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0109319-C4A1-4EE7-1EE0-17B6FBAB5F28}"/>
              </a:ext>
            </a:extLst>
          </p:cNvPr>
          <p:cNvSpPr/>
          <p:nvPr/>
        </p:nvSpPr>
        <p:spPr>
          <a:xfrm>
            <a:off x="5162072" y="5913655"/>
            <a:ext cx="1247775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값 초기화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02FE855-F3C5-E432-54CB-BA6F160E3B7D}"/>
              </a:ext>
            </a:extLst>
          </p:cNvPr>
          <p:cNvSpPr/>
          <p:nvPr/>
        </p:nvSpPr>
        <p:spPr>
          <a:xfrm>
            <a:off x="3448044" y="5370439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0.4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10AE5A-2EA1-6BB5-C1FE-7FC8F38E4611}"/>
              </a:ext>
            </a:extLst>
          </p:cNvPr>
          <p:cNvSpPr/>
          <p:nvPr/>
        </p:nvSpPr>
        <p:spPr>
          <a:xfrm>
            <a:off x="3448044" y="5677208"/>
            <a:ext cx="2520000" cy="208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>
                <a:solidFill>
                  <a:schemeClr val="tx1"/>
                </a:solidFill>
              </a:rPr>
              <a:t>0.1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08DA75-4C06-0147-D8D8-05A6D913909B}"/>
              </a:ext>
            </a:extLst>
          </p:cNvPr>
          <p:cNvSpPr/>
          <p:nvPr/>
        </p:nvSpPr>
        <p:spPr>
          <a:xfrm>
            <a:off x="3221561" y="4737295"/>
            <a:ext cx="1316186" cy="284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가중이동평균법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19157B0-4AA2-D710-38F5-FA8409D9AD48}"/>
              </a:ext>
            </a:extLst>
          </p:cNvPr>
          <p:cNvSpPr/>
          <p:nvPr/>
        </p:nvSpPr>
        <p:spPr>
          <a:xfrm>
            <a:off x="4563916" y="4737294"/>
            <a:ext cx="995996" cy="2841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rgbClr val="800000"/>
                </a:solidFill>
                <a:effectLst/>
                <a:latin typeface="Monoplex KR" panose="020B0509020203020207" pitchFamily="50" charset="-126"/>
              </a:rPr>
              <a:t>지수평활법</a:t>
            </a:r>
            <a:endParaRPr lang="ko-KR" altLang="en-US" sz="1200" b="0" dirty="0">
              <a:solidFill>
                <a:srgbClr val="3B3B3B"/>
              </a:solidFill>
              <a:effectLst/>
              <a:latin typeface="Monoplex KR" panose="020B0509020203020207" pitchFamily="50" charset="-126"/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B034F2F7-11D3-4C7E-11B3-AF3389BDDC0F}"/>
              </a:ext>
            </a:extLst>
          </p:cNvPr>
          <p:cNvGrpSpPr/>
          <p:nvPr/>
        </p:nvGrpSpPr>
        <p:grpSpPr>
          <a:xfrm>
            <a:off x="-4192971" y="3123221"/>
            <a:ext cx="1742762" cy="1191664"/>
            <a:chOff x="102375" y="1232478"/>
            <a:chExt cx="1742762" cy="119166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0FC6EBB-8444-2538-A65C-7BA721A588D9}"/>
                </a:ext>
              </a:extLst>
            </p:cNvPr>
            <p:cNvSpPr/>
            <p:nvPr/>
          </p:nvSpPr>
          <p:spPr>
            <a:xfrm>
              <a:off x="102375" y="1369869"/>
              <a:ext cx="1742762" cy="105427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ko-KR" sz="1200" b="1" dirty="0">
                <a:solidFill>
                  <a:srgbClr val="800000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단순이동평균법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가중이동평균법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ko-KR" altLang="en-US" sz="1200" b="1" dirty="0" err="1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지수평활법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r>
                <a:rPr lang="en-US" altLang="ko-KR" sz="1200" b="1" dirty="0" err="1">
                  <a:solidFill>
                    <a:srgbClr val="800000"/>
                  </a:solidFill>
                  <a:effectLst/>
                  <a:latin typeface="Monoplex KR" panose="020B0509020203020207" pitchFamily="50" charset="-126"/>
                </a:rPr>
                <a:t>tensorflow</a:t>
              </a:r>
              <a:endParaRPr lang="ko-KR" altLang="en-US" sz="1200" b="0" dirty="0">
                <a:solidFill>
                  <a:srgbClr val="3B3B3B"/>
                </a:solidFill>
                <a:effectLst/>
                <a:latin typeface="Monoplex KR" panose="020B0509020203020207" pitchFamily="50" charset="-126"/>
              </a:endParaRPr>
            </a:p>
            <a:p>
              <a:endParaRPr lang="ko-KR" altLang="en-US" sz="1200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6401E56-C91D-F001-237E-C3B982DD1A82}"/>
                </a:ext>
              </a:extLst>
            </p:cNvPr>
            <p:cNvSpPr/>
            <p:nvPr/>
          </p:nvSpPr>
          <p:spPr>
            <a:xfrm>
              <a:off x="329342" y="1232478"/>
              <a:ext cx="1316186" cy="28690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b="0" dirty="0">
                  <a:solidFill>
                    <a:srgbClr val="3B3B3B"/>
                  </a:solidFill>
                  <a:effectLst/>
                  <a:latin typeface="Monoplex KR" panose="020B0509020203020207" pitchFamily="50" charset="-126"/>
                </a:rPr>
                <a:t>스위치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FAFB3D1-1FA5-3588-3D6F-CC7DD79A494B}"/>
                </a:ext>
              </a:extLst>
            </p:cNvPr>
            <p:cNvSpPr/>
            <p:nvPr/>
          </p:nvSpPr>
          <p:spPr>
            <a:xfrm>
              <a:off x="1384167" y="1626035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5D1DD71-BF5A-E610-4944-9718A5CBF6F2}"/>
                </a:ext>
              </a:extLst>
            </p:cNvPr>
            <p:cNvSpPr/>
            <p:nvPr/>
          </p:nvSpPr>
          <p:spPr>
            <a:xfrm>
              <a:off x="1596723" y="1580198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0B1F1B2-9BB1-39D4-D4CD-4D49D8C6DBF1}"/>
                </a:ext>
              </a:extLst>
            </p:cNvPr>
            <p:cNvSpPr/>
            <p:nvPr/>
          </p:nvSpPr>
          <p:spPr>
            <a:xfrm>
              <a:off x="1384167" y="1809145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07DFC26-0691-0F81-A65A-499499A56A14}"/>
                </a:ext>
              </a:extLst>
            </p:cNvPr>
            <p:cNvSpPr/>
            <p:nvPr/>
          </p:nvSpPr>
          <p:spPr>
            <a:xfrm>
              <a:off x="1596723" y="1763308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BEBB610-A3CF-3FA3-9580-E75DE0BE4E08}"/>
                </a:ext>
              </a:extLst>
            </p:cNvPr>
            <p:cNvSpPr/>
            <p:nvPr/>
          </p:nvSpPr>
          <p:spPr>
            <a:xfrm>
              <a:off x="1384167" y="1999732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9B893C3-4A0A-A517-DAE7-257DFE1B84A2}"/>
                </a:ext>
              </a:extLst>
            </p:cNvPr>
            <p:cNvSpPr/>
            <p:nvPr/>
          </p:nvSpPr>
          <p:spPr>
            <a:xfrm>
              <a:off x="1596723" y="1953895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E87F1EF-8DC2-3400-A28E-45DADBBEAD40}"/>
                </a:ext>
              </a:extLst>
            </p:cNvPr>
            <p:cNvSpPr/>
            <p:nvPr/>
          </p:nvSpPr>
          <p:spPr>
            <a:xfrm>
              <a:off x="1384167" y="2198890"/>
              <a:ext cx="317875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A2FED550-C62B-51FD-F344-F0E63313F03B}"/>
                </a:ext>
              </a:extLst>
            </p:cNvPr>
            <p:cNvSpPr/>
            <p:nvPr/>
          </p:nvSpPr>
          <p:spPr>
            <a:xfrm>
              <a:off x="1596723" y="2153053"/>
              <a:ext cx="137391" cy="13739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EA2CF4-8102-33F7-67E1-7CCA7115FAF2}"/>
              </a:ext>
            </a:extLst>
          </p:cNvPr>
          <p:cNvSpPr/>
          <p:nvPr/>
        </p:nvSpPr>
        <p:spPr>
          <a:xfrm>
            <a:off x="7110436" y="1854863"/>
            <a:ext cx="4862931" cy="690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결과</a:t>
            </a:r>
            <a:r>
              <a:rPr lang="en-US" altLang="ko-KR" dirty="0"/>
              <a:t>: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42FE6BC-EBD2-77AF-ACBD-E34A242D0A0F}"/>
              </a:ext>
            </a:extLst>
          </p:cNvPr>
          <p:cNvSpPr/>
          <p:nvPr/>
        </p:nvSpPr>
        <p:spPr>
          <a:xfrm>
            <a:off x="90551" y="6343320"/>
            <a:ext cx="1742762" cy="323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프로그램 정보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F5F7F2C-282E-3790-A693-DC32D271DC39}"/>
              </a:ext>
            </a:extLst>
          </p:cNvPr>
          <p:cNvSpPr/>
          <p:nvPr/>
        </p:nvSpPr>
        <p:spPr>
          <a:xfrm>
            <a:off x="-3528780" y="-155290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CBE79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rgbClr val="2CBE79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7FAABC9-0568-94A3-4A63-9C50AC95E1BA}"/>
              </a:ext>
            </a:extLst>
          </p:cNvPr>
          <p:cNvSpPr/>
          <p:nvPr/>
        </p:nvSpPr>
        <p:spPr>
          <a:xfrm>
            <a:off x="-2957785" y="-1095705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CBE79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rgbClr val="2CBE79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DBF286C-CF71-F50D-1209-513F44ADD9BD}"/>
              </a:ext>
            </a:extLst>
          </p:cNvPr>
          <p:cNvSpPr/>
          <p:nvPr/>
        </p:nvSpPr>
        <p:spPr>
          <a:xfrm rot="1939172">
            <a:off x="-2928016" y="-1679657"/>
            <a:ext cx="233600" cy="1568613"/>
          </a:xfrm>
          <a:prstGeom prst="roundRect">
            <a:avLst>
              <a:gd name="adj" fmla="val 50000"/>
            </a:avLst>
          </a:prstGeom>
          <a:solidFill>
            <a:srgbClr val="2CBE79"/>
          </a:solidFill>
          <a:ln w="76200">
            <a:solidFill>
              <a:srgbClr val="DBDBD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A3E2EF6-B2E7-B5E0-F183-D27A4E51D6C6}"/>
              </a:ext>
            </a:extLst>
          </p:cNvPr>
          <p:cNvSpPr/>
          <p:nvPr/>
        </p:nvSpPr>
        <p:spPr>
          <a:xfrm>
            <a:off x="-1705209" y="-1668736"/>
            <a:ext cx="1546772" cy="1546772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1C8754A-4351-91B6-E997-B2F56916C592}"/>
              </a:ext>
            </a:extLst>
          </p:cNvPr>
          <p:cNvSpPr/>
          <p:nvPr/>
        </p:nvSpPr>
        <p:spPr>
          <a:xfrm>
            <a:off x="-1613539" y="-155290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FA57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rgbClr val="2FA572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6200B02-FD07-C0DB-7C6F-F39FD292BA84}"/>
              </a:ext>
            </a:extLst>
          </p:cNvPr>
          <p:cNvSpPr/>
          <p:nvPr/>
        </p:nvSpPr>
        <p:spPr>
          <a:xfrm>
            <a:off x="-1042544" y="-1095705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rgbClr val="2FA57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rgbClr val="2FA572"/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C10F0A38-E976-DD91-6F71-0E5B28C12482}"/>
              </a:ext>
            </a:extLst>
          </p:cNvPr>
          <p:cNvSpPr/>
          <p:nvPr/>
        </p:nvSpPr>
        <p:spPr>
          <a:xfrm rot="1939172">
            <a:off x="-1012775" y="-1679657"/>
            <a:ext cx="233600" cy="1568613"/>
          </a:xfrm>
          <a:prstGeom prst="roundRect">
            <a:avLst>
              <a:gd name="adj" fmla="val 50000"/>
            </a:avLst>
          </a:prstGeom>
          <a:solidFill>
            <a:srgbClr val="2FA572"/>
          </a:solidFill>
          <a:ln w="76200">
            <a:solidFill>
              <a:srgbClr val="2B2B2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FAFF3C13-553B-2D18-3652-1C89E3CD8D28}"/>
              </a:ext>
            </a:extLst>
          </p:cNvPr>
          <p:cNvSpPr/>
          <p:nvPr/>
        </p:nvSpPr>
        <p:spPr>
          <a:xfrm>
            <a:off x="-5325552" y="-1668736"/>
            <a:ext cx="1546772" cy="1546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465712A2-F1B4-7F4F-8E14-370CF7BA7349}"/>
              </a:ext>
            </a:extLst>
          </p:cNvPr>
          <p:cNvSpPr/>
          <p:nvPr/>
        </p:nvSpPr>
        <p:spPr>
          <a:xfrm>
            <a:off x="-5233882" y="-1552905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</a:t>
            </a:r>
            <a:endParaRPr lang="ko-KR" altLang="en-US" sz="9600" dirty="0">
              <a:solidFill>
                <a:schemeClr val="accent3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108FC3D-F535-4F0A-9A1F-D5B9B46A044F}"/>
              </a:ext>
            </a:extLst>
          </p:cNvPr>
          <p:cNvSpPr/>
          <p:nvPr/>
        </p:nvSpPr>
        <p:spPr>
          <a:xfrm>
            <a:off x="-4662887" y="-1095705"/>
            <a:ext cx="864133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</a:t>
            </a:r>
            <a:endParaRPr lang="ko-KR" altLang="en-US" sz="9600" dirty="0">
              <a:solidFill>
                <a:schemeClr val="accent3">
                  <a:lumMod val="60000"/>
                  <a:lumOff val="40000"/>
                </a:schemeClr>
              </a:solidFill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FA745C5E-B4B3-D21F-1A16-AE00BE94FDC1}"/>
              </a:ext>
            </a:extLst>
          </p:cNvPr>
          <p:cNvSpPr/>
          <p:nvPr/>
        </p:nvSpPr>
        <p:spPr>
          <a:xfrm rot="1939172">
            <a:off x="-4633118" y="-1679657"/>
            <a:ext cx="233600" cy="1568613"/>
          </a:xfrm>
          <a:prstGeom prst="roundRect">
            <a:avLst>
              <a:gd name="adj" fmla="val 50000"/>
            </a:avLst>
          </a:prstGeom>
          <a:solidFill>
            <a:schemeClr val="accent3">
              <a:lumMod val="40000"/>
              <a:lumOff val="6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CBE79"/>
              </a:solidFill>
            </a:endParaRPr>
          </a:p>
        </p:txBody>
      </p:sp>
      <p:pic>
        <p:nvPicPr>
          <p:cNvPr id="79" name="그림 78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3F605795-6304-FD7A-1CF6-9AA1C59CABC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74" t="17311" r="23319" b="31049"/>
          <a:stretch/>
        </p:blipFill>
        <p:spPr>
          <a:xfrm>
            <a:off x="-5345526" y="-16664"/>
            <a:ext cx="1546772" cy="1559714"/>
          </a:xfrm>
          <a:prstGeom prst="rect">
            <a:avLst/>
          </a:prstGeom>
        </p:spPr>
      </p:pic>
      <p:pic>
        <p:nvPicPr>
          <p:cNvPr id="83" name="그림 82" descr="그래픽, 폰트, 스크린샷, 그래픽 디자인이(가) 표시된 사진&#10;&#10;자동 생성된 설명">
            <a:extLst>
              <a:ext uri="{FF2B5EF4-FFF2-40B4-BE49-F238E27FC236}">
                <a16:creationId xmlns:a16="http://schemas.microsoft.com/office/drawing/2014/main" id="{58B412CE-255E-8C34-F179-EED6BADE1CC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67" t="17631" r="23127" b="31506"/>
          <a:stretch/>
        </p:blipFill>
        <p:spPr>
          <a:xfrm>
            <a:off x="-1678781" y="0"/>
            <a:ext cx="1546772" cy="1536257"/>
          </a:xfrm>
          <a:prstGeom prst="rect">
            <a:avLst/>
          </a:prstGeom>
        </p:spPr>
      </p:pic>
      <p:pic>
        <p:nvPicPr>
          <p:cNvPr id="85" name="그림 84" descr="그래픽, 폰트, 로고, 그래픽 디자인이(가) 표시된 사진&#10;&#10;자동 생성된 설명">
            <a:extLst>
              <a:ext uri="{FF2B5EF4-FFF2-40B4-BE49-F238E27FC236}">
                <a16:creationId xmlns:a16="http://schemas.microsoft.com/office/drawing/2014/main" id="{5B0E7DEC-44F5-E733-A77C-97DF8F593B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1" t="17507" r="23182" b="31505"/>
          <a:stretch/>
        </p:blipFill>
        <p:spPr>
          <a:xfrm>
            <a:off x="-3620450" y="-3722"/>
            <a:ext cx="1546772" cy="153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7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105</Words>
  <Application>Microsoft Office PowerPoint</Application>
  <PresentationFormat>와이드스크린</PresentationFormat>
  <Paragraphs>58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Monoplex KR</vt:lpstr>
      <vt:lpstr>맑은 고딕</vt:lpstr>
      <vt:lpstr>ADLaM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domination 김</dc:creator>
  <cp:lastModifiedBy>domination 김</cp:lastModifiedBy>
  <cp:revision>11</cp:revision>
  <dcterms:created xsi:type="dcterms:W3CDTF">2024-06-01T03:44:42Z</dcterms:created>
  <dcterms:modified xsi:type="dcterms:W3CDTF">2024-06-01T06:17:59Z</dcterms:modified>
</cp:coreProperties>
</file>