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7907B-9DD4-A6D5-116A-FB6648E5D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28B68-3F02-AD7E-28FB-912F8BA63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75106-BDC9-CE8D-0822-D8A5F42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2216C-81E6-EB27-C0B5-8E5E3B20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A839C-7AFC-5A3C-7EFB-FEEF5218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7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124B3-154E-6BA7-2A81-B54510A0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D458C7-30FE-28FD-49FE-ABA1910CD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986A1-2745-0E20-E9DA-510BBCF5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69D27-AE92-3D39-6CE0-1B429FCE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DC83C-0CB5-A741-E4DB-2552D0CD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4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EE6A15-529A-B807-842B-9F184B495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64839-D0F4-E704-7EF2-81155A74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2DA3E-CCAD-6770-AEA2-D80B3039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16566-7162-7C67-41A3-1DB97508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97D29-328D-DED8-488A-B4C5AE9F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75552-F302-6AB0-9073-91744F3A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A253B-72DA-5262-3998-10F3CB1A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C9426-D82C-8D48-CA5E-0EF12629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CC910-91CA-2AC4-A533-833D76D0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B5D9B-E307-518E-9C21-792B3415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9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5532B-F545-9D6D-54C6-71F98F5D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FEF56-E73D-189F-FBA3-0624303B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4FEC-271F-152C-D7A5-3D97FEC0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3C66C-6B16-799E-D8FE-17AC9303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0CBDD-4F62-6568-C9F9-7798DB5E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3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677A0-C0BC-7E91-6CAA-DE8419D2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CED49-49DC-C1B4-1641-45971DB76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155DF-10CA-12D7-29C6-0147FF1D7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F06B7-5859-42FA-2802-90F35996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FBDC8-9F22-FCE4-8AFE-46550488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B76FD-D34E-1F55-3124-81E2D642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35F74-6A02-1463-E314-079CDBD3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5BE14-96CC-CBEA-9D88-F1A596C2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CBAEA-6391-4DEB-050D-921F81A0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867600-5182-B526-1F55-D3DC14220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A5DC18-B527-2F20-7389-C4959E599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8F2A78-1F83-8355-F0A2-BCADC065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98B654-7E79-E2B7-6A6B-0A85CE05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9D2957-3CFF-BC40-85B3-D9865FB4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F7687-A307-F1B7-B37F-7FAE8F4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3E4D2B-A52C-10D4-2684-EE3A0BAA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40C2A-69F3-8DFB-C93E-06BC1C7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C83407-574D-41F6-014B-D12E6B26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8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CB807B-2C64-6F39-2015-516E9B3A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C4403A-F783-FC08-9F20-8D049C70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B275F8-F265-0B83-AF27-0D740B2D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83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3C933-918A-DD89-47EE-86B4E9BC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94FF9-27B5-5652-971D-0C15197E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0770D-FB54-E1E4-DFF3-77BFE7F58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0AFB3-AECD-BE53-A959-41CC9ACE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5A736-3806-F78E-C149-1EA60E81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CE01-EF22-768E-A134-86AEBFCF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2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4C5FB-75CD-F14E-57C2-8738FBD1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901F9-D4F9-0278-6A7B-9C0C88626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AF74A-DE16-3B67-E518-807F28E27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A1A85-A088-D572-5B87-B686AE7E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1BBFD-5BE1-E16B-0144-A425FB05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1382C-DA29-CE41-F826-1C75E40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8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E035A0-F9E9-E74A-33F9-102509AE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345F8-C12A-6BC8-96B0-DEB391D1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8054A-589D-819D-7439-1247C806B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14DDB-380A-4AD9-9273-AE1E2CA6A5A1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5D64-83E6-5A23-065A-4E78DEB6A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F0500-E517-6F56-994A-910BA4C4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5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467D06-55A5-9C40-1A79-3D5C234B1EB0}"/>
              </a:ext>
            </a:extLst>
          </p:cNvPr>
          <p:cNvSpPr/>
          <p:nvPr/>
        </p:nvSpPr>
        <p:spPr>
          <a:xfrm>
            <a:off x="0" y="0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실적 수요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E81F8-EB9F-5F7A-0A2E-F87CA2E0C94D}"/>
              </a:ext>
            </a:extLst>
          </p:cNvPr>
          <p:cNvSpPr/>
          <p:nvPr/>
        </p:nvSpPr>
        <p:spPr>
          <a:xfrm>
            <a:off x="0" y="2239439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 선택</a:t>
            </a:r>
            <a:r>
              <a:rPr lang="en-US" altLang="ko-KR" dirty="0">
                <a:solidFill>
                  <a:schemeClr val="tx1"/>
                </a:solidFill>
              </a:rPr>
              <a:t>(1, 2, 3)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B07D329-F045-1F73-B420-40EAE7FFB734}"/>
              </a:ext>
            </a:extLst>
          </p:cNvPr>
          <p:cNvSpPr/>
          <p:nvPr/>
        </p:nvSpPr>
        <p:spPr>
          <a:xfrm>
            <a:off x="0" y="3365315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  <a:r>
              <a:rPr lang="en-US" altLang="ko-KR" dirty="0">
                <a:solidFill>
                  <a:schemeClr val="tx1"/>
                </a:solidFill>
              </a:rPr>
              <a:t>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3522D33C-A822-8462-DA36-41A60B367F4B}"/>
              </a:ext>
            </a:extLst>
          </p:cNvPr>
          <p:cNvSpPr/>
          <p:nvPr/>
        </p:nvSpPr>
        <p:spPr>
          <a:xfrm>
            <a:off x="0" y="4491191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  <a:r>
              <a:rPr lang="en-US" altLang="ko-KR" dirty="0">
                <a:solidFill>
                  <a:schemeClr val="tx1"/>
                </a:solidFill>
              </a:rPr>
              <a:t>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B0A9856B-AD97-E1E4-C6E1-78BC7294A8E1}"/>
              </a:ext>
            </a:extLst>
          </p:cNvPr>
          <p:cNvSpPr/>
          <p:nvPr/>
        </p:nvSpPr>
        <p:spPr>
          <a:xfrm>
            <a:off x="0" y="5617067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  <a:r>
              <a:rPr lang="en-US" altLang="ko-KR" dirty="0">
                <a:solidFill>
                  <a:schemeClr val="tx1"/>
                </a:solidFill>
              </a:rPr>
              <a:t>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AEB140-3A56-FCF8-C61A-71A2CEB6935B}"/>
              </a:ext>
            </a:extLst>
          </p:cNvPr>
          <p:cNvSpPr/>
          <p:nvPr/>
        </p:nvSpPr>
        <p:spPr>
          <a:xfrm>
            <a:off x="2613891" y="3365314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단순이동평균법 계산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D394605-3671-3D14-55F7-999CCBA2CC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06129" y="3069454"/>
            <a:ext cx="0" cy="29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DEA5D5-2A34-3961-969F-E3C0FB8FF6C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06129" y="4195330"/>
            <a:ext cx="0" cy="29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F0C895-463A-C72E-F980-67A06F88059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06129" y="5321206"/>
            <a:ext cx="0" cy="29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FD3052-D988-40C1-D97A-E3E80A04887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212258" y="3780322"/>
            <a:ext cx="4016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CA15DFF0-A94B-9B66-CF71-4BE3D88E8B69}"/>
              </a:ext>
            </a:extLst>
          </p:cNvPr>
          <p:cNvSpPr/>
          <p:nvPr/>
        </p:nvSpPr>
        <p:spPr>
          <a:xfrm>
            <a:off x="5227781" y="0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 입력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4AD5BA-B8C6-5B54-FF70-0B53C09D0643}"/>
              </a:ext>
            </a:extLst>
          </p:cNvPr>
          <p:cNvSpPr/>
          <p:nvPr/>
        </p:nvSpPr>
        <p:spPr>
          <a:xfrm>
            <a:off x="5227780" y="1108799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수요 계속 입력</a:t>
            </a:r>
          </a:p>
        </p:txBody>
      </p: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A2B3ADFF-CAFF-A08F-27EF-D423734E2A98}"/>
              </a:ext>
            </a:extLst>
          </p:cNvPr>
          <p:cNvSpPr/>
          <p:nvPr/>
        </p:nvSpPr>
        <p:spPr>
          <a:xfrm>
            <a:off x="2652922" y="2234675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1, 2, 3 </a:t>
            </a:r>
            <a:r>
              <a:rPr lang="ko-KR" altLang="en-US" dirty="0">
                <a:solidFill>
                  <a:schemeClr val="tx1"/>
                </a:solidFill>
              </a:rPr>
              <a:t>전부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아니면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4D2E514-8EE1-3DB2-0530-FC46928A7517}"/>
              </a:ext>
            </a:extLst>
          </p:cNvPr>
          <p:cNvSpPr/>
          <p:nvPr/>
        </p:nvSpPr>
        <p:spPr>
          <a:xfrm>
            <a:off x="5227781" y="2234674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 재입력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4FF904-90D8-B99B-515B-B28311B2E441}"/>
              </a:ext>
            </a:extLst>
          </p:cNvPr>
          <p:cNvCxnSpPr>
            <a:stCxn id="5" idx="3"/>
            <a:endCxn id="61" idx="1"/>
          </p:cNvCxnSpPr>
          <p:nvPr/>
        </p:nvCxnSpPr>
        <p:spPr>
          <a:xfrm flipV="1">
            <a:off x="2212258" y="2649683"/>
            <a:ext cx="440664" cy="4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3C3A7C1-06F6-9425-9DDB-2D9EA1C5BD39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 flipV="1">
            <a:off x="4865180" y="2649682"/>
            <a:ext cx="3626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67FF306-79EC-DAC6-D8B8-E8FD16D61A1C}"/>
              </a:ext>
            </a:extLst>
          </p:cNvPr>
          <p:cNvCxnSpPr>
            <a:cxnSpLocks/>
            <a:stCxn id="64" idx="2"/>
            <a:endCxn id="61" idx="1"/>
          </p:cNvCxnSpPr>
          <p:nvPr/>
        </p:nvCxnSpPr>
        <p:spPr>
          <a:xfrm rot="5400000" flipH="1">
            <a:off x="4285913" y="1016692"/>
            <a:ext cx="415006" cy="3680988"/>
          </a:xfrm>
          <a:prstGeom prst="bentConnector4">
            <a:avLst>
              <a:gd name="adj1" fmla="val -55084"/>
              <a:gd name="adj2" fmla="val 1062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다이아몬드 82">
            <a:extLst>
              <a:ext uri="{FF2B5EF4-FFF2-40B4-BE49-F238E27FC236}">
                <a16:creationId xmlns:a16="http://schemas.microsoft.com/office/drawing/2014/main" id="{1C08BDAB-EE76-6425-0ED7-A28891DD29AC}"/>
              </a:ext>
            </a:extLst>
          </p:cNvPr>
          <p:cNvSpPr/>
          <p:nvPr/>
        </p:nvSpPr>
        <p:spPr>
          <a:xfrm>
            <a:off x="2652922" y="1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문자열 </a:t>
            </a:r>
            <a:r>
              <a:rPr lang="en-US" altLang="ko-KR" dirty="0">
                <a:solidFill>
                  <a:schemeClr val="tx1"/>
                </a:solidFill>
              </a:rPr>
              <a:t>or</a:t>
            </a:r>
            <a:r>
              <a:rPr lang="ko-KR" altLang="en-US" dirty="0">
                <a:solidFill>
                  <a:schemeClr val="tx1"/>
                </a:solidFill>
              </a:rPr>
              <a:t> 음수 입력 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A0107E-C5DB-BDE4-7657-3B871ABE6ABD}"/>
              </a:ext>
            </a:extLst>
          </p:cNvPr>
          <p:cNvSpPr/>
          <p:nvPr/>
        </p:nvSpPr>
        <p:spPr>
          <a:xfrm>
            <a:off x="2613890" y="1104033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수요 재입력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058CA32-0C98-D17F-AFF1-88D5C45D1BCD}"/>
              </a:ext>
            </a:extLst>
          </p:cNvPr>
          <p:cNvCxnSpPr>
            <a:stCxn id="4" idx="3"/>
            <a:endCxn id="83" idx="1"/>
          </p:cNvCxnSpPr>
          <p:nvPr/>
        </p:nvCxnSpPr>
        <p:spPr>
          <a:xfrm>
            <a:off x="2212258" y="415008"/>
            <a:ext cx="4406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C4963A49-AC22-1B34-A601-19701145E29D}"/>
              </a:ext>
            </a:extLst>
          </p:cNvPr>
          <p:cNvCxnSpPr>
            <a:cxnSpLocks/>
            <a:stCxn id="84" idx="2"/>
            <a:endCxn id="83" idx="1"/>
          </p:cNvCxnSpPr>
          <p:nvPr/>
        </p:nvCxnSpPr>
        <p:spPr>
          <a:xfrm rot="5400000" flipH="1">
            <a:off x="2426951" y="640981"/>
            <a:ext cx="1519039" cy="1067097"/>
          </a:xfrm>
          <a:prstGeom prst="bentConnector4">
            <a:avLst>
              <a:gd name="adj1" fmla="val -15049"/>
              <a:gd name="adj2" fmla="val 125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4865110-023E-EB19-0166-AC3C5E87419D}"/>
              </a:ext>
            </a:extLst>
          </p:cNvPr>
          <p:cNvCxnSpPr>
            <a:stCxn id="83" idx="2"/>
            <a:endCxn id="84" idx="0"/>
          </p:cNvCxnSpPr>
          <p:nvPr/>
        </p:nvCxnSpPr>
        <p:spPr>
          <a:xfrm>
            <a:off x="3759051" y="830016"/>
            <a:ext cx="0" cy="274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BC5C20E-1C4D-BBC1-9AAF-71CF74CDEB16}"/>
              </a:ext>
            </a:extLst>
          </p:cNvPr>
          <p:cNvCxnSpPr>
            <a:stCxn id="83" idx="3"/>
            <a:endCxn id="29" idx="1"/>
          </p:cNvCxnSpPr>
          <p:nvPr/>
        </p:nvCxnSpPr>
        <p:spPr>
          <a:xfrm flipV="1">
            <a:off x="4865180" y="415008"/>
            <a:ext cx="3626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A8F5F3A-359E-3FBD-E3BD-3DC1130F49A5}"/>
              </a:ext>
            </a:extLst>
          </p:cNvPr>
          <p:cNvCxnSpPr>
            <a:stCxn id="29" idx="2"/>
            <a:endCxn id="36" idx="0"/>
          </p:cNvCxnSpPr>
          <p:nvPr/>
        </p:nvCxnSpPr>
        <p:spPr>
          <a:xfrm flipH="1">
            <a:off x="6333909" y="830015"/>
            <a:ext cx="1" cy="278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7E4E671A-B3E7-CC19-615A-EE9D35AFAD36}"/>
              </a:ext>
            </a:extLst>
          </p:cNvPr>
          <p:cNvCxnSpPr>
            <a:stCxn id="36" idx="2"/>
            <a:endCxn id="83" idx="1"/>
          </p:cNvCxnSpPr>
          <p:nvPr/>
        </p:nvCxnSpPr>
        <p:spPr>
          <a:xfrm rot="5400000" flipH="1">
            <a:off x="3731513" y="-663581"/>
            <a:ext cx="1523805" cy="3680987"/>
          </a:xfrm>
          <a:prstGeom prst="bentConnector4">
            <a:avLst>
              <a:gd name="adj1" fmla="val -15002"/>
              <a:gd name="adj2" fmla="val 1062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CC97E49F-8CB1-8360-EA25-199CAB2A95F2}"/>
              </a:ext>
            </a:extLst>
          </p:cNvPr>
          <p:cNvCxnSpPr>
            <a:stCxn id="29" idx="3"/>
            <a:endCxn id="5" idx="0"/>
          </p:cNvCxnSpPr>
          <p:nvPr/>
        </p:nvCxnSpPr>
        <p:spPr>
          <a:xfrm flipH="1">
            <a:off x="1106129" y="415008"/>
            <a:ext cx="6333910" cy="1824431"/>
          </a:xfrm>
          <a:prstGeom prst="bentConnector4">
            <a:avLst>
              <a:gd name="adj1" fmla="val -3609"/>
              <a:gd name="adj2" fmla="val 882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8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5D4807C0-64EF-61D8-CD79-53943E46B727}"/>
              </a:ext>
            </a:extLst>
          </p:cNvPr>
          <p:cNvSpPr/>
          <p:nvPr/>
        </p:nvSpPr>
        <p:spPr>
          <a:xfrm>
            <a:off x="5227782" y="2490045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&lt; 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&lt; 1</a:t>
            </a:r>
            <a:r>
              <a:rPr lang="ko-KR" altLang="en-US" dirty="0">
                <a:solidFill>
                  <a:schemeClr val="tx1"/>
                </a:solidFill>
              </a:rPr>
              <a:t>이 아니면</a:t>
            </a: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118E95CA-9B07-D7F6-C80F-6EDFE58CF9DD}"/>
              </a:ext>
            </a:extLst>
          </p:cNvPr>
          <p:cNvSpPr/>
          <p:nvPr/>
        </p:nvSpPr>
        <p:spPr>
          <a:xfrm>
            <a:off x="0" y="3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  <a:r>
              <a:rPr lang="en-US" altLang="ko-KR" dirty="0">
                <a:solidFill>
                  <a:schemeClr val="tx1"/>
                </a:solidFill>
              </a:rPr>
              <a:t>=2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28CBBE60-60AE-C793-5B88-D687F6936D07}"/>
              </a:ext>
            </a:extLst>
          </p:cNvPr>
          <p:cNvSpPr/>
          <p:nvPr/>
        </p:nvSpPr>
        <p:spPr>
          <a:xfrm>
            <a:off x="0" y="2490046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  <a:r>
              <a:rPr lang="en-US" altLang="ko-KR" dirty="0">
                <a:solidFill>
                  <a:schemeClr val="tx1"/>
                </a:solidFill>
              </a:rPr>
              <a:t>=3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4EF818-C661-E980-C031-10414835EFDB}"/>
              </a:ext>
            </a:extLst>
          </p:cNvPr>
          <p:cNvSpPr/>
          <p:nvPr/>
        </p:nvSpPr>
        <p:spPr>
          <a:xfrm>
            <a:off x="2613891" y="2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달의 가중치 입력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4B8ED8-C7A1-7A83-9E2E-607C10A5D726}"/>
              </a:ext>
            </a:extLst>
          </p:cNvPr>
          <p:cNvSpPr/>
          <p:nvPr/>
        </p:nvSpPr>
        <p:spPr>
          <a:xfrm>
            <a:off x="2613891" y="2490046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평활상수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가중치</a:t>
            </a:r>
            <a:r>
              <a:rPr lang="en-US" altLang="ko-KR" dirty="0">
                <a:solidFill>
                  <a:schemeClr val="tx1"/>
                </a:solidFill>
              </a:rPr>
              <a:t>) a</a:t>
            </a:r>
            <a:r>
              <a:rPr lang="ko-KR" altLang="en-US" dirty="0">
                <a:solidFill>
                  <a:schemeClr val="tx1"/>
                </a:solidFill>
              </a:rPr>
              <a:t> 입력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BF7C7B9-0FD3-04AE-7FA0-FBA04D8BE788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1106129" y="830018"/>
            <a:ext cx="0" cy="1660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A8759D-A7DC-7DB1-2187-09E3261497F4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2212258" y="415010"/>
            <a:ext cx="4016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725F83-2764-BF88-D9E7-22BE442890F2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2212258" y="2905054"/>
            <a:ext cx="40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736416-5654-C127-A0A8-BEF0FAFBD278}"/>
              </a:ext>
            </a:extLst>
          </p:cNvPr>
          <p:cNvSpPr/>
          <p:nvPr/>
        </p:nvSpPr>
        <p:spPr>
          <a:xfrm>
            <a:off x="7841672" y="2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마지막 달의 가중치</a:t>
            </a:r>
            <a:r>
              <a:rPr lang="en-US" altLang="ko-KR" dirty="0">
                <a:solidFill>
                  <a:schemeClr val="tx1"/>
                </a:solidFill>
              </a:rPr>
              <a:t>=1-(</a:t>
            </a:r>
            <a:r>
              <a:rPr lang="ko-KR" altLang="en-US" dirty="0">
                <a:solidFill>
                  <a:schemeClr val="tx1"/>
                </a:solidFill>
              </a:rPr>
              <a:t>이전 가중치들의 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56C7CB-25C8-2193-AE74-D3F4CC7FACAE}"/>
              </a:ext>
            </a:extLst>
          </p:cNvPr>
          <p:cNvSpPr/>
          <p:nvPr/>
        </p:nvSpPr>
        <p:spPr>
          <a:xfrm>
            <a:off x="13069452" y="2490046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지수이동평균법 계산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C29F090-BB7C-842F-572E-571962C4D6F5}"/>
              </a:ext>
            </a:extLst>
          </p:cNvPr>
          <p:cNvCxnSpPr>
            <a:stCxn id="29" idx="3"/>
            <a:endCxn id="13" idx="1"/>
          </p:cNvCxnSpPr>
          <p:nvPr/>
        </p:nvCxnSpPr>
        <p:spPr>
          <a:xfrm flipV="1">
            <a:off x="4826149" y="2905053"/>
            <a:ext cx="4016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1402AE-6396-972F-6024-BE67FD2620F9}"/>
              </a:ext>
            </a:extLst>
          </p:cNvPr>
          <p:cNvSpPr/>
          <p:nvPr/>
        </p:nvSpPr>
        <p:spPr>
          <a:xfrm>
            <a:off x="5227782" y="3615921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</a:t>
            </a:r>
            <a:r>
              <a:rPr lang="ko-KR" altLang="en-US" dirty="0">
                <a:solidFill>
                  <a:schemeClr val="tx1"/>
                </a:solidFill>
              </a:rPr>
              <a:t>재입력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7D647B8-47D1-F0B3-0F50-7BE49BDA5310}"/>
              </a:ext>
            </a:extLst>
          </p:cNvPr>
          <p:cNvSpPr/>
          <p:nvPr/>
        </p:nvSpPr>
        <p:spPr>
          <a:xfrm>
            <a:off x="0" y="3615922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계산값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 수요예측치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출력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049ABEE-70C7-B14A-BA56-91B359002252}"/>
              </a:ext>
            </a:extLst>
          </p:cNvPr>
          <p:cNvCxnSpPr>
            <a:stCxn id="27" idx="2"/>
            <a:endCxn id="48" idx="0"/>
          </p:cNvCxnSpPr>
          <p:nvPr/>
        </p:nvCxnSpPr>
        <p:spPr>
          <a:xfrm>
            <a:off x="1106129" y="3320061"/>
            <a:ext cx="0" cy="29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36CAA10-E180-4825-015B-6AAA5C4E1D04}"/>
              </a:ext>
            </a:extLst>
          </p:cNvPr>
          <p:cNvCxnSpPr>
            <a:cxnSpLocks/>
            <a:stCxn id="44" idx="1"/>
            <a:endCxn id="13" idx="1"/>
          </p:cNvCxnSpPr>
          <p:nvPr/>
        </p:nvCxnSpPr>
        <p:spPr>
          <a:xfrm rot="10800000">
            <a:off x="5227782" y="2905053"/>
            <a:ext cx="12700" cy="11258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74E70B4-B253-3629-D203-13B80AD10AC0}"/>
              </a:ext>
            </a:extLst>
          </p:cNvPr>
          <p:cNvCxnSpPr>
            <a:stCxn id="13" idx="2"/>
            <a:endCxn id="44" idx="0"/>
          </p:cNvCxnSpPr>
          <p:nvPr/>
        </p:nvCxnSpPr>
        <p:spPr>
          <a:xfrm>
            <a:off x="6333911" y="3320060"/>
            <a:ext cx="0" cy="295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다이아몬드 62">
            <a:extLst>
              <a:ext uri="{FF2B5EF4-FFF2-40B4-BE49-F238E27FC236}">
                <a16:creationId xmlns:a16="http://schemas.microsoft.com/office/drawing/2014/main" id="{C97900F7-7DC1-9D7A-39E7-95F8BEDD6CB5}"/>
              </a:ext>
            </a:extLst>
          </p:cNvPr>
          <p:cNvSpPr/>
          <p:nvPr/>
        </p:nvSpPr>
        <p:spPr>
          <a:xfrm>
            <a:off x="5227782" y="2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&lt; </a:t>
            </a:r>
            <a:r>
              <a:rPr lang="ko-KR" altLang="en-US" dirty="0">
                <a:solidFill>
                  <a:schemeClr val="tx1"/>
                </a:solidFill>
              </a:rPr>
              <a:t>가중치 </a:t>
            </a:r>
            <a:r>
              <a:rPr lang="en-US" altLang="ko-KR" dirty="0">
                <a:solidFill>
                  <a:schemeClr val="tx1"/>
                </a:solidFill>
              </a:rPr>
              <a:t>&lt; 1</a:t>
            </a:r>
            <a:r>
              <a:rPr lang="ko-KR" altLang="en-US" dirty="0">
                <a:solidFill>
                  <a:schemeClr val="tx1"/>
                </a:solidFill>
              </a:rPr>
              <a:t>이 아니면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62F2B75-9A25-9D97-FEC3-0DB062F1A0A1}"/>
              </a:ext>
            </a:extLst>
          </p:cNvPr>
          <p:cNvCxnSpPr>
            <a:stCxn id="28" idx="3"/>
            <a:endCxn id="63" idx="1"/>
          </p:cNvCxnSpPr>
          <p:nvPr/>
        </p:nvCxnSpPr>
        <p:spPr>
          <a:xfrm>
            <a:off x="4826149" y="415010"/>
            <a:ext cx="40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A638942-8E5E-06EA-A55D-3C80900C0389}"/>
              </a:ext>
            </a:extLst>
          </p:cNvPr>
          <p:cNvSpPr/>
          <p:nvPr/>
        </p:nvSpPr>
        <p:spPr>
          <a:xfrm>
            <a:off x="5227782" y="1245024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달의 가중치 재입력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C07AC37-5815-C6B4-B9E9-2ECB1939826D}"/>
              </a:ext>
            </a:extLst>
          </p:cNvPr>
          <p:cNvCxnSpPr>
            <a:stCxn id="63" idx="2"/>
            <a:endCxn id="69" idx="0"/>
          </p:cNvCxnSpPr>
          <p:nvPr/>
        </p:nvCxnSpPr>
        <p:spPr>
          <a:xfrm>
            <a:off x="6333911" y="830017"/>
            <a:ext cx="0" cy="415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87420D7B-86F7-26E7-9739-AE7F97F88386}"/>
              </a:ext>
            </a:extLst>
          </p:cNvPr>
          <p:cNvCxnSpPr>
            <a:stCxn id="69" idx="1"/>
            <a:endCxn id="63" idx="1"/>
          </p:cNvCxnSpPr>
          <p:nvPr/>
        </p:nvCxnSpPr>
        <p:spPr>
          <a:xfrm rot="10800000">
            <a:off x="5227782" y="415010"/>
            <a:ext cx="12700" cy="124502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DF16156-DE4D-5E2F-3547-348A12DD1C56}"/>
              </a:ext>
            </a:extLst>
          </p:cNvPr>
          <p:cNvSpPr/>
          <p:nvPr/>
        </p:nvSpPr>
        <p:spPr>
          <a:xfrm>
            <a:off x="13069452" y="0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가중이동평균법 계산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CE78E27-6734-1D86-5C29-9BA5FA5BE895}"/>
              </a:ext>
            </a:extLst>
          </p:cNvPr>
          <p:cNvCxnSpPr>
            <a:stCxn id="63" idx="3"/>
            <a:endCxn id="33" idx="1"/>
          </p:cNvCxnSpPr>
          <p:nvPr/>
        </p:nvCxnSpPr>
        <p:spPr>
          <a:xfrm>
            <a:off x="7440040" y="415010"/>
            <a:ext cx="401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726788B4-B09C-DAC4-D919-370FECDC92B2}"/>
              </a:ext>
            </a:extLst>
          </p:cNvPr>
          <p:cNvSpPr/>
          <p:nvPr/>
        </p:nvSpPr>
        <p:spPr>
          <a:xfrm>
            <a:off x="10455562" y="2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&lt; </a:t>
            </a:r>
            <a:r>
              <a:rPr lang="ko-KR" altLang="en-US" dirty="0">
                <a:solidFill>
                  <a:schemeClr val="tx1"/>
                </a:solidFill>
              </a:rPr>
              <a:t>마지막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가중치 </a:t>
            </a:r>
            <a:r>
              <a:rPr lang="en-US" altLang="ko-KR" dirty="0">
                <a:solidFill>
                  <a:schemeClr val="tx1"/>
                </a:solidFill>
              </a:rPr>
              <a:t>&lt; 1</a:t>
            </a:r>
            <a:r>
              <a:rPr lang="ko-KR" altLang="en-US" dirty="0">
                <a:solidFill>
                  <a:schemeClr val="tx1"/>
                </a:solidFill>
              </a:rPr>
              <a:t>이 아니면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423BCE5-C279-C8AC-3794-778D8B817A35}"/>
              </a:ext>
            </a:extLst>
          </p:cNvPr>
          <p:cNvCxnSpPr>
            <a:stCxn id="33" idx="3"/>
            <a:endCxn id="88" idx="1"/>
          </p:cNvCxnSpPr>
          <p:nvPr/>
        </p:nvCxnSpPr>
        <p:spPr>
          <a:xfrm>
            <a:off x="10053930" y="415010"/>
            <a:ext cx="401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715790A-93A4-D6BB-BE6D-36A9A42ED23F}"/>
              </a:ext>
            </a:extLst>
          </p:cNvPr>
          <p:cNvSpPr/>
          <p:nvPr/>
        </p:nvSpPr>
        <p:spPr>
          <a:xfrm>
            <a:off x="10455562" y="1249590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가중치 재입력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98F0CBF-DF31-4CEC-4482-D72B0D081FBF}"/>
              </a:ext>
            </a:extLst>
          </p:cNvPr>
          <p:cNvCxnSpPr>
            <a:cxnSpLocks/>
            <a:stCxn id="88" idx="2"/>
            <a:endCxn id="91" idx="0"/>
          </p:cNvCxnSpPr>
          <p:nvPr/>
        </p:nvCxnSpPr>
        <p:spPr>
          <a:xfrm>
            <a:off x="11561691" y="830017"/>
            <a:ext cx="0" cy="419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E26E3A0-F431-8D8D-68E7-7CE5F7EB21C8}"/>
              </a:ext>
            </a:extLst>
          </p:cNvPr>
          <p:cNvCxnSpPr>
            <a:stCxn id="88" idx="3"/>
            <a:endCxn id="74" idx="1"/>
          </p:cNvCxnSpPr>
          <p:nvPr/>
        </p:nvCxnSpPr>
        <p:spPr>
          <a:xfrm flipV="1">
            <a:off x="12667820" y="415008"/>
            <a:ext cx="40163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877DB7A-28B7-3C2A-2B83-129A6F20A598}"/>
              </a:ext>
            </a:extLst>
          </p:cNvPr>
          <p:cNvCxnSpPr>
            <a:stCxn id="91" idx="1"/>
            <a:endCxn id="63" idx="1"/>
          </p:cNvCxnSpPr>
          <p:nvPr/>
        </p:nvCxnSpPr>
        <p:spPr>
          <a:xfrm rot="10800000">
            <a:off x="5227782" y="415010"/>
            <a:ext cx="5227780" cy="1249588"/>
          </a:xfrm>
          <a:prstGeom prst="bentConnector3">
            <a:avLst>
              <a:gd name="adj1" fmla="val 1043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222F8B-AA70-5FCA-1E5A-BE8CD016348F}"/>
              </a:ext>
            </a:extLst>
          </p:cNvPr>
          <p:cNvSpPr/>
          <p:nvPr/>
        </p:nvSpPr>
        <p:spPr>
          <a:xfrm>
            <a:off x="7841672" y="2490045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이번 달 예측 수요 입력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FA32F5CC-63CA-4E58-79FF-1EE4E1027BB2}"/>
              </a:ext>
            </a:extLst>
          </p:cNvPr>
          <p:cNvSpPr/>
          <p:nvPr/>
        </p:nvSpPr>
        <p:spPr>
          <a:xfrm>
            <a:off x="10494594" y="2490046"/>
            <a:ext cx="2212258" cy="83001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문자열 </a:t>
            </a:r>
            <a:r>
              <a:rPr lang="en-US" altLang="ko-KR" dirty="0">
                <a:solidFill>
                  <a:schemeClr val="tx1"/>
                </a:solidFill>
              </a:rPr>
              <a:t>or</a:t>
            </a:r>
            <a:r>
              <a:rPr lang="ko-KR" altLang="en-US" dirty="0">
                <a:solidFill>
                  <a:schemeClr val="tx1"/>
                </a:solidFill>
              </a:rPr>
              <a:t> 음수 입력 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0B37FC-3216-80AE-DB73-87AE4BE3BEB2}"/>
              </a:ext>
            </a:extLst>
          </p:cNvPr>
          <p:cNvSpPr/>
          <p:nvPr/>
        </p:nvSpPr>
        <p:spPr>
          <a:xfrm>
            <a:off x="10494594" y="3615921"/>
            <a:ext cx="2212258" cy="83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수요 재입력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D11859C-55B7-8A53-EDBB-3520E1E08149}"/>
              </a:ext>
            </a:extLst>
          </p:cNvPr>
          <p:cNvCxnSpPr>
            <a:stCxn id="13" idx="3"/>
            <a:endCxn id="2" idx="1"/>
          </p:cNvCxnSpPr>
          <p:nvPr/>
        </p:nvCxnSpPr>
        <p:spPr>
          <a:xfrm>
            <a:off x="7440040" y="2905053"/>
            <a:ext cx="4016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F6EDFA-130D-4843-54F7-5067CC40BE9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0053930" y="2905053"/>
            <a:ext cx="4406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67DCE3-A7D1-5120-591C-461D46B8A671}"/>
              </a:ext>
            </a:extLst>
          </p:cNvPr>
          <p:cNvCxnSpPr>
            <a:stCxn id="3" idx="3"/>
            <a:endCxn id="35" idx="1"/>
          </p:cNvCxnSpPr>
          <p:nvPr/>
        </p:nvCxnSpPr>
        <p:spPr>
          <a:xfrm>
            <a:off x="12706852" y="2905054"/>
            <a:ext cx="362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C3B05F7-E837-D4FE-C979-94EEFF48F54D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1600723" y="3320061"/>
            <a:ext cx="0" cy="295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F09E3AA-5730-66E8-9C4E-CC9DEC3C7AE6}"/>
              </a:ext>
            </a:extLst>
          </p:cNvPr>
          <p:cNvCxnSpPr>
            <a:stCxn id="4" idx="1"/>
            <a:endCxn id="3" idx="1"/>
          </p:cNvCxnSpPr>
          <p:nvPr/>
        </p:nvCxnSpPr>
        <p:spPr>
          <a:xfrm rot="10800000">
            <a:off x="10494594" y="2905055"/>
            <a:ext cx="12700" cy="11258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39044C-A961-3EBE-5161-D9D72B8D2DA6}"/>
              </a:ext>
            </a:extLst>
          </p:cNvPr>
          <p:cNvSpPr txBox="1"/>
          <p:nvPr/>
        </p:nvSpPr>
        <p:spPr>
          <a:xfrm>
            <a:off x="7719598" y="3352328"/>
            <a:ext cx="255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초기에 입력한 실적 수요와는 다른 값임</a:t>
            </a:r>
          </a:p>
        </p:txBody>
      </p:sp>
    </p:spTree>
    <p:extLst>
      <p:ext uri="{BB962C8B-B14F-4D97-AF65-F5344CB8AC3E}">
        <p14:creationId xmlns:p14="http://schemas.microsoft.com/office/powerpoint/2010/main" val="156930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132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이민호</dc:creator>
  <cp:lastModifiedBy>이민호</cp:lastModifiedBy>
  <cp:revision>104</cp:revision>
  <dcterms:created xsi:type="dcterms:W3CDTF">2024-06-01T03:13:14Z</dcterms:created>
  <dcterms:modified xsi:type="dcterms:W3CDTF">2024-06-01T04:31:49Z</dcterms:modified>
</cp:coreProperties>
</file>