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7907B-9DD4-A6D5-116A-FB6648E5D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428B68-3F02-AD7E-28FB-912F8BA63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75106-BDC9-CE8D-0822-D8A5F4214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4DDB-380A-4AD9-9273-AE1E2CA6A5A1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62216C-81E6-EB27-C0B5-8E5E3B20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8A839C-7AFC-5A3C-7EFB-FEEF5218A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7B27-0800-4C2C-B120-372BBFE90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274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124B3-154E-6BA7-2A81-B54510A04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D458C7-30FE-28FD-49FE-ABA1910CD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8986A1-2745-0E20-E9DA-510BBCF5B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4DDB-380A-4AD9-9273-AE1E2CA6A5A1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F69D27-AE92-3D39-6CE0-1B429FCE2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4DC83C-0CB5-A741-E4DB-2552D0CDF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7B27-0800-4C2C-B120-372BBFE90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749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EE6A15-529A-B807-842B-9F184B4951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064839-D0F4-E704-7EF2-81155A744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D2DA3E-CCAD-6770-AEA2-D80B30399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4DDB-380A-4AD9-9273-AE1E2CA6A5A1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F16566-7162-7C67-41A3-1DB97508E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997D29-328D-DED8-488A-B4C5AE9FF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7B27-0800-4C2C-B120-372BBFE90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99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75552-F302-6AB0-9073-91744F3AB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0A253B-72DA-5262-3998-10F3CB1A2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6C9426-D82C-8D48-CA5E-0EF12629C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4DDB-380A-4AD9-9273-AE1E2CA6A5A1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ECC910-91CA-2AC4-A533-833D76D04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CB5D9B-E307-518E-9C21-792B3415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7B27-0800-4C2C-B120-372BBFE90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390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5532B-F545-9D6D-54C6-71F98F5DC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3FEF56-E73D-189F-FBA3-0624303BC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A4FEC-271F-152C-D7A5-3D97FEC06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4DDB-380A-4AD9-9273-AE1E2CA6A5A1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53C66C-6B16-799E-D8FE-17AC9303F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90CBDD-4F62-6568-C9F9-7798DB5EE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7B27-0800-4C2C-B120-372BBFE90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838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5677A0-C0BC-7E91-6CAA-DE8419D28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0CED49-49DC-C1B4-1641-45971DB760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4155DF-10CA-12D7-29C6-0147FF1D7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F06B7-5859-42FA-2802-90F35996E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4DDB-380A-4AD9-9273-AE1E2CA6A5A1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5FBDC8-9F22-FCE4-8AFE-46550488C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EB76FD-D34E-1F55-3124-81E2D6425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7B27-0800-4C2C-B120-372BBFE90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08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A35F74-6A02-1463-E314-079CDBD39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15BE14-96CC-CBEA-9D88-F1A596C28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FCBAEA-6391-4DEB-050D-921F81A0D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867600-5182-B526-1F55-D3DC142200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A5DC18-B527-2F20-7389-C4959E5995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A8F2A78-1F83-8355-F0A2-BCADC0654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4DDB-380A-4AD9-9273-AE1E2CA6A5A1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98B654-7E79-E2B7-6A6B-0A85CE055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79D2957-3CFF-BC40-85B3-D9865FB45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7B27-0800-4C2C-B120-372BBFE90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675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F7687-A307-F1B7-B37F-7FAE8F435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3E4D2B-A52C-10D4-2684-EE3A0BAA8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4DDB-380A-4AD9-9273-AE1E2CA6A5A1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740C2A-69F3-8DFB-C93E-06BC1C7AD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C83407-574D-41F6-014B-D12E6B269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7B27-0800-4C2C-B120-372BBFE90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988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CB807B-2C64-6F39-2015-516E9B3AC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4DDB-380A-4AD9-9273-AE1E2CA6A5A1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C4403A-F783-FC08-9F20-8D049C70F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B275F8-F265-0B83-AF27-0D740B2DF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7B27-0800-4C2C-B120-372BBFE90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833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83C933-918A-DD89-47EE-86B4E9BC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A94FF9-27B5-5652-971D-0C15197E9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00770D-FB54-E1E4-DFF3-77BFE7F58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20AFB3-AECD-BE53-A959-41CC9ACE5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4DDB-380A-4AD9-9273-AE1E2CA6A5A1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D5A736-3806-F78E-C149-1EA60E81F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98CE01-EF22-768E-A134-86AEBFCFD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7B27-0800-4C2C-B120-372BBFE90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828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4C5FB-75CD-F14E-57C2-8738FBD1B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3901F9-D4F9-0278-6A7B-9C0C886269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6AF74A-DE16-3B67-E518-807F28E27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3A1A85-A088-D572-5B87-B686AE7E8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4DDB-380A-4AD9-9273-AE1E2CA6A5A1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11BBFD-5BE1-E16B-0144-A425FB053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A1382C-DA29-CE41-F826-1C75E405A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7B27-0800-4C2C-B120-372BBFE90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28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E035A0-F9E9-E74A-33F9-102509AE4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B345F8-C12A-6BC8-96B0-DEB391D1F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B8054A-589D-819D-7439-1247C806B7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714DDB-380A-4AD9-9273-AE1E2CA6A5A1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AC5D64-83E6-5A23-065A-4E78DEB6A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1F0500-E517-6F56-994A-910BA4C4C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6B7B27-0800-4C2C-B120-372BBFE903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453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B85CC9D-AAF2-9FB2-BC4E-D4E47B3B025F}"/>
              </a:ext>
            </a:extLst>
          </p:cNvPr>
          <p:cNvSpPr/>
          <p:nvPr/>
        </p:nvSpPr>
        <p:spPr>
          <a:xfrm>
            <a:off x="323425" y="308469"/>
            <a:ext cx="4969160" cy="2469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월별 실적 수요 입력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2610AE4-FD16-C76A-905E-02324F618B42}"/>
              </a:ext>
            </a:extLst>
          </p:cNvPr>
          <p:cNvSpPr/>
          <p:nvPr/>
        </p:nvSpPr>
        <p:spPr>
          <a:xfrm>
            <a:off x="323423" y="1960320"/>
            <a:ext cx="2484581" cy="410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입력 중단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EC197CF-019A-A535-E881-F72500438DD7}"/>
              </a:ext>
            </a:extLst>
          </p:cNvPr>
          <p:cNvSpPr/>
          <p:nvPr/>
        </p:nvSpPr>
        <p:spPr>
          <a:xfrm>
            <a:off x="323425" y="1138483"/>
            <a:ext cx="2484581" cy="4109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공백 입력 시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57A52C4-7004-5A0A-C6C5-F29B0863D50F}"/>
              </a:ext>
            </a:extLst>
          </p:cNvPr>
          <p:cNvSpPr/>
          <p:nvPr/>
        </p:nvSpPr>
        <p:spPr>
          <a:xfrm>
            <a:off x="323423" y="1549402"/>
            <a:ext cx="2484581" cy="4109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입력한 수요가 없을 시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9D91204-A34A-E728-B27D-2DF2B4A990BE}"/>
              </a:ext>
            </a:extLst>
          </p:cNvPr>
          <p:cNvSpPr/>
          <p:nvPr/>
        </p:nvSpPr>
        <p:spPr>
          <a:xfrm>
            <a:off x="2808004" y="1136575"/>
            <a:ext cx="2484581" cy="4109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음수 입력 시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0F2E8B0-C62B-E369-7B73-EF112B7E3E2D}"/>
              </a:ext>
            </a:extLst>
          </p:cNvPr>
          <p:cNvSpPr/>
          <p:nvPr/>
        </p:nvSpPr>
        <p:spPr>
          <a:xfrm>
            <a:off x="1565713" y="723476"/>
            <a:ext cx="2484581" cy="4109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실적 수요 입력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336DA32-F2B5-B1E8-D818-49C7EDE318C3}"/>
              </a:ext>
            </a:extLst>
          </p:cNvPr>
          <p:cNvSpPr/>
          <p:nvPr/>
        </p:nvSpPr>
        <p:spPr>
          <a:xfrm>
            <a:off x="2808004" y="1547493"/>
            <a:ext cx="2484581" cy="410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리스트에 </a:t>
            </a:r>
            <a:r>
              <a:rPr lang="ko-KR" altLang="en-US" dirty="0" err="1">
                <a:solidFill>
                  <a:schemeClr val="tx1"/>
                </a:solidFill>
              </a:rPr>
              <a:t>입력값</a:t>
            </a:r>
            <a:r>
              <a:rPr lang="ko-KR" altLang="en-US" dirty="0">
                <a:solidFill>
                  <a:schemeClr val="tx1"/>
                </a:solidFill>
              </a:rPr>
              <a:t> 추가</a:t>
            </a:r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4DDD2712-E81B-CA3C-1524-625F1DC7724C}"/>
              </a:ext>
            </a:extLst>
          </p:cNvPr>
          <p:cNvCxnSpPr>
            <a:stCxn id="48" idx="3"/>
            <a:endCxn id="49" idx="3"/>
          </p:cNvCxnSpPr>
          <p:nvPr/>
        </p:nvCxnSpPr>
        <p:spPr>
          <a:xfrm flipH="1" flipV="1">
            <a:off x="4050294" y="928936"/>
            <a:ext cx="1242291" cy="413099"/>
          </a:xfrm>
          <a:prstGeom prst="bentConnector3">
            <a:avLst>
              <a:gd name="adj1" fmla="val -1840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DF4045DF-B8AF-F5FD-3C9E-A76E2E1B70EF}"/>
              </a:ext>
            </a:extLst>
          </p:cNvPr>
          <p:cNvCxnSpPr>
            <a:stCxn id="50" idx="3"/>
            <a:endCxn id="49" idx="3"/>
          </p:cNvCxnSpPr>
          <p:nvPr/>
        </p:nvCxnSpPr>
        <p:spPr>
          <a:xfrm flipH="1" flipV="1">
            <a:off x="4050294" y="928936"/>
            <a:ext cx="1242291" cy="824017"/>
          </a:xfrm>
          <a:prstGeom prst="bentConnector3">
            <a:avLst>
              <a:gd name="adj1" fmla="val -1840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30D9C697-F41E-8B47-9896-B29B729ED988}"/>
              </a:ext>
            </a:extLst>
          </p:cNvPr>
          <p:cNvCxnSpPr>
            <a:stCxn id="37" idx="1"/>
            <a:endCxn id="49" idx="1"/>
          </p:cNvCxnSpPr>
          <p:nvPr/>
        </p:nvCxnSpPr>
        <p:spPr>
          <a:xfrm rot="10800000" flipH="1">
            <a:off x="323423" y="928936"/>
            <a:ext cx="1242290" cy="825926"/>
          </a:xfrm>
          <a:prstGeom prst="bentConnector3">
            <a:avLst>
              <a:gd name="adj1" fmla="val -1840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EC32BCC-2E04-C508-20A4-92B6DD7FD567}"/>
              </a:ext>
            </a:extLst>
          </p:cNvPr>
          <p:cNvSpPr/>
          <p:nvPr/>
        </p:nvSpPr>
        <p:spPr>
          <a:xfrm>
            <a:off x="6096000" y="308469"/>
            <a:ext cx="2484575" cy="20483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수요 예측 방법 선택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273E368-4C43-4194-E644-C5D2FB443C47}"/>
              </a:ext>
            </a:extLst>
          </p:cNvPr>
          <p:cNvSpPr/>
          <p:nvPr/>
        </p:nvSpPr>
        <p:spPr>
          <a:xfrm>
            <a:off x="6095997" y="723475"/>
            <a:ext cx="2484581" cy="410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각 방법 설명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BD8CA8C-34AC-45FB-34E6-3C983697AB11}"/>
              </a:ext>
            </a:extLst>
          </p:cNvPr>
          <p:cNvSpPr/>
          <p:nvPr/>
        </p:nvSpPr>
        <p:spPr>
          <a:xfrm>
            <a:off x="6095997" y="1132347"/>
            <a:ext cx="2484581" cy="4109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방법 번호</a:t>
            </a:r>
            <a:r>
              <a:rPr lang="en-US" altLang="ko-KR" dirty="0">
                <a:solidFill>
                  <a:schemeClr val="tx1"/>
                </a:solidFill>
              </a:rPr>
              <a:t>(1 ~ 3)</a:t>
            </a:r>
            <a:r>
              <a:rPr lang="ko-KR" altLang="en-US" dirty="0">
                <a:solidFill>
                  <a:schemeClr val="tx1"/>
                </a:solidFill>
              </a:rPr>
              <a:t> 입력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9BC0E62-9271-FC33-8EBB-E4863BE7807E}"/>
              </a:ext>
            </a:extLst>
          </p:cNvPr>
          <p:cNvSpPr/>
          <p:nvPr/>
        </p:nvSpPr>
        <p:spPr>
          <a:xfrm>
            <a:off x="6095998" y="1540166"/>
            <a:ext cx="2484581" cy="4109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방법 번호가 아닐 시</a:t>
            </a:r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239A5BF6-8818-991E-308B-394DB26ACBA0}"/>
              </a:ext>
            </a:extLst>
          </p:cNvPr>
          <p:cNvCxnSpPr>
            <a:stCxn id="87" idx="1"/>
            <a:endCxn id="85" idx="1"/>
          </p:cNvCxnSpPr>
          <p:nvPr/>
        </p:nvCxnSpPr>
        <p:spPr>
          <a:xfrm rot="10800000">
            <a:off x="6095998" y="1337808"/>
            <a:ext cx="1" cy="407819"/>
          </a:xfrm>
          <a:prstGeom prst="bentConnector3">
            <a:avLst>
              <a:gd name="adj1" fmla="val 228601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1FE6671A-8BD9-4E84-D315-FFA800F66C45}"/>
              </a:ext>
            </a:extLst>
          </p:cNvPr>
          <p:cNvSpPr/>
          <p:nvPr/>
        </p:nvSpPr>
        <p:spPr>
          <a:xfrm>
            <a:off x="323423" y="2366693"/>
            <a:ext cx="2484581" cy="410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리스트 반환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26B1C5B-D2CC-ADB0-9317-7D6D031D78CB}"/>
              </a:ext>
            </a:extLst>
          </p:cNvPr>
          <p:cNvSpPr/>
          <p:nvPr/>
        </p:nvSpPr>
        <p:spPr>
          <a:xfrm>
            <a:off x="6095997" y="1945936"/>
            <a:ext cx="2484581" cy="410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번호 반환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3908E09-6246-1F71-1C55-83B1A42DF475}"/>
              </a:ext>
            </a:extLst>
          </p:cNvPr>
          <p:cNvSpPr/>
          <p:nvPr/>
        </p:nvSpPr>
        <p:spPr>
          <a:xfrm>
            <a:off x="323421" y="2985669"/>
            <a:ext cx="10742031" cy="37040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수요 예측 계산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34BF70E4-F72D-D46B-9117-0C2FE07B8F3B}"/>
              </a:ext>
            </a:extLst>
          </p:cNvPr>
          <p:cNvSpPr/>
          <p:nvPr/>
        </p:nvSpPr>
        <p:spPr>
          <a:xfrm>
            <a:off x="323422" y="3407606"/>
            <a:ext cx="2484581" cy="410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방법이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일 시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A63080A6-FB75-49CE-F14F-8FBB15CD9EB7}"/>
              </a:ext>
            </a:extLst>
          </p:cNvPr>
          <p:cNvSpPr/>
          <p:nvPr/>
        </p:nvSpPr>
        <p:spPr>
          <a:xfrm>
            <a:off x="323423" y="3818367"/>
            <a:ext cx="2484581" cy="410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단순이동평균법 계산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19585AD9-F254-0E10-168F-D28A7843E39E}"/>
              </a:ext>
            </a:extLst>
          </p:cNvPr>
          <p:cNvSpPr/>
          <p:nvPr/>
        </p:nvSpPr>
        <p:spPr>
          <a:xfrm>
            <a:off x="4457074" y="3408084"/>
            <a:ext cx="2484581" cy="410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방법이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일 시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EDED22F9-9035-CABB-0735-607040F42F1E}"/>
              </a:ext>
            </a:extLst>
          </p:cNvPr>
          <p:cNvSpPr/>
          <p:nvPr/>
        </p:nvSpPr>
        <p:spPr>
          <a:xfrm>
            <a:off x="5690128" y="4233316"/>
            <a:ext cx="2484581" cy="4109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각 수요 가중치 입력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7133FB45-782B-2E6C-DB64-1154881E5929}"/>
              </a:ext>
            </a:extLst>
          </p:cNvPr>
          <p:cNvSpPr/>
          <p:nvPr/>
        </p:nvSpPr>
        <p:spPr>
          <a:xfrm>
            <a:off x="4457074" y="3816056"/>
            <a:ext cx="2484581" cy="410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각 수요 가중치 초기화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D5682888-10B1-E1EE-7747-29A84A1BEA11}"/>
              </a:ext>
            </a:extLst>
          </p:cNvPr>
          <p:cNvSpPr/>
          <p:nvPr/>
        </p:nvSpPr>
        <p:spPr>
          <a:xfrm>
            <a:off x="4457074" y="5872783"/>
            <a:ext cx="2484581" cy="410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가중이동평균법 계산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AF9BCFAD-EBC6-4762-07B3-6C5BA8691EBC}"/>
              </a:ext>
            </a:extLst>
          </p:cNvPr>
          <p:cNvSpPr/>
          <p:nvPr/>
        </p:nvSpPr>
        <p:spPr>
          <a:xfrm>
            <a:off x="5692396" y="4642584"/>
            <a:ext cx="2484581" cy="4109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범위 외의 값 입력 시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B1EE26C-2460-6DC1-E846-6FDB3C461149}"/>
              </a:ext>
            </a:extLst>
          </p:cNvPr>
          <p:cNvSpPr/>
          <p:nvPr/>
        </p:nvSpPr>
        <p:spPr>
          <a:xfrm>
            <a:off x="5692396" y="5053502"/>
            <a:ext cx="2484581" cy="410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리스트에 </a:t>
            </a:r>
            <a:r>
              <a:rPr lang="ko-KR" altLang="en-US" dirty="0" err="1">
                <a:solidFill>
                  <a:schemeClr val="tx1"/>
                </a:solidFill>
              </a:rPr>
              <a:t>입력값</a:t>
            </a:r>
            <a:r>
              <a:rPr lang="ko-KR" altLang="en-US" dirty="0">
                <a:solidFill>
                  <a:schemeClr val="tx1"/>
                </a:solidFill>
              </a:rPr>
              <a:t> 추가</a:t>
            </a:r>
          </a:p>
        </p:txBody>
      </p: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808A8A8B-4533-F877-0DAC-FC18983C0A7B}"/>
              </a:ext>
            </a:extLst>
          </p:cNvPr>
          <p:cNvCxnSpPr>
            <a:stCxn id="129" idx="3"/>
            <a:endCxn id="121" idx="3"/>
          </p:cNvCxnSpPr>
          <p:nvPr/>
        </p:nvCxnSpPr>
        <p:spPr>
          <a:xfrm flipH="1" flipV="1">
            <a:off x="8174709" y="4438776"/>
            <a:ext cx="2268" cy="409268"/>
          </a:xfrm>
          <a:prstGeom prst="bentConnector3">
            <a:avLst>
              <a:gd name="adj1" fmla="val -1007936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A2154BAB-B693-1961-0755-4F32D8450893}"/>
              </a:ext>
            </a:extLst>
          </p:cNvPr>
          <p:cNvSpPr/>
          <p:nvPr/>
        </p:nvSpPr>
        <p:spPr>
          <a:xfrm>
            <a:off x="3207817" y="4232873"/>
            <a:ext cx="2484581" cy="410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마지막 가중치일 시</a:t>
            </a: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96C13D8D-7184-8866-6740-A8863465B801}"/>
              </a:ext>
            </a:extLst>
          </p:cNvPr>
          <p:cNvSpPr/>
          <p:nvPr/>
        </p:nvSpPr>
        <p:spPr>
          <a:xfrm>
            <a:off x="3209620" y="4648297"/>
            <a:ext cx="2484581" cy="410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가중치 자동계산</a:t>
            </a: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F238901E-EAA5-A139-BA5F-C7B917667844}"/>
              </a:ext>
            </a:extLst>
          </p:cNvPr>
          <p:cNvSpPr/>
          <p:nvPr/>
        </p:nvSpPr>
        <p:spPr>
          <a:xfrm>
            <a:off x="3209620" y="5052894"/>
            <a:ext cx="2484581" cy="410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리스트에 값 추가</a:t>
            </a: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ABDB103F-9B63-9E2B-58CC-42C41E0A2007}"/>
              </a:ext>
            </a:extLst>
          </p:cNvPr>
          <p:cNvSpPr/>
          <p:nvPr/>
        </p:nvSpPr>
        <p:spPr>
          <a:xfrm>
            <a:off x="4457075" y="5463814"/>
            <a:ext cx="2484581" cy="410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가중치 합 </a:t>
            </a:r>
            <a:r>
              <a:rPr lang="en-US" altLang="ko-KR" dirty="0">
                <a:solidFill>
                  <a:schemeClr val="tx1"/>
                </a:solidFill>
              </a:rPr>
              <a:t>&gt; 0</a:t>
            </a:r>
            <a:r>
              <a:rPr lang="ko-KR" altLang="en-US" dirty="0">
                <a:solidFill>
                  <a:schemeClr val="tx1"/>
                </a:solidFill>
              </a:rPr>
              <a:t>일 시</a:t>
            </a:r>
          </a:p>
        </p:txBody>
      </p:sp>
      <p:cxnSp>
        <p:nvCxnSpPr>
          <p:cNvPr id="159" name="연결선: 꺾임 158">
            <a:extLst>
              <a:ext uri="{FF2B5EF4-FFF2-40B4-BE49-F238E27FC236}">
                <a16:creationId xmlns:a16="http://schemas.microsoft.com/office/drawing/2014/main" id="{7179C43D-B0B3-5291-2893-F65AA618C38D}"/>
              </a:ext>
            </a:extLst>
          </p:cNvPr>
          <p:cNvCxnSpPr>
            <a:cxnSpLocks/>
            <a:stCxn id="156" idx="3"/>
            <a:endCxn id="122" idx="3"/>
          </p:cNvCxnSpPr>
          <p:nvPr/>
        </p:nvCxnSpPr>
        <p:spPr>
          <a:xfrm flipH="1" flipV="1">
            <a:off x="6941655" y="4021516"/>
            <a:ext cx="1" cy="1647498"/>
          </a:xfrm>
          <a:prstGeom prst="bentConnector3">
            <a:avLst>
              <a:gd name="adj1" fmla="val -228600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2BDF75F3-B635-CFAA-35A7-B2764462D07D}"/>
              </a:ext>
            </a:extLst>
          </p:cNvPr>
          <p:cNvSpPr/>
          <p:nvPr/>
        </p:nvSpPr>
        <p:spPr>
          <a:xfrm>
            <a:off x="8583758" y="3407606"/>
            <a:ext cx="2484581" cy="410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방법이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일 시</a:t>
            </a: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10027B55-1EBA-5347-C479-9A3A7323132B}"/>
              </a:ext>
            </a:extLst>
          </p:cNvPr>
          <p:cNvSpPr/>
          <p:nvPr/>
        </p:nvSpPr>
        <p:spPr>
          <a:xfrm>
            <a:off x="8583757" y="5457627"/>
            <a:ext cx="2484581" cy="410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지수평활법</a:t>
            </a:r>
            <a:r>
              <a:rPr lang="ko-KR" altLang="en-US" dirty="0">
                <a:solidFill>
                  <a:schemeClr val="tx1"/>
                </a:solidFill>
              </a:rPr>
              <a:t> 계산</a:t>
            </a: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EB46F6D4-524F-8931-D314-D6B5C9CE0CA0}"/>
              </a:ext>
            </a:extLst>
          </p:cNvPr>
          <p:cNvSpPr/>
          <p:nvPr/>
        </p:nvSpPr>
        <p:spPr>
          <a:xfrm>
            <a:off x="8583758" y="3816676"/>
            <a:ext cx="2484581" cy="4109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이번 수요 가중치 입력</a:t>
            </a: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046B613D-D9F5-0BE4-84FE-9EFE810A694D}"/>
              </a:ext>
            </a:extLst>
          </p:cNvPr>
          <p:cNvSpPr/>
          <p:nvPr/>
        </p:nvSpPr>
        <p:spPr>
          <a:xfrm>
            <a:off x="8580872" y="4232873"/>
            <a:ext cx="2484581" cy="410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범위 외의 값 입력 시</a:t>
            </a:r>
          </a:p>
        </p:txBody>
      </p:sp>
      <p:cxnSp>
        <p:nvCxnSpPr>
          <p:cNvPr id="169" name="연결선: 꺾임 168">
            <a:extLst>
              <a:ext uri="{FF2B5EF4-FFF2-40B4-BE49-F238E27FC236}">
                <a16:creationId xmlns:a16="http://schemas.microsoft.com/office/drawing/2014/main" id="{969C7506-7D5B-1787-3B53-FF06312B2CD3}"/>
              </a:ext>
            </a:extLst>
          </p:cNvPr>
          <p:cNvCxnSpPr>
            <a:stCxn id="167" idx="3"/>
            <a:endCxn id="166" idx="3"/>
          </p:cNvCxnSpPr>
          <p:nvPr/>
        </p:nvCxnSpPr>
        <p:spPr>
          <a:xfrm flipV="1">
            <a:off x="11065453" y="4022136"/>
            <a:ext cx="2886" cy="415937"/>
          </a:xfrm>
          <a:prstGeom prst="bentConnector3">
            <a:avLst>
              <a:gd name="adj1" fmla="val 802099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2B026DB5-A8FC-E969-D032-BBCCA6CCBCC6}"/>
              </a:ext>
            </a:extLst>
          </p:cNvPr>
          <p:cNvSpPr/>
          <p:nvPr/>
        </p:nvSpPr>
        <p:spPr>
          <a:xfrm>
            <a:off x="8583758" y="4644225"/>
            <a:ext cx="2484581" cy="4109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이번 예측 수요 입력</a:t>
            </a: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74FA99AA-C8DB-9DFC-0933-9B90B75D74E0}"/>
              </a:ext>
            </a:extLst>
          </p:cNvPr>
          <p:cNvSpPr/>
          <p:nvPr/>
        </p:nvSpPr>
        <p:spPr>
          <a:xfrm>
            <a:off x="8580872" y="5051186"/>
            <a:ext cx="2484581" cy="410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음수 입력 시</a:t>
            </a:r>
          </a:p>
        </p:txBody>
      </p: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A7D0BDB5-39B8-8746-331E-3890688D3968}"/>
              </a:ext>
            </a:extLst>
          </p:cNvPr>
          <p:cNvCxnSpPr>
            <a:stCxn id="172" idx="3"/>
            <a:endCxn id="171" idx="3"/>
          </p:cNvCxnSpPr>
          <p:nvPr/>
        </p:nvCxnSpPr>
        <p:spPr>
          <a:xfrm flipV="1">
            <a:off x="11065453" y="4849685"/>
            <a:ext cx="2886" cy="406701"/>
          </a:xfrm>
          <a:prstGeom prst="bentConnector3">
            <a:avLst>
              <a:gd name="adj1" fmla="val 802099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816BDF00-70E3-8653-479F-99DEA07F95BC}"/>
              </a:ext>
            </a:extLst>
          </p:cNvPr>
          <p:cNvSpPr/>
          <p:nvPr/>
        </p:nvSpPr>
        <p:spPr>
          <a:xfrm>
            <a:off x="4457074" y="6278811"/>
            <a:ext cx="2484581" cy="410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 결과 반환</a:t>
            </a:r>
          </a:p>
        </p:txBody>
      </p:sp>
      <p:cxnSp>
        <p:nvCxnSpPr>
          <p:cNvPr id="197" name="연결선: 꺾임 196">
            <a:extLst>
              <a:ext uri="{FF2B5EF4-FFF2-40B4-BE49-F238E27FC236}">
                <a16:creationId xmlns:a16="http://schemas.microsoft.com/office/drawing/2014/main" id="{46373533-F12D-6952-71D0-753E5E659576}"/>
              </a:ext>
            </a:extLst>
          </p:cNvPr>
          <p:cNvCxnSpPr>
            <a:stCxn id="99" idx="2"/>
            <a:endCxn id="195" idx="1"/>
          </p:cNvCxnSpPr>
          <p:nvPr/>
        </p:nvCxnSpPr>
        <p:spPr>
          <a:xfrm rot="16200000" flipH="1">
            <a:off x="1883902" y="3911099"/>
            <a:ext cx="2254984" cy="2891360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연결선: 꺾임 198">
            <a:extLst>
              <a:ext uri="{FF2B5EF4-FFF2-40B4-BE49-F238E27FC236}">
                <a16:creationId xmlns:a16="http://schemas.microsoft.com/office/drawing/2014/main" id="{F7DC4E10-E268-761F-0300-12A0F73094A4}"/>
              </a:ext>
            </a:extLst>
          </p:cNvPr>
          <p:cNvCxnSpPr>
            <a:stCxn id="162" idx="2"/>
          </p:cNvCxnSpPr>
          <p:nvPr/>
        </p:nvCxnSpPr>
        <p:spPr>
          <a:xfrm rot="5400000">
            <a:off x="8075990" y="4734213"/>
            <a:ext cx="615724" cy="2884393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연결선: 꺾임 200">
            <a:extLst>
              <a:ext uri="{FF2B5EF4-FFF2-40B4-BE49-F238E27FC236}">
                <a16:creationId xmlns:a16="http://schemas.microsoft.com/office/drawing/2014/main" id="{1FC69D8E-A3C0-055A-E567-831171EC0EDC}"/>
              </a:ext>
            </a:extLst>
          </p:cNvPr>
          <p:cNvCxnSpPr>
            <a:stCxn id="92" idx="2"/>
            <a:endCxn id="96" idx="0"/>
          </p:cNvCxnSpPr>
          <p:nvPr/>
        </p:nvCxnSpPr>
        <p:spPr>
          <a:xfrm rot="16200000" flipH="1">
            <a:off x="3526047" y="817279"/>
            <a:ext cx="208056" cy="4128723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연결선: 꺾임 202">
            <a:extLst>
              <a:ext uri="{FF2B5EF4-FFF2-40B4-BE49-F238E27FC236}">
                <a16:creationId xmlns:a16="http://schemas.microsoft.com/office/drawing/2014/main" id="{218EB73C-7BD0-CBDF-0C75-4B3B0B8A7399}"/>
              </a:ext>
            </a:extLst>
          </p:cNvPr>
          <p:cNvCxnSpPr>
            <a:stCxn id="94" idx="2"/>
            <a:endCxn id="96" idx="0"/>
          </p:cNvCxnSpPr>
          <p:nvPr/>
        </p:nvCxnSpPr>
        <p:spPr>
          <a:xfrm rot="5400000">
            <a:off x="6201957" y="1849337"/>
            <a:ext cx="628813" cy="1643851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161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115</Words>
  <Application>Microsoft Office PowerPoint</Application>
  <PresentationFormat>와이드스크린</PresentationFormat>
  <Paragraphs>33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이민호</dc:creator>
  <cp:lastModifiedBy>이민호</cp:lastModifiedBy>
  <cp:revision>239</cp:revision>
  <dcterms:created xsi:type="dcterms:W3CDTF">2024-06-01T03:13:14Z</dcterms:created>
  <dcterms:modified xsi:type="dcterms:W3CDTF">2024-06-12T14:31:24Z</dcterms:modified>
</cp:coreProperties>
</file>