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EBEB"/>
    <a:srgbClr val="242424"/>
    <a:srgbClr val="2FA572"/>
    <a:srgbClr val="2B2B2B"/>
    <a:srgbClr val="DBDBDB"/>
    <a:srgbClr val="2CBE79"/>
    <a:srgbClr val="FF6699"/>
    <a:srgbClr val="FE91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34" y="-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단순이동평균법</c:v>
                </c:pt>
              </c:strCache>
            </c:strRef>
          </c:tx>
          <c:spPr>
            <a:ln w="28575" cap="rnd">
              <a:solidFill>
                <a:schemeClr val="accent6">
                  <a:tint val="58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724-436B-80B8-736225C8675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가중이동평균법</c:v>
                </c:pt>
              </c:strCache>
            </c:strRef>
          </c:tx>
          <c:spPr>
            <a:ln w="28575" cap="rnd">
              <a:solidFill>
                <a:schemeClr val="accent6">
                  <a:tint val="86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EEE-4548-915A-B4005ABF7E8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지수평활법</c:v>
                </c:pt>
              </c:strCache>
            </c:strRef>
          </c:tx>
          <c:spPr>
            <a:ln w="28575" cap="rnd">
              <a:solidFill>
                <a:schemeClr val="accent6">
                  <a:shade val="86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Sheet1!$D$2:$D$5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EEE-4548-915A-B4005ABF7E8E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tensorflow</c:v>
                </c:pt>
              </c:strCache>
            </c:strRef>
          </c:tx>
          <c:spPr>
            <a:ln w="28575" cap="rnd">
              <a:solidFill>
                <a:schemeClr val="accent6">
                  <a:shade val="58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Sheet1!$E$2:$E$5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EEE-4548-915A-B4005ABF7E8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37550960"/>
        <c:axId val="1337543760"/>
      </c:lineChart>
      <c:catAx>
        <c:axId val="13375509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337543760"/>
        <c:crosses val="autoZero"/>
        <c:auto val="1"/>
        <c:lblAlgn val="ctr"/>
        <c:lblOffset val="100"/>
        <c:noMultiLvlLbl val="0"/>
      </c:catAx>
      <c:valAx>
        <c:axId val="13375437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3375509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6">
  <a:schemeClr val="accent6"/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889B33-547E-4CB2-A1D1-89AE612656EA}" type="datetimeFigureOut">
              <a:rPr lang="ko-KR" altLang="en-US" smtClean="0"/>
              <a:t>2024-06-06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0E86B1-4725-4316-B77D-4384E73865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248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0E86B1-4725-4316-B77D-4384E738651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38472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412C07-D115-50A8-D905-281843E288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79FCDE2-23C8-D7F1-344A-480C28B012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0F2CC2-0510-B06F-4D96-70DCE358B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C94DB-1888-49EE-8D15-3B610317B9B9}" type="datetimeFigureOut">
              <a:rPr lang="ko-KR" altLang="en-US" smtClean="0"/>
              <a:t>2024-06-06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DAB8A1-07F5-ADE0-238B-B621575AB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F18A93-C2C8-943A-C424-2193F5E74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B028B-12DC-46E1-BFED-F757B578A0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3874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51B6B8-CB72-AB39-2AFE-876E501B2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6C08C71-E70D-C69B-8F54-2498A640D8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C7F04A-E931-66A1-7716-01D0C1377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C94DB-1888-49EE-8D15-3B610317B9B9}" type="datetimeFigureOut">
              <a:rPr lang="ko-KR" altLang="en-US" smtClean="0"/>
              <a:t>2024-06-06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333E9B-C098-73E6-D8EB-34B74935E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2F60B0-0E78-51DD-F587-09B29D233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B028B-12DC-46E1-BFED-F757B578A0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7058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ACB893C-162D-0D5F-E7F8-B8F598C9DC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E248B94-4F8A-C0ED-00DA-8951AD9E0B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AB9D9D-2B8C-B2A8-33EC-053E99AA2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C94DB-1888-49EE-8D15-3B610317B9B9}" type="datetimeFigureOut">
              <a:rPr lang="ko-KR" altLang="en-US" smtClean="0"/>
              <a:t>2024-06-06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0B1DD8-F3A7-ED72-564C-F14D79DF7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219FE6-378C-485E-9789-B1E5EAA2F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B028B-12DC-46E1-BFED-F757B578A0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1811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20B240-48D1-D962-A922-7AF2E3220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730AD4-CF80-7E87-BD9C-A521FD5B3E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A07EA8-0DAA-C33E-7C78-01F3327E9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C94DB-1888-49EE-8D15-3B610317B9B9}" type="datetimeFigureOut">
              <a:rPr lang="ko-KR" altLang="en-US" smtClean="0"/>
              <a:t>2024-06-06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DB89E5-EB4E-D3B8-86E6-15EC11313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1FEF19-1991-3DED-76C3-ECA185EC9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B028B-12DC-46E1-BFED-F757B578A0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276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B8CFD4-D1D0-8614-6530-A43C86E5F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79E5C6A-08FA-4C3A-3CE7-775F5A05B2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E13482-1638-A33C-9AE7-60E17A6D2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C94DB-1888-49EE-8D15-3B610317B9B9}" type="datetimeFigureOut">
              <a:rPr lang="ko-KR" altLang="en-US" smtClean="0"/>
              <a:t>2024-06-06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59DD6E-388C-EF13-7E97-DCA6BDD3F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F1F64A-CA39-F7A7-2D57-2BB8050E7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B028B-12DC-46E1-BFED-F757B578A0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3120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EC4CC6-E5FE-20BD-08C6-8FC240BAA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6BAF3A-49E2-C1DB-4E31-CE49D7C8CA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9AE9F9-8413-382A-2CC0-2B84B30A8D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B1D5720-6B45-9B46-9558-09F990C52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C94DB-1888-49EE-8D15-3B610317B9B9}" type="datetimeFigureOut">
              <a:rPr lang="ko-KR" altLang="en-US" smtClean="0"/>
              <a:t>2024-06-06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C235AB8-AC69-6D9C-01A7-B03CE4E37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DC023B6-A497-8CFD-6E18-0886E6C4B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B028B-12DC-46E1-BFED-F757B578A0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063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168ADA-BD12-B379-A67A-82B2FB305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D67F92-B286-0273-9F5F-FD9A997C2A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8B11774-8314-7EE9-A7EA-F33212802C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3EFF692-96B7-2AE0-5455-3036F6A603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DCAC214-6EC6-52C4-A8A8-6003BD59D4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261FE07-6ED7-CFBF-C075-F14D7A1B7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C94DB-1888-49EE-8D15-3B610317B9B9}" type="datetimeFigureOut">
              <a:rPr lang="ko-KR" altLang="en-US" smtClean="0"/>
              <a:t>2024-06-06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B995081-ED24-6316-7711-D4BA18D86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07E1D5F-85FD-D8B7-513B-3970451CF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B028B-12DC-46E1-BFED-F757B578A0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9315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7E736F-C954-83A0-8A8F-58A262F33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DA82EFE-E7A9-13AA-B021-281FCEB2D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C94DB-1888-49EE-8D15-3B610317B9B9}" type="datetimeFigureOut">
              <a:rPr lang="ko-KR" altLang="en-US" smtClean="0"/>
              <a:t>2024-06-06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41FCA88-87BB-5AE3-F387-DCF12F327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31DA00C-5724-8D2B-0283-811629346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B028B-12DC-46E1-BFED-F757B578A0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5954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BA31596-A70D-EC16-2997-4F989328C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C94DB-1888-49EE-8D15-3B610317B9B9}" type="datetimeFigureOut">
              <a:rPr lang="ko-KR" altLang="en-US" smtClean="0"/>
              <a:t>2024-06-06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A98A412-CE00-16BD-F9B8-E72BEA04C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8E2DE0D-BE15-9F57-0FF0-AD6206556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B028B-12DC-46E1-BFED-F757B578A0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033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1B21DB-B0B3-631D-A4C3-7B2811BF7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05E5C2-4E11-7BE8-90E5-58285B37B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6382A75-9281-F1E2-9B18-3640377EE0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EF1021F-3C7A-285D-F40B-82D6FA3B3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C94DB-1888-49EE-8D15-3B610317B9B9}" type="datetimeFigureOut">
              <a:rPr lang="ko-KR" altLang="en-US" smtClean="0"/>
              <a:t>2024-06-06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230ABE8-3972-A417-2A34-5387A686F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A64507-7909-4F4D-31A9-285ECA274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B028B-12DC-46E1-BFED-F757B578A0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352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E4BC49-C5F9-4F78-1CAF-ADE2B17C0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4AA0FB7-71C1-336A-730A-426D628CEA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C38E0A3-31D0-7B42-B57B-C904FA0C69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211BDAD-BD5E-F1ED-1534-B9190AD44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C94DB-1888-49EE-8D15-3B610317B9B9}" type="datetimeFigureOut">
              <a:rPr lang="ko-KR" altLang="en-US" smtClean="0"/>
              <a:t>2024-06-06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9A17B43-DDCA-A5C6-12DA-271AAAF67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F910847-2586-4BF8-1FC9-018E6361D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B028B-12DC-46E1-BFED-F757B578A0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6536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3015AF7-0D75-CF53-1593-8750222FF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414BCB6-C9F1-BF05-331E-2742FEB77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B66F10-1D80-300D-078B-0C39D7F11B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52C94DB-1888-49EE-8D15-3B610317B9B9}" type="datetimeFigureOut">
              <a:rPr lang="ko-KR" altLang="en-US" smtClean="0"/>
              <a:t>2024-06-06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ECB780-0855-9331-CB7B-B95948E9CE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831B28-B8C3-39EA-24EF-8FFB9D4AD4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61B028B-12DC-46E1-BFED-F757B578A0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0217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FC75FBCB-6527-94D4-2781-6BAD0DB8DECB}"/>
              </a:ext>
            </a:extLst>
          </p:cNvPr>
          <p:cNvSpPr/>
          <p:nvPr/>
        </p:nvSpPr>
        <p:spPr>
          <a:xfrm>
            <a:off x="6825673" y="184727"/>
            <a:ext cx="5357090" cy="6673272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245B66A-5DBE-5CC0-05E8-FA4EE4A4382F}"/>
              </a:ext>
            </a:extLst>
          </p:cNvPr>
          <p:cNvSpPr/>
          <p:nvPr/>
        </p:nvSpPr>
        <p:spPr>
          <a:xfrm>
            <a:off x="7110436" y="0"/>
            <a:ext cx="1357737" cy="424873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rgbClr val="800000"/>
                </a:solidFill>
                <a:effectLst/>
                <a:latin typeface="Monoplex KR" panose="020B0509020203020207" pitchFamily="50" charset="-126"/>
              </a:rPr>
              <a:t>단순이동평균법</a:t>
            </a:r>
            <a:endParaRPr lang="ko-KR" altLang="en-US" sz="1200" b="0" dirty="0">
              <a:solidFill>
                <a:srgbClr val="3B3B3B"/>
              </a:solidFill>
              <a:effectLst/>
              <a:latin typeface="Monoplex KR" panose="020B0509020203020207" pitchFamily="50" charset="-126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6001D07-C2D6-101B-57AB-1DA15B512517}"/>
              </a:ext>
            </a:extLst>
          </p:cNvPr>
          <p:cNvSpPr/>
          <p:nvPr/>
        </p:nvSpPr>
        <p:spPr>
          <a:xfrm>
            <a:off x="8494342" y="0"/>
            <a:ext cx="1316186" cy="4248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rgbClr val="800000"/>
                </a:solidFill>
                <a:effectLst/>
                <a:latin typeface="Monoplex KR" panose="020B0509020203020207" pitchFamily="50" charset="-126"/>
              </a:rPr>
              <a:t>가중이동평균법</a:t>
            </a:r>
            <a:endParaRPr lang="ko-KR" altLang="en-US" sz="1200" b="0" dirty="0">
              <a:solidFill>
                <a:srgbClr val="3B3B3B"/>
              </a:solidFill>
              <a:effectLst/>
              <a:latin typeface="Monoplex KR" panose="020B0509020203020207" pitchFamily="50" charset="-126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E3DDB5C-D7B8-6AAB-02B4-70DA2FEF64E6}"/>
              </a:ext>
            </a:extLst>
          </p:cNvPr>
          <p:cNvSpPr/>
          <p:nvPr/>
        </p:nvSpPr>
        <p:spPr>
          <a:xfrm>
            <a:off x="9836697" y="-1"/>
            <a:ext cx="995996" cy="4248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>
                <a:solidFill>
                  <a:srgbClr val="800000"/>
                </a:solidFill>
                <a:effectLst/>
                <a:latin typeface="Monoplex KR" panose="020B0509020203020207" pitchFamily="50" charset="-126"/>
              </a:rPr>
              <a:t>지수평활법</a:t>
            </a:r>
            <a:endParaRPr lang="ko-KR" altLang="en-US" sz="1200" b="0" dirty="0">
              <a:solidFill>
                <a:srgbClr val="3B3B3B"/>
              </a:solidFill>
              <a:effectLst/>
              <a:latin typeface="Monoplex KR" panose="020B0509020203020207" pitchFamily="50" charset="-126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A6D9A11-5FD3-71EB-1C04-F435551C9A6C}"/>
              </a:ext>
            </a:extLst>
          </p:cNvPr>
          <p:cNvSpPr/>
          <p:nvPr/>
        </p:nvSpPr>
        <p:spPr>
          <a:xfrm>
            <a:off x="10858862" y="-1"/>
            <a:ext cx="995996" cy="4248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>
                <a:solidFill>
                  <a:srgbClr val="800000"/>
                </a:solidFill>
                <a:effectLst/>
                <a:latin typeface="Monoplex KR" panose="020B0509020203020207" pitchFamily="50" charset="-126"/>
              </a:rPr>
              <a:t>tensorflow</a:t>
            </a:r>
            <a:endParaRPr lang="ko-KR" altLang="en-US" sz="1200" b="0" dirty="0">
              <a:solidFill>
                <a:srgbClr val="3B3B3B"/>
              </a:solidFill>
              <a:effectLst/>
              <a:latin typeface="Monoplex KR" panose="020B0509020203020207" pitchFamily="50" charset="-126"/>
            </a:endParaRPr>
          </a:p>
        </p:txBody>
      </p:sp>
      <p:graphicFrame>
        <p:nvGraphicFramePr>
          <p:cNvPr id="12" name="차트 11">
            <a:extLst>
              <a:ext uri="{FF2B5EF4-FFF2-40B4-BE49-F238E27FC236}">
                <a16:creationId xmlns:a16="http://schemas.microsoft.com/office/drawing/2014/main" id="{4340DF45-2F9F-B511-F2AF-FE963265CE6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48053329"/>
              </p:ext>
            </p:extLst>
          </p:nvPr>
        </p:nvGraphicFramePr>
        <p:xfrm>
          <a:off x="7072752" y="2729345"/>
          <a:ext cx="4862932" cy="38469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3" name="직사각형 12">
            <a:extLst>
              <a:ext uri="{FF2B5EF4-FFF2-40B4-BE49-F238E27FC236}">
                <a16:creationId xmlns:a16="http://schemas.microsoft.com/office/drawing/2014/main" id="{984F5441-F81B-B36B-B1FE-093BFE5C491C}"/>
              </a:ext>
            </a:extLst>
          </p:cNvPr>
          <p:cNvSpPr/>
          <p:nvPr/>
        </p:nvSpPr>
        <p:spPr>
          <a:xfrm>
            <a:off x="7110436" y="558798"/>
            <a:ext cx="4862931" cy="11117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dirty="0"/>
              <a:t>입력 값 </a:t>
            </a:r>
            <a:r>
              <a:rPr lang="en-US" altLang="ko-KR" dirty="0"/>
              <a:t>: [ </a:t>
            </a:r>
            <a:r>
              <a:rPr lang="ko-KR" altLang="en-US" dirty="0"/>
              <a:t>상세보기 </a:t>
            </a:r>
            <a:r>
              <a:rPr lang="en-US" altLang="ko-KR" dirty="0"/>
              <a:t>]</a:t>
            </a:r>
          </a:p>
          <a:p>
            <a:r>
              <a:rPr lang="ko-KR" altLang="en-US" dirty="0"/>
              <a:t>다음달 예측 수요 </a:t>
            </a:r>
            <a:r>
              <a:rPr lang="en-US" altLang="ko-KR" dirty="0"/>
              <a:t>: N</a:t>
            </a:r>
            <a:r>
              <a:rPr lang="ko-KR" altLang="en-US" dirty="0"/>
              <a:t>원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3266AAC-4CC9-8915-3514-FF353BBA5829}"/>
              </a:ext>
            </a:extLst>
          </p:cNvPr>
          <p:cNvSpPr/>
          <p:nvPr/>
        </p:nvSpPr>
        <p:spPr>
          <a:xfrm>
            <a:off x="1" y="-1"/>
            <a:ext cx="1934846" cy="6857999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7D359F5-55C0-31B3-FBF6-36ABADB5E38C}"/>
              </a:ext>
            </a:extLst>
          </p:cNvPr>
          <p:cNvSpPr/>
          <p:nvPr/>
        </p:nvSpPr>
        <p:spPr>
          <a:xfrm>
            <a:off x="6192" y="774628"/>
            <a:ext cx="1949609" cy="89592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n>
                  <a:solidFill>
                    <a:schemeClr val="tx1"/>
                  </a:solidFill>
                </a:ln>
                <a:noFill/>
              </a:rPr>
              <a:t> 수평적 패턴 </a:t>
            </a:r>
            <a:endParaRPr lang="en-US" altLang="ko-KR" sz="1400" dirty="0">
              <a:ln>
                <a:solidFill>
                  <a:schemeClr val="tx1"/>
                </a:solidFill>
              </a:ln>
              <a:noFill/>
            </a:endParaRPr>
          </a:p>
          <a:p>
            <a:pPr algn="ctr"/>
            <a:r>
              <a:rPr lang="ko-KR" altLang="en-US" sz="1400" dirty="0">
                <a:ln>
                  <a:solidFill>
                    <a:schemeClr val="tx1"/>
                  </a:solidFill>
                </a:ln>
                <a:noFill/>
              </a:rPr>
              <a:t>수요 예측 프로그램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01E1BDD-7B18-5ACC-09FC-792FF5DD5801}"/>
              </a:ext>
            </a:extLst>
          </p:cNvPr>
          <p:cNvSpPr/>
          <p:nvPr/>
        </p:nvSpPr>
        <p:spPr>
          <a:xfrm>
            <a:off x="2105896" y="90054"/>
            <a:ext cx="4430748" cy="262637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dirty="0">
                <a:solidFill>
                  <a:schemeClr val="tx1"/>
                </a:solidFill>
              </a:rPr>
              <a:t>수평적 패턴이란</a:t>
            </a:r>
            <a:r>
              <a:rPr lang="en-US" altLang="ko-KR" dirty="0">
                <a:solidFill>
                  <a:schemeClr val="tx1"/>
                </a:solidFill>
              </a:rPr>
              <a:t>….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…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…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…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이하 설명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BDAC077-18D5-EEAF-7AD3-DDE6D0BF0BEE}"/>
              </a:ext>
            </a:extLst>
          </p:cNvPr>
          <p:cNvSpPr/>
          <p:nvPr/>
        </p:nvSpPr>
        <p:spPr>
          <a:xfrm>
            <a:off x="2105895" y="2807852"/>
            <a:ext cx="4475000" cy="187705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월별 값 입력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01</a:t>
            </a:r>
            <a:r>
              <a:rPr lang="ko-KR" altLang="en-US" dirty="0">
                <a:solidFill>
                  <a:schemeClr val="tx1"/>
                </a:solidFill>
              </a:rPr>
              <a:t>번째 달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02</a:t>
            </a:r>
            <a:r>
              <a:rPr lang="ko-KR" altLang="en-US" dirty="0">
                <a:solidFill>
                  <a:schemeClr val="tx1"/>
                </a:solidFill>
              </a:rPr>
              <a:t>번째 달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03</a:t>
            </a:r>
            <a:r>
              <a:rPr lang="ko-KR" altLang="en-US" dirty="0">
                <a:solidFill>
                  <a:schemeClr val="tx1"/>
                </a:solidFill>
              </a:rPr>
              <a:t>번째 달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04</a:t>
            </a:r>
            <a:r>
              <a:rPr lang="ko-KR" altLang="en-US" dirty="0">
                <a:solidFill>
                  <a:schemeClr val="tx1"/>
                </a:solidFill>
              </a:rPr>
              <a:t>번째 달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D668784-49B7-88CE-04F5-D7A7CAA5C686}"/>
              </a:ext>
            </a:extLst>
          </p:cNvPr>
          <p:cNvSpPr/>
          <p:nvPr/>
        </p:nvSpPr>
        <p:spPr>
          <a:xfrm>
            <a:off x="6295432" y="212435"/>
            <a:ext cx="184727" cy="194887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276FEA6-0C24-6F73-ABBF-55095855EC83}"/>
              </a:ext>
            </a:extLst>
          </p:cNvPr>
          <p:cNvSpPr/>
          <p:nvPr/>
        </p:nvSpPr>
        <p:spPr>
          <a:xfrm>
            <a:off x="2534493" y="4294041"/>
            <a:ext cx="1247775" cy="3238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값 추가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5930669-E038-DB09-AF8B-A678DF4BE849}"/>
              </a:ext>
            </a:extLst>
          </p:cNvPr>
          <p:cNvSpPr/>
          <p:nvPr/>
        </p:nvSpPr>
        <p:spPr>
          <a:xfrm>
            <a:off x="3850327" y="4294041"/>
            <a:ext cx="1247775" cy="3238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값 제거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B96940D-BEC4-65FC-18DC-1558DF628CDF}"/>
              </a:ext>
            </a:extLst>
          </p:cNvPr>
          <p:cNvSpPr/>
          <p:nvPr/>
        </p:nvSpPr>
        <p:spPr>
          <a:xfrm>
            <a:off x="3448044" y="3144548"/>
            <a:ext cx="2520000" cy="2082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</a:rPr>
              <a:t>100000000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523F452-B211-E30F-548F-6A05F46D8E80}"/>
              </a:ext>
            </a:extLst>
          </p:cNvPr>
          <p:cNvSpPr/>
          <p:nvPr/>
        </p:nvSpPr>
        <p:spPr>
          <a:xfrm>
            <a:off x="3448044" y="3417237"/>
            <a:ext cx="2520000" cy="2082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</a:rPr>
              <a:t>140000000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891DB0F-E55D-62C1-5B86-9DAADB26375D}"/>
              </a:ext>
            </a:extLst>
          </p:cNvPr>
          <p:cNvSpPr/>
          <p:nvPr/>
        </p:nvSpPr>
        <p:spPr>
          <a:xfrm>
            <a:off x="3448044" y="3711354"/>
            <a:ext cx="2520000" cy="2082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</a:rPr>
              <a:t>200000000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EE2F5B8-3654-DC88-9137-6EB3A0B62CC1}"/>
              </a:ext>
            </a:extLst>
          </p:cNvPr>
          <p:cNvSpPr/>
          <p:nvPr/>
        </p:nvSpPr>
        <p:spPr>
          <a:xfrm>
            <a:off x="3448044" y="3994362"/>
            <a:ext cx="2520000" cy="2082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08445AB-E913-C563-A646-93EC8B0DCBA2}"/>
              </a:ext>
            </a:extLst>
          </p:cNvPr>
          <p:cNvSpPr/>
          <p:nvPr/>
        </p:nvSpPr>
        <p:spPr>
          <a:xfrm>
            <a:off x="6351917" y="2981363"/>
            <a:ext cx="184727" cy="1080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506AE36-880A-D6F5-526E-3CCD68E01BF2}"/>
              </a:ext>
            </a:extLst>
          </p:cNvPr>
          <p:cNvSpPr/>
          <p:nvPr/>
        </p:nvSpPr>
        <p:spPr>
          <a:xfrm>
            <a:off x="90551" y="5890940"/>
            <a:ext cx="1742762" cy="3238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프로그램 설정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2E2B171-BBEE-41DE-ACBF-FB3ADA96D439}"/>
              </a:ext>
            </a:extLst>
          </p:cNvPr>
          <p:cNvSpPr/>
          <p:nvPr/>
        </p:nvSpPr>
        <p:spPr>
          <a:xfrm>
            <a:off x="2105895" y="6410900"/>
            <a:ext cx="4475000" cy="357046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600" dirty="0" err="1">
                <a:solidFill>
                  <a:schemeClr val="tx1"/>
                </a:solidFill>
              </a:rPr>
              <a:t>텐서플로우</a:t>
            </a:r>
            <a:r>
              <a:rPr lang="ko-KR" altLang="en-US" sz="1600" dirty="0">
                <a:solidFill>
                  <a:schemeClr val="tx1"/>
                </a:solidFill>
              </a:rPr>
              <a:t> 로딩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ko-KR" altLang="en-US" sz="1600" dirty="0">
                <a:solidFill>
                  <a:schemeClr val="tx1"/>
                </a:solidFill>
              </a:rPr>
              <a:t>중 </a:t>
            </a:r>
            <a:r>
              <a:rPr lang="en-US" altLang="ko-KR" sz="1600" dirty="0">
                <a:solidFill>
                  <a:schemeClr val="tx1"/>
                </a:solidFill>
              </a:rPr>
              <a:t>80%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3A74FDAB-848A-7A9C-CAA3-2E4585F13887}"/>
              </a:ext>
            </a:extLst>
          </p:cNvPr>
          <p:cNvSpPr/>
          <p:nvPr/>
        </p:nvSpPr>
        <p:spPr>
          <a:xfrm>
            <a:off x="4477257" y="6454916"/>
            <a:ext cx="1936680" cy="2691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C8BAD22C-6A9C-225E-8EBF-0D1B0C613FC2}"/>
              </a:ext>
            </a:extLst>
          </p:cNvPr>
          <p:cNvSpPr/>
          <p:nvPr/>
        </p:nvSpPr>
        <p:spPr>
          <a:xfrm>
            <a:off x="6008188" y="6454916"/>
            <a:ext cx="472715" cy="2691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3CD9EE5E-1CDD-96D1-3846-A97A5FF17CD2}"/>
              </a:ext>
            </a:extLst>
          </p:cNvPr>
          <p:cNvSpPr/>
          <p:nvPr/>
        </p:nvSpPr>
        <p:spPr>
          <a:xfrm>
            <a:off x="2105895" y="4770768"/>
            <a:ext cx="4475000" cy="1521859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월별 가중치 입력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선택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01</a:t>
            </a:r>
            <a:r>
              <a:rPr lang="ko-KR" altLang="en-US" dirty="0">
                <a:solidFill>
                  <a:schemeClr val="tx1"/>
                </a:solidFill>
              </a:rPr>
              <a:t>번째 달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02</a:t>
            </a:r>
            <a:r>
              <a:rPr lang="ko-KR" altLang="en-US" dirty="0">
                <a:solidFill>
                  <a:schemeClr val="tx1"/>
                </a:solidFill>
              </a:rPr>
              <a:t>번째 달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667331AF-1B4B-A531-B74B-C17260020D5D}"/>
              </a:ext>
            </a:extLst>
          </p:cNvPr>
          <p:cNvSpPr/>
          <p:nvPr/>
        </p:nvSpPr>
        <p:spPr>
          <a:xfrm>
            <a:off x="6351917" y="4996620"/>
            <a:ext cx="184727" cy="720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44F7F259-9D4A-255D-7CB3-5A73694BED3D}"/>
              </a:ext>
            </a:extLst>
          </p:cNvPr>
          <p:cNvSpPr/>
          <p:nvPr/>
        </p:nvSpPr>
        <p:spPr>
          <a:xfrm>
            <a:off x="5162072" y="4294041"/>
            <a:ext cx="1247775" cy="3238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값 초기화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80109319-C4A1-4EE7-1EE0-17B6FBAB5F28}"/>
              </a:ext>
            </a:extLst>
          </p:cNvPr>
          <p:cNvSpPr/>
          <p:nvPr/>
        </p:nvSpPr>
        <p:spPr>
          <a:xfrm>
            <a:off x="5162072" y="5913655"/>
            <a:ext cx="1247775" cy="3238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값 초기화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02FE855-F3C5-E432-54CB-BA6F160E3B7D}"/>
              </a:ext>
            </a:extLst>
          </p:cNvPr>
          <p:cNvSpPr/>
          <p:nvPr/>
        </p:nvSpPr>
        <p:spPr>
          <a:xfrm>
            <a:off x="3448044" y="5370439"/>
            <a:ext cx="2520000" cy="2082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</a:rPr>
              <a:t>0.4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810AE5A-2EA1-6BB5-C1FE-7FC8F38E4611}"/>
              </a:ext>
            </a:extLst>
          </p:cNvPr>
          <p:cNvSpPr/>
          <p:nvPr/>
        </p:nvSpPr>
        <p:spPr>
          <a:xfrm>
            <a:off x="3448044" y="5677208"/>
            <a:ext cx="2520000" cy="2082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</a:rPr>
              <a:t>0.1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508DA75-4C06-0147-D8D8-05A6D913909B}"/>
              </a:ext>
            </a:extLst>
          </p:cNvPr>
          <p:cNvSpPr/>
          <p:nvPr/>
        </p:nvSpPr>
        <p:spPr>
          <a:xfrm>
            <a:off x="3221561" y="4737295"/>
            <a:ext cx="1316186" cy="28414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rgbClr val="800000"/>
                </a:solidFill>
                <a:effectLst/>
                <a:latin typeface="Monoplex KR" panose="020B0509020203020207" pitchFamily="50" charset="-126"/>
              </a:rPr>
              <a:t>가중이동평균법</a:t>
            </a:r>
            <a:endParaRPr lang="ko-KR" altLang="en-US" sz="1200" b="0" dirty="0">
              <a:solidFill>
                <a:srgbClr val="3B3B3B"/>
              </a:solidFill>
              <a:effectLst/>
              <a:latin typeface="Monoplex KR" panose="020B0509020203020207" pitchFamily="50" charset="-126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19157B0-4AA2-D710-38F5-FA8409D9AD48}"/>
              </a:ext>
            </a:extLst>
          </p:cNvPr>
          <p:cNvSpPr/>
          <p:nvPr/>
        </p:nvSpPr>
        <p:spPr>
          <a:xfrm>
            <a:off x="4563916" y="4737294"/>
            <a:ext cx="995996" cy="2841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>
                <a:solidFill>
                  <a:srgbClr val="800000"/>
                </a:solidFill>
                <a:effectLst/>
                <a:latin typeface="Monoplex KR" panose="020B0509020203020207" pitchFamily="50" charset="-126"/>
              </a:rPr>
              <a:t>지수평활법</a:t>
            </a:r>
            <a:endParaRPr lang="ko-KR" altLang="en-US" sz="1200" b="0" dirty="0">
              <a:solidFill>
                <a:srgbClr val="3B3B3B"/>
              </a:solidFill>
              <a:effectLst/>
              <a:latin typeface="Monoplex KR" panose="020B0509020203020207" pitchFamily="50" charset="-126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57EA2CF4-8102-33F7-67E1-7CCA7115FAF2}"/>
              </a:ext>
            </a:extLst>
          </p:cNvPr>
          <p:cNvSpPr/>
          <p:nvPr/>
        </p:nvSpPr>
        <p:spPr>
          <a:xfrm>
            <a:off x="7110436" y="1854863"/>
            <a:ext cx="4862931" cy="6901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/>
              <a:t>결과</a:t>
            </a:r>
            <a:r>
              <a:rPr lang="en-US" altLang="ko-KR" dirty="0"/>
              <a:t>: 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042FE6BC-EBD2-77AF-ACBD-E34A242D0A0F}"/>
              </a:ext>
            </a:extLst>
          </p:cNvPr>
          <p:cNvSpPr/>
          <p:nvPr/>
        </p:nvSpPr>
        <p:spPr>
          <a:xfrm>
            <a:off x="90551" y="6343320"/>
            <a:ext cx="1742762" cy="3238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프로그램 정보</a:t>
            </a:r>
          </a:p>
        </p:txBody>
      </p:sp>
    </p:spTree>
    <p:extLst>
      <p:ext uri="{BB962C8B-B14F-4D97-AF65-F5344CB8AC3E}">
        <p14:creationId xmlns:p14="http://schemas.microsoft.com/office/powerpoint/2010/main" val="168175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A8C421FA-3F1E-3E50-946A-B507FD833216}"/>
              </a:ext>
            </a:extLst>
          </p:cNvPr>
          <p:cNvSpPr/>
          <p:nvPr/>
        </p:nvSpPr>
        <p:spPr>
          <a:xfrm>
            <a:off x="5829296" y="5040905"/>
            <a:ext cx="5036400" cy="2120400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9A495CA-CBD2-E540-E664-83ACA57CC623}"/>
              </a:ext>
            </a:extLst>
          </p:cNvPr>
          <p:cNvSpPr/>
          <p:nvPr/>
        </p:nvSpPr>
        <p:spPr>
          <a:xfrm>
            <a:off x="547612" y="5040905"/>
            <a:ext cx="5036400" cy="2120400"/>
          </a:xfrm>
          <a:prstGeom prst="rect">
            <a:avLst/>
          </a:prstGeom>
          <a:solidFill>
            <a:srgbClr val="24242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 descr="폰트, 그래픽, 로고, 그래픽 디자인이(가) 표시된 사진&#10;&#10;자동 생성된 설명">
            <a:extLst>
              <a:ext uri="{FF2B5EF4-FFF2-40B4-BE49-F238E27FC236}">
                <a16:creationId xmlns:a16="http://schemas.microsoft.com/office/drawing/2014/main" id="{CA60ED95-246E-B9BA-6152-40D8F5057A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07" y="5041351"/>
            <a:ext cx="5034811" cy="2119508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6AD5B446-ED67-3035-9860-2BB4D09A1F70}"/>
              </a:ext>
            </a:extLst>
          </p:cNvPr>
          <p:cNvSpPr/>
          <p:nvPr/>
        </p:nvSpPr>
        <p:spPr>
          <a:xfrm>
            <a:off x="635000" y="1631284"/>
            <a:ext cx="4356100" cy="2127916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409C7E84-C120-A529-D1D3-4095AC03CF4A}"/>
              </a:ext>
            </a:extLst>
          </p:cNvPr>
          <p:cNvGrpSpPr/>
          <p:nvPr/>
        </p:nvGrpSpPr>
        <p:grpSpPr>
          <a:xfrm>
            <a:off x="2882213" y="1727225"/>
            <a:ext cx="1949609" cy="1754910"/>
            <a:chOff x="6192" y="4932219"/>
            <a:chExt cx="1949609" cy="1754910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876624F0-CA3C-4B85-5F6D-45AD44054BEA}"/>
                </a:ext>
              </a:extLst>
            </p:cNvPr>
            <p:cNvSpPr/>
            <p:nvPr/>
          </p:nvSpPr>
          <p:spPr>
            <a:xfrm>
              <a:off x="6192" y="4932219"/>
              <a:ext cx="1949609" cy="406400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ln>
                    <a:solidFill>
                      <a:schemeClr val="tx1"/>
                    </a:solidFill>
                  </a:ln>
                  <a:noFill/>
                </a:rPr>
                <a:t>화면 모드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3D44FE5A-2978-FD99-05A1-9E99AD8307CD}"/>
                </a:ext>
              </a:extLst>
            </p:cNvPr>
            <p:cNvSpPr/>
            <p:nvPr/>
          </p:nvSpPr>
          <p:spPr>
            <a:xfrm>
              <a:off x="6192" y="5809674"/>
              <a:ext cx="1949609" cy="406400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n>
                    <a:solidFill>
                      <a:schemeClr val="tx1"/>
                    </a:solidFill>
                  </a:ln>
                  <a:noFill/>
                </a:rPr>
                <a:t>UI </a:t>
              </a:r>
              <a:r>
                <a:rPr lang="ko-KR" altLang="en-US" sz="1400" dirty="0">
                  <a:ln>
                    <a:solidFill>
                      <a:schemeClr val="tx1"/>
                    </a:solidFill>
                  </a:ln>
                  <a:noFill/>
                </a:rPr>
                <a:t>스케일링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F117F037-68AB-B794-1120-DC4A20B71BAD}"/>
                </a:ext>
              </a:extLst>
            </p:cNvPr>
            <p:cNvSpPr/>
            <p:nvPr/>
          </p:nvSpPr>
          <p:spPr>
            <a:xfrm>
              <a:off x="109306" y="5361710"/>
              <a:ext cx="1728900" cy="424873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b="1" dirty="0">
                  <a:solidFill>
                    <a:srgbClr val="800000"/>
                  </a:solidFill>
                  <a:effectLst/>
                  <a:latin typeface="Monoplex KR" panose="020B0509020203020207" pitchFamily="50" charset="-126"/>
                </a:rPr>
                <a:t>시스템 설정</a:t>
              </a:r>
              <a:endParaRPr lang="ko-KR" altLang="en-US" sz="1200" b="0" dirty="0">
                <a:solidFill>
                  <a:srgbClr val="3B3B3B"/>
                </a:solidFill>
                <a:effectLst/>
                <a:latin typeface="Monoplex KR" panose="020B0509020203020207" pitchFamily="50" charset="-126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110C935E-F5CF-BBF5-8FE2-BCF421809CBE}"/>
                </a:ext>
              </a:extLst>
            </p:cNvPr>
            <p:cNvSpPr/>
            <p:nvPr/>
          </p:nvSpPr>
          <p:spPr>
            <a:xfrm>
              <a:off x="109306" y="6262256"/>
              <a:ext cx="1728900" cy="424873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b="1" dirty="0">
                  <a:solidFill>
                    <a:srgbClr val="800000"/>
                  </a:solidFill>
                  <a:effectLst/>
                  <a:latin typeface="Monoplex KR" panose="020B0509020203020207" pitchFamily="50" charset="-126"/>
                </a:rPr>
                <a:t>100%</a:t>
              </a:r>
              <a:endParaRPr lang="ko-KR" altLang="en-US" sz="1200" b="0" dirty="0">
                <a:solidFill>
                  <a:srgbClr val="3B3B3B"/>
                </a:solidFill>
                <a:effectLst/>
                <a:latin typeface="Monoplex KR" panose="020B0509020203020207" pitchFamily="50" charset="-126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8A73D79A-A293-DB24-71D0-B375D3F4CCB7}"/>
                </a:ext>
              </a:extLst>
            </p:cNvPr>
            <p:cNvSpPr/>
            <p:nvPr/>
          </p:nvSpPr>
          <p:spPr>
            <a:xfrm>
              <a:off x="1565879" y="5384801"/>
              <a:ext cx="272327" cy="4064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/>
                <a:t>ｖ</a:t>
              </a:r>
              <a:endParaRPr lang="ko-KR" altLang="en-US" dirty="0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8615355E-6762-FB09-1DF4-58D7BAE5F728}"/>
                </a:ext>
              </a:extLst>
            </p:cNvPr>
            <p:cNvSpPr/>
            <p:nvPr/>
          </p:nvSpPr>
          <p:spPr>
            <a:xfrm>
              <a:off x="1565879" y="6280729"/>
              <a:ext cx="272327" cy="4064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/>
                <a:t>ｖ</a:t>
              </a:r>
              <a:endParaRPr lang="ko-KR" altLang="en-US" dirty="0"/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B034F2F7-11D3-4C7E-11B3-AF3389BDDC0F}"/>
              </a:ext>
            </a:extLst>
          </p:cNvPr>
          <p:cNvGrpSpPr/>
          <p:nvPr/>
        </p:nvGrpSpPr>
        <p:grpSpPr>
          <a:xfrm>
            <a:off x="862578" y="2072624"/>
            <a:ext cx="1742762" cy="1331916"/>
            <a:chOff x="102375" y="1092226"/>
            <a:chExt cx="1742762" cy="1331916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F0FC6EBB-8444-2538-A65C-7BA721A588D9}"/>
                </a:ext>
              </a:extLst>
            </p:cNvPr>
            <p:cNvSpPr/>
            <p:nvPr/>
          </p:nvSpPr>
          <p:spPr>
            <a:xfrm>
              <a:off x="102375" y="1369869"/>
              <a:ext cx="1742762" cy="1054273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altLang="ko-KR" sz="1200" b="1" dirty="0">
                <a:solidFill>
                  <a:srgbClr val="800000"/>
                </a:solidFill>
                <a:effectLst/>
                <a:latin typeface="Monoplex KR" panose="020B0509020203020207" pitchFamily="50" charset="-126"/>
              </a:endParaRPr>
            </a:p>
            <a:p>
              <a:r>
                <a:rPr lang="ko-KR" altLang="en-US" sz="1200" b="1" dirty="0">
                  <a:solidFill>
                    <a:srgbClr val="800000"/>
                  </a:solidFill>
                  <a:effectLst/>
                  <a:latin typeface="Monoplex KR" panose="020B0509020203020207" pitchFamily="50" charset="-126"/>
                </a:rPr>
                <a:t>단순이동평균법</a:t>
              </a:r>
              <a:endParaRPr lang="ko-KR" altLang="en-US" sz="1200" b="0" dirty="0">
                <a:solidFill>
                  <a:srgbClr val="3B3B3B"/>
                </a:solidFill>
                <a:effectLst/>
                <a:latin typeface="Monoplex KR" panose="020B0509020203020207" pitchFamily="50" charset="-126"/>
              </a:endParaRPr>
            </a:p>
            <a:p>
              <a:r>
                <a:rPr lang="ko-KR" altLang="en-US" sz="1200" b="1" dirty="0">
                  <a:solidFill>
                    <a:srgbClr val="800000"/>
                  </a:solidFill>
                  <a:effectLst/>
                  <a:latin typeface="Monoplex KR" panose="020B0509020203020207" pitchFamily="50" charset="-126"/>
                </a:rPr>
                <a:t>가중이동평균법</a:t>
              </a:r>
              <a:endParaRPr lang="ko-KR" altLang="en-US" sz="1200" b="0" dirty="0">
                <a:solidFill>
                  <a:srgbClr val="3B3B3B"/>
                </a:solidFill>
                <a:effectLst/>
                <a:latin typeface="Monoplex KR" panose="020B0509020203020207" pitchFamily="50" charset="-126"/>
              </a:endParaRPr>
            </a:p>
            <a:p>
              <a:r>
                <a:rPr lang="ko-KR" altLang="en-US" sz="1200" b="1" dirty="0" err="1">
                  <a:solidFill>
                    <a:srgbClr val="800000"/>
                  </a:solidFill>
                  <a:effectLst/>
                  <a:latin typeface="Monoplex KR" panose="020B0509020203020207" pitchFamily="50" charset="-126"/>
                </a:rPr>
                <a:t>지수평활법</a:t>
              </a:r>
              <a:endParaRPr lang="ko-KR" altLang="en-US" sz="1200" b="0" dirty="0">
                <a:solidFill>
                  <a:srgbClr val="3B3B3B"/>
                </a:solidFill>
                <a:effectLst/>
                <a:latin typeface="Monoplex KR" panose="020B0509020203020207" pitchFamily="50" charset="-126"/>
              </a:endParaRPr>
            </a:p>
            <a:p>
              <a:r>
                <a:rPr lang="en-US" altLang="ko-KR" sz="1200" b="1" dirty="0" err="1">
                  <a:solidFill>
                    <a:srgbClr val="800000"/>
                  </a:solidFill>
                  <a:effectLst/>
                  <a:latin typeface="Monoplex KR" panose="020B0509020203020207" pitchFamily="50" charset="-126"/>
                </a:rPr>
                <a:t>tensorflow</a:t>
              </a:r>
              <a:endParaRPr lang="ko-KR" altLang="en-US" sz="1200" b="0" dirty="0">
                <a:solidFill>
                  <a:srgbClr val="3B3B3B"/>
                </a:solidFill>
                <a:effectLst/>
                <a:latin typeface="Monoplex KR" panose="020B0509020203020207" pitchFamily="50" charset="-126"/>
              </a:endParaRPr>
            </a:p>
            <a:p>
              <a:endParaRPr lang="ko-KR" altLang="en-US" sz="1200" dirty="0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66401E56-C91D-F001-237E-C3B982DD1A82}"/>
                </a:ext>
              </a:extLst>
            </p:cNvPr>
            <p:cNvSpPr/>
            <p:nvPr/>
          </p:nvSpPr>
          <p:spPr>
            <a:xfrm>
              <a:off x="111120" y="1092226"/>
              <a:ext cx="1728900" cy="28690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rgbClr val="3B3B3B"/>
                  </a:solidFill>
                  <a:latin typeface="Monoplex KR" panose="020B0509020203020207" pitchFamily="50" charset="-126"/>
                </a:rPr>
                <a:t>사용기법</a:t>
              </a:r>
              <a:endParaRPr lang="ko-KR" altLang="en-US" sz="1200" b="0" dirty="0">
                <a:solidFill>
                  <a:srgbClr val="3B3B3B"/>
                </a:solidFill>
                <a:effectLst/>
                <a:latin typeface="Monoplex KR" panose="020B0509020203020207" pitchFamily="50" charset="-126"/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2FAFB3D1-1FA5-3588-3D6F-CC7DD79A494B}"/>
                </a:ext>
              </a:extLst>
            </p:cNvPr>
            <p:cNvSpPr/>
            <p:nvPr/>
          </p:nvSpPr>
          <p:spPr>
            <a:xfrm>
              <a:off x="1384167" y="1626035"/>
              <a:ext cx="317875" cy="457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B5D1DD71-BF5A-E610-4944-9718A5CBF6F2}"/>
                </a:ext>
              </a:extLst>
            </p:cNvPr>
            <p:cNvSpPr/>
            <p:nvPr/>
          </p:nvSpPr>
          <p:spPr>
            <a:xfrm>
              <a:off x="1596723" y="1580198"/>
              <a:ext cx="137391" cy="13739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A0B1F1B2-9BB1-39D4-D4CD-4D49D8C6DBF1}"/>
                </a:ext>
              </a:extLst>
            </p:cNvPr>
            <p:cNvSpPr/>
            <p:nvPr/>
          </p:nvSpPr>
          <p:spPr>
            <a:xfrm>
              <a:off x="1384167" y="1809145"/>
              <a:ext cx="317875" cy="457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C07DFC26-0691-0F81-A65A-499499A56A14}"/>
                </a:ext>
              </a:extLst>
            </p:cNvPr>
            <p:cNvSpPr/>
            <p:nvPr/>
          </p:nvSpPr>
          <p:spPr>
            <a:xfrm>
              <a:off x="1596723" y="1763308"/>
              <a:ext cx="137391" cy="13739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BBEBB610-A3CF-3FA3-9580-E75DE0BE4E08}"/>
                </a:ext>
              </a:extLst>
            </p:cNvPr>
            <p:cNvSpPr/>
            <p:nvPr/>
          </p:nvSpPr>
          <p:spPr>
            <a:xfrm>
              <a:off x="1384167" y="1999732"/>
              <a:ext cx="317875" cy="457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C9B893C3-4A0A-A517-DAE7-257DFE1B84A2}"/>
                </a:ext>
              </a:extLst>
            </p:cNvPr>
            <p:cNvSpPr/>
            <p:nvPr/>
          </p:nvSpPr>
          <p:spPr>
            <a:xfrm>
              <a:off x="1596723" y="1953895"/>
              <a:ext cx="137391" cy="13739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DE87F1EF-8DC2-3400-A28E-45DADBBEAD40}"/>
                </a:ext>
              </a:extLst>
            </p:cNvPr>
            <p:cNvSpPr/>
            <p:nvPr/>
          </p:nvSpPr>
          <p:spPr>
            <a:xfrm>
              <a:off x="1384167" y="2198890"/>
              <a:ext cx="317875" cy="457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A2FED550-C62B-51FD-F344-F0E63313F03B}"/>
                </a:ext>
              </a:extLst>
            </p:cNvPr>
            <p:cNvSpPr/>
            <p:nvPr/>
          </p:nvSpPr>
          <p:spPr>
            <a:xfrm>
              <a:off x="1596723" y="2153053"/>
              <a:ext cx="137391" cy="13739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A165F270-2B38-8FD2-8FCA-D0B94E5047CD}"/>
              </a:ext>
            </a:extLst>
          </p:cNvPr>
          <p:cNvSpPr/>
          <p:nvPr/>
        </p:nvSpPr>
        <p:spPr>
          <a:xfrm>
            <a:off x="495299" y="1043709"/>
            <a:ext cx="4697247" cy="338974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232EB24-6070-86E8-A4D4-3DDE13FA31F2}"/>
              </a:ext>
            </a:extLst>
          </p:cNvPr>
          <p:cNvSpPr/>
          <p:nvPr/>
        </p:nvSpPr>
        <p:spPr>
          <a:xfrm>
            <a:off x="2187509" y="3935700"/>
            <a:ext cx="1247775" cy="3238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취소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85E3A2A-9C8C-2A97-064C-DB6D69BA1838}"/>
              </a:ext>
            </a:extLst>
          </p:cNvPr>
          <p:cNvSpPr/>
          <p:nvPr/>
        </p:nvSpPr>
        <p:spPr>
          <a:xfrm>
            <a:off x="865352" y="3935700"/>
            <a:ext cx="1247775" cy="3238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확인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A164F18-D427-CC15-5686-34FB6D7353DA}"/>
              </a:ext>
            </a:extLst>
          </p:cNvPr>
          <p:cNvSpPr/>
          <p:nvPr/>
        </p:nvSpPr>
        <p:spPr>
          <a:xfrm>
            <a:off x="3509666" y="3931069"/>
            <a:ext cx="1247775" cy="3238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적용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B818AE4-B6C0-D676-39C1-DA9318695AA3}"/>
              </a:ext>
            </a:extLst>
          </p:cNvPr>
          <p:cNvSpPr txBox="1"/>
          <p:nvPr/>
        </p:nvSpPr>
        <p:spPr>
          <a:xfrm>
            <a:off x="635000" y="1133158"/>
            <a:ext cx="40792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>
                <a:ln>
                  <a:solidFill>
                    <a:schemeClr val="tx1"/>
                  </a:solidFill>
                </a:ln>
                <a:noFill/>
              </a:rPr>
              <a:t>설정</a:t>
            </a:r>
            <a:endParaRPr lang="ko-KR" altLang="en-US" sz="1800" dirty="0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C0274777-0C33-0070-6BDC-207754A58E96}"/>
              </a:ext>
            </a:extLst>
          </p:cNvPr>
          <p:cNvSpPr/>
          <p:nvPr/>
        </p:nvSpPr>
        <p:spPr>
          <a:xfrm>
            <a:off x="7341427" y="1115942"/>
            <a:ext cx="1546772" cy="1546772"/>
          </a:xfrm>
          <a:prstGeom prst="rect">
            <a:avLst/>
          </a:prstGeom>
          <a:solidFill>
            <a:srgbClr val="DBDB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0F5F7F2C-282E-3790-A693-DC32D271DC39}"/>
              </a:ext>
            </a:extLst>
          </p:cNvPr>
          <p:cNvSpPr/>
          <p:nvPr/>
        </p:nvSpPr>
        <p:spPr>
          <a:xfrm>
            <a:off x="7433097" y="1231773"/>
            <a:ext cx="9144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600" dirty="0">
                <a:solidFill>
                  <a:srgbClr val="2CBE79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D</a:t>
            </a:r>
            <a:endParaRPr lang="ko-KR" altLang="en-US" sz="9600" dirty="0">
              <a:solidFill>
                <a:srgbClr val="2CBE79"/>
              </a:solidFill>
              <a:latin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07FAABC9-0568-94A3-4A63-9C50AC95E1BA}"/>
              </a:ext>
            </a:extLst>
          </p:cNvPr>
          <p:cNvSpPr/>
          <p:nvPr/>
        </p:nvSpPr>
        <p:spPr>
          <a:xfrm>
            <a:off x="8004092" y="1688973"/>
            <a:ext cx="864133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600" dirty="0">
                <a:solidFill>
                  <a:srgbClr val="2CBE79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P</a:t>
            </a:r>
            <a:endParaRPr lang="ko-KR" altLang="en-US" sz="9600" dirty="0">
              <a:solidFill>
                <a:srgbClr val="2CBE79"/>
              </a:solidFill>
              <a:latin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CDBF286C-CF71-F50D-1209-513F44ADD9BD}"/>
              </a:ext>
            </a:extLst>
          </p:cNvPr>
          <p:cNvSpPr/>
          <p:nvPr/>
        </p:nvSpPr>
        <p:spPr>
          <a:xfrm rot="1939172">
            <a:off x="8033861" y="1105021"/>
            <a:ext cx="233600" cy="1568613"/>
          </a:xfrm>
          <a:prstGeom prst="roundRect">
            <a:avLst>
              <a:gd name="adj" fmla="val 50000"/>
            </a:avLst>
          </a:prstGeom>
          <a:solidFill>
            <a:srgbClr val="2CBE79"/>
          </a:solidFill>
          <a:ln w="76200">
            <a:solidFill>
              <a:srgbClr val="DBDBD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CBE79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CA3E2EF6-B2E7-B5E0-F183-D27A4E51D6C6}"/>
              </a:ext>
            </a:extLst>
          </p:cNvPr>
          <p:cNvSpPr/>
          <p:nvPr/>
        </p:nvSpPr>
        <p:spPr>
          <a:xfrm>
            <a:off x="9256668" y="1115942"/>
            <a:ext cx="1546772" cy="1546772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01C8754A-4351-91B6-E997-B2F56916C592}"/>
              </a:ext>
            </a:extLst>
          </p:cNvPr>
          <p:cNvSpPr/>
          <p:nvPr/>
        </p:nvSpPr>
        <p:spPr>
          <a:xfrm>
            <a:off x="9348338" y="1231773"/>
            <a:ext cx="9144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600" dirty="0">
                <a:solidFill>
                  <a:srgbClr val="2FA572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D</a:t>
            </a:r>
            <a:endParaRPr lang="ko-KR" altLang="en-US" sz="9600" dirty="0">
              <a:solidFill>
                <a:srgbClr val="2FA572"/>
              </a:solidFill>
              <a:latin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36200B02-FD07-C0DB-7C6F-F39FD292BA84}"/>
              </a:ext>
            </a:extLst>
          </p:cNvPr>
          <p:cNvSpPr/>
          <p:nvPr/>
        </p:nvSpPr>
        <p:spPr>
          <a:xfrm>
            <a:off x="9919333" y="1688973"/>
            <a:ext cx="864133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600" dirty="0">
                <a:solidFill>
                  <a:srgbClr val="2FA572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P</a:t>
            </a:r>
            <a:endParaRPr lang="ko-KR" altLang="en-US" sz="9600" dirty="0">
              <a:solidFill>
                <a:srgbClr val="2FA572"/>
              </a:solidFill>
              <a:latin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C10F0A38-E976-DD91-6F71-0E5B28C12482}"/>
              </a:ext>
            </a:extLst>
          </p:cNvPr>
          <p:cNvSpPr/>
          <p:nvPr/>
        </p:nvSpPr>
        <p:spPr>
          <a:xfrm rot="1939172">
            <a:off x="9949102" y="1105021"/>
            <a:ext cx="233600" cy="1568613"/>
          </a:xfrm>
          <a:prstGeom prst="roundRect">
            <a:avLst>
              <a:gd name="adj" fmla="val 50000"/>
            </a:avLst>
          </a:prstGeom>
          <a:solidFill>
            <a:srgbClr val="2FA572"/>
          </a:solidFill>
          <a:ln w="76200">
            <a:solidFill>
              <a:srgbClr val="2B2B2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CBE79"/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FAFF3C13-553B-2D18-3652-1C89E3CD8D28}"/>
              </a:ext>
            </a:extLst>
          </p:cNvPr>
          <p:cNvSpPr/>
          <p:nvPr/>
        </p:nvSpPr>
        <p:spPr>
          <a:xfrm>
            <a:off x="5636325" y="1115942"/>
            <a:ext cx="1546772" cy="15467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465712A2-F1B4-7F4F-8E14-370CF7BA7349}"/>
              </a:ext>
            </a:extLst>
          </p:cNvPr>
          <p:cNvSpPr/>
          <p:nvPr/>
        </p:nvSpPr>
        <p:spPr>
          <a:xfrm>
            <a:off x="5727995" y="1231773"/>
            <a:ext cx="9144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600" dirty="0">
                <a:solidFill>
                  <a:schemeClr val="accent3">
                    <a:lumMod val="60000"/>
                    <a:lumOff val="40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D</a:t>
            </a:r>
            <a:endParaRPr lang="ko-KR" altLang="en-US" sz="9600" dirty="0">
              <a:solidFill>
                <a:schemeClr val="accent3">
                  <a:lumMod val="60000"/>
                  <a:lumOff val="40000"/>
                </a:schemeClr>
              </a:solidFill>
              <a:latin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E108FC3D-F535-4F0A-9A1F-D5B9B46A044F}"/>
              </a:ext>
            </a:extLst>
          </p:cNvPr>
          <p:cNvSpPr/>
          <p:nvPr/>
        </p:nvSpPr>
        <p:spPr>
          <a:xfrm>
            <a:off x="6298990" y="1688973"/>
            <a:ext cx="864133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600" dirty="0">
                <a:solidFill>
                  <a:schemeClr val="accent3">
                    <a:lumMod val="60000"/>
                    <a:lumOff val="40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P</a:t>
            </a:r>
            <a:endParaRPr lang="ko-KR" altLang="en-US" sz="9600" dirty="0">
              <a:solidFill>
                <a:schemeClr val="accent3">
                  <a:lumMod val="60000"/>
                  <a:lumOff val="40000"/>
                </a:schemeClr>
              </a:solidFill>
              <a:latin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FA745C5E-B4B3-D21F-1A16-AE00BE94FDC1}"/>
              </a:ext>
            </a:extLst>
          </p:cNvPr>
          <p:cNvSpPr/>
          <p:nvPr/>
        </p:nvSpPr>
        <p:spPr>
          <a:xfrm rot="1939172">
            <a:off x="6328759" y="1105021"/>
            <a:ext cx="233600" cy="1568613"/>
          </a:xfrm>
          <a:prstGeom prst="roundRect">
            <a:avLst>
              <a:gd name="adj" fmla="val 50000"/>
            </a:avLst>
          </a:prstGeom>
          <a:solidFill>
            <a:schemeClr val="accent3">
              <a:lumMod val="40000"/>
              <a:lumOff val="60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CBE79"/>
              </a:solidFill>
            </a:endParaRPr>
          </a:p>
        </p:txBody>
      </p:sp>
      <p:pic>
        <p:nvPicPr>
          <p:cNvPr id="79" name="그림 78" descr="그래픽, 폰트, 로고, 그래픽 디자인이(가) 표시된 사진&#10;&#10;자동 생성된 설명">
            <a:extLst>
              <a:ext uri="{FF2B5EF4-FFF2-40B4-BE49-F238E27FC236}">
                <a16:creationId xmlns:a16="http://schemas.microsoft.com/office/drawing/2014/main" id="{3F605795-6304-FD7A-1CF6-9AA1C59CABC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74" t="17311" r="23319" b="31049"/>
          <a:stretch/>
        </p:blipFill>
        <p:spPr>
          <a:xfrm>
            <a:off x="5616351" y="2768014"/>
            <a:ext cx="1546772" cy="1559714"/>
          </a:xfrm>
          <a:prstGeom prst="rect">
            <a:avLst/>
          </a:prstGeom>
        </p:spPr>
      </p:pic>
      <p:pic>
        <p:nvPicPr>
          <p:cNvPr id="14" name="그림 13" descr="폰트, 그래픽, 로고, 그래픽 디자인이(가) 표시된 사진&#10;&#10;자동 생성된 설명">
            <a:extLst>
              <a:ext uri="{FF2B5EF4-FFF2-40B4-BE49-F238E27FC236}">
                <a16:creationId xmlns:a16="http://schemas.microsoft.com/office/drawing/2014/main" id="{693B2642-844A-C33E-28DF-AB5C84469F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0091" y="5041351"/>
            <a:ext cx="5034811" cy="2119508"/>
          </a:xfrm>
          <a:prstGeom prst="rect">
            <a:avLst/>
          </a:prstGeom>
        </p:spPr>
      </p:pic>
      <p:pic>
        <p:nvPicPr>
          <p:cNvPr id="83" name="그림 82" descr="그래픽, 폰트, 스크린샷, 그래픽 디자인이(가) 표시된 사진&#10;&#10;자동 생성된 설명">
            <a:extLst>
              <a:ext uri="{FF2B5EF4-FFF2-40B4-BE49-F238E27FC236}">
                <a16:creationId xmlns:a16="http://schemas.microsoft.com/office/drawing/2014/main" id="{58B412CE-255E-8C34-F179-EED6BADE1CC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66" t="17631" r="23763" b="31506"/>
          <a:stretch/>
        </p:blipFill>
        <p:spPr>
          <a:xfrm>
            <a:off x="9283096" y="2784678"/>
            <a:ext cx="1528687" cy="1536257"/>
          </a:xfrm>
          <a:prstGeom prst="rect">
            <a:avLst/>
          </a:prstGeom>
        </p:spPr>
      </p:pic>
      <p:pic>
        <p:nvPicPr>
          <p:cNvPr id="85" name="그림 84" descr="그래픽, 폰트, 로고, 그래픽 디자인이(가) 표시된 사진&#10;&#10;자동 생성된 설명">
            <a:extLst>
              <a:ext uri="{FF2B5EF4-FFF2-40B4-BE49-F238E27FC236}">
                <a16:creationId xmlns:a16="http://schemas.microsoft.com/office/drawing/2014/main" id="{5B0E7DEC-44F5-E733-A77C-97DF8F593B0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11" t="17507" r="23182" b="31505"/>
          <a:stretch/>
        </p:blipFill>
        <p:spPr>
          <a:xfrm>
            <a:off x="7341427" y="2780956"/>
            <a:ext cx="1546772" cy="1539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692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</TotalTime>
  <Words>109</Words>
  <Application>Microsoft Office PowerPoint</Application>
  <PresentationFormat>와이드스크린</PresentationFormat>
  <Paragraphs>62</Paragraphs>
  <Slides>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Monoplex KR</vt:lpstr>
      <vt:lpstr>맑은 고딕</vt:lpstr>
      <vt:lpstr>ADLaM Display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domination 김</dc:creator>
  <cp:lastModifiedBy>domination 김</cp:lastModifiedBy>
  <cp:revision>17</cp:revision>
  <dcterms:created xsi:type="dcterms:W3CDTF">2024-06-01T03:44:42Z</dcterms:created>
  <dcterms:modified xsi:type="dcterms:W3CDTF">2024-06-06T13:41:40Z</dcterms:modified>
</cp:coreProperties>
</file>