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312" r:id="rId36"/>
    <p:sldId id="294" r:id="rId37"/>
    <p:sldId id="295" r:id="rId38"/>
    <p:sldId id="296" r:id="rId39"/>
    <p:sldId id="297" r:id="rId40"/>
    <p:sldId id="298" r:id="rId41"/>
    <p:sldId id="302" r:id="rId42"/>
    <p:sldId id="311" r:id="rId43"/>
    <p:sldId id="307" r:id="rId44"/>
    <p:sldId id="308" r:id="rId45"/>
    <p:sldId id="309" r:id="rId46"/>
    <p:sldId id="310" r:id="rId4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g9/oIDjS/3rrO1BH3fkJZfa7Oy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2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5bd4e339f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65bd4e339f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5bd4e339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365bd4e339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5bd4e339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365bd4e339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5bd4e339f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365bd4e339f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65bd4e339f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365bd4e339f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>
          <a:extLst>
            <a:ext uri="{FF2B5EF4-FFF2-40B4-BE49-F238E27FC236}">
              <a16:creationId xmlns:a16="http://schemas.microsoft.com/office/drawing/2014/main" id="{A1C362E8-CA44-3AAF-6C2A-42DF1A11C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:notes">
            <a:extLst>
              <a:ext uri="{FF2B5EF4-FFF2-40B4-BE49-F238E27FC236}">
                <a16:creationId xmlns:a16="http://schemas.microsoft.com/office/drawing/2014/main" id="{41BE8104-A94A-B6C0-4563-435166C39B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48:notes">
            <a:extLst>
              <a:ext uri="{FF2B5EF4-FFF2-40B4-BE49-F238E27FC236}">
                <a16:creationId xmlns:a16="http://schemas.microsoft.com/office/drawing/2014/main" id="{C4E88CF5-D1FB-FD16-252E-0226B574C7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7682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65bd4e339f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365bd4e339f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65bd4e339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365bd4e339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65bd4e339f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g365bd4e339f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>
          <a:extLst>
            <a:ext uri="{FF2B5EF4-FFF2-40B4-BE49-F238E27FC236}">
              <a16:creationId xmlns:a16="http://schemas.microsoft.com/office/drawing/2014/main" id="{87A575DA-FA25-68DC-482D-E199F14DE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7:notes">
            <a:extLst>
              <a:ext uri="{FF2B5EF4-FFF2-40B4-BE49-F238E27FC236}">
                <a16:creationId xmlns:a16="http://schemas.microsoft.com/office/drawing/2014/main" id="{DA5710B7-EAAC-20D3-7CE7-8F71A98ADD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17:notes">
            <a:extLst>
              <a:ext uri="{FF2B5EF4-FFF2-40B4-BE49-F238E27FC236}">
                <a16:creationId xmlns:a16="http://schemas.microsoft.com/office/drawing/2014/main" id="{4CA77340-9119-4E3D-2E3D-55AA709B7D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11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65bd4e339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g365bd4e339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5bd4e339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365bd4e339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0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7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0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80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8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71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7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7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7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7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8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7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78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multiculturalcare.org.au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multiculturalcare.org.au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multiculturalcare.org.a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630325" y="2039500"/>
            <a:ext cx="88782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GB" sz="4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TitleMisa</a:t>
            </a:r>
            <a:r>
              <a:rPr lang="en-GB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{DD MMMM YYYY}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56540" y="5549655"/>
            <a:ext cx="11679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Selamat datang. Mohon menjaga keheningan dan aktifkan mode diam pada gawai Anda.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Welcome. Please keep silence and put your devices on silent mode.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"/>
          <p:cNvGrpSpPr/>
          <p:nvPr/>
        </p:nvGrpSpPr>
        <p:grpSpPr>
          <a:xfrm>
            <a:off x="256540" y="143018"/>
            <a:ext cx="3283904" cy="1083004"/>
            <a:chOff x="272097" y="329314"/>
            <a:chExt cx="3283904" cy="1083004"/>
          </a:xfrm>
        </p:grpSpPr>
        <p:pic>
          <p:nvPicPr>
            <p:cNvPr id="57" name="Google Shape;57;p1" descr="A black background with white text&#10;&#10;AI-generated content may be incorrect."/>
            <p:cNvPicPr preferRelativeResize="0"/>
            <p:nvPr/>
          </p:nvPicPr>
          <p:blipFill rotWithShape="1">
            <a:blip r:embed="rId3">
              <a:alphaModFix/>
            </a:blip>
            <a:srcRect l="24743" t="28586"/>
            <a:stretch/>
          </p:blipFill>
          <p:spPr>
            <a:xfrm>
              <a:off x="1036320" y="477348"/>
              <a:ext cx="2371725" cy="7389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"/>
            <p:cNvSpPr txBox="1"/>
            <p:nvPr/>
          </p:nvSpPr>
          <p:spPr>
            <a:xfrm>
              <a:off x="1036321" y="981461"/>
              <a:ext cx="251968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1" i="0" u="sng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multiculturalcare.org.au</a:t>
              </a:r>
              <a:endParaRPr sz="15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" name="Google Shape;59;p1" descr="A black background with white text&#10;&#10;AI-generated content may be incorrect."/>
            <p:cNvPicPr preferRelativeResize="0"/>
            <p:nvPr/>
          </p:nvPicPr>
          <p:blipFill rotWithShape="1">
            <a:blip r:embed="rId3">
              <a:alphaModFix/>
            </a:blip>
            <a:srcRect r="75751"/>
            <a:stretch/>
          </p:blipFill>
          <p:spPr>
            <a:xfrm>
              <a:off x="272097" y="329314"/>
              <a:ext cx="764224" cy="10347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" name="Google Shape;60;p1"/>
          <p:cNvGrpSpPr/>
          <p:nvPr/>
        </p:nvGrpSpPr>
        <p:grpSpPr>
          <a:xfrm>
            <a:off x="9128384" y="91503"/>
            <a:ext cx="2807076" cy="1186034"/>
            <a:chOff x="8918251" y="91503"/>
            <a:chExt cx="2807076" cy="1186034"/>
          </a:xfrm>
        </p:grpSpPr>
        <p:pic>
          <p:nvPicPr>
            <p:cNvPr id="61" name="Google Shape;61;p1" descr="A black background with red text&#10;&#10;AI-generated content may be incorrect."/>
            <p:cNvPicPr preferRelativeResize="0"/>
            <p:nvPr/>
          </p:nvPicPr>
          <p:blipFill rotWithShape="1">
            <a:blip r:embed="rId5">
              <a:alphaModFix/>
            </a:blip>
            <a:srcRect l="26046"/>
            <a:stretch/>
          </p:blipFill>
          <p:spPr>
            <a:xfrm>
              <a:off x="9682475" y="91503"/>
              <a:ext cx="2042852" cy="979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"/>
            <p:cNvSpPr txBox="1"/>
            <p:nvPr/>
          </p:nvSpPr>
          <p:spPr>
            <a:xfrm>
              <a:off x="9682475" y="846680"/>
              <a:ext cx="2042852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1" i="0" u="sng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icfbrisbane.com</a:t>
              </a:r>
              <a:endPara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" name="Google Shape;63;p1" descr="A black background with red text&#10;&#10;AI-generated content may be incorrect."/>
            <p:cNvPicPr preferRelativeResize="0"/>
            <p:nvPr/>
          </p:nvPicPr>
          <p:blipFill rotWithShape="1">
            <a:blip r:embed="rId5">
              <a:alphaModFix/>
            </a:blip>
            <a:srcRect r="73928"/>
            <a:stretch/>
          </p:blipFill>
          <p:spPr>
            <a:xfrm>
              <a:off x="8918251" y="171893"/>
              <a:ext cx="764224" cy="10390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1"/>
          <p:cNvSpPr txBox="1"/>
          <p:nvPr/>
        </p:nvSpPr>
        <p:spPr>
          <a:xfrm>
            <a:off x="7000242" y="3977640"/>
            <a:ext cx="4431030" cy="12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1144375" y="3594650"/>
            <a:ext cx="9994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4000" b="1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MassTitle</a:t>
            </a:r>
            <a:r>
              <a:rPr lang="en-US" sz="40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{DD MMMM, YYYY}</a:t>
            </a:r>
            <a:endParaRPr sz="4000" b="1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2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2"/>
          <p:cNvSpPr txBox="1"/>
          <p:nvPr/>
        </p:nvSpPr>
        <p:spPr>
          <a:xfrm>
            <a:off x="525679" y="2072673"/>
            <a:ext cx="11140643" cy="45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 Tuhan Allah, Raja surgawi, Allah Bapa yang mahakuasa. </a:t>
            </a:r>
            <a:r>
              <a:rPr lang="en-GB" sz="4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Ya Tuhan Yesus Kristus, Putra yang tunggal.</a:t>
            </a:r>
            <a:br>
              <a:rPr lang="en-GB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 Tuhan Allah, Anak Domba Allah Putra Bapa. </a:t>
            </a:r>
            <a:r>
              <a:rPr lang="en-GB" sz="4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Engkau yang menghapus dosa dunia, kasihanilah kami. </a:t>
            </a:r>
            <a:r>
              <a:rPr lang="en-GB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Engkau yang menghapus dosa dunia, kabulkanlah doa kami.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4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2"/>
          <p:cNvSpPr txBox="1"/>
          <p:nvPr/>
        </p:nvSpPr>
        <p:spPr>
          <a:xfrm>
            <a:off x="0" y="1198880"/>
            <a:ext cx="12192000" cy="66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3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Kemuliaan</a:t>
            </a:r>
            <a:r>
              <a:rPr lang="en-GB" sz="3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(PS {} )</a:t>
            </a: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2"/>
          <p:cNvSpPr txBox="1"/>
          <p:nvPr/>
        </p:nvSpPr>
        <p:spPr>
          <a:xfrm>
            <a:off x="311700" y="138945"/>
            <a:ext cx="481910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Ordinarium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(Gloria)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3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3"/>
          <p:cNvSpPr txBox="1"/>
          <p:nvPr/>
        </p:nvSpPr>
        <p:spPr>
          <a:xfrm>
            <a:off x="525679" y="2072673"/>
            <a:ext cx="11140643" cy="45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Engkau yang duduk di sisi Bapa, kasihanilah kami. </a:t>
            </a:r>
            <a:r>
              <a:rPr lang="en-GB" sz="4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Kar’na hanya Engkaulah Kudus.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4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Hanya Engkaulah Tuhan. Hanya Engkaulah mahatinggi, Ya Yesus, Kristus.</a:t>
            </a:r>
            <a:r>
              <a:rPr lang="en-GB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Bersama dengan Roh Kudus, dalam kemuliaan Allah Bapa. Amin.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0" y="1198880"/>
            <a:ext cx="12192000" cy="66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3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Kemuliaan</a:t>
            </a:r>
            <a:r>
              <a:rPr lang="en-GB" sz="3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(PS {} )</a:t>
            </a: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311700" y="138945"/>
            <a:ext cx="481910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Ordinarium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(Gloria)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86;g365bd4e339f_0_149">
            <a:extLst>
              <a:ext uri="{FF2B5EF4-FFF2-40B4-BE49-F238E27FC236}">
                <a16:creationId xmlns:a16="http://schemas.microsoft.com/office/drawing/2014/main" id="{575ABBA8-DE17-E297-06BC-476A0585373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619" t="18696" r="3720" b="18096"/>
          <a:stretch/>
        </p:blipFill>
        <p:spPr>
          <a:xfrm>
            <a:off x="9712960" y="0"/>
            <a:ext cx="2479040" cy="85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/>
          <p:nvPr/>
        </p:nvSpPr>
        <p:spPr>
          <a:xfrm>
            <a:off x="311700" y="839488"/>
            <a:ext cx="2174240" cy="478537"/>
          </a:xfrm>
          <a:prstGeom prst="roundRect">
            <a:avLst>
              <a:gd name="adj" fmla="val 16667"/>
            </a:avLst>
          </a:prstGeom>
          <a:solidFill>
            <a:srgbClr val="752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Reading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311700" y="138945"/>
            <a:ext cx="528646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Liturgi Sabda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(Liturgy of the Word)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2582270" y="831073"/>
            <a:ext cx="6449970" cy="49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 b="1" i="0" u="none" strike="noStrike" cap="none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{Reading(EN)}</a:t>
            </a:r>
            <a:endParaRPr dirty="0"/>
          </a:p>
        </p:txBody>
      </p:sp>
      <p:pic>
        <p:nvPicPr>
          <p:cNvPr id="163" name="Google Shape;163;p15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5"/>
          <p:cNvSpPr txBox="1">
            <a:spLocks noGrp="1"/>
          </p:cNvSpPr>
          <p:nvPr>
            <p:ph type="body" idx="1"/>
          </p:nvPr>
        </p:nvSpPr>
        <p:spPr>
          <a:xfrm>
            <a:off x="504645" y="1532750"/>
            <a:ext cx="11182710" cy="518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65" name="Google Shape;165;p15"/>
          <p:cNvSpPr txBox="1"/>
          <p:nvPr/>
        </p:nvSpPr>
        <p:spPr>
          <a:xfrm>
            <a:off x="9580880" y="6380480"/>
            <a:ext cx="2479040" cy="47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https://universalis.com/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86;g365bd4e339f_0_149">
            <a:extLst>
              <a:ext uri="{FF2B5EF4-FFF2-40B4-BE49-F238E27FC236}">
                <a16:creationId xmlns:a16="http://schemas.microsoft.com/office/drawing/2014/main" id="{868AB49D-4F0D-33AE-D6F8-1D9035DE6BE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619" t="18696" r="3720" b="18096"/>
          <a:stretch/>
        </p:blipFill>
        <p:spPr>
          <a:xfrm>
            <a:off x="9712960" y="0"/>
            <a:ext cx="2479040" cy="85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311700" y="839488"/>
            <a:ext cx="3010620" cy="478537"/>
          </a:xfrm>
          <a:prstGeom prst="roundRect">
            <a:avLst>
              <a:gd name="adj" fmla="val 16667"/>
            </a:avLst>
          </a:prstGeom>
          <a:solidFill>
            <a:srgbClr val="752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Responsorial Psalms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11700" y="138945"/>
            <a:ext cx="528646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Liturgi Sabda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(Liturgy of the Word)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3402785" y="831073"/>
            <a:ext cx="5639615" cy="49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 b="1" i="0" u="none" strike="noStrike" cap="none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Psalm {</a:t>
            </a:r>
            <a:r>
              <a:rPr lang="en-GB" sz="3600" b="1" i="0" u="none" strike="noStrike" cap="none" dirty="0" err="1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ChapterVerses</a:t>
            </a:r>
            <a:r>
              <a:rPr lang="en-GB" sz="3600" b="1" i="0" u="none" strike="noStrike" cap="none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lang="en-GB" dirty="0"/>
          </a:p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256" y="1807215"/>
            <a:ext cx="10505487" cy="3243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6;g365bd4e339f_0_149">
            <a:extLst>
              <a:ext uri="{FF2B5EF4-FFF2-40B4-BE49-F238E27FC236}">
                <a16:creationId xmlns:a16="http://schemas.microsoft.com/office/drawing/2014/main" id="{EBC5788C-53AE-1098-C730-FFE9FDC91EA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619" t="18696" r="3720" b="18096"/>
          <a:stretch/>
        </p:blipFill>
        <p:spPr>
          <a:xfrm>
            <a:off x="9712960" y="0"/>
            <a:ext cx="2479040" cy="85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311700" y="839488"/>
            <a:ext cx="2360380" cy="478537"/>
          </a:xfrm>
          <a:prstGeom prst="roundRect">
            <a:avLst>
              <a:gd name="adj" fmla="val 16667"/>
            </a:avLst>
          </a:prstGeom>
          <a:solidFill>
            <a:srgbClr val="752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Second Reading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311700" y="138945"/>
            <a:ext cx="528646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Liturgi Sabda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(Liturgy of the Word)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2734670" y="831073"/>
            <a:ext cx="6449970" cy="49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 b="1" i="0" u="none" strike="noStrike" cap="none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{Reading(EN)}</a:t>
            </a:r>
            <a:endParaRPr dirty="0"/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>
            <a:spLocks noGrp="1"/>
          </p:cNvSpPr>
          <p:nvPr>
            <p:ph type="body" idx="1"/>
          </p:nvPr>
        </p:nvSpPr>
        <p:spPr>
          <a:xfrm>
            <a:off x="550365" y="1532750"/>
            <a:ext cx="11091270" cy="518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/>
          </a:p>
        </p:txBody>
      </p:sp>
      <p:sp>
        <p:nvSpPr>
          <p:cNvPr id="196" name="Google Shape;196;p21"/>
          <p:cNvSpPr txBox="1"/>
          <p:nvPr/>
        </p:nvSpPr>
        <p:spPr>
          <a:xfrm>
            <a:off x="9580880" y="6380480"/>
            <a:ext cx="2479040" cy="47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https://universalis.com/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/>
          <p:nvPr/>
        </p:nvSpPr>
        <p:spPr>
          <a:xfrm>
            <a:off x="311700" y="839488"/>
            <a:ext cx="3010620" cy="478537"/>
          </a:xfrm>
          <a:prstGeom prst="roundRect">
            <a:avLst>
              <a:gd name="adj" fmla="val 16667"/>
            </a:avLst>
          </a:prstGeom>
          <a:solidFill>
            <a:srgbClr val="752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Gospel Acclamation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311700" y="138945"/>
            <a:ext cx="528646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Liturgi Sabda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(Liturgy of the Word)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717600" y="4253908"/>
            <a:ext cx="10756800" cy="230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b="1" i="0" u="none" strike="noStrike" cap="none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Verse: </a:t>
            </a:r>
            <a:endParaRPr sz="3200" b="1" i="0" u="none" strike="noStrike" cap="none" dirty="0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{Verse}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Alleluya</a:t>
            </a:r>
            <a:r>
              <a:rPr lang="en-GB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...)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915" y="2069156"/>
            <a:ext cx="10286169" cy="2095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86;g365bd4e339f_0_149">
            <a:extLst>
              <a:ext uri="{FF2B5EF4-FFF2-40B4-BE49-F238E27FC236}">
                <a16:creationId xmlns:a16="http://schemas.microsoft.com/office/drawing/2014/main" id="{F7516DA3-0CC8-B58E-F29B-766F944EF52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619" t="18696" r="3720" b="18096"/>
          <a:stretch/>
        </p:blipFill>
        <p:spPr>
          <a:xfrm>
            <a:off x="9712960" y="0"/>
            <a:ext cx="2479040" cy="85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487675" y="1349457"/>
            <a:ext cx="5608200" cy="541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2300" b="1" i="1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Birthdays: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Bagi </a:t>
            </a:r>
            <a:r>
              <a:rPr lang="en-GB" sz="23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mereka</a:t>
            </a: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GB" sz="23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berulang</a:t>
            </a: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3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tahun</a:t>
            </a: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pada, </a:t>
            </a:r>
            <a:r>
              <a:rPr lang="en-GB" sz="2300" b="1" dirty="0">
                <a:solidFill>
                  <a:schemeClr val="dk1"/>
                </a:solidFill>
              </a:rPr>
              <a:t>{</a:t>
            </a: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currentDate-6}– {</a:t>
            </a:r>
            <a:r>
              <a:rPr lang="en-GB" sz="2300" b="1" dirty="0" err="1">
                <a:solidFill>
                  <a:schemeClr val="dk1"/>
                </a:solidFill>
              </a:rPr>
              <a:t>currentDate</a:t>
            </a:r>
            <a:r>
              <a:rPr lang="en-GB" sz="2300" b="1" dirty="0">
                <a:solidFill>
                  <a:schemeClr val="dk1"/>
                </a:solidFill>
              </a:rPr>
              <a:t>}</a:t>
            </a: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Juni 2025:</a:t>
            </a:r>
            <a:endParaRPr sz="2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Mohon </a:t>
            </a:r>
            <a:r>
              <a:rPr lang="en-GB" sz="23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memberitahu</a:t>
            </a: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3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pengurus</a:t>
            </a: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3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bagi</a:t>
            </a: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GB" sz="23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belum</a:t>
            </a: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3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tercantum</a:t>
            </a: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3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pekan </a:t>
            </a:r>
            <a:r>
              <a:rPr lang="en-GB" sz="23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title"/>
          </p:nvPr>
        </p:nvSpPr>
        <p:spPr>
          <a:xfrm>
            <a:off x="1835700" y="230054"/>
            <a:ext cx="85206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3400" b="1">
                <a:latin typeface="Arial"/>
                <a:ea typeface="Arial"/>
                <a:cs typeface="Arial"/>
                <a:sym typeface="Arial"/>
              </a:rPr>
              <a:t>Intensi Misa</a:t>
            </a:r>
            <a:endParaRPr sz="34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 i="1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Mass Intentions</a:t>
            </a:r>
            <a:endParaRPr sz="2400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>
            <a:spLocks noGrp="1"/>
          </p:cNvSpPr>
          <p:nvPr>
            <p:ph type="body" idx="2"/>
          </p:nvPr>
        </p:nvSpPr>
        <p:spPr>
          <a:xfrm>
            <a:off x="6197600" y="1349457"/>
            <a:ext cx="5506720" cy="541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2400" b="1" i="1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Others:</a:t>
            </a:r>
            <a:endParaRPr sz="24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Silahkan disampaikan ke Seksi Liturgi atau ke Pastor bagi yang mempunyai </a:t>
            </a:r>
            <a:r>
              <a:rPr lang="en-GB" sz="2400" b="1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Intensi </a:t>
            </a:r>
            <a:r>
              <a:rPr lang="en-GB" sz="2400" b="1">
                <a:solidFill>
                  <a:schemeClr val="dk1"/>
                </a:solidFill>
                <a:highlight>
                  <a:srgbClr val="00FF00"/>
                </a:highlight>
              </a:rPr>
              <a:t>K</a:t>
            </a:r>
            <a:r>
              <a:rPr lang="en-GB" sz="2400" b="1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husus</a:t>
            </a:r>
            <a:r>
              <a:rPr lang="en-GB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5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2400" b="1">
                <a:solidFill>
                  <a:schemeClr val="dk1"/>
                </a:solidFill>
              </a:rPr>
              <a:t>Untuk intensi minggu yang akan datang dapat juga disampaikan ke seksi liturgi.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Terima kasih.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400" b="1">
                <a:solidFill>
                  <a:schemeClr val="dk1"/>
                </a:solidFill>
              </a:rPr>
              <a:t>Seksi Liturgi: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400" b="1" i="1">
                <a:solidFill>
                  <a:schemeClr val="dk1"/>
                </a:solidFill>
                <a:highlight>
                  <a:srgbClr val="FFFF00"/>
                </a:highlight>
              </a:rPr>
              <a:t>Sugi Alwi:      0411 125 748</a:t>
            </a:r>
            <a:endParaRPr sz="2400" b="1" i="1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400" b="1" i="1">
                <a:solidFill>
                  <a:schemeClr val="dk1"/>
                </a:solidFill>
                <a:highlight>
                  <a:srgbClr val="FFFF00"/>
                </a:highlight>
              </a:rPr>
              <a:t>Kevin Sanly:  0491 673 556  </a:t>
            </a:r>
            <a:endParaRPr sz="2400" b="1" i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256540" y="143018"/>
            <a:ext cx="3283904" cy="1083004"/>
            <a:chOff x="272097" y="329314"/>
            <a:chExt cx="3283904" cy="1083004"/>
          </a:xfrm>
        </p:grpSpPr>
        <p:pic>
          <p:nvPicPr>
            <p:cNvPr id="74" name="Google Shape;74;p2" descr="A black background with white text&#10;&#10;AI-generated content may be incorrect."/>
            <p:cNvPicPr preferRelativeResize="0"/>
            <p:nvPr/>
          </p:nvPicPr>
          <p:blipFill rotWithShape="1">
            <a:blip r:embed="rId3">
              <a:alphaModFix/>
            </a:blip>
            <a:srcRect l="24743" t="28586"/>
            <a:stretch/>
          </p:blipFill>
          <p:spPr>
            <a:xfrm>
              <a:off x="1036320" y="477348"/>
              <a:ext cx="2371725" cy="7389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2"/>
            <p:cNvSpPr txBox="1"/>
            <p:nvPr/>
          </p:nvSpPr>
          <p:spPr>
            <a:xfrm>
              <a:off x="1036321" y="981461"/>
              <a:ext cx="251968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1" i="0" u="sng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multiculturalcare.org.au</a:t>
              </a:r>
              <a:endParaRPr sz="15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" name="Google Shape;76;p2" descr="A black background with white text&#10;&#10;AI-generated content may be incorrect."/>
            <p:cNvPicPr preferRelativeResize="0"/>
            <p:nvPr/>
          </p:nvPicPr>
          <p:blipFill rotWithShape="1">
            <a:blip r:embed="rId3">
              <a:alphaModFix/>
            </a:blip>
            <a:srcRect r="75751"/>
            <a:stretch/>
          </p:blipFill>
          <p:spPr>
            <a:xfrm>
              <a:off x="272097" y="329314"/>
              <a:ext cx="764224" cy="10347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77;p2"/>
          <p:cNvGrpSpPr/>
          <p:nvPr/>
        </p:nvGrpSpPr>
        <p:grpSpPr>
          <a:xfrm>
            <a:off x="9128384" y="91503"/>
            <a:ext cx="2807076" cy="1186034"/>
            <a:chOff x="8918251" y="91503"/>
            <a:chExt cx="2807076" cy="1186034"/>
          </a:xfrm>
        </p:grpSpPr>
        <p:pic>
          <p:nvPicPr>
            <p:cNvPr id="78" name="Google Shape;78;p2" descr="A black background with red text&#10;&#10;AI-generated content may be incorrect."/>
            <p:cNvPicPr preferRelativeResize="0"/>
            <p:nvPr/>
          </p:nvPicPr>
          <p:blipFill rotWithShape="1">
            <a:blip r:embed="rId5">
              <a:alphaModFix/>
            </a:blip>
            <a:srcRect l="26046"/>
            <a:stretch/>
          </p:blipFill>
          <p:spPr>
            <a:xfrm>
              <a:off x="9682475" y="91503"/>
              <a:ext cx="2042852" cy="979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2"/>
            <p:cNvSpPr txBox="1"/>
            <p:nvPr/>
          </p:nvSpPr>
          <p:spPr>
            <a:xfrm>
              <a:off x="9682475" y="846680"/>
              <a:ext cx="2042852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1" i="0" u="sng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icfbrisbane.com</a:t>
              </a:r>
              <a:endPara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" name="Google Shape;80;p2" descr="A black background with red text&#10;&#10;AI-generated content may be incorrect."/>
            <p:cNvPicPr preferRelativeResize="0"/>
            <p:nvPr/>
          </p:nvPicPr>
          <p:blipFill rotWithShape="1">
            <a:blip r:embed="rId5">
              <a:alphaModFix/>
            </a:blip>
            <a:srcRect r="73928"/>
            <a:stretch/>
          </p:blipFill>
          <p:spPr>
            <a:xfrm>
              <a:off x="8918251" y="171893"/>
              <a:ext cx="764224" cy="10390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/>
          <p:nvPr/>
        </p:nvSpPr>
        <p:spPr>
          <a:xfrm>
            <a:off x="311700" y="839488"/>
            <a:ext cx="1425660" cy="478537"/>
          </a:xfrm>
          <a:prstGeom prst="roundRect">
            <a:avLst>
              <a:gd name="adj" fmla="val 16667"/>
            </a:avLst>
          </a:prstGeom>
          <a:solidFill>
            <a:srgbClr val="752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Gospel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311700" y="138945"/>
            <a:ext cx="528646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Liturgi Sabda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(Liturgy of the Word)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1830430" y="831073"/>
            <a:ext cx="6449970" cy="49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 b="1" i="0" u="none" strike="noStrike" cap="none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{Gospel(EN)}</a:t>
            </a:r>
            <a:endParaRPr dirty="0"/>
          </a:p>
        </p:txBody>
      </p:sp>
      <p:pic>
        <p:nvPicPr>
          <p:cNvPr id="229" name="Google Shape;229;p31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>
            <a:spLocks noGrp="1"/>
          </p:cNvSpPr>
          <p:nvPr>
            <p:ph type="body" idx="1"/>
          </p:nvPr>
        </p:nvSpPr>
        <p:spPr>
          <a:xfrm>
            <a:off x="550365" y="1532750"/>
            <a:ext cx="11091270" cy="518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>
              <a:solidFill>
                <a:srgbClr val="000000"/>
              </a:solidFill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9580880" y="6380480"/>
            <a:ext cx="2479040" cy="47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https://universalis.com/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3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 txBox="1"/>
          <p:nvPr/>
        </p:nvSpPr>
        <p:spPr>
          <a:xfrm>
            <a:off x="3880485" y="2817075"/>
            <a:ext cx="4431030" cy="12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Homili</a:t>
            </a:r>
            <a:endParaRPr sz="4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1" u="none" strike="noStrike" cap="none">
                <a:solidFill>
                  <a:srgbClr val="A32F32"/>
                </a:solidFill>
                <a:latin typeface="Arial"/>
                <a:ea typeface="Arial"/>
                <a:cs typeface="Arial"/>
                <a:sym typeface="Arial"/>
              </a:rPr>
              <a:t>Homily</a:t>
            </a:r>
            <a:endParaRPr sz="4000" b="1" i="1" u="none" strike="noStrike" cap="none">
              <a:solidFill>
                <a:srgbClr val="A32F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>
            <a:spLocks noGrp="1"/>
          </p:cNvSpPr>
          <p:nvPr>
            <p:ph type="body" idx="1"/>
          </p:nvPr>
        </p:nvSpPr>
        <p:spPr>
          <a:xfrm>
            <a:off x="311700" y="1188720"/>
            <a:ext cx="5692547" cy="506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3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Aku percaya akan Allah,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3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Bapa yang mahakuasa,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3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pencipta langit dan bumi;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3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 akan Yesus Kristus,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3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PutraNya yang tunggal, Tuhan kita,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3400" b="1" i="1">
                <a:solidFill>
                  <a:srgbClr val="3F3F3F"/>
                </a:solidFill>
              </a:rPr>
              <a:t>(sambil membungkuk:)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3400" b="1" u="sng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yang dikandung dari Roh Kudus, dilahirkan oleh Perawan Maria;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311699" y="138945"/>
            <a:ext cx="5692547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Syahadat Iman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(The Creed)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4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4"/>
          <p:cNvSpPr txBox="1"/>
          <p:nvPr/>
        </p:nvSpPr>
        <p:spPr>
          <a:xfrm>
            <a:off x="6217920" y="1188720"/>
            <a:ext cx="5692547" cy="506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34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I believe in God,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34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the Father Almighty,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34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Creator of heaven and earth, and in Jesus Christ, His only Son, our Lord,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3400" b="1" i="1" u="none" strike="noStrike" cap="none">
                <a:solidFill>
                  <a:srgbClr val="A32F32"/>
                </a:solidFill>
                <a:latin typeface="Arial"/>
                <a:ea typeface="Arial"/>
                <a:cs typeface="Arial"/>
                <a:sym typeface="Arial"/>
              </a:rPr>
              <a:t>(while bowing:)</a:t>
            </a:r>
            <a:endParaRPr sz="3400" b="1" i="0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3400" b="1" i="0" u="sng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who was conceived by the Holy Spirit, born of the Virgin Mary,</a:t>
            </a:r>
            <a:endParaRPr sz="340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>
            <a:spLocks noGrp="1"/>
          </p:cNvSpPr>
          <p:nvPr>
            <p:ph type="body" idx="1"/>
          </p:nvPr>
        </p:nvSpPr>
        <p:spPr>
          <a:xfrm>
            <a:off x="311700" y="894080"/>
            <a:ext cx="5692546" cy="506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3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yang menderita sengsara</a:t>
            </a:r>
            <a:endParaRPr sz="3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3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dalam pemerintahan Ponsius Pilatus disalibkan, wafat dan dimakamkan; yang turun ke tempat penantian, pada hari ketiga bangkit dari antara orang mati; yang naik ke surga, duduk di sebelah kanan Allah Bapa yang mahakuasa;</a:t>
            </a:r>
            <a:endParaRPr/>
          </a:p>
        </p:txBody>
      </p:sp>
      <p:sp>
        <p:nvSpPr>
          <p:cNvPr id="272" name="Google Shape;272;p35"/>
          <p:cNvSpPr txBox="1"/>
          <p:nvPr/>
        </p:nvSpPr>
        <p:spPr>
          <a:xfrm>
            <a:off x="311699" y="138945"/>
            <a:ext cx="5692547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Syahadat Iman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(The Creed)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35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 txBox="1"/>
          <p:nvPr/>
        </p:nvSpPr>
        <p:spPr>
          <a:xfrm>
            <a:off x="6187753" y="1168400"/>
            <a:ext cx="5692547" cy="506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34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suffered under Pontius Pilate, was crucified, died and was buried;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34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He descended into hell;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34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on the third day He rose again from the dead;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34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He ascended into heaven,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34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and is seated at the right hand of God the Father Almighty;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>
            <a:spLocks noGrp="1"/>
          </p:cNvSpPr>
          <p:nvPr>
            <p:ph type="body" idx="1"/>
          </p:nvPr>
        </p:nvSpPr>
        <p:spPr>
          <a:xfrm>
            <a:off x="311700" y="1188720"/>
            <a:ext cx="5692547" cy="506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3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 situ Ia akan datang</a:t>
            </a:r>
            <a:endParaRPr sz="3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3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mengadili orang yang hidup dan yang mati.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3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Aku percaya akan Roh Kudus, Gereja Katolik yang kudus, persekutuan para kudus, pengampunan dosa, kebangkitan badan,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3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kehidupan kekal.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3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Amin.</a:t>
            </a:r>
            <a:endParaRPr/>
          </a:p>
        </p:txBody>
      </p:sp>
      <p:sp>
        <p:nvSpPr>
          <p:cNvPr id="280" name="Google Shape;280;p36"/>
          <p:cNvSpPr txBox="1"/>
          <p:nvPr/>
        </p:nvSpPr>
        <p:spPr>
          <a:xfrm>
            <a:off x="311699" y="138945"/>
            <a:ext cx="5692547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Syahadat Iman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(The Creed)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36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6"/>
          <p:cNvSpPr txBox="1"/>
          <p:nvPr/>
        </p:nvSpPr>
        <p:spPr>
          <a:xfrm>
            <a:off x="6217920" y="1188720"/>
            <a:ext cx="5692547" cy="506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34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from there He will come to judge the living and the dead.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34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I believe in the Holy Spirit,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34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the Holy Catholic Church,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34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the communion of Saints,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34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the forgiveness of sins,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34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the resurrection of the body, and life everlasting.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34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Amen.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86;g365bd4e339f_0_149">
            <a:extLst>
              <a:ext uri="{FF2B5EF4-FFF2-40B4-BE49-F238E27FC236}">
                <a16:creationId xmlns:a16="http://schemas.microsoft.com/office/drawing/2014/main" id="{31D77DBF-DFD2-D519-BC1A-56CA93AEDFC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619" t="18696" r="3720" b="18096"/>
          <a:stretch/>
        </p:blipFill>
        <p:spPr>
          <a:xfrm>
            <a:off x="9712960" y="0"/>
            <a:ext cx="2479040" cy="85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/>
        </p:nvSpPr>
        <p:spPr>
          <a:xfrm>
            <a:off x="311699" y="138945"/>
            <a:ext cx="8192221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Doa Umat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(The Prayer of the Faithful)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8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/>
          <p:nvPr/>
        </p:nvSpPr>
        <p:spPr>
          <a:xfrm>
            <a:off x="756920" y="2067471"/>
            <a:ext cx="10678160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Lector 	: Marilah kita mohon…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40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               Let us pray to the Lord…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4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	    	: Kabulkanlah doa kami, ya Tuhan.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</a:t>
            </a:r>
            <a:r>
              <a:rPr lang="en-GB" sz="40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Lord, hear our prayer.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/>
        </p:nvSpPr>
        <p:spPr>
          <a:xfrm>
            <a:off x="311700" y="138945"/>
            <a:ext cx="565222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Lagu Persembahan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(Offertory Hymn)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39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9"/>
          <p:cNvSpPr txBox="1"/>
          <p:nvPr/>
        </p:nvSpPr>
        <p:spPr>
          <a:xfrm>
            <a:off x="6052719" y="2072672"/>
            <a:ext cx="6007201" cy="45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9"/>
          <p:cNvSpPr txBox="1"/>
          <p:nvPr/>
        </p:nvSpPr>
        <p:spPr>
          <a:xfrm>
            <a:off x="0" y="1198880"/>
            <a:ext cx="12192000" cy="66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GB" sz="3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LaguPersembahan</a:t>
            </a:r>
            <a:r>
              <a:rPr lang="en-GB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(PS</a:t>
            </a:r>
            <a:r>
              <a:rPr lang="en-GB" sz="2000" b="1" dirty="0">
                <a:solidFill>
                  <a:schemeClr val="dk1"/>
                </a:solidFill>
              </a:rPr>
              <a:t>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{})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0;p54">
            <a:extLst>
              <a:ext uri="{FF2B5EF4-FFF2-40B4-BE49-F238E27FC236}">
                <a16:creationId xmlns:a16="http://schemas.microsoft.com/office/drawing/2014/main" id="{51FFC406-14B4-2379-A297-2C96B7DE984A}"/>
              </a:ext>
            </a:extLst>
          </p:cNvPr>
          <p:cNvSpPr txBox="1"/>
          <p:nvPr/>
        </p:nvSpPr>
        <p:spPr>
          <a:xfrm>
            <a:off x="311700" y="1866900"/>
            <a:ext cx="5194500" cy="51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3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99;p54">
            <a:extLst>
              <a:ext uri="{FF2B5EF4-FFF2-40B4-BE49-F238E27FC236}">
                <a16:creationId xmlns:a16="http://schemas.microsoft.com/office/drawing/2014/main" id="{ABE680D8-AFE4-1F06-CCA7-B4C6587363F5}"/>
              </a:ext>
            </a:extLst>
          </p:cNvPr>
          <p:cNvSpPr txBox="1"/>
          <p:nvPr/>
        </p:nvSpPr>
        <p:spPr>
          <a:xfrm>
            <a:off x="6516050" y="1866900"/>
            <a:ext cx="5194500" cy="51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3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/>
        </p:nvSpPr>
        <p:spPr>
          <a:xfrm>
            <a:off x="311700" y="138945"/>
            <a:ext cx="565222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Doa Persembahan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(Offertory Prayer)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42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2"/>
          <p:cNvSpPr txBox="1"/>
          <p:nvPr/>
        </p:nvSpPr>
        <p:spPr>
          <a:xfrm>
            <a:off x="177325" y="1503899"/>
            <a:ext cx="11837351" cy="495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4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P: Berdoalah, Saudara-saudari, supaya persembahanku dan persembahanmu berkenan pada Allah, Bapa yang mahakuasa.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Pray, brothers and sisters ... acceptable to God, the almighty Father.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800" b="1" i="0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GB" sz="34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U: Semoga persembahan ini diterima demi kemuliaan Tuhan dan keselamatan kita serta seluruh umat Allah yang kudus.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May the Lord accept the sacrifice at your hands for the praise and glory of his name, for our good and the good of all his holy Church.</a:t>
            </a:r>
            <a:endParaRPr sz="32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/>
        </p:nvSpPr>
        <p:spPr>
          <a:xfrm>
            <a:off x="311700" y="138945"/>
            <a:ext cx="481910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Ordinarium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(Holy)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43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3"/>
          <p:cNvSpPr txBox="1"/>
          <p:nvPr/>
        </p:nvSpPr>
        <p:spPr>
          <a:xfrm>
            <a:off x="0" y="1198880"/>
            <a:ext cx="12192000" cy="66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Kudus</a:t>
            </a:r>
            <a:r>
              <a:rPr lang="en-GB" sz="3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(PS</a:t>
            </a:r>
            <a:r>
              <a:rPr lang="en-GB" sz="2000" b="1" i="1" dirty="0">
                <a:solidFill>
                  <a:schemeClr val="dk1"/>
                </a:solidFill>
              </a:rPr>
              <a:t> 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{})</a:t>
            </a: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3"/>
          <p:cNvSpPr txBox="1"/>
          <p:nvPr/>
        </p:nvSpPr>
        <p:spPr>
          <a:xfrm>
            <a:off x="1180770" y="2013478"/>
            <a:ext cx="9830460" cy="4705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Kudus, kudus, kuduslah Tuhan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Allah segala kuasa</a:t>
            </a:r>
            <a:endParaRPr sz="4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Surga dan bumi penuh kemuliaan-Mu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Terpujilah Engkau di surga</a:t>
            </a:r>
            <a:endParaRPr sz="4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Diberkatilah yang datang</a:t>
            </a:r>
            <a:endParaRPr sz="4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Dalam nama Tuhan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Terpujilah Engkau di surga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6;g365bd4e339f_0_149">
            <a:extLst>
              <a:ext uri="{FF2B5EF4-FFF2-40B4-BE49-F238E27FC236}">
                <a16:creationId xmlns:a16="http://schemas.microsoft.com/office/drawing/2014/main" id="{D7262B42-0D54-E441-59AD-11BEDE8B1B7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619" t="18696" r="3720" b="18096"/>
          <a:stretch/>
        </p:blipFill>
        <p:spPr>
          <a:xfrm>
            <a:off x="9712960" y="0"/>
            <a:ext cx="2479040" cy="85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4"/>
          <p:cNvSpPr txBox="1"/>
          <p:nvPr/>
        </p:nvSpPr>
        <p:spPr>
          <a:xfrm>
            <a:off x="3174683" y="2817075"/>
            <a:ext cx="5842635" cy="12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Doa Syukur Agung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0" u="none" strike="noStrike" cap="none">
                <a:solidFill>
                  <a:srgbClr val="A32F32"/>
                </a:solidFill>
                <a:latin typeface="Arial"/>
                <a:ea typeface="Arial"/>
                <a:cs typeface="Arial"/>
                <a:sym typeface="Arial"/>
              </a:rPr>
              <a:t>The Eucharistic Prayer</a:t>
            </a:r>
            <a:endParaRPr sz="4000" b="1" i="0" u="none" strike="noStrike" cap="none">
              <a:solidFill>
                <a:srgbClr val="A32F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/>
        </p:nvSpPr>
        <p:spPr>
          <a:xfrm>
            <a:off x="311700" y="138945"/>
            <a:ext cx="481910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Anamnesis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(Acclamation)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45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 rotWithShape="1">
          <a:blip r:embed="rId4">
            <a:alphaModFix/>
          </a:blip>
          <a:srcRect b="6072"/>
          <a:stretch/>
        </p:blipFill>
        <p:spPr>
          <a:xfrm>
            <a:off x="1819234" y="824627"/>
            <a:ext cx="7761646" cy="603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46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6"/>
          <p:cNvSpPr txBox="1"/>
          <p:nvPr/>
        </p:nvSpPr>
        <p:spPr>
          <a:xfrm>
            <a:off x="3174683" y="2817075"/>
            <a:ext cx="5842635" cy="12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Doa Syukur Agung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0" u="none" strike="noStrike" cap="none">
                <a:solidFill>
                  <a:srgbClr val="A32F32"/>
                </a:solidFill>
                <a:latin typeface="Arial"/>
                <a:ea typeface="Arial"/>
                <a:cs typeface="Arial"/>
                <a:sym typeface="Arial"/>
              </a:rPr>
              <a:t>The Eucharistic Prayer</a:t>
            </a:r>
            <a:endParaRPr sz="4000" b="1" i="0" u="none" strike="noStrike" cap="none">
              <a:solidFill>
                <a:srgbClr val="A32F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/>
        </p:nvSpPr>
        <p:spPr>
          <a:xfrm>
            <a:off x="311700" y="138945"/>
            <a:ext cx="481910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Doksologi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(Doxology)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47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7"/>
          <p:cNvSpPr txBox="1"/>
          <p:nvPr/>
        </p:nvSpPr>
        <p:spPr>
          <a:xfrm>
            <a:off x="6897689" y="1465781"/>
            <a:ext cx="4857431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200" b="1" i="1" u="none" strike="noStrike" cap="none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P: Through him, and with him, and in him,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200" b="1" i="1" u="none" strike="noStrike" cap="none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O God, almighty Father,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200" b="1" i="1" u="none" strike="noStrike" cap="none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in the unity of the Holy Spirit, all glory and honour is yours, for ever and ever.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200" b="1" i="0" u="none" strike="noStrike" cap="none" dirty="0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1" u="none" strike="noStrike" cap="none" dirty="0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3200" b="1" i="1" u="none" strike="noStrike" cap="none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All: A - men.</a:t>
            </a:r>
            <a:endParaRPr sz="3600" b="1" i="1" u="none" strike="noStrike" cap="none" dirty="0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7"/>
          <p:cNvSpPr txBox="1"/>
          <p:nvPr/>
        </p:nvSpPr>
        <p:spPr>
          <a:xfrm>
            <a:off x="436881" y="1465780"/>
            <a:ext cx="5659119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</a:t>
            </a:r>
            <a:r>
              <a:rPr lang="en-GB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GB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pengantaraan</a:t>
            </a:r>
            <a:r>
              <a:rPr lang="en-GB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Dia, </a:t>
            </a:r>
            <a:r>
              <a:rPr lang="en-GB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bersama</a:t>
            </a:r>
            <a:r>
              <a:rPr lang="en-GB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Dia, dan </a:t>
            </a:r>
            <a:r>
              <a:rPr lang="en-GB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GB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Dia, </a:t>
            </a:r>
            <a:r>
              <a:rPr lang="en-GB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bagi</a:t>
            </a:r>
            <a:r>
              <a:rPr lang="en-GB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-Mu Allah Bapa yang </a:t>
            </a:r>
            <a:r>
              <a:rPr lang="en-GB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Mahakuasa</a:t>
            </a:r>
            <a:r>
              <a:rPr lang="en-GB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GB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Persekutuan </a:t>
            </a:r>
            <a:r>
              <a:rPr lang="en-GB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GB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Roh Kudus, </a:t>
            </a:r>
            <a:r>
              <a:rPr lang="en-GB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segala</a:t>
            </a:r>
            <a:r>
              <a:rPr lang="en-GB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hormat</a:t>
            </a:r>
            <a:r>
              <a:rPr lang="en-GB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GB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kemuliaan</a:t>
            </a:r>
            <a:r>
              <a:rPr lang="en-GB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sepanjang</a:t>
            </a:r>
            <a:r>
              <a:rPr lang="en-GB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segala</a:t>
            </a:r>
            <a:r>
              <a:rPr lang="en-GB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masa.</a:t>
            </a:r>
            <a:endParaRPr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32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U: </a:t>
            </a:r>
            <a:r>
              <a:rPr lang="en-GB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- min.</a:t>
            </a: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/>
        </p:nvSpPr>
        <p:spPr>
          <a:xfrm>
            <a:off x="311699" y="138945"/>
            <a:ext cx="5692547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Bapa Kami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(The Lord’s Prayer)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48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8"/>
          <p:cNvSpPr txBox="1">
            <a:spLocks noGrp="1"/>
          </p:cNvSpPr>
          <p:nvPr>
            <p:ph type="title"/>
          </p:nvPr>
        </p:nvSpPr>
        <p:spPr>
          <a:xfrm>
            <a:off x="0" y="865282"/>
            <a:ext cx="121920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600" b="1" dirty="0">
                <a:latin typeface="Arial"/>
                <a:ea typeface="Arial"/>
                <a:cs typeface="Arial"/>
                <a:sym typeface="Arial"/>
              </a:rPr>
              <a:t>Bapa Kami </a:t>
            </a:r>
            <a:r>
              <a:rPr lang="en-GB" sz="2000" b="1" i="1" dirty="0">
                <a:latin typeface="Arial"/>
                <a:ea typeface="Arial"/>
                <a:cs typeface="Arial"/>
                <a:sym typeface="Arial"/>
              </a:rPr>
              <a:t>({})</a:t>
            </a:r>
            <a:endParaRPr sz="3400" b="1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48;p47">
            <a:extLst>
              <a:ext uri="{FF2B5EF4-FFF2-40B4-BE49-F238E27FC236}">
                <a16:creationId xmlns:a16="http://schemas.microsoft.com/office/drawing/2014/main" id="{CA9B16E8-9851-D698-2821-90D1D73C145A}"/>
              </a:ext>
            </a:extLst>
          </p:cNvPr>
          <p:cNvSpPr txBox="1"/>
          <p:nvPr/>
        </p:nvSpPr>
        <p:spPr>
          <a:xfrm>
            <a:off x="436881" y="1514589"/>
            <a:ext cx="5659119" cy="55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GB" sz="3200" b="1" dirty="0"/>
              <a:t>Bapa kami yang </a:t>
            </a:r>
            <a:r>
              <a:rPr lang="en-GB" sz="3200" b="1" dirty="0" err="1"/>
              <a:t>ada</a:t>
            </a:r>
            <a:r>
              <a:rPr lang="en-GB" sz="3200" b="1" dirty="0"/>
              <a:t> di </a:t>
            </a:r>
            <a:r>
              <a:rPr lang="en-GB" sz="3200" b="1" dirty="0" err="1"/>
              <a:t>surga</a:t>
            </a:r>
            <a:r>
              <a:rPr lang="en-GB" sz="3200" b="1" dirty="0"/>
              <a:t>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GB" sz="3200" b="1" dirty="0" err="1"/>
              <a:t>Dimuliakanlah</a:t>
            </a:r>
            <a:r>
              <a:rPr lang="en-GB" sz="3200" b="1" dirty="0"/>
              <a:t> </a:t>
            </a:r>
            <a:r>
              <a:rPr lang="en-GB" sz="3200" b="1" dirty="0" err="1"/>
              <a:t>namaMu</a:t>
            </a:r>
            <a:r>
              <a:rPr lang="en-GB" sz="3200" b="1" dirty="0"/>
              <a:t>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GB" sz="3200" b="1" dirty="0" err="1"/>
              <a:t>Datanglah</a:t>
            </a:r>
            <a:r>
              <a:rPr lang="en-GB" sz="3200" b="1" dirty="0"/>
              <a:t> </a:t>
            </a:r>
            <a:r>
              <a:rPr lang="en-GB" sz="3200" b="1" dirty="0" err="1"/>
              <a:t>kerajaanMu</a:t>
            </a:r>
            <a:r>
              <a:rPr lang="en-GB" sz="3200" b="1" dirty="0"/>
              <a:t>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GB" sz="3200" b="1" dirty="0" err="1"/>
              <a:t>Jadilah</a:t>
            </a:r>
            <a:r>
              <a:rPr lang="en-GB" sz="3200" b="1" dirty="0"/>
              <a:t> </a:t>
            </a:r>
            <a:r>
              <a:rPr lang="en-GB" sz="3200" b="1" dirty="0" err="1"/>
              <a:t>kehendakMu</a:t>
            </a:r>
            <a:r>
              <a:rPr lang="en-GB" sz="3200" b="1" dirty="0"/>
              <a:t>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GB" sz="3200" b="1" dirty="0"/>
              <a:t>Di </a:t>
            </a:r>
            <a:r>
              <a:rPr lang="en-GB" sz="3200" b="1" dirty="0" err="1"/>
              <a:t>atas</a:t>
            </a:r>
            <a:r>
              <a:rPr lang="en-GB" sz="3200" b="1" dirty="0"/>
              <a:t> </a:t>
            </a:r>
            <a:r>
              <a:rPr lang="en-GB" sz="3200" b="1" dirty="0" err="1"/>
              <a:t>bumi</a:t>
            </a:r>
            <a:r>
              <a:rPr lang="en-GB" sz="3200" b="1" dirty="0"/>
              <a:t> </a:t>
            </a:r>
            <a:r>
              <a:rPr lang="en-GB" sz="3200" b="1" dirty="0" err="1"/>
              <a:t>seperti</a:t>
            </a:r>
            <a:r>
              <a:rPr lang="en-GB" sz="3200" b="1" dirty="0"/>
              <a:t> di </a:t>
            </a:r>
            <a:r>
              <a:rPr lang="en-GB" sz="3200" b="1" dirty="0" err="1"/>
              <a:t>dalam</a:t>
            </a:r>
            <a:r>
              <a:rPr lang="en-GB" sz="3200" b="1" dirty="0"/>
              <a:t> </a:t>
            </a:r>
            <a:r>
              <a:rPr lang="en-GB" sz="3200" b="1" dirty="0" err="1"/>
              <a:t>surga</a:t>
            </a:r>
            <a:r>
              <a:rPr lang="en-GB" sz="3200" b="1" dirty="0"/>
              <a:t>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GB" sz="3200" b="1" dirty="0" err="1"/>
              <a:t>Berilah</a:t>
            </a:r>
            <a:r>
              <a:rPr lang="en-GB" sz="3200" b="1" dirty="0"/>
              <a:t> kami </a:t>
            </a:r>
            <a:r>
              <a:rPr lang="en-GB" sz="3200" b="1" dirty="0" err="1"/>
              <a:t>rejeki</a:t>
            </a:r>
            <a:r>
              <a:rPr lang="en-GB" sz="3200" b="1" dirty="0"/>
              <a:t> pada </a:t>
            </a:r>
            <a:r>
              <a:rPr lang="en-GB" sz="3200" b="1" dirty="0" err="1"/>
              <a:t>hari</a:t>
            </a:r>
            <a:r>
              <a:rPr lang="en-GB" sz="3200" b="1" dirty="0"/>
              <a:t> </a:t>
            </a:r>
            <a:r>
              <a:rPr lang="en-GB" sz="3200" b="1" dirty="0" err="1"/>
              <a:t>ini</a:t>
            </a:r>
            <a:r>
              <a:rPr lang="en-GB" sz="3200" b="1" dirty="0"/>
              <a:t>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GB" sz="3200" b="1" dirty="0"/>
              <a:t>Dan </a:t>
            </a:r>
            <a:r>
              <a:rPr lang="en-GB" sz="3200" b="1" dirty="0" err="1"/>
              <a:t>ampunilah</a:t>
            </a:r>
            <a:r>
              <a:rPr lang="en-GB" sz="3200" b="1" dirty="0"/>
              <a:t> </a:t>
            </a:r>
            <a:r>
              <a:rPr lang="en-GB" sz="3200" b="1" dirty="0" err="1"/>
              <a:t>kesalahan</a:t>
            </a:r>
            <a:r>
              <a:rPr lang="en-GB" sz="3200" b="1" dirty="0"/>
              <a:t> kami, </a:t>
            </a:r>
            <a:endParaRPr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48;p47">
            <a:extLst>
              <a:ext uri="{FF2B5EF4-FFF2-40B4-BE49-F238E27FC236}">
                <a16:creationId xmlns:a16="http://schemas.microsoft.com/office/drawing/2014/main" id="{7083CE61-6032-B9DC-DCDE-5899BA10ECA2}"/>
              </a:ext>
            </a:extLst>
          </p:cNvPr>
          <p:cNvSpPr txBox="1"/>
          <p:nvPr/>
        </p:nvSpPr>
        <p:spPr>
          <a:xfrm>
            <a:off x="6096000" y="1584982"/>
            <a:ext cx="5659119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 b="1" i="1" dirty="0">
                <a:solidFill>
                  <a:srgbClr val="752224"/>
                </a:solidFill>
              </a:rPr>
              <a:t>Our Father who art in heaven,</a:t>
            </a:r>
            <a:endParaRPr lang="en-US" sz="3200" dirty="0">
              <a:solidFill>
                <a:srgbClr val="752224"/>
              </a:solidFill>
            </a:endParaRPr>
          </a:p>
          <a:p>
            <a:r>
              <a:rPr lang="en-US" sz="3200" b="1" i="1" dirty="0">
                <a:solidFill>
                  <a:srgbClr val="752224"/>
                </a:solidFill>
              </a:rPr>
              <a:t>hallowed be thy name;</a:t>
            </a:r>
            <a:endParaRPr lang="en-US" sz="3200" dirty="0">
              <a:solidFill>
                <a:srgbClr val="752224"/>
              </a:solidFill>
            </a:endParaRPr>
          </a:p>
          <a:p>
            <a:r>
              <a:rPr lang="en-US" sz="3200" b="1" i="1" dirty="0">
                <a:solidFill>
                  <a:srgbClr val="752224"/>
                </a:solidFill>
              </a:rPr>
              <a:t>thy kingdom come,</a:t>
            </a:r>
            <a:endParaRPr lang="en-US" sz="3200" dirty="0">
              <a:solidFill>
                <a:srgbClr val="752224"/>
              </a:solidFill>
            </a:endParaRPr>
          </a:p>
          <a:p>
            <a:r>
              <a:rPr lang="en-US" sz="3200" b="1" i="1" dirty="0">
                <a:solidFill>
                  <a:srgbClr val="752224"/>
                </a:solidFill>
              </a:rPr>
              <a:t>thy will be done on earth as it is in heaven.</a:t>
            </a:r>
            <a:endParaRPr lang="en-US" sz="3200" dirty="0">
              <a:solidFill>
                <a:srgbClr val="752224"/>
              </a:solidFill>
            </a:endParaRPr>
          </a:p>
          <a:p>
            <a:r>
              <a:rPr lang="en-US" sz="3200" b="1" i="1" dirty="0">
                <a:solidFill>
                  <a:srgbClr val="752224"/>
                </a:solidFill>
              </a:rPr>
              <a:t>Give us this day our daily bread,</a:t>
            </a:r>
            <a:endParaRPr lang="en-US" sz="3200" dirty="0">
              <a:solidFill>
                <a:srgbClr val="752224"/>
              </a:solidFill>
            </a:endParaRPr>
          </a:p>
          <a:p>
            <a:r>
              <a:rPr lang="en-US" sz="3200" b="1" i="1" dirty="0">
                <a:solidFill>
                  <a:srgbClr val="752224"/>
                </a:solidFill>
              </a:rPr>
              <a:t>and forgive us our trespasses,</a:t>
            </a:r>
            <a:endParaRPr lang="en-US" sz="3200" dirty="0">
              <a:solidFill>
                <a:srgbClr val="752224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>
          <a:extLst>
            <a:ext uri="{FF2B5EF4-FFF2-40B4-BE49-F238E27FC236}">
              <a16:creationId xmlns:a16="http://schemas.microsoft.com/office/drawing/2014/main" id="{FB76C8C9-7C3F-7895-3E03-37C15C52B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>
            <a:extLst>
              <a:ext uri="{FF2B5EF4-FFF2-40B4-BE49-F238E27FC236}">
                <a16:creationId xmlns:a16="http://schemas.microsoft.com/office/drawing/2014/main" id="{FC35AAC1-250E-5778-775D-F098054334BC}"/>
              </a:ext>
            </a:extLst>
          </p:cNvPr>
          <p:cNvSpPr txBox="1"/>
          <p:nvPr/>
        </p:nvSpPr>
        <p:spPr>
          <a:xfrm>
            <a:off x="311699" y="138945"/>
            <a:ext cx="5692547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Bapa Kami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(The Lord’s Prayer)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48">
            <a:extLst>
              <a:ext uri="{FF2B5EF4-FFF2-40B4-BE49-F238E27FC236}">
                <a16:creationId xmlns:a16="http://schemas.microsoft.com/office/drawing/2014/main" id="{535F2061-E30E-F5B9-025A-6E018A300A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8">
            <a:extLst>
              <a:ext uri="{FF2B5EF4-FFF2-40B4-BE49-F238E27FC236}">
                <a16:creationId xmlns:a16="http://schemas.microsoft.com/office/drawing/2014/main" id="{872DCEA0-A3B4-7A4B-07F0-153CC4F146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865282"/>
            <a:ext cx="121920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600" b="1" dirty="0">
                <a:latin typeface="Arial"/>
                <a:ea typeface="Arial"/>
                <a:cs typeface="Arial"/>
                <a:sym typeface="Arial"/>
              </a:rPr>
              <a:t>Bapa Kami </a:t>
            </a:r>
            <a:r>
              <a:rPr lang="en-GB" sz="2000" b="1" i="1" dirty="0">
                <a:latin typeface="Arial"/>
                <a:ea typeface="Arial"/>
                <a:cs typeface="Arial"/>
                <a:sym typeface="Arial"/>
              </a:rPr>
              <a:t>({})</a:t>
            </a:r>
            <a:endParaRPr sz="3400" b="1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48;p47">
            <a:extLst>
              <a:ext uri="{FF2B5EF4-FFF2-40B4-BE49-F238E27FC236}">
                <a16:creationId xmlns:a16="http://schemas.microsoft.com/office/drawing/2014/main" id="{E5343D40-71F2-3E1C-B295-30B0D25A7AD7}"/>
              </a:ext>
            </a:extLst>
          </p:cNvPr>
          <p:cNvSpPr txBox="1"/>
          <p:nvPr/>
        </p:nvSpPr>
        <p:spPr>
          <a:xfrm>
            <a:off x="436881" y="1514589"/>
            <a:ext cx="5659119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GB" sz="3200" b="1" dirty="0" err="1"/>
              <a:t>Seperti</a:t>
            </a:r>
            <a:r>
              <a:rPr lang="en-GB" sz="3200" b="1" dirty="0"/>
              <a:t> kami pun </a:t>
            </a:r>
            <a:r>
              <a:rPr lang="en-GB" sz="3200" b="1" dirty="0" err="1"/>
              <a:t>mengampuni</a:t>
            </a:r>
            <a:br>
              <a:rPr lang="en-GB" sz="3200" b="1" dirty="0"/>
            </a:br>
            <a:r>
              <a:rPr lang="en-GB" sz="3200" b="1" dirty="0"/>
              <a:t>Yang </a:t>
            </a:r>
            <a:r>
              <a:rPr lang="en-GB" sz="3200" b="1" dirty="0" err="1"/>
              <a:t>bersalah</a:t>
            </a:r>
            <a:r>
              <a:rPr lang="en-GB" sz="3200" b="1" dirty="0"/>
              <a:t> </a:t>
            </a:r>
            <a:r>
              <a:rPr lang="en-GB" sz="3200" b="1" dirty="0" err="1"/>
              <a:t>kepada</a:t>
            </a:r>
            <a:r>
              <a:rPr lang="en-GB" sz="3200" b="1" dirty="0"/>
              <a:t> kami</a:t>
            </a:r>
            <a:br>
              <a:rPr lang="en-GB" sz="3200" b="1" dirty="0"/>
            </a:br>
            <a:r>
              <a:rPr lang="en-GB" sz="3200" b="1" dirty="0"/>
              <a:t>Dan </a:t>
            </a:r>
            <a:r>
              <a:rPr lang="en-GB" sz="3200" b="1" dirty="0" err="1"/>
              <a:t>janganlah</a:t>
            </a:r>
            <a:r>
              <a:rPr lang="en-GB" sz="3200" b="1" dirty="0"/>
              <a:t> </a:t>
            </a:r>
            <a:r>
              <a:rPr lang="en-GB" sz="3200" b="1" dirty="0" err="1"/>
              <a:t>masukkan</a:t>
            </a:r>
            <a:r>
              <a:rPr lang="en-GB" sz="3200" b="1" dirty="0"/>
              <a:t> kami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GB" sz="3200" b="1" dirty="0"/>
              <a:t>Ke </a:t>
            </a:r>
            <a:r>
              <a:rPr lang="en-GB" sz="3200" b="1" dirty="0" err="1"/>
              <a:t>dalam</a:t>
            </a:r>
            <a:r>
              <a:rPr lang="en-GB" sz="3200" b="1" dirty="0"/>
              <a:t> </a:t>
            </a:r>
            <a:r>
              <a:rPr lang="en-GB" sz="3200" b="1" dirty="0" err="1"/>
              <a:t>pencobaan</a:t>
            </a:r>
            <a:endParaRPr lang="en-GB" sz="3200" b="1" dirty="0"/>
          </a:p>
          <a:p>
            <a:pPr lvl="0">
              <a:buClr>
                <a:schemeClr val="dk1"/>
              </a:buClr>
              <a:buSzPts val="1100"/>
            </a:pPr>
            <a:r>
              <a:rPr lang="en-GB" sz="3200" b="1" dirty="0" err="1"/>
              <a:t>Tetapi</a:t>
            </a:r>
            <a:r>
              <a:rPr lang="en-GB" sz="3200" b="1" dirty="0"/>
              <a:t> </a:t>
            </a:r>
            <a:r>
              <a:rPr lang="en-GB" sz="3200" b="1" dirty="0" err="1"/>
              <a:t>bebaskanlah</a:t>
            </a:r>
            <a:r>
              <a:rPr lang="en-GB" sz="3200" b="1" dirty="0"/>
              <a:t> kami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GB" sz="3200" b="1" dirty="0"/>
              <a:t>Dari yang </a:t>
            </a:r>
            <a:r>
              <a:rPr lang="en-GB" sz="3200" b="1" dirty="0" err="1"/>
              <a:t>jahat</a:t>
            </a:r>
            <a:endParaRPr lang="en-GB" sz="3200" b="1" dirty="0"/>
          </a:p>
        </p:txBody>
      </p:sp>
      <p:sp>
        <p:nvSpPr>
          <p:cNvPr id="5" name="Google Shape;348;p47">
            <a:extLst>
              <a:ext uri="{FF2B5EF4-FFF2-40B4-BE49-F238E27FC236}">
                <a16:creationId xmlns:a16="http://schemas.microsoft.com/office/drawing/2014/main" id="{C77BFB30-DD4A-674B-7E2B-E5F205257A70}"/>
              </a:ext>
            </a:extLst>
          </p:cNvPr>
          <p:cNvSpPr txBox="1"/>
          <p:nvPr/>
        </p:nvSpPr>
        <p:spPr>
          <a:xfrm>
            <a:off x="6004246" y="1514589"/>
            <a:ext cx="565911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 b="1" i="1" dirty="0">
                <a:solidFill>
                  <a:srgbClr val="752224"/>
                </a:solidFill>
              </a:rPr>
              <a:t>as we forgive those who trespass against us;</a:t>
            </a:r>
            <a:endParaRPr lang="en-US" sz="3200" dirty="0">
              <a:solidFill>
                <a:srgbClr val="752224"/>
              </a:solidFill>
            </a:endParaRPr>
          </a:p>
          <a:p>
            <a:r>
              <a:rPr lang="en-US" sz="3200" b="1" i="1" dirty="0">
                <a:solidFill>
                  <a:srgbClr val="752224"/>
                </a:solidFill>
              </a:rPr>
              <a:t>and lead us not into temptation</a:t>
            </a:r>
            <a:endParaRPr lang="en-US" sz="3200" dirty="0">
              <a:solidFill>
                <a:srgbClr val="752224"/>
              </a:solidFill>
            </a:endParaRPr>
          </a:p>
          <a:p>
            <a:r>
              <a:rPr lang="en-US" sz="3200" b="1" i="1" dirty="0">
                <a:solidFill>
                  <a:srgbClr val="752224"/>
                </a:solidFill>
              </a:rPr>
              <a:t>but deliver us from evil.  </a:t>
            </a:r>
            <a:endParaRPr lang="en-US" sz="3200" dirty="0">
              <a:solidFill>
                <a:srgbClr val="752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97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86;g365bd4e339f_0_149">
            <a:extLst>
              <a:ext uri="{FF2B5EF4-FFF2-40B4-BE49-F238E27FC236}">
                <a16:creationId xmlns:a16="http://schemas.microsoft.com/office/drawing/2014/main" id="{ADD586DA-AB6F-D593-AAB5-98FDEB6268C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619" t="18696" r="3720" b="18096"/>
          <a:stretch/>
        </p:blipFill>
        <p:spPr>
          <a:xfrm>
            <a:off x="9712960" y="0"/>
            <a:ext cx="2479040" cy="85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/>
        </p:nvSpPr>
        <p:spPr>
          <a:xfrm>
            <a:off x="311700" y="138945"/>
            <a:ext cx="758262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Ordinarium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(Breaking of the Bread)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51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1"/>
          <p:cNvSpPr txBox="1"/>
          <p:nvPr/>
        </p:nvSpPr>
        <p:spPr>
          <a:xfrm>
            <a:off x="0" y="1198880"/>
            <a:ext cx="12192000" cy="66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Anak </a:t>
            </a:r>
            <a:r>
              <a:rPr lang="en-GB" sz="3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Domba</a:t>
            </a:r>
            <a:r>
              <a:rPr lang="en-GB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Allah 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(PS {})</a:t>
            </a: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1"/>
          <p:cNvSpPr txBox="1"/>
          <p:nvPr/>
        </p:nvSpPr>
        <p:spPr>
          <a:xfrm>
            <a:off x="938480" y="2255553"/>
            <a:ext cx="10315041" cy="4226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Anak Domba Allah, yang menghapus dosa dunia, kasihanilah kami.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Anak Domba Allah, yang menghapus dosa dunia, kasihanilah kami.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Anak Domba Allah, yang menghapus dosa dunia, berilah kami damai.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/>
        </p:nvSpPr>
        <p:spPr>
          <a:xfrm>
            <a:off x="311700" y="138945"/>
            <a:ext cx="758262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Persiapan Komuni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(Invitation to Communion)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52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2"/>
          <p:cNvSpPr txBox="1"/>
          <p:nvPr/>
        </p:nvSpPr>
        <p:spPr>
          <a:xfrm>
            <a:off x="296943" y="1605499"/>
            <a:ext cx="11598115" cy="486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4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P: Lihatlah Anak Domba Allah, lihatlah Dia yang menghapus dosa dunia. Berbahagialah Saudara-Saudari yang diundang ke perjamuan Anak Domba.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Behold the Lamb of God, behold him who takes away the sins of the world. Blessed are those called to the supper of the Lamb.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8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4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U: Tuhan, saya tidak pantas, Engkau datang kepada saya, tetapi bersabdalah saja, maka saya akan sembuh.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Lord, I am not worthy that you should enter under my roof,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but only say the word and my soul shall be healed.</a:t>
            </a:r>
            <a:endParaRPr sz="32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86;g365bd4e339f_0_149">
            <a:extLst>
              <a:ext uri="{FF2B5EF4-FFF2-40B4-BE49-F238E27FC236}">
                <a16:creationId xmlns:a16="http://schemas.microsoft.com/office/drawing/2014/main" id="{85D05880-BA8C-B7D5-2DA0-648C1D839D0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619" t="18696" r="3720" b="18096"/>
          <a:stretch/>
        </p:blipFill>
        <p:spPr>
          <a:xfrm>
            <a:off x="9712960" y="0"/>
            <a:ext cx="2479040" cy="85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/>
        </p:nvSpPr>
        <p:spPr>
          <a:xfrm>
            <a:off x="644900" y="1767300"/>
            <a:ext cx="5183700" cy="48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</a:rPr>
              <a:t>Text</a:t>
            </a: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311700" y="138950"/>
            <a:ext cx="51324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Lagu Pembuka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(Entrance Hymn)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188" y="991510"/>
            <a:ext cx="121920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3600" b="1" dirty="0"/>
              <a:t>{</a:t>
            </a:r>
            <a:r>
              <a:rPr lang="en-GB" sz="3600" b="1" dirty="0" err="1"/>
              <a:t>LaguPertama</a:t>
            </a:r>
            <a:r>
              <a:rPr lang="en-GB" sz="3600" b="1" dirty="0"/>
              <a:t>} </a:t>
            </a:r>
            <a:r>
              <a:rPr lang="en-GB" sz="2000" b="1" dirty="0"/>
              <a:t>(PS {})</a:t>
            </a:r>
            <a:endParaRPr lang="en-GB" sz="2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6303500" y="1767300"/>
            <a:ext cx="5183700" cy="48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1" dirty="0">
                <a:solidFill>
                  <a:schemeClr val="dk1"/>
                </a:solidFill>
              </a:rPr>
              <a:t>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1" dirty="0">
                <a:solidFill>
                  <a:schemeClr val="dk1"/>
                </a:solidFill>
              </a:rPr>
              <a:t>Text</a:t>
            </a:r>
            <a:endParaRPr sz="30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/>
        </p:nvSpPr>
        <p:spPr>
          <a:xfrm>
            <a:off x="311700" y="138945"/>
            <a:ext cx="758262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Lagu Komuni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(Communion Hymn)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54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4"/>
          <p:cNvSpPr txBox="1">
            <a:spLocks noGrp="1"/>
          </p:cNvSpPr>
          <p:nvPr>
            <p:ph type="title"/>
          </p:nvPr>
        </p:nvSpPr>
        <p:spPr>
          <a:xfrm>
            <a:off x="0" y="1091135"/>
            <a:ext cx="12191999" cy="77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3400" b="1" dirty="0"/>
              <a:t>{LaguKomuni} </a:t>
            </a:r>
            <a:r>
              <a:rPr lang="en-GB" sz="2000" b="1" dirty="0"/>
              <a:t>(PS {})</a:t>
            </a:r>
            <a:endParaRPr sz="2000" b="1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6516050" y="1866900"/>
            <a:ext cx="5194500" cy="51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3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4"/>
          <p:cNvSpPr txBox="1"/>
          <p:nvPr/>
        </p:nvSpPr>
        <p:spPr>
          <a:xfrm>
            <a:off x="311700" y="1866900"/>
            <a:ext cx="5194500" cy="51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3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86;g365bd4e339f_0_149">
            <a:extLst>
              <a:ext uri="{FF2B5EF4-FFF2-40B4-BE49-F238E27FC236}">
                <a16:creationId xmlns:a16="http://schemas.microsoft.com/office/drawing/2014/main" id="{567A8AF1-3BA4-A033-1E1B-28AA93C993A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619" t="18696" r="3720" b="18096"/>
          <a:stretch/>
        </p:blipFill>
        <p:spPr>
          <a:xfrm>
            <a:off x="9712960" y="0"/>
            <a:ext cx="2479040" cy="85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>
          <a:extLst>
            <a:ext uri="{FF2B5EF4-FFF2-40B4-BE49-F238E27FC236}">
              <a16:creationId xmlns:a16="http://schemas.microsoft.com/office/drawing/2014/main" id="{62E7C23E-FF45-AFAC-0BB2-5FDF514DD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17">
            <a:extLst>
              <a:ext uri="{FF2B5EF4-FFF2-40B4-BE49-F238E27FC236}">
                <a16:creationId xmlns:a16="http://schemas.microsoft.com/office/drawing/2014/main" id="{D3E708DF-9FB3-FD5B-93C4-52C5F0865B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7">
            <a:extLst>
              <a:ext uri="{FF2B5EF4-FFF2-40B4-BE49-F238E27FC236}">
                <a16:creationId xmlns:a16="http://schemas.microsoft.com/office/drawing/2014/main" id="{BCEBBBBB-EF0F-7894-CA4C-EAA70E86B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920313"/>
            <a:ext cx="12191999" cy="77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400" b="1" i="1" dirty="0">
                <a:latin typeface="Arial"/>
                <a:ea typeface="Arial"/>
                <a:cs typeface="Arial"/>
                <a:sym typeface="Arial"/>
              </a:rPr>
              <a:t>{P</a:t>
            </a:r>
            <a:r>
              <a:rPr lang="en-GB" sz="3400" b="1" i="1" dirty="0" err="1">
                <a:latin typeface="Arial"/>
                <a:ea typeface="Arial"/>
                <a:cs typeface="Arial"/>
                <a:sym typeface="Arial"/>
              </a:rPr>
              <a:t>engumuman</a:t>
            </a:r>
            <a:r>
              <a:rPr lang="en-GB" sz="3400" b="1" i="1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7">
            <a:extLst>
              <a:ext uri="{FF2B5EF4-FFF2-40B4-BE49-F238E27FC236}">
                <a16:creationId xmlns:a16="http://schemas.microsoft.com/office/drawing/2014/main" id="{1CE520E0-EF92-E69A-B495-2950868DCCFC}"/>
              </a:ext>
            </a:extLst>
          </p:cNvPr>
          <p:cNvSpPr txBox="1"/>
          <p:nvPr/>
        </p:nvSpPr>
        <p:spPr>
          <a:xfrm>
            <a:off x="428830" y="1775485"/>
            <a:ext cx="11334340" cy="485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4952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6;g365bd4e339f_0_149">
            <a:extLst>
              <a:ext uri="{FF2B5EF4-FFF2-40B4-BE49-F238E27FC236}">
                <a16:creationId xmlns:a16="http://schemas.microsoft.com/office/drawing/2014/main" id="{8EDB4B39-99B6-95A9-8652-84F6BFB727F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619" t="18696" r="3720" b="18096"/>
          <a:stretch/>
        </p:blipFill>
        <p:spPr>
          <a:xfrm>
            <a:off x="9712960" y="6002829"/>
            <a:ext cx="2479040" cy="85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/>
        </p:nvSpPr>
        <p:spPr>
          <a:xfrm>
            <a:off x="311700" y="138945"/>
            <a:ext cx="565222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Berkat Perutusan </a:t>
            </a:r>
            <a:r>
              <a:rPr lang="en-GB" sz="24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(Dismissal)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65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5"/>
          <p:cNvSpPr txBox="1"/>
          <p:nvPr/>
        </p:nvSpPr>
        <p:spPr>
          <a:xfrm>
            <a:off x="296943" y="2246015"/>
            <a:ext cx="11598115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 terhadap berkat dari imam: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2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Responding to the blessing: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44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U: Syukur kepada Allah.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GB" sz="44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Thanks be to God.</a:t>
            </a:r>
            <a:endParaRPr sz="4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/>
        </p:nvSpPr>
        <p:spPr>
          <a:xfrm>
            <a:off x="311700" y="138945"/>
            <a:ext cx="565222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Lagu Penutup </a:t>
            </a:r>
            <a:r>
              <a:rPr lang="en-GB" sz="24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(Recessional Hymn)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p66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6"/>
          <p:cNvSpPr txBox="1"/>
          <p:nvPr/>
        </p:nvSpPr>
        <p:spPr>
          <a:xfrm>
            <a:off x="0" y="1198880"/>
            <a:ext cx="12192000" cy="66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3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GB" sz="3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LaguPenutup</a:t>
            </a:r>
            <a:r>
              <a:rPr lang="en-GB" sz="3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(PS {})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66"/>
          <p:cNvSpPr txBox="1"/>
          <p:nvPr/>
        </p:nvSpPr>
        <p:spPr>
          <a:xfrm>
            <a:off x="260150" y="2072675"/>
            <a:ext cx="54816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3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66"/>
          <p:cNvSpPr txBox="1"/>
          <p:nvPr/>
        </p:nvSpPr>
        <p:spPr>
          <a:xfrm>
            <a:off x="6299925" y="2020300"/>
            <a:ext cx="53982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3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8"/>
          <p:cNvSpPr txBox="1"/>
          <p:nvPr/>
        </p:nvSpPr>
        <p:spPr>
          <a:xfrm>
            <a:off x="2504123" y="1957179"/>
            <a:ext cx="7183755" cy="12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Selamat hari Minggu.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Periksa lagi bawaan Anda.</a:t>
            </a:r>
            <a:endParaRPr sz="4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68"/>
          <p:cNvSpPr txBox="1"/>
          <p:nvPr/>
        </p:nvSpPr>
        <p:spPr>
          <a:xfrm>
            <a:off x="256540" y="5549655"/>
            <a:ext cx="1167892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Lagu dipergunakan dengan izin dan dilaporkan ke ONE LICENSE #A-727998.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Music is used with permission and reported to ONE LICENSE when used #A-727998.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p68"/>
          <p:cNvGrpSpPr/>
          <p:nvPr/>
        </p:nvGrpSpPr>
        <p:grpSpPr>
          <a:xfrm>
            <a:off x="256540" y="143018"/>
            <a:ext cx="3283904" cy="1083004"/>
            <a:chOff x="272097" y="329314"/>
            <a:chExt cx="3283904" cy="1083004"/>
          </a:xfrm>
        </p:grpSpPr>
        <p:pic>
          <p:nvPicPr>
            <p:cNvPr id="489" name="Google Shape;489;p68" descr="A black background with white text&#10;&#10;AI-generated content may be incorrect."/>
            <p:cNvPicPr preferRelativeResize="0"/>
            <p:nvPr/>
          </p:nvPicPr>
          <p:blipFill rotWithShape="1">
            <a:blip r:embed="rId3">
              <a:alphaModFix/>
            </a:blip>
            <a:srcRect l="24743" t="28586"/>
            <a:stretch/>
          </p:blipFill>
          <p:spPr>
            <a:xfrm>
              <a:off x="1036320" y="477348"/>
              <a:ext cx="2371725" cy="7389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Google Shape;490;p68"/>
            <p:cNvSpPr txBox="1"/>
            <p:nvPr/>
          </p:nvSpPr>
          <p:spPr>
            <a:xfrm>
              <a:off x="1036321" y="981461"/>
              <a:ext cx="251968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1" i="0" u="sng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multiculturalcare.org.au</a:t>
              </a:r>
              <a:endParaRPr sz="15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1" name="Google Shape;491;p68" descr="A black background with white text&#10;&#10;AI-generated content may be incorrect."/>
            <p:cNvPicPr preferRelativeResize="0"/>
            <p:nvPr/>
          </p:nvPicPr>
          <p:blipFill rotWithShape="1">
            <a:blip r:embed="rId3">
              <a:alphaModFix/>
            </a:blip>
            <a:srcRect r="75751"/>
            <a:stretch/>
          </p:blipFill>
          <p:spPr>
            <a:xfrm>
              <a:off x="272097" y="329314"/>
              <a:ext cx="764224" cy="10347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" name="Google Shape;492;p68"/>
          <p:cNvGrpSpPr/>
          <p:nvPr/>
        </p:nvGrpSpPr>
        <p:grpSpPr>
          <a:xfrm>
            <a:off x="9128384" y="91503"/>
            <a:ext cx="2807076" cy="1186034"/>
            <a:chOff x="8918251" y="91503"/>
            <a:chExt cx="2807076" cy="1186034"/>
          </a:xfrm>
        </p:grpSpPr>
        <p:pic>
          <p:nvPicPr>
            <p:cNvPr id="493" name="Google Shape;493;p68" descr="A black background with red text&#10;&#10;AI-generated content may be incorrect."/>
            <p:cNvPicPr preferRelativeResize="0"/>
            <p:nvPr/>
          </p:nvPicPr>
          <p:blipFill rotWithShape="1">
            <a:blip r:embed="rId5">
              <a:alphaModFix/>
            </a:blip>
            <a:srcRect l="26046"/>
            <a:stretch/>
          </p:blipFill>
          <p:spPr>
            <a:xfrm>
              <a:off x="9682475" y="91503"/>
              <a:ext cx="2042852" cy="979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" name="Google Shape;494;p68"/>
            <p:cNvSpPr txBox="1"/>
            <p:nvPr/>
          </p:nvSpPr>
          <p:spPr>
            <a:xfrm>
              <a:off x="9682475" y="846680"/>
              <a:ext cx="2042852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1" i="0" u="sng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icfbrisbane.com</a:t>
              </a:r>
              <a:endPara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5" name="Google Shape;495;p68" descr="A black background with red text&#10;&#10;AI-generated content may be incorrect."/>
            <p:cNvPicPr preferRelativeResize="0"/>
            <p:nvPr/>
          </p:nvPicPr>
          <p:blipFill rotWithShape="1">
            <a:blip r:embed="rId5">
              <a:alphaModFix/>
            </a:blip>
            <a:srcRect r="73928"/>
            <a:stretch/>
          </p:blipFill>
          <p:spPr>
            <a:xfrm>
              <a:off x="8918251" y="171893"/>
              <a:ext cx="764224" cy="10390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6" name="Google Shape;496;p68"/>
          <p:cNvSpPr txBox="1"/>
          <p:nvPr/>
        </p:nvSpPr>
        <p:spPr>
          <a:xfrm>
            <a:off x="2387600" y="3594648"/>
            <a:ext cx="74168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Have a blessed Sunday.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Don’t leave your belongings.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86;g365bd4e339f_0_149">
            <a:extLst>
              <a:ext uri="{FF2B5EF4-FFF2-40B4-BE49-F238E27FC236}">
                <a16:creationId xmlns:a16="http://schemas.microsoft.com/office/drawing/2014/main" id="{ED524668-DA6E-93CE-D7D1-8AE9DAFCC37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619" t="18696" r="3720" b="18096"/>
          <a:stretch/>
        </p:blipFill>
        <p:spPr>
          <a:xfrm>
            <a:off x="9712960" y="0"/>
            <a:ext cx="2479040" cy="85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body" idx="1"/>
          </p:nvPr>
        </p:nvSpPr>
        <p:spPr>
          <a:xfrm>
            <a:off x="311700" y="1188720"/>
            <a:ext cx="5692547" cy="506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3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S: Saya </a:t>
            </a:r>
            <a:r>
              <a:rPr lang="en-GB" sz="31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mengaku</a:t>
            </a:r>
            <a:r>
              <a:rPr lang="en-GB" sz="3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31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kepada</a:t>
            </a:r>
            <a:r>
              <a:rPr lang="en-GB" sz="3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Allah yang </a:t>
            </a:r>
            <a:r>
              <a:rPr lang="en-GB" sz="31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mahakuasa</a:t>
            </a:r>
            <a:r>
              <a:rPr lang="en-GB" sz="3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dan </a:t>
            </a:r>
            <a:r>
              <a:rPr lang="en-GB" sz="31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kepada</a:t>
            </a:r>
            <a:r>
              <a:rPr lang="en-GB" sz="3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1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saudara</a:t>
            </a:r>
            <a:r>
              <a:rPr lang="en-GB" sz="3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1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sekalian</a:t>
            </a:r>
            <a:r>
              <a:rPr lang="en-GB" sz="3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31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bahwa</a:t>
            </a:r>
            <a:r>
              <a:rPr lang="en-GB" sz="3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1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saya</a:t>
            </a:r>
            <a:r>
              <a:rPr lang="en-GB" sz="3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1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telah</a:t>
            </a:r>
            <a:r>
              <a:rPr lang="en-GB" sz="3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1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berdosa</a:t>
            </a:r>
            <a:r>
              <a:rPr lang="en-GB" sz="3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31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GB" sz="3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1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pikiran</a:t>
            </a:r>
            <a:r>
              <a:rPr lang="en-GB" sz="3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GB" sz="31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perkataan</a:t>
            </a:r>
            <a:r>
              <a:rPr lang="en-GB" sz="3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31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GB" sz="3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1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perbuatan</a:t>
            </a:r>
            <a:r>
              <a:rPr lang="en-GB" sz="3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GB" sz="31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kelalaian</a:t>
            </a:r>
            <a:r>
              <a:rPr lang="en-GB" sz="3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br>
              <a:rPr lang="en-GB" sz="3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100" b="1" i="1" dirty="0">
                <a:solidFill>
                  <a:srgbClr val="3F3F3F"/>
                </a:solidFill>
              </a:rPr>
              <a:t>(</a:t>
            </a:r>
            <a:r>
              <a:rPr lang="en-GB" sz="3100" b="1" i="1" dirty="0" err="1">
                <a:solidFill>
                  <a:srgbClr val="3F3F3F"/>
                </a:solidFill>
              </a:rPr>
              <a:t>sambil</a:t>
            </a:r>
            <a:r>
              <a:rPr lang="en-GB" sz="3100" b="1" i="1" dirty="0">
                <a:solidFill>
                  <a:srgbClr val="3F3F3F"/>
                </a:solidFill>
              </a:rPr>
              <a:t> </a:t>
            </a:r>
            <a:r>
              <a:rPr lang="en-GB" sz="3100" b="1" i="1" dirty="0" err="1">
                <a:solidFill>
                  <a:srgbClr val="3F3F3F"/>
                </a:solidFill>
              </a:rPr>
              <a:t>menepuk</a:t>
            </a:r>
            <a:r>
              <a:rPr lang="en-GB" sz="3100" b="1" i="1" dirty="0">
                <a:solidFill>
                  <a:srgbClr val="3F3F3F"/>
                </a:solidFill>
              </a:rPr>
              <a:t> dada:)</a:t>
            </a:r>
            <a:br>
              <a:rPr lang="en-GB" sz="3100" b="1" i="1" dirty="0">
                <a:solidFill>
                  <a:srgbClr val="3F3F3F"/>
                </a:solidFill>
              </a:rPr>
            </a:br>
            <a:r>
              <a:rPr lang="en-GB" sz="3100" b="1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saya</a:t>
            </a:r>
            <a:r>
              <a:rPr lang="en-GB" sz="31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100" b="1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berdosa</a:t>
            </a:r>
            <a:r>
              <a:rPr lang="en-GB" sz="31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3100" b="1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saya</a:t>
            </a:r>
            <a:r>
              <a:rPr lang="en-GB" sz="31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100" b="1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berdosa</a:t>
            </a:r>
            <a:r>
              <a:rPr lang="en-GB" sz="31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br>
              <a:rPr lang="en-GB" sz="31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100" b="1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saya</a:t>
            </a:r>
            <a:r>
              <a:rPr lang="en-GB" sz="31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100" b="1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sungguh</a:t>
            </a:r>
            <a:r>
              <a:rPr lang="en-GB" sz="31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100" b="1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berdosa</a:t>
            </a:r>
            <a:r>
              <a:rPr lang="en-GB" sz="31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GB" sz="31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100" b="1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311700" y="138945"/>
            <a:ext cx="481910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Tobat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(Penitential Act)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8"/>
          <p:cNvSpPr txBox="1"/>
          <p:nvPr/>
        </p:nvSpPr>
        <p:spPr>
          <a:xfrm>
            <a:off x="6217920" y="1188720"/>
            <a:ext cx="5692547" cy="506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31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All: </a:t>
            </a:r>
            <a:r>
              <a:rPr lang="en-GB" sz="31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I confess to almighty God and to you, my brothers and sisters, that I have greatly sinned, in my thoughts and in my words, in what I have done and in what I have failed to do,</a:t>
            </a:r>
            <a:br>
              <a:rPr lang="en-GB" sz="31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100" b="1" i="1" u="none" strike="noStrike" cap="none">
                <a:solidFill>
                  <a:srgbClr val="A32F32"/>
                </a:solidFill>
                <a:latin typeface="Arial"/>
                <a:ea typeface="Arial"/>
                <a:cs typeface="Arial"/>
                <a:sym typeface="Arial"/>
              </a:rPr>
              <a:t>(while striking the breast:)</a:t>
            </a:r>
            <a:r>
              <a:rPr lang="en-GB" sz="3100" b="1" i="0" u="none" strike="noStrike" cap="none">
                <a:solidFill>
                  <a:srgbClr val="A32F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100" b="1" i="0" u="sng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through my fault, through</a:t>
            </a:r>
            <a:br>
              <a:rPr lang="en-GB" sz="3100" b="1" i="0" u="sng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100" b="1" i="0" u="sng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my fault, through my most grievous fault.</a:t>
            </a:r>
            <a:endParaRPr sz="310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/>
        </p:nvSpPr>
        <p:spPr>
          <a:xfrm>
            <a:off x="311700" y="138945"/>
            <a:ext cx="481910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Tobat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(Penitential Act)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9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 txBox="1"/>
          <p:nvPr/>
        </p:nvSpPr>
        <p:spPr>
          <a:xfrm>
            <a:off x="311700" y="1178560"/>
            <a:ext cx="5692547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S: </a:t>
            </a:r>
            <a:r>
              <a:rPr lang="en-GB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Oleh sebab itu, saya mohon, kepada Santa Perawan Maria, kepada</a:t>
            </a:r>
            <a:br>
              <a:rPr lang="en-GB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malaikat dan orang kudus, dan kepada</a:t>
            </a:r>
            <a:br>
              <a:rPr lang="en-GB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saudara sekalian, supaya mendoakan saya pada</a:t>
            </a:r>
            <a:br>
              <a:rPr lang="en-GB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Allah Tuhan kita.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6187753" y="1178560"/>
            <a:ext cx="5692547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3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All: </a:t>
            </a:r>
            <a:r>
              <a:rPr lang="en-GB" sz="32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Therefore, I ask blessed Mary ever-Virgin, all the Angels and Saints, and you, my brothers and sisters, to pray for me to the Lord our God.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3200" b="1" i="0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3200" b="1" i="0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3200" b="1" i="0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/>
        </p:nvSpPr>
        <p:spPr>
          <a:xfrm>
            <a:off x="311700" y="138945"/>
            <a:ext cx="481910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Ordinarium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(Lord Have Mercy)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 txBox="1"/>
          <p:nvPr/>
        </p:nvSpPr>
        <p:spPr>
          <a:xfrm>
            <a:off x="2035414" y="2222017"/>
            <a:ext cx="8121173" cy="422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Tuhan kasihanilah kami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44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   Tuhan kasihanilah kami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Kristus kasihanilah kami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44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   Kristus kasihanilah kami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Tuhan kasihanilah kami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44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   Tuhan kasihanilah kami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0" y="1188720"/>
            <a:ext cx="12192000" cy="71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600" b="1" dirty="0">
                <a:latin typeface="Arial"/>
                <a:ea typeface="Arial"/>
                <a:cs typeface="Arial"/>
                <a:sym typeface="Arial"/>
              </a:rPr>
              <a:t>Tuhan </a:t>
            </a:r>
            <a:r>
              <a:rPr lang="en-GB" sz="3600" b="1" dirty="0" err="1">
                <a:latin typeface="Arial"/>
                <a:ea typeface="Arial"/>
                <a:cs typeface="Arial"/>
                <a:sym typeface="Arial"/>
              </a:rPr>
              <a:t>Kasihanilah</a:t>
            </a:r>
            <a:r>
              <a:rPr lang="en-GB" sz="3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 b="1" i="1" dirty="0">
                <a:latin typeface="Arial"/>
                <a:ea typeface="Arial"/>
                <a:cs typeface="Arial"/>
                <a:sym typeface="Arial"/>
              </a:rPr>
              <a:t>(PS {})</a:t>
            </a:r>
            <a:endParaRPr sz="3400" b="1" i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/>
        </p:nvSpPr>
        <p:spPr>
          <a:xfrm>
            <a:off x="311700" y="138945"/>
            <a:ext cx="481910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Ordinarium </a:t>
            </a:r>
            <a:r>
              <a:rPr lang="en-GB" sz="1800" b="1" i="1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(Gloria)</a:t>
            </a:r>
            <a:endParaRPr sz="3400" b="1" i="1" u="none" strike="noStrike" cap="none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1"/>
          <p:cNvPicPr preferRelativeResize="0"/>
          <p:nvPr/>
        </p:nvPicPr>
        <p:blipFill rotWithShape="1">
          <a:blip r:embed="rId3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1"/>
          <p:cNvSpPr txBox="1"/>
          <p:nvPr/>
        </p:nvSpPr>
        <p:spPr>
          <a:xfrm>
            <a:off x="525679" y="2072673"/>
            <a:ext cx="11140643" cy="450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40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P: Kemuliaan kepada Allah di surga.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U: Dan damai di bumi kepada</a:t>
            </a:r>
            <a:br>
              <a:rPr lang="en-GB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orang yang berkenan pada-Nya.</a:t>
            </a:r>
            <a:br>
              <a:rPr lang="en-GB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4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Kami memuji Dikau, kami meluhurkan Dikau,</a:t>
            </a:r>
            <a:br>
              <a:rPr lang="en-GB" sz="4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4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kami menyembah Dikau.</a:t>
            </a:r>
            <a:r>
              <a:rPr lang="en-GB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Kami memuliakan Dikau. </a:t>
            </a:r>
            <a:r>
              <a:rPr lang="en-GB" sz="4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Kami bersyukur kepada-Mu,</a:t>
            </a:r>
            <a:br>
              <a:rPr lang="en-GB" sz="4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4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kar’na kemuliaan-Mu yang besar.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4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1"/>
          <p:cNvSpPr txBox="1"/>
          <p:nvPr/>
        </p:nvSpPr>
        <p:spPr>
          <a:xfrm>
            <a:off x="0" y="1198880"/>
            <a:ext cx="12192000" cy="66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3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Kemuliaan</a:t>
            </a:r>
            <a:r>
              <a:rPr lang="en-GB" sz="3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(PS {} )</a:t>
            </a: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1623</Words>
  <Application>Microsoft Office PowerPoint</Application>
  <PresentationFormat>Widescreen</PresentationFormat>
  <Paragraphs>213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Arial</vt:lpstr>
      <vt:lpstr>Simple Light</vt:lpstr>
      <vt:lpstr>PowerPoint Presentation</vt:lpstr>
      <vt:lpstr>Intensi Misa Mass Intentions</vt:lpstr>
      <vt:lpstr>PowerPoint Presentation</vt:lpstr>
      <vt:lpstr>{LaguPertama} (PS {})</vt:lpstr>
      <vt:lpstr>PowerPoint Presentation</vt:lpstr>
      <vt:lpstr>PowerPoint Presentation</vt:lpstr>
      <vt:lpstr>PowerPoint Presentation</vt:lpstr>
      <vt:lpstr>Tuhan Kasihanilah (PS {})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Bapa Kami ({})</vt:lpstr>
      <vt:lpstr>Bapa Kami ({})</vt:lpstr>
      <vt:lpstr>PowerPoint Presentation</vt:lpstr>
      <vt:lpstr>PowerPoint Presentation</vt:lpstr>
      <vt:lpstr>PowerPoint Presentation</vt:lpstr>
      <vt:lpstr>PowerPoint Presentation</vt:lpstr>
      <vt:lpstr>{LaguKomuni} (PS {})</vt:lpstr>
      <vt:lpstr>PowerPoint Presentation</vt:lpstr>
      <vt:lpstr>{Pengumuman}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Alexander Bravo Purnomo</cp:lastModifiedBy>
  <cp:revision>34</cp:revision>
  <dcterms:modified xsi:type="dcterms:W3CDTF">2025-06-22T09:05:53Z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2025-05-26T22:31:02Z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e6032bf5-fc53-4823-bdb6-511e22682fcd</vt:lpwstr>
  </property>
  <property fmtid="{D5CDD505-2E9C-101B-9397-08002B2CF9AE}" pid="8" name="MSIP_Label_0f488380-630a-4f55-a077-a19445e3f360_ContentBits">
    <vt:lpwstr>0</vt:lpwstr>
  </property>
  <property fmtid="{D5CDD505-2E9C-101B-9397-08002B2CF9AE}" pid="9" name="MSIP_Label_0f488380-630a-4f55-a077-a19445e3f360_Tag">
    <vt:lpwstr>10, 3, 0, 1</vt:lpwstr>
  </property>
</Properties>
</file>