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60" r:id="rId4"/>
    <p:sldId id="259" r:id="rId5"/>
    <p:sldId id="271" r:id="rId6"/>
    <p:sldId id="258" r:id="rId7"/>
    <p:sldId id="261" r:id="rId8"/>
    <p:sldId id="300" r:id="rId9"/>
    <p:sldId id="262" r:id="rId10"/>
    <p:sldId id="263" r:id="rId11"/>
    <p:sldId id="299" r:id="rId12"/>
    <p:sldId id="264" r:id="rId13"/>
    <p:sldId id="265" r:id="rId14"/>
    <p:sldId id="266" r:id="rId15"/>
    <p:sldId id="280" r:id="rId16"/>
    <p:sldId id="267" r:id="rId17"/>
    <p:sldId id="268" r:id="rId18"/>
    <p:sldId id="269" r:id="rId19"/>
    <p:sldId id="274" r:id="rId20"/>
    <p:sldId id="276" r:id="rId21"/>
    <p:sldId id="287" r:id="rId22"/>
    <p:sldId id="275" r:id="rId23"/>
    <p:sldId id="282" r:id="rId24"/>
    <p:sldId id="293" r:id="rId25"/>
    <p:sldId id="294" r:id="rId26"/>
    <p:sldId id="295" r:id="rId27"/>
    <p:sldId id="277" r:id="rId28"/>
    <p:sldId id="289" r:id="rId29"/>
    <p:sldId id="286" r:id="rId30"/>
    <p:sldId id="292" r:id="rId31"/>
    <p:sldId id="279" r:id="rId32"/>
    <p:sldId id="297" r:id="rId33"/>
    <p:sldId id="298" r:id="rId34"/>
    <p:sldId id="278" r:id="rId35"/>
    <p:sldId id="296" r:id="rId36"/>
    <p:sldId id="273" r:id="rId37"/>
    <p:sldId id="281" r:id="rId38"/>
    <p:sldId id="291" r:id="rId39"/>
    <p:sldId id="290" r:id="rId40"/>
    <p:sldId id="285" r:id="rId41"/>
    <p:sldId id="284" r:id="rId42"/>
    <p:sldId id="283" r:id="rId43"/>
    <p:sldId id="28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13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22EA0-64B6-41DD-83B1-7BCAC9314A9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E8917-2C70-4AA5-87FD-0E79EA1E3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E8917-2C70-4AA5-87FD-0E79EA1E3D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1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DAD-E629-44BA-B7A5-3CAB58694383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8969-AC9C-495D-96F2-3E80AAFF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6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DAD-E629-44BA-B7A5-3CAB58694383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8969-AC9C-495D-96F2-3E80AAFF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7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DAD-E629-44BA-B7A5-3CAB58694383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8969-AC9C-495D-96F2-3E80AAFF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6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DAD-E629-44BA-B7A5-3CAB58694383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8969-AC9C-495D-96F2-3E80AAFF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6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DAD-E629-44BA-B7A5-3CAB58694383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8969-AC9C-495D-96F2-3E80AAFF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DAD-E629-44BA-B7A5-3CAB58694383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8969-AC9C-495D-96F2-3E80AAFF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0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DAD-E629-44BA-B7A5-3CAB58694383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8969-AC9C-495D-96F2-3E80AAFF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3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DAD-E629-44BA-B7A5-3CAB58694383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8969-AC9C-495D-96F2-3E80AAFF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DAD-E629-44BA-B7A5-3CAB58694383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8969-AC9C-495D-96F2-3E80AAFF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4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DAD-E629-44BA-B7A5-3CAB58694383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8969-AC9C-495D-96F2-3E80AAFF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DAD-E629-44BA-B7A5-3CAB58694383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8969-AC9C-495D-96F2-3E80AAFF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1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4BDAD-E629-44BA-B7A5-3CAB58694383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8969-AC9C-495D-96F2-3E80AAFF6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" TargetMode="External"/><Relationship Id="rId2" Type="http://schemas.openxmlformats.org/officeDocument/2006/relationships/hyperlink" Target="http://www.burns-stat.com/pages/Tutor/R_inferno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Speeding up code in R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720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Lecturer: Felipe </a:t>
            </a:r>
            <a:r>
              <a:rPr lang="en-US" dirty="0" err="1" smtClean="0"/>
              <a:t>Hurtado</a:t>
            </a:r>
            <a:r>
              <a:rPr lang="en-US" dirty="0" smtClean="0"/>
              <a:t>-Ferro</a:t>
            </a:r>
          </a:p>
          <a:p>
            <a:pPr algn="r"/>
            <a:r>
              <a:rPr lang="en-US" dirty="0" smtClean="0"/>
              <a:t>TA: Curry Cunningham</a:t>
            </a:r>
          </a:p>
          <a:p>
            <a:pPr algn="r"/>
            <a:r>
              <a:rPr lang="en-US" dirty="0" smtClean="0"/>
              <a:t>Fish 507 – Super Advanced R</a:t>
            </a:r>
          </a:p>
          <a:p>
            <a:pPr algn="r"/>
            <a:r>
              <a:rPr lang="en-US" dirty="0" smtClean="0"/>
              <a:t>April 23, 2014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90005" y="1600200"/>
            <a:ext cx="3644195" cy="2107598"/>
            <a:chOff x="3352800" y="609600"/>
            <a:chExt cx="5138465" cy="2971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609600"/>
              <a:ext cx="5138465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1219200"/>
              <a:ext cx="95250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97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lazy evaluation, R uses a promise object that contains the expression needed to compute the result, and the environment in which to perform the computation. </a:t>
            </a:r>
            <a:endParaRPr lang="en-US" dirty="0" smtClean="0"/>
          </a:p>
          <a:p>
            <a:r>
              <a:rPr lang="en-US" dirty="0" smtClean="0"/>
              <a:t>Creating </a:t>
            </a:r>
            <a:r>
              <a:rPr lang="en-US" dirty="0"/>
              <a:t>these objects has some overhead, so every additional argument to an R function slows it down a little.</a:t>
            </a:r>
          </a:p>
        </p:txBody>
      </p:sp>
    </p:spTree>
    <p:extLst>
      <p:ext uri="{BB962C8B-B14F-4D97-AF65-F5344CB8AC3E}">
        <p14:creationId xmlns:p14="http://schemas.microsoft.com/office/powerpoint/2010/main" val="29103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 overhead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064127"/>
            <a:ext cx="822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 &lt;- function() NULL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 &lt;- function(a = 1) NULL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&lt;- function(a = 1, b = 1) NULL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f3 &lt;- function(a = 1, b = 2, c = 3) NULL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f4 &lt;- function(a = 1, b = 2, c = 4, d = 4) NULL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f5 &lt;- function(a = 1, b = 2, c = 4, d = 4, e = 5)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microbenchmark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(f0(), f1(), f2(), f3(), f4(), f5(), times = 1000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nanoseconds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min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lq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median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uq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max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neval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f0() 193 231    274 340 15,400  1000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f1() 240 289    336 428 13,500  1000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f2() 302 366    423 529 23,300  1000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f3() 346 424    500 618 13,600  1000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f4() 378 491    594 730 55,900  1000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f5() 430 554    651 764 11,300  1000</a:t>
            </a:r>
          </a:p>
        </p:txBody>
      </p:sp>
    </p:spTree>
    <p:extLst>
      <p:ext uri="{BB962C8B-B14F-4D97-AF65-F5344CB8AC3E}">
        <p14:creationId xmlns:p14="http://schemas.microsoft.com/office/powerpoint/2010/main" val="37778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design of the R language determines its theoretical maximum performance, but “everyday” R (Gnu-R) is well below that. </a:t>
            </a:r>
          </a:p>
          <a:p>
            <a:r>
              <a:rPr lang="en-US" dirty="0" smtClean="0"/>
              <a:t>Gnu-R is maintained by a small group of people (R Core Team) who are not even paid to do this.</a:t>
            </a:r>
          </a:p>
          <a:p>
            <a:r>
              <a:rPr lang="en-US" dirty="0" smtClean="0"/>
              <a:t>Note the following examples are in the order of nanoseconds, but there are situations where they could be relevant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286000"/>
            <a:ext cx="952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7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1: extracting single values from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399"/>
          </a:xfrm>
        </p:spPr>
        <p:txBody>
          <a:bodyPr>
            <a:normAutofit/>
          </a:bodyPr>
          <a:lstStyle/>
          <a:p>
            <a:r>
              <a:rPr lang="en-US" dirty="0" smtClean="0"/>
              <a:t>Say you want to extract a single value from data frame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 smtClean="0"/>
              <a:t>. Which method would be faster?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7215" y="3185328"/>
            <a:ext cx="8503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microbenchmark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[32, 11], 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[[c(11, 32)]], 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[[11]][32], 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mtcars$carb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[32], 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.subset2(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11)[32] 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215" y="4953000"/>
            <a:ext cx="8503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Unit: nanoseconds 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min    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lq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uq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max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neval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[32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11] 25548 26948.0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27298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27997.5 103239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100 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[[c(11, 32)]]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9800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10849.5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11550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13300.0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37796   100 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[[11]][32]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9450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10149.5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10500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11899.0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28348   100 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mtcars$carb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[32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2800  3500.5   4200  4550.0   8050   100 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subset2(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11)[32]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0   351.0    701   701.0   2451   100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30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other slow functions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662535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“Squishing” a vector</a:t>
            </a:r>
            <a:r>
              <a:rPr lang="en-US" sz="2400" dirty="0" smtClean="0"/>
              <a:t>: Say we want to squish vector x between 3 and 8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0" y="421880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 = {1 2 3 4 5 6 7 8 9 10}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7674" y="5253335"/>
            <a:ext cx="525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x’ = {3 3 3 4 5 6 7 8 8  8}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648200" y="4680466"/>
            <a:ext cx="228600" cy="4204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other slow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5196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squish_ife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a, b) {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&lt;= a, a,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&gt;= b, b, x))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233374"/>
            <a:ext cx="50859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squish_p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a, b) {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pmax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pmin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b), a)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095148"/>
            <a:ext cx="5638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squish_in_place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function(x, a, b) {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x[x &lt;= a] &lt;- a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x[x &gt;= b] &lt;- b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4473476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(100, -1.5, 1.5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microbenchmark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squish_ife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-1, 1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squish_p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-1, 1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squish_in_place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-1, 1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Unit: microseconds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min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lq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median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uq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max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neval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squish_ife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-1, 1) 77.692 79.4420 81.1915 82.9420 106.388   100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squish_p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-1, 1) 25.548 27.8230 30.4470 31.6725  75.592   100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squish_in_place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-1, 1) 12.249 13.2995 14.6990 15.4000  46.896   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2290" y="12954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ifelse</a:t>
            </a:r>
            <a:r>
              <a:rPr lang="en-US" dirty="0" smtClean="0"/>
              <a:t> is slow because it is relatively general and must evaluate all arguments fully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2290" y="235327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pmax</a:t>
            </a:r>
            <a:r>
              <a:rPr lang="en-US" dirty="0" smtClean="0"/>
              <a:t> and </a:t>
            </a:r>
            <a:r>
              <a:rPr lang="en-US" dirty="0" err="1" smtClean="0"/>
              <a:t>pmin</a:t>
            </a:r>
            <a:r>
              <a:rPr lang="en-US" dirty="0" smtClean="0"/>
              <a:t> are more specialized, but still need to check what method to use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2290" y="3505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one only uses basic </a:t>
            </a:r>
            <a:r>
              <a:rPr lang="en-US" dirty="0" err="1" smtClean="0"/>
              <a:t>subassignment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implementations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24384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14" y="1781175"/>
            <a:ext cx="29241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3505200"/>
            <a:ext cx="318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pqR</a:t>
            </a:r>
            <a:r>
              <a:rPr lang="en-US" dirty="0" smtClean="0"/>
              <a:t> (pretty quick R) </a:t>
            </a:r>
          </a:p>
          <a:p>
            <a:r>
              <a:rPr lang="en-US" dirty="0" smtClean="0"/>
              <a:t>http</a:t>
            </a:r>
            <a:r>
              <a:rPr lang="en-US" dirty="0"/>
              <a:t>://www.pqr-project.org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50971" y="3505200"/>
            <a:ext cx="281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Renjin</a:t>
            </a:r>
            <a:endParaRPr lang="en-US" dirty="0" smtClean="0"/>
          </a:p>
          <a:p>
            <a:r>
              <a:rPr lang="en-US" dirty="0"/>
              <a:t>http://www.renjin.org/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587906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riposte</a:t>
            </a:r>
          </a:p>
          <a:p>
            <a:r>
              <a:rPr lang="en-US" dirty="0"/>
              <a:t>https://github.com/jtalbot/riposte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44" y="4194909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94909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50970" y="5879068"/>
            <a:ext cx="302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fastr</a:t>
            </a:r>
            <a:endParaRPr lang="en-US" dirty="0" smtClean="0"/>
          </a:p>
          <a:p>
            <a:r>
              <a:rPr lang="en-US" dirty="0"/>
              <a:t>https://github.com/allr/fastr</a:t>
            </a:r>
          </a:p>
        </p:txBody>
      </p:sp>
    </p:spTree>
    <p:extLst>
      <p:ext uri="{BB962C8B-B14F-4D97-AF65-F5344CB8AC3E}">
        <p14:creationId xmlns:p14="http://schemas.microsoft.com/office/powerpoint/2010/main" val="27417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your code slow?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858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"Programmers waste enormous amounts of time thinking about, or worrying about, the speed of noncritical parts of their programs, and these attempts at efficiency actually have a strong negative impact when debugging and maintenance are considered. We should forget about small efficiencies, say about 97% of the time: premature optimization is the root of all evil" </a:t>
            </a:r>
            <a:endParaRPr lang="en-US" sz="2400" dirty="0" smtClean="0"/>
          </a:p>
          <a:p>
            <a:pPr algn="r"/>
            <a:r>
              <a:rPr lang="en-US" sz="2400" dirty="0" smtClean="0"/>
              <a:t>--- </a:t>
            </a:r>
            <a:r>
              <a:rPr lang="en-US" sz="2400" dirty="0"/>
              <a:t>Donald Knuth.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" y="3732788"/>
            <a:ext cx="8153400" cy="2972812"/>
            <a:chOff x="609600" y="3581400"/>
            <a:chExt cx="8153400" cy="2972812"/>
          </a:xfrm>
        </p:grpSpPr>
        <p:sp>
          <p:nvSpPr>
            <p:cNvPr id="6" name="Horizontal Scroll 5"/>
            <p:cNvSpPr/>
            <p:nvPr/>
          </p:nvSpPr>
          <p:spPr>
            <a:xfrm>
              <a:off x="609600" y="3581400"/>
              <a:ext cx="8153400" cy="2972812"/>
            </a:xfrm>
            <a:prstGeom prst="horizontalScroll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66800" y="4098310"/>
              <a:ext cx="75438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latin typeface="Old English Text MT" panose="03040902040508030806" pitchFamily="66" charset="0"/>
                </a:rPr>
                <a:t>Uwe’s Maxim: </a:t>
              </a:r>
            </a:p>
            <a:p>
              <a:r>
                <a:rPr lang="en-US" sz="4000" dirty="0" smtClean="0">
                  <a:latin typeface="Papyrus" panose="03070502060502030205" pitchFamily="66" charset="0"/>
                </a:rPr>
                <a:t>            </a:t>
              </a:r>
              <a:r>
                <a:rPr lang="en-US" sz="4000" b="1" dirty="0" smtClean="0">
                  <a:latin typeface="Papyrus" panose="03070502060502030205" pitchFamily="66" charset="0"/>
                </a:rPr>
                <a:t>Computers </a:t>
              </a:r>
              <a:r>
                <a:rPr lang="en-US" sz="4000" b="1" dirty="0">
                  <a:latin typeface="Papyrus" panose="03070502060502030205" pitchFamily="66" charset="0"/>
                </a:rPr>
                <a:t>are cheap, </a:t>
              </a:r>
              <a:endParaRPr lang="en-US" sz="4000" b="1" dirty="0" smtClean="0">
                <a:latin typeface="Papyrus" panose="03070502060502030205" pitchFamily="66" charset="0"/>
              </a:endParaRPr>
            </a:p>
            <a:p>
              <a:r>
                <a:rPr lang="en-US" sz="4000" b="1" dirty="0">
                  <a:latin typeface="Papyrus" panose="03070502060502030205" pitchFamily="66" charset="0"/>
                </a:rPr>
                <a:t> </a:t>
              </a:r>
              <a:r>
                <a:rPr lang="en-US" sz="4000" b="1" dirty="0" smtClean="0">
                  <a:latin typeface="Papyrus" panose="03070502060502030205" pitchFamily="66" charset="0"/>
                </a:rPr>
                <a:t>                               and </a:t>
              </a:r>
              <a:r>
                <a:rPr lang="en-US" sz="4000" b="1" dirty="0">
                  <a:latin typeface="Papyrus" panose="03070502060502030205" pitchFamily="66" charset="0"/>
                </a:rPr>
                <a:t>thinking hurts</a:t>
              </a:r>
              <a:r>
                <a:rPr lang="en-US" sz="4000" dirty="0">
                  <a:latin typeface="Parchment" panose="03040602040708040804" pitchFamily="66" charset="0"/>
                </a:rPr>
                <a:t>.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58000" y="627611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 Inferno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46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is R slow?</a:t>
            </a:r>
          </a:p>
          <a:p>
            <a:pPr lvl="1"/>
            <a:r>
              <a:rPr lang="en-US" dirty="0" smtClean="0"/>
              <a:t>Language performance</a:t>
            </a:r>
          </a:p>
          <a:p>
            <a:pPr lvl="1"/>
            <a:r>
              <a:rPr lang="en-US" dirty="0" smtClean="0"/>
              <a:t>Implementation performance</a:t>
            </a:r>
          </a:p>
          <a:p>
            <a:pPr lvl="1"/>
            <a:r>
              <a:rPr lang="en-US" dirty="0" smtClean="0"/>
              <a:t>Alternative implementations</a:t>
            </a:r>
          </a:p>
          <a:p>
            <a:r>
              <a:rPr lang="en-US" dirty="0" smtClean="0"/>
              <a:t>Why is your code slow?</a:t>
            </a:r>
          </a:p>
          <a:p>
            <a:pPr lvl="1"/>
            <a:r>
              <a:rPr lang="en-US" dirty="0"/>
              <a:t>Detecting bottlenecks</a:t>
            </a:r>
          </a:p>
          <a:p>
            <a:pPr lvl="1"/>
            <a:r>
              <a:rPr lang="en-US" dirty="0" smtClean="0"/>
              <a:t>Memory issues</a:t>
            </a:r>
          </a:p>
          <a:p>
            <a:pPr lvl="1"/>
            <a:r>
              <a:rPr lang="en-US" dirty="0" err="1" smtClean="0"/>
              <a:t>Vectorization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Byte-compiling</a:t>
            </a:r>
          </a:p>
          <a:p>
            <a:pPr lvl="1"/>
            <a:r>
              <a:rPr lang="en-US" dirty="0" smtClean="0"/>
              <a:t>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2644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code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the biggest bottleneck, the slowest part of your code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Eliminate the bottleneck by modifying the </a:t>
            </a:r>
            <a:r>
              <a:rPr lang="en-US" dirty="0" smtClean="0"/>
              <a:t>code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until your code is fast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s.xkcd.com/comics/is_it_worth_the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28600"/>
            <a:ext cx="7696200" cy="625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57800" y="642912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cap="small" dirty="0"/>
              <a:t>http://xkcd.com/1205</a:t>
            </a:r>
            <a:r>
              <a:rPr lang="en-US" cap="small" dirty="0" smtClean="0"/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bottlenecks: Profiling with </a:t>
            </a:r>
            <a:r>
              <a:rPr lang="en-US" dirty="0" err="1" smtClean="0"/>
              <a:t>Rprof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Rprof</a:t>
            </a:r>
            <a:r>
              <a:rPr lang="en-US" dirty="0" smtClean="0"/>
              <a:t>() is active, every 0.02 sec R inspects what it is doing and writes it to a file.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summaryRprof</a:t>
            </a:r>
            <a:r>
              <a:rPr lang="en-US" dirty="0" smtClean="0"/>
              <a:t>() then summarizes that file and returns a table.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819471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Rprof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Rprof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A_function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is what you’re testing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Rprof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Rprof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summaryRprof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Summarize the results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bottlenecks: Profiling with </a:t>
            </a:r>
            <a:r>
              <a:rPr lang="en-US" dirty="0" err="1" smtClean="0"/>
              <a:t>Rprof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291239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powers1 &lt;- function(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x,dg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pw &lt;- matrix(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x,nrow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=length(x))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prod &lt;-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2:dg){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 &lt;- prod * x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pw &lt;-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(pw, prod)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return(pw)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(1e6)</a:t>
            </a:r>
          </a:p>
          <a:p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Rprof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invisible(powers1(x,30))</a:t>
            </a:r>
          </a:p>
          <a:p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Rprof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2291239"/>
            <a:ext cx="5486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summaryRprof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by.self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self.time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self.pct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total.time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total.pct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    3.22    89.94       3.22     89.94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           0.32     8.94       0.32      8.94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"matrix"      0.04     1.12       0.04      1.12</a:t>
            </a:r>
          </a:p>
          <a:p>
            <a:endParaRPr lang="en-US" sz="14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by.total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total.time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total.pct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self.time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self.pct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"powers1"       3.58    100.00      0.00     0.00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      3.22     89.94      3.22    89.94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             0.32      8.94      0.32     8.94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"matrix"        0.04      1.12      0.04     1.12</a:t>
            </a:r>
          </a:p>
          <a:p>
            <a:endParaRPr lang="en-US" sz="14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sample.interval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0.02</a:t>
            </a:r>
          </a:p>
          <a:p>
            <a:endParaRPr lang="en-US" sz="14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sampling.time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3.58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657600" y="2133600"/>
            <a:ext cx="0" cy="4414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4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Memory: avoid growing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Growing objects is extremely slow. Every time an object grows, R needs to re-allocate memory and move stuff around.</a:t>
            </a:r>
          </a:p>
          <a:p>
            <a:r>
              <a:rPr lang="en-US" dirty="0" smtClean="0"/>
              <a:t>This applies to any other kind of object. Declare the full sized objects first, and then modify them. </a:t>
            </a:r>
          </a:p>
          <a:p>
            <a:r>
              <a:rPr lang="en-US" dirty="0" smtClean="0"/>
              <a:t>See R Inferno, Chapter 2 for ways to get around those cases when you don’t know the size of an object in advance.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Memory: avoid growing objects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1739205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grow_obj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function(x){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&lt;- numeric()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1:x) 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0" y="1739205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subscript_obj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function(x){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&lt;- numeric(x)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1:x) 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y[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&lt;-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4600" y="1739205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colon_obj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function(x){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&lt;- 1:x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048000" y="13716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13716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600" y="3124200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microbenchmark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grow_obj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grow_obj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(500),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grow_obj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(5000),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subscript_obj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subscript_obj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(500),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subscript_obj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(5000),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colon_obj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colon_obj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(500),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colon_obj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(5000)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" y="4127569"/>
            <a:ext cx="89840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Unit: nanoseconds 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min     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lq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median     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uq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max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neval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grow_obj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33598    37446    41996    48120    66843   100 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grow_obj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553288   603332   629403   659500  2217697   100  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grow_obj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(5000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37724281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39391840 39941802 40573480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77600116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100  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subscript_obj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72092    78392    82592    91340   176731   100 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subscript_obj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652677   716719   738066   766588  1255657  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subscript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_obj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(5000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6700334  7081790  7231923  7564035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13746777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100  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colon_obj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700     1051     2101     4550    17149   100 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colon_obj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1050     1751     2801     4550    11899   100 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colon_obj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(5000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3150     3851     5250     6651    15049  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40860" y="4343400"/>
            <a:ext cx="1028700" cy="2514600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8600" y="1377279"/>
            <a:ext cx="1371600" cy="36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useo 300" pitchFamily="50" charset="0"/>
              </a:rPr>
              <a:t>Grow</a:t>
            </a:r>
            <a:endParaRPr lang="en-US" dirty="0">
              <a:latin typeface="Museo 300" pitchFamily="5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4600" y="137641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useo 300" pitchFamily="50" charset="0"/>
              </a:rPr>
              <a:t>Colon operator</a:t>
            </a:r>
            <a:endParaRPr lang="en-US" dirty="0">
              <a:latin typeface="Museo 3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0" y="1377279"/>
            <a:ext cx="1371600" cy="36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useo 300" pitchFamily="50" charset="0"/>
              </a:rPr>
              <a:t>Subscript</a:t>
            </a:r>
            <a:endParaRPr lang="en-US" dirty="0">
              <a:latin typeface="Museo 3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issues: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Dealing with big data can be complicated. They can quickly overload memory and make R very slow.</a:t>
            </a:r>
          </a:p>
          <a:p>
            <a:r>
              <a:rPr lang="en-US" dirty="0" smtClean="0"/>
              <a:t>There are many good packages for dealing with this, like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reshape2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sqldf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will be covered in </a:t>
            </a:r>
            <a:r>
              <a:rPr lang="en-US" u="sng" dirty="0" smtClean="0"/>
              <a:t>lecture 6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</a:t>
            </a:r>
            <a:r>
              <a:rPr lang="en-US" dirty="0" err="1"/>
              <a:t>vectorized</a:t>
            </a:r>
            <a:r>
              <a:rPr lang="en-US" dirty="0"/>
              <a:t> functions that could speed your code </a:t>
            </a:r>
            <a:r>
              <a:rPr lang="en-US" dirty="0" smtClean="0"/>
              <a:t>considerably. Vectorized functions in R also have loops, but these are written in C and are much faster.</a:t>
            </a:r>
          </a:p>
          <a:p>
            <a:r>
              <a:rPr lang="en-US" dirty="0"/>
              <a:t>Sometimes, a little of matrix algebra could help </a:t>
            </a:r>
            <a:r>
              <a:rPr lang="en-US" dirty="0" err="1"/>
              <a:t>vectorize</a:t>
            </a:r>
            <a:r>
              <a:rPr lang="en-US" dirty="0"/>
              <a:t> code that would otherwise need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cs typeface="Courier New" panose="02070309020205020404" pitchFamily="49" charset="0"/>
              </a:rPr>
              <a:t>()</a:t>
            </a:r>
            <a:r>
              <a:rPr lang="en-US" dirty="0"/>
              <a:t> loop. </a:t>
            </a:r>
          </a:p>
          <a:p>
            <a:r>
              <a:rPr lang="en-US" dirty="0"/>
              <a:t>However, keep in mind the trade-off between computer speed and human speed.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3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trivial example of </a:t>
            </a:r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28800"/>
            <a:ext cx="4572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for_sum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function(x){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&lt;- numeric()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1:length(x))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&lt;- y + x[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microbenchmark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for_sum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(x), sum(x))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674158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Unit: microseconds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min 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lq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median 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uq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max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neval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for_sum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666.675 680.8475 698.521 730.5425 1588.819   100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sum(x)   1.050   1.4000   1.402   2.1000   11.900   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245676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How much faster do you think a vectorized sum is?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Not-really </a:t>
            </a:r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>
                <a:cs typeface="Courier New" panose="02070309020205020404" pitchFamily="49" charset="0"/>
              </a:rPr>
              <a:t>()</a:t>
            </a:r>
            <a:r>
              <a:rPr lang="en-US" dirty="0"/>
              <a:t> family is not a way to </a:t>
            </a:r>
            <a:r>
              <a:rPr lang="en-US" dirty="0" err="1"/>
              <a:t>vectorize</a:t>
            </a:r>
            <a:r>
              <a:rPr lang="en-US" dirty="0"/>
              <a:t>. It just hides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cs typeface="Courier New" panose="02070309020205020404" pitchFamily="49" charset="0"/>
              </a:rPr>
              <a:t>()</a:t>
            </a:r>
            <a:r>
              <a:rPr lang="en-US" dirty="0"/>
              <a:t> loop.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97180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for_fun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function(x){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&lt;- numeric(dim(x)[1])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1:dim(x)[1])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&lt;- sum(x[,1])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971800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apply_fun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function(x){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&lt;- apply(x,2,sum)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497526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matrix(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(500^2),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=500)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microbenchmark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for_fun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apply_fun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colSums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53340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Unit: microseconds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min  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lq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median 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uq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neval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for_fun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3902.055 4162.0745 4255.3390 4917.113  6704.533   100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apply_fun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4878.792 5227.8770 6360.8735 6997.274 44460.309   100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colSums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 221.175  240.7735  289.4185  323.189   406.655   100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38600" y="2971800"/>
            <a:ext cx="0" cy="156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Burns, P. 2011. The R </a:t>
            </a:r>
            <a:r>
              <a:rPr lang="en-US" dirty="0" smtClean="0"/>
              <a:t>inferno. </a:t>
            </a:r>
            <a:r>
              <a:rPr lang="en-US" sz="2400" u="sng" dirty="0">
                <a:hlinkClick r:id="rId2"/>
              </a:rPr>
              <a:t>http://www.burns-stat.com/pages/Tutor/R_inferno.pdf</a:t>
            </a:r>
            <a:r>
              <a:rPr lang="en-US" sz="2400" dirty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Matloff</a:t>
            </a:r>
            <a:r>
              <a:rPr lang="en-US" dirty="0"/>
              <a:t>, N. 2011. The Art of R Programming. No Starch Press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Wickham</a:t>
            </a:r>
            <a:r>
              <a:rPr lang="en-US" dirty="0"/>
              <a:t>, H. 2014. Advanced R Programming. Chapman &amp; Hall. </a:t>
            </a:r>
            <a:r>
              <a:rPr lang="en-US" dirty="0" smtClean="0"/>
              <a:t>   </a:t>
            </a:r>
            <a:r>
              <a:rPr lang="en-US" sz="2400" u="sng" dirty="0" smtClean="0">
                <a:hlinkClick r:id="rId3"/>
              </a:rPr>
              <a:t>http</a:t>
            </a:r>
            <a:r>
              <a:rPr lang="en-US" sz="2400" u="sng" dirty="0">
                <a:hlinkClick r:id="rId3"/>
              </a:rPr>
              <a:t>://adv-r.had.co.nz</a:t>
            </a:r>
            <a:r>
              <a:rPr lang="en-US" sz="2400" u="sng" dirty="0" smtClean="0">
                <a:hlinkClick r:id="rId3"/>
              </a:rPr>
              <a:t>/</a:t>
            </a:r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35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“Over-</a:t>
            </a:r>
            <a:r>
              <a:rPr lang="en-US" dirty="0" err="1" smtClean="0"/>
              <a:t>vectorization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Higher-order functions for functional programming might seem tempting, but they can be slower, e.g.: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510341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sum_fun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function() {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&lt;- x[1] + x[2]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3:length(x)) s &lt;- s + x[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red_fun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 + b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microbenchmark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sum_fun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(),Reduce(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red_fun,x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cumsum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5562600"/>
            <a:ext cx="87680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Unit: microseconds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min    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lq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median   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uq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neval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sum_fun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6120.451  6354.3985  6508.5555  6741.979  8341.296   100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Reduce(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red_fun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x) 9791.180 10070.0975 10220.4050 10429.506 12506.869   100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cumsum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  29.047    32.0225    34.6475    38.147   142.434   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3705761"/>
            <a:ext cx="4119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x = x1, x2, x3, …</a:t>
            </a:r>
          </a:p>
          <a:p>
            <a:r>
              <a:rPr lang="en-US" sz="1600" dirty="0" smtClean="0"/>
              <a:t>Then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Reduce(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f,x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/>
              <a:t> successively applies f</a:t>
            </a:r>
          </a:p>
          <a:p>
            <a:r>
              <a:rPr lang="en-US" sz="1600" dirty="0" smtClean="0"/>
              <a:t>   f(x1, x2), x3, …</a:t>
            </a:r>
          </a:p>
          <a:p>
            <a:r>
              <a:rPr lang="en-US" sz="1600" dirty="0" smtClean="0"/>
              <a:t>   f((x1, x2), x3), … </a:t>
            </a:r>
          </a:p>
          <a:p>
            <a:r>
              <a:rPr lang="en-US" sz="1600" dirty="0" smtClean="0"/>
              <a:t>And returns the last value of f()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29000" y="4367481"/>
            <a:ext cx="1371600" cy="890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less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save time if you give a function more information about what it should do, e.g.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6576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letter_stuff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sample(letters, size=1e5, replace=TRUE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factor_a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function(x) factor(x)</a:t>
            </a:r>
          </a:p>
          <a:p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factor_b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function(x) factor(x, levels=letters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microbenchmark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factor_a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letter_stuff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factor_b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letter_stuff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14189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Unit: milliseconds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min  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lq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median  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uq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max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neval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factor_a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letter_stuff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3.618587 3.810715 3.941425 4.028390 4.800402   100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factor_b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letter_stuff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1.996872 2.087862 2.162403 2.211572 2.685594   100</a:t>
            </a:r>
          </a:p>
        </p:txBody>
      </p:sp>
    </p:spTree>
    <p:extLst>
      <p:ext uri="{BB962C8B-B14F-4D97-AF65-F5344CB8AC3E}">
        <p14:creationId xmlns:p14="http://schemas.microsoft.com/office/powerpoint/2010/main" val="14326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less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Avoiding method dispatch can also save time, but it can fail miserably if you don’t give it the right input.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9584" y="3484513"/>
            <a:ext cx="79834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quickdf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function(l) {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class(l) &lt;- "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"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&lt;- .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set_row_names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(length(l[[1]]))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(1:26, function(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(1e3))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names(l) &lt;- letters</a:t>
            </a:r>
          </a:p>
          <a:p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microbenchmark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quickdf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as.data.frame.list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(l),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9584" y="5334000"/>
            <a:ext cx="8229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Unit: microseconds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min   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lq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median  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uq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max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neval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quickdf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   84.341   95.3645  104.114  117.238  221.526   100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as.data.frame.list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 2223.647 2330.3840 2426.273 2480.342 5253.250   100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 2249.894 2330.3835 2427.323 2511.139 5331.291   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3691" y="4191000"/>
            <a:ext cx="73152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quickdf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(list(x = 1, y = 1:2))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y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1 1 1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 message: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format.data.frame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digits = digits,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na.encode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FALSE) :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corrupt data frame: columns will be truncated or padded with NAs</a:t>
            </a:r>
          </a:p>
        </p:txBody>
      </p:sp>
    </p:spTree>
    <p:extLst>
      <p:ext uri="{BB962C8B-B14F-4D97-AF65-F5344CB8AC3E}">
        <p14:creationId xmlns:p14="http://schemas.microsoft.com/office/powerpoint/2010/main" val="268607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less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to use a flexible function over and over, you can simplify an existing function so it does only what you want. </a:t>
            </a:r>
          </a:p>
          <a:p>
            <a:endParaRPr lang="en-US" dirty="0" smtClean="0"/>
          </a:p>
          <a:p>
            <a:r>
              <a:rPr lang="en-US" dirty="0" smtClean="0"/>
              <a:t>You can find the </a:t>
            </a:r>
            <a:r>
              <a:rPr lang="en-US" dirty="0"/>
              <a:t>entire up-to-date R base </a:t>
            </a:r>
            <a:r>
              <a:rPr lang="en-US" dirty="0" smtClean="0"/>
              <a:t>source code at</a:t>
            </a:r>
            <a:r>
              <a:rPr lang="en-US" dirty="0"/>
              <a:t>: https://github.com/wch/r-source</a:t>
            </a:r>
          </a:p>
        </p:txBody>
      </p:sp>
    </p:spTree>
    <p:extLst>
      <p:ext uri="{BB962C8B-B14F-4D97-AF65-F5344CB8AC3E}">
        <p14:creationId xmlns:p14="http://schemas.microsoft.com/office/powerpoint/2010/main" val="4756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code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includes a byte code compiler which in some cases, could help speed things up.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819400"/>
            <a:ext cx="845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require(compiler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(1e4)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(1e4)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numeric(1e4)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function() for(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1:length(x)) z[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&lt;&lt;- x[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y[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csum_f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cmpfun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microbenchmark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csum_f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800600"/>
            <a:ext cx="8458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Unit: microseconds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min   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lq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median  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uq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neval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 y    12.599    13.9995    25.7235    31.497    45.145   100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sum_f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22836.986 24155.2850 24510.4945 24874.628 65231.482   100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csum_f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4874.943  5098.5675  5313.6175  5968.218  8111.722   100</a:t>
            </a:r>
          </a:p>
          <a:p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6019800" y="3048000"/>
            <a:ext cx="2514600" cy="990600"/>
            <a:chOff x="6019800" y="3048000"/>
            <a:chExt cx="2514600" cy="990600"/>
          </a:xfrm>
        </p:grpSpPr>
        <p:sp>
          <p:nvSpPr>
            <p:cNvPr id="6" name="TextBox 5"/>
            <p:cNvSpPr txBox="1"/>
            <p:nvPr/>
          </p:nvSpPr>
          <p:spPr>
            <a:xfrm>
              <a:off x="6019800" y="30480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(I’m going to hell)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400800" y="3417332"/>
              <a:ext cx="876300" cy="621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590795" y="3158835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the compilation step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2202865" y="3805166"/>
            <a:ext cx="1569030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all the above failed?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can either write your code in C++ (lecture 7)</a:t>
            </a:r>
          </a:p>
          <a:p>
            <a:endParaRPr lang="en-US" dirty="0" smtClean="0"/>
          </a:p>
          <a:p>
            <a:r>
              <a:rPr lang="en-US" dirty="0" smtClean="0"/>
              <a:t>Or you can spread the work over several processors / computers: parallelize.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Parallelizing does not make code itself faster (computer time actually increases), but it saves you time.</a:t>
            </a:r>
          </a:p>
          <a:p>
            <a:r>
              <a:rPr lang="en-US" dirty="0" smtClean="0"/>
              <a:t>It works best for cases like simulations and bootstraps, where you’re repeating the same thing over and over. </a:t>
            </a:r>
          </a:p>
          <a:p>
            <a:r>
              <a:rPr lang="en-US" dirty="0" smtClean="0"/>
              <a:t>My favorite is the package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en-US" dirty="0" smtClean="0"/>
              <a:t> (+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snowfall</a:t>
            </a:r>
            <a:r>
              <a:rPr lang="en-US" dirty="0" smtClean="0"/>
              <a:t>), but others are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write your code as a function where the first argument is whatever you’re going to loop over.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4267315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require(“snow”)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require(“snowfall”)</a:t>
            </a: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&lt;- function(ii, …) {}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 &lt;- &lt;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some_sequence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sfInit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(parallel=TRUE,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=4, type="SOCK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sfSapply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(ii, fun, …)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sfStop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00" y="3429000"/>
            <a:ext cx="7960808" cy="3352800"/>
            <a:chOff x="762000" y="3429000"/>
            <a:chExt cx="7960808" cy="3352800"/>
          </a:xfrm>
        </p:grpSpPr>
        <p:sp>
          <p:nvSpPr>
            <p:cNvPr id="5" name="TextBox 4"/>
            <p:cNvSpPr txBox="1"/>
            <p:nvPr/>
          </p:nvSpPr>
          <p:spPr>
            <a:xfrm>
              <a:off x="2819400" y="3572700"/>
              <a:ext cx="2085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Starts the parallel processes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00600" y="3886200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How many processors to use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2" y="4572000"/>
              <a:ext cx="312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Parallelize on a single machine or over a network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98608" y="6107668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function to parallelize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89070" y="6400800"/>
              <a:ext cx="2286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Stop the processes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1790700" y="6400800"/>
              <a:ext cx="4298370" cy="190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1"/>
            </p:cNvCxnSpPr>
            <p:nvPr/>
          </p:nvCxnSpPr>
          <p:spPr>
            <a:xfrm flipH="1" flipV="1">
              <a:off x="2855408" y="6107668"/>
              <a:ext cx="2743200" cy="184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2"/>
            </p:cNvCxnSpPr>
            <p:nvPr/>
          </p:nvCxnSpPr>
          <p:spPr>
            <a:xfrm flipH="1">
              <a:off x="5486401" y="5218331"/>
              <a:ext cx="1562100" cy="481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</p:cNvCxnSpPr>
            <p:nvPr/>
          </p:nvCxnSpPr>
          <p:spPr>
            <a:xfrm flipH="1">
              <a:off x="4343400" y="4532531"/>
              <a:ext cx="1485900" cy="11677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2"/>
            </p:cNvCxnSpPr>
            <p:nvPr/>
          </p:nvCxnSpPr>
          <p:spPr>
            <a:xfrm flipH="1">
              <a:off x="1352550" y="4219031"/>
              <a:ext cx="2509405" cy="14959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62000" y="3429000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Whatever you’re looping over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3" idx="2"/>
            </p:cNvCxnSpPr>
            <p:nvPr/>
          </p:nvCxnSpPr>
          <p:spPr>
            <a:xfrm flipH="1">
              <a:off x="914400" y="4075331"/>
              <a:ext cx="876300" cy="13461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01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en-US" dirty="0" smtClean="0"/>
              <a:t>, write your code as a function where the first argument is whatever you’re going to loop over.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4267315"/>
            <a:ext cx="617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require(“parallel”)</a:t>
            </a: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&lt;- function(ii,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…) {}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 &lt;- &lt;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some_sequence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mclapply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(ii, FUN=fun, …,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mc.cores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14400" y="3392687"/>
            <a:ext cx="7870164" cy="3113407"/>
            <a:chOff x="852644" y="3597670"/>
            <a:chExt cx="7870164" cy="3113407"/>
          </a:xfrm>
        </p:grpSpPr>
        <p:sp>
          <p:nvSpPr>
            <p:cNvPr id="6" name="TextBox 5"/>
            <p:cNvSpPr txBox="1"/>
            <p:nvPr/>
          </p:nvSpPr>
          <p:spPr>
            <a:xfrm>
              <a:off x="4800600" y="3597671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How many processors to use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98608" y="6007851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Arguments for </a:t>
              </a:r>
              <a:r>
                <a:rPr lang="en-US" dirty="0" smtClean="0">
                  <a:cs typeface="Courier New" panose="02070309020205020404" pitchFamily="49" charset="0"/>
                </a:rPr>
                <a:t>fun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85357" y="6341745"/>
              <a:ext cx="2993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function to parallelize</a:t>
              </a: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3291044" y="5843783"/>
              <a:ext cx="1894313" cy="682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1"/>
            </p:cNvCxnSpPr>
            <p:nvPr/>
          </p:nvCxnSpPr>
          <p:spPr>
            <a:xfrm flipH="1" flipV="1">
              <a:off x="3824444" y="5824350"/>
              <a:ext cx="1774164" cy="368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</p:cNvCxnSpPr>
            <p:nvPr/>
          </p:nvCxnSpPr>
          <p:spPr>
            <a:xfrm flipH="1">
              <a:off x="4967444" y="4244002"/>
              <a:ext cx="861856" cy="15041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52844" y="3597670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Whatever you’re looping over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3" idx="2"/>
            </p:cNvCxnSpPr>
            <p:nvPr/>
          </p:nvCxnSpPr>
          <p:spPr>
            <a:xfrm flipH="1">
              <a:off x="852644" y="4244001"/>
              <a:ext cx="2628900" cy="1167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50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/>
          <a:lstStyle/>
          <a:p>
            <a:r>
              <a:rPr lang="en-US" dirty="0" smtClean="0"/>
              <a:t>No need to write wrapper functions. Its use is similar to a for loop, but with slightly different syntax.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3863876"/>
            <a:ext cx="7734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require(“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doParallel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require(“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 &lt;-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registerDoParallel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&lt;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some_sequence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&gt;,…)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dopar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fun(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stopCluster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(cl=NULL)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133600" y="3519854"/>
            <a:ext cx="6400800" cy="2995246"/>
            <a:chOff x="2133600" y="3519854"/>
            <a:chExt cx="6400800" cy="2995246"/>
          </a:xfrm>
        </p:grpSpPr>
        <p:sp>
          <p:nvSpPr>
            <p:cNvPr id="5" name="TextBox 4"/>
            <p:cNvSpPr txBox="1"/>
            <p:nvPr/>
          </p:nvSpPr>
          <p:spPr>
            <a:xfrm>
              <a:off x="3676650" y="3519854"/>
              <a:ext cx="1809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Start a cluster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24400" y="3929743"/>
              <a:ext cx="1981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Number of </a:t>
              </a:r>
              <a:r>
                <a:rPr lang="en-US" dirty="0" err="1" smtClean="0"/>
                <a:t>cpus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72200" y="4545623"/>
              <a:ext cx="221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Tells </a:t>
              </a:r>
              <a:r>
                <a:rPr lang="en-US" dirty="0" err="1" smtClean="0"/>
                <a:t>foreach</a:t>
              </a:r>
              <a:r>
                <a:rPr lang="en-US" dirty="0" smtClean="0"/>
                <a:t> to run this in parallel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84312" y="5704646"/>
              <a:ext cx="1750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command to parallelize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1000" y="6134100"/>
              <a:ext cx="2286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Stop the cluster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 flipH="1">
              <a:off x="2743201" y="3889186"/>
              <a:ext cx="1838324" cy="8352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</p:cNvCxnSpPr>
            <p:nvPr/>
          </p:nvCxnSpPr>
          <p:spPr>
            <a:xfrm flipH="1">
              <a:off x="3352800" y="4310743"/>
              <a:ext cx="2362200" cy="4898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1"/>
            </p:cNvCxnSpPr>
            <p:nvPr/>
          </p:nvCxnSpPr>
          <p:spPr>
            <a:xfrm flipH="1">
              <a:off x="5486400" y="4868789"/>
              <a:ext cx="685800" cy="4652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1"/>
            </p:cNvCxnSpPr>
            <p:nvPr/>
          </p:nvCxnSpPr>
          <p:spPr>
            <a:xfrm flipH="1" flipV="1">
              <a:off x="6324600" y="5562601"/>
              <a:ext cx="459712" cy="4652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1"/>
            </p:cNvCxnSpPr>
            <p:nvPr/>
          </p:nvCxnSpPr>
          <p:spPr>
            <a:xfrm flipH="1" flipV="1">
              <a:off x="2133600" y="5795206"/>
              <a:ext cx="2057400" cy="529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system speed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730" y="4873585"/>
            <a:ext cx="7772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better method: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microbenchmark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(x), x ^ 0.5)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microseconds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min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lq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median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uq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max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neval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1.05 1.4005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1.401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1.4010 11.899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100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x^0.5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3.50 3.5000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3.501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3.8505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9.800   100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200" y="2616873"/>
            <a:ext cx="8368602" cy="2462213"/>
            <a:chOff x="533400" y="3200400"/>
            <a:chExt cx="8368602" cy="2462213"/>
          </a:xfrm>
        </p:grpSpPr>
        <p:sp>
          <p:nvSpPr>
            <p:cNvPr id="6" name="TextBox 5"/>
            <p:cNvSpPr txBox="1"/>
            <p:nvPr/>
          </p:nvSpPr>
          <p:spPr>
            <a:xfrm>
              <a:off x="533400" y="3200400"/>
              <a:ext cx="4419600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Usual method:</a:t>
              </a:r>
            </a:p>
            <a:p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system.time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(x)) </a:t>
              </a:r>
            </a:p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user system elapsed </a:t>
              </a:r>
            </a:p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0      0       0 </a:t>
              </a:r>
            </a:p>
            <a:p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system.time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 ^ 0.5) </a:t>
              </a:r>
            </a:p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user system elapsed </a:t>
              </a:r>
            </a:p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0      0       0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9602" y="4236662"/>
              <a:ext cx="3962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tx2"/>
                  </a:solidFill>
                </a:rPr>
                <a:t>Not very informative</a:t>
              </a:r>
              <a:endParaRPr lang="en-US" sz="2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76800" y="17526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Which one is faster?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580" y="151507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s-E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r>
              <a:rPr lang="es-E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^ 0.5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 when parallelizing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 works best with </a:t>
            </a:r>
            <a:r>
              <a:rPr lang="en-US" sz="2800" i="1" dirty="0" smtClean="0"/>
              <a:t>embarrassingly parallel </a:t>
            </a:r>
            <a:r>
              <a:rPr lang="en-US" sz="2800" dirty="0" smtClean="0"/>
              <a:t>problems.</a:t>
            </a:r>
          </a:p>
          <a:p>
            <a:r>
              <a:rPr lang="en-US" sz="2800" dirty="0" smtClean="0"/>
              <a:t>Using more </a:t>
            </a:r>
            <a:r>
              <a:rPr lang="en-US" sz="2800" dirty="0" err="1" smtClean="0"/>
              <a:t>cpus</a:t>
            </a:r>
            <a:r>
              <a:rPr lang="en-US" sz="2800" dirty="0" smtClean="0"/>
              <a:t> does not necessarily make a problem faster. Consider transmission overhead.</a:t>
            </a:r>
          </a:p>
          <a:p>
            <a:r>
              <a:rPr lang="en-US" sz="2800" dirty="0" smtClean="0"/>
              <a:t>When dealing with nested problems, consider human time when setting what to parallelize. </a:t>
            </a:r>
            <a:endParaRPr lang="en-US" sz="28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524000" y="5198086"/>
            <a:ext cx="2743200" cy="1295400"/>
            <a:chOff x="1524000" y="5334000"/>
            <a:chExt cx="2743200" cy="1295400"/>
          </a:xfrm>
        </p:grpSpPr>
        <p:grpSp>
          <p:nvGrpSpPr>
            <p:cNvPr id="18" name="Group 17"/>
            <p:cNvGrpSpPr/>
            <p:nvPr/>
          </p:nvGrpSpPr>
          <p:grpSpPr>
            <a:xfrm>
              <a:off x="1524000" y="5334000"/>
              <a:ext cx="2743200" cy="1295400"/>
              <a:chOff x="1524000" y="5334000"/>
              <a:chExt cx="2743200" cy="12954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524000" y="5867400"/>
                <a:ext cx="2743200" cy="762000"/>
                <a:chOff x="1524000" y="5867400"/>
                <a:chExt cx="2743200" cy="76200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524000" y="5867400"/>
                  <a:ext cx="1219202" cy="762000"/>
                  <a:chOff x="1524000" y="5867400"/>
                  <a:chExt cx="1219202" cy="762000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1524000" y="6399544"/>
                    <a:ext cx="1219202" cy="229856"/>
                    <a:chOff x="1524000" y="6399544"/>
                    <a:chExt cx="1219202" cy="229856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1524000" y="6400800"/>
                      <a:ext cx="304800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981201" y="6400800"/>
                      <a:ext cx="304800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2438402" y="6399544"/>
                      <a:ext cx="304800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" name="Rectangle 6"/>
                  <p:cNvSpPr/>
                  <p:nvPr/>
                </p:nvSpPr>
                <p:spPr>
                  <a:xfrm>
                    <a:off x="1828800" y="5867400"/>
                    <a:ext cx="609602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047998" y="5867400"/>
                  <a:ext cx="1219202" cy="762000"/>
                  <a:chOff x="1524000" y="5867400"/>
                  <a:chExt cx="1219202" cy="76200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524000" y="6399544"/>
                    <a:ext cx="1219202" cy="229856"/>
                    <a:chOff x="1524000" y="6399544"/>
                    <a:chExt cx="1219202" cy="229856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524000" y="6400800"/>
                      <a:ext cx="304800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981201" y="6400800"/>
                      <a:ext cx="304800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2438402" y="6399544"/>
                      <a:ext cx="304800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2" name="Rectangle 11"/>
                  <p:cNvSpPr/>
                  <p:nvPr/>
                </p:nvSpPr>
                <p:spPr>
                  <a:xfrm>
                    <a:off x="1828800" y="5867400"/>
                    <a:ext cx="609602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6" name="Rectangle 15"/>
              <p:cNvSpPr/>
              <p:nvPr/>
            </p:nvSpPr>
            <p:spPr>
              <a:xfrm>
                <a:off x="2436306" y="5334000"/>
                <a:ext cx="918589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Arrow Connector 19"/>
            <p:cNvCxnSpPr>
              <a:stCxn id="16" idx="2"/>
              <a:endCxn id="12" idx="0"/>
            </p:cNvCxnSpPr>
            <p:nvPr/>
          </p:nvCxnSpPr>
          <p:spPr>
            <a:xfrm>
              <a:off x="2895601" y="5638800"/>
              <a:ext cx="761998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7" idx="0"/>
            </p:cNvCxnSpPr>
            <p:nvPr/>
          </p:nvCxnSpPr>
          <p:spPr>
            <a:xfrm flipH="1">
              <a:off x="2133601" y="5638800"/>
              <a:ext cx="762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6" idx="0"/>
            </p:cNvCxnSpPr>
            <p:nvPr/>
          </p:nvCxnSpPr>
          <p:spPr>
            <a:xfrm>
              <a:off x="2133601" y="6172200"/>
              <a:ext cx="457201" cy="227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5" idx="0"/>
            </p:cNvCxnSpPr>
            <p:nvPr/>
          </p:nvCxnSpPr>
          <p:spPr>
            <a:xfrm>
              <a:off x="2133601" y="6172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2"/>
              <a:endCxn id="4" idx="0"/>
            </p:cNvCxnSpPr>
            <p:nvPr/>
          </p:nvCxnSpPr>
          <p:spPr>
            <a:xfrm flipH="1">
              <a:off x="1676400" y="6172200"/>
              <a:ext cx="45720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2"/>
              <a:endCxn id="13" idx="0"/>
            </p:cNvCxnSpPr>
            <p:nvPr/>
          </p:nvCxnSpPr>
          <p:spPr>
            <a:xfrm flipH="1">
              <a:off x="3200398" y="6172200"/>
              <a:ext cx="45720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2"/>
              <a:endCxn id="14" idx="0"/>
            </p:cNvCxnSpPr>
            <p:nvPr/>
          </p:nvCxnSpPr>
          <p:spPr>
            <a:xfrm>
              <a:off x="3657599" y="6172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15" idx="0"/>
            </p:cNvCxnSpPr>
            <p:nvPr/>
          </p:nvCxnSpPr>
          <p:spPr>
            <a:xfrm>
              <a:off x="3657599" y="6172200"/>
              <a:ext cx="457201" cy="227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81000" y="5697732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Museo 300" pitchFamily="50" charset="0"/>
              </a:rPr>
              <a:t>Scenarios</a:t>
            </a:r>
            <a:endParaRPr lang="en-US" sz="1600" dirty="0">
              <a:latin typeface="Museo 300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1" y="6214646"/>
            <a:ext cx="114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Museo 300" pitchFamily="50" charset="0"/>
              </a:rPr>
              <a:t>Iterations</a:t>
            </a:r>
            <a:endParaRPr lang="en-US" sz="1600" dirty="0">
              <a:latin typeface="Museo 300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0600" y="5184428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Museo 300" pitchFamily="50" charset="0"/>
              </a:rPr>
              <a:t>Simulation</a:t>
            </a:r>
            <a:endParaRPr lang="en-US" sz="1600" dirty="0">
              <a:latin typeface="Museo 300" pitchFamily="50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72000" y="5198086"/>
            <a:ext cx="2743200" cy="1295400"/>
            <a:chOff x="1524000" y="5334000"/>
            <a:chExt cx="2743200" cy="1295400"/>
          </a:xfrm>
        </p:grpSpPr>
        <p:grpSp>
          <p:nvGrpSpPr>
            <p:cNvPr id="41" name="Group 40"/>
            <p:cNvGrpSpPr/>
            <p:nvPr/>
          </p:nvGrpSpPr>
          <p:grpSpPr>
            <a:xfrm>
              <a:off x="1524000" y="5334000"/>
              <a:ext cx="2743200" cy="1295400"/>
              <a:chOff x="1524000" y="5334000"/>
              <a:chExt cx="2743200" cy="12954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524000" y="5867400"/>
                <a:ext cx="2743200" cy="762000"/>
                <a:chOff x="1524000" y="5867400"/>
                <a:chExt cx="2743200" cy="76200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524000" y="5867400"/>
                  <a:ext cx="1219202" cy="762000"/>
                  <a:chOff x="1524000" y="5867400"/>
                  <a:chExt cx="1219202" cy="762000"/>
                </a:xfrm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524000" y="6399544"/>
                    <a:ext cx="1219202" cy="229856"/>
                    <a:chOff x="1524000" y="6399544"/>
                    <a:chExt cx="1219202" cy="229856"/>
                  </a:xfrm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524000" y="6400800"/>
                      <a:ext cx="304800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1981201" y="6400800"/>
                      <a:ext cx="304800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2438402" y="6399544"/>
                      <a:ext cx="304800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0" name="Rectangle 59"/>
                  <p:cNvSpPr/>
                  <p:nvPr/>
                </p:nvSpPr>
                <p:spPr>
                  <a:xfrm>
                    <a:off x="1828800" y="5867400"/>
                    <a:ext cx="609602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3047998" y="5867400"/>
                  <a:ext cx="1219202" cy="762000"/>
                  <a:chOff x="1524000" y="5867400"/>
                  <a:chExt cx="1219202" cy="762000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1524000" y="6399544"/>
                    <a:ext cx="1219202" cy="229856"/>
                    <a:chOff x="1524000" y="6399544"/>
                    <a:chExt cx="1219202" cy="229856"/>
                  </a:xfrm>
                </p:grpSpPr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1524000" y="6400800"/>
                      <a:ext cx="304800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981201" y="6400800"/>
                      <a:ext cx="304800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2438402" y="6399544"/>
                      <a:ext cx="304800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1828800" y="5867400"/>
                    <a:ext cx="609602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1" name="Rectangle 50"/>
              <p:cNvSpPr/>
              <p:nvPr/>
            </p:nvSpPr>
            <p:spPr>
              <a:xfrm>
                <a:off x="2436306" y="5334000"/>
                <a:ext cx="918589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>
              <a:stCxn id="51" idx="2"/>
              <a:endCxn id="55" idx="0"/>
            </p:cNvCxnSpPr>
            <p:nvPr/>
          </p:nvCxnSpPr>
          <p:spPr>
            <a:xfrm>
              <a:off x="2895601" y="5638800"/>
              <a:ext cx="761998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1" idx="2"/>
              <a:endCxn id="60" idx="0"/>
            </p:cNvCxnSpPr>
            <p:nvPr/>
          </p:nvCxnSpPr>
          <p:spPr>
            <a:xfrm flipH="1">
              <a:off x="2133601" y="5638800"/>
              <a:ext cx="762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0" idx="2"/>
              <a:endCxn id="63" idx="0"/>
            </p:cNvCxnSpPr>
            <p:nvPr/>
          </p:nvCxnSpPr>
          <p:spPr>
            <a:xfrm>
              <a:off x="2133601" y="6172200"/>
              <a:ext cx="457201" cy="2273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62" idx="0"/>
            </p:cNvCxnSpPr>
            <p:nvPr/>
          </p:nvCxnSpPr>
          <p:spPr>
            <a:xfrm>
              <a:off x="2133601" y="6172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60" idx="2"/>
              <a:endCxn id="61" idx="0"/>
            </p:cNvCxnSpPr>
            <p:nvPr/>
          </p:nvCxnSpPr>
          <p:spPr>
            <a:xfrm flipH="1">
              <a:off x="1676400" y="6172200"/>
              <a:ext cx="45720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5" idx="2"/>
              <a:endCxn id="56" idx="0"/>
            </p:cNvCxnSpPr>
            <p:nvPr/>
          </p:nvCxnSpPr>
          <p:spPr>
            <a:xfrm flipH="1">
              <a:off x="3200398" y="6172200"/>
              <a:ext cx="45720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5" idx="2"/>
              <a:endCxn id="57" idx="0"/>
            </p:cNvCxnSpPr>
            <p:nvPr/>
          </p:nvCxnSpPr>
          <p:spPr>
            <a:xfrm>
              <a:off x="3657599" y="6172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58" idx="0"/>
            </p:cNvCxnSpPr>
            <p:nvPr/>
          </p:nvCxnSpPr>
          <p:spPr>
            <a:xfrm>
              <a:off x="3657599" y="6172200"/>
              <a:ext cx="457201" cy="2273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2400" y="5486400"/>
            <a:ext cx="838200" cy="721898"/>
            <a:chOff x="7696200" y="4950023"/>
            <a:chExt cx="838200" cy="721898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8062965" y="5198086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8062965" y="5617186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862835" y="4950023"/>
              <a:ext cx="671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Serial</a:t>
              </a:r>
              <a:endParaRPr 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96200" y="5364144"/>
              <a:ext cx="823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Parallel</a:t>
              </a:r>
              <a:endParaRPr lang="en-US" sz="1400" dirty="0"/>
            </a:p>
          </p:txBody>
        </p:sp>
      </p:grpSp>
      <p:pic>
        <p:nvPicPr>
          <p:cNvPr id="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5" t="7467" r="13332" b="60454"/>
          <a:stretch/>
        </p:blipFill>
        <p:spPr bwMode="auto">
          <a:xfrm>
            <a:off x="3706587" y="5046522"/>
            <a:ext cx="571500" cy="51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7467" r="56861" b="60454"/>
          <a:stretch/>
        </p:blipFill>
        <p:spPr bwMode="auto">
          <a:xfrm>
            <a:off x="6760447" y="5095051"/>
            <a:ext cx="499905" cy="51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33046"/>
            <a:ext cx="4724400" cy="477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57574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cap="small" dirty="0"/>
              <a:t>http://xkcd.com/1319/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86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 slow?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both a language and an implementation.</a:t>
            </a:r>
          </a:p>
          <a:p>
            <a:r>
              <a:rPr lang="en-US" dirty="0" smtClean="0"/>
              <a:t>As a language, R is very easy to read for humans, but harder for computers, e.g.</a:t>
            </a:r>
          </a:p>
          <a:p>
            <a:pPr marL="0" indent="0">
              <a:buNone/>
            </a:pPr>
            <a:endParaRPr lang="pt-B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This comes at a price: R’s is built for flexibility, not performance, which implies large internal overheads.</a:t>
            </a:r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6416" y="3276600"/>
            <a:ext cx="6248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(mapcar #'+ '(1 2 3 4 5) '(10 20 30 40 50))</a:t>
            </a:r>
          </a:p>
          <a:p>
            <a:r>
              <a:rPr lang="pt-BR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c(1,2,3,4,5) + c(10,20,30,40,50</a:t>
            </a:r>
            <a:r>
              <a:rPr lang="pt-BR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dynamism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Almost anything outside the sealed namespaces can be modified. </a:t>
            </a:r>
          </a:p>
          <a:p>
            <a:endParaRPr lang="en-US" dirty="0" smtClean="0"/>
          </a:p>
          <a:p>
            <a:r>
              <a:rPr lang="en-US" dirty="0" smtClean="0"/>
              <a:t>This allows for flexibility when writing code, but forces R to look through many options to find the right method.</a:t>
            </a:r>
          </a:p>
        </p:txBody>
      </p:sp>
    </p:spTree>
    <p:extLst>
      <p:ext uri="{BB962C8B-B14F-4D97-AF65-F5344CB8AC3E}">
        <p14:creationId xmlns:p14="http://schemas.microsoft.com/office/powerpoint/2010/main" val="16783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dynamism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600200"/>
            <a:ext cx="5715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&lt;- function(x) NULL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 &lt;- function(x)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UseMethod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("s3")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s3.integer &lt;- f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setClass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("A", representation(a = "list"))</a:t>
            </a:r>
          </a:p>
          <a:p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setGeneric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("s4", function(x)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standardGeneric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("s4"))</a:t>
            </a:r>
          </a:p>
          <a:p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setMethod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(s4, "A", f)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&lt;-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setRefClass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("B", methods = list(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f))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&lt;- A()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&lt;-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B$new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microbenchmark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S3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s3(1L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S4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s4(a),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RC =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b$rc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nanoseconds</a:t>
            </a: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min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lq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median    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uq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neval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   302    440    539    664     2,650   100</a:t>
            </a: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  3,900  4,880  5,790  7,050   139,000   100</a:t>
            </a: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S4 20,200 23,300 27,800 32,400   180,000   100</a:t>
            </a: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 23,300 26,000 31,100 34,600 1,550,000   100</a:t>
            </a:r>
          </a:p>
        </p:txBody>
      </p:sp>
    </p:spTree>
    <p:extLst>
      <p:ext uri="{BB962C8B-B14F-4D97-AF65-F5344CB8AC3E}">
        <p14:creationId xmlns:p14="http://schemas.microsoft.com/office/powerpoint/2010/main" val="11756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 lookup with mutable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R’s dynamism, the binding associated with a name can change all the time.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&lt;- 1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&lt;- function() {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 &lt;- function() {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assign("a", 2,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parent.frame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&lt;- 3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g()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0996" y="5410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time </a:t>
            </a:r>
            <a:r>
              <a:rPr lang="en-US" dirty="0" smtClean="0">
                <a:cs typeface="Courier New" panose="02070309020205020404" pitchFamily="49" charset="0"/>
              </a:rPr>
              <a:t>a</a:t>
            </a:r>
            <a:r>
              <a:rPr lang="en-US" dirty="0" smtClean="0"/>
              <a:t> is printed, it comes from a different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14699</TotalTime>
  <Words>2966</Words>
  <Application>Microsoft Office PowerPoint</Application>
  <PresentationFormat>On-screen Show (4:3)</PresentationFormat>
  <Paragraphs>452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Speeding up code in R</vt:lpstr>
      <vt:lpstr>Summary</vt:lpstr>
      <vt:lpstr>Sources</vt:lpstr>
      <vt:lpstr>Measuring system speed</vt:lpstr>
      <vt:lpstr>Why is r slow?</vt:lpstr>
      <vt:lpstr>Why is R slow?</vt:lpstr>
      <vt:lpstr>Extreme dynamism</vt:lpstr>
      <vt:lpstr>Extreme dynamism</vt:lpstr>
      <vt:lpstr>Name lookup with mutable environments</vt:lpstr>
      <vt:lpstr>Lazy evaluation overhead</vt:lpstr>
      <vt:lpstr>Lazy evaluation overhead</vt:lpstr>
      <vt:lpstr>Implementation performance</vt:lpstr>
      <vt:lpstr>Example 1: extracting single values from data frames</vt:lpstr>
      <vt:lpstr>Example 2: other slow functions</vt:lpstr>
      <vt:lpstr>Example 2: other slow functions</vt:lpstr>
      <vt:lpstr>Other implementations</vt:lpstr>
      <vt:lpstr>Quick exercises</vt:lpstr>
      <vt:lpstr>Why is your code slow?</vt:lpstr>
      <vt:lpstr>PowerPoint Presentation</vt:lpstr>
      <vt:lpstr>How to make code fast?</vt:lpstr>
      <vt:lpstr>PowerPoint Presentation</vt:lpstr>
      <vt:lpstr>Identifying bottlenecks: Profiling with Rprof</vt:lpstr>
      <vt:lpstr>Identifying bottlenecks: Profiling with Rprof</vt:lpstr>
      <vt:lpstr>Memory: avoid growing objects</vt:lpstr>
      <vt:lpstr>Memory: avoid growing objects</vt:lpstr>
      <vt:lpstr>Memory issues: big data</vt:lpstr>
      <vt:lpstr>Vectorize!</vt:lpstr>
      <vt:lpstr>A trivial example of vectorization</vt:lpstr>
      <vt:lpstr>Not-really vectorization</vt:lpstr>
      <vt:lpstr>“Over-vectorization”</vt:lpstr>
      <vt:lpstr>Do less work</vt:lpstr>
      <vt:lpstr>Do less work</vt:lpstr>
      <vt:lpstr>Do less work</vt:lpstr>
      <vt:lpstr>Byte code compilation</vt:lpstr>
      <vt:lpstr>What if all the above failed?</vt:lpstr>
      <vt:lpstr>Parallelize</vt:lpstr>
      <vt:lpstr>Parallelization using snow</vt:lpstr>
      <vt:lpstr>Parallelization using parallel</vt:lpstr>
      <vt:lpstr>Parallelization using foreach</vt:lpstr>
      <vt:lpstr>Some tips when parallelizing</vt:lpstr>
      <vt:lpstr>T-test case study</vt:lpstr>
      <vt:lpstr>More exercises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code in R</dc:title>
  <dc:creator>Felipe</dc:creator>
  <cp:lastModifiedBy>Felipe</cp:lastModifiedBy>
  <cp:revision>83</cp:revision>
  <dcterms:created xsi:type="dcterms:W3CDTF">2014-04-09T23:01:09Z</dcterms:created>
  <dcterms:modified xsi:type="dcterms:W3CDTF">2014-04-22T22:20:19Z</dcterms:modified>
</cp:coreProperties>
</file>