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e6dc07e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e6dc07e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e6dc07e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e6dc07e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e6dc07ef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e6dc07ef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e6dc07e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e6dc07e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e539f75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e539f75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e7c1b08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e7c1b08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e6dc07e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e6dc07e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e539f75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e539f75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1cfa274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1cfa274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day of trading data includes date, </a:t>
            </a:r>
            <a:r>
              <a:rPr lang="en" sz="1200">
                <a:solidFill>
                  <a:schemeClr val="dk1"/>
                </a:solidFill>
                <a:latin typeface="Times New Roman"/>
                <a:ea typeface="Times New Roman"/>
                <a:cs typeface="Times New Roman"/>
                <a:sym typeface="Times New Roman"/>
              </a:rPr>
              <a:t>daily trading prices (open, close, high, low), daily trading volume, and the date split into individual columns; year, month, day of month, week of the year, and day of the week</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e1cfa27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e1cfa27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e6dc07ef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e6dc07ef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averages smooth out price fluctuations and provide a better view of underlying price trends for an asset.</a:t>
            </a:r>
            <a:endParaRPr/>
          </a:p>
          <a:p>
            <a:pPr indent="0" lvl="0" marL="0" rtl="0" algn="l">
              <a:spcBef>
                <a:spcPts val="0"/>
              </a:spcBef>
              <a:spcAft>
                <a:spcPts val="0"/>
              </a:spcAft>
              <a:buNone/>
            </a:pPr>
            <a:r>
              <a:rPr lang="en"/>
              <a:t>EMAM - weighting adjusted based on volatility. Periods of high volatility have greater weight than periods of low volatility</a:t>
            </a:r>
            <a:endParaRPr/>
          </a:p>
          <a:p>
            <a:pPr indent="0" lvl="0" marL="0" rtl="0" algn="l">
              <a:spcBef>
                <a:spcPts val="0"/>
              </a:spcBef>
              <a:spcAft>
                <a:spcPts val="0"/>
              </a:spcAft>
              <a:buNone/>
            </a:pPr>
            <a:r>
              <a:rPr lang="en"/>
              <a:t>EMAS - accounts for support levels (where traders are likely to enter the market, offering support to the stocks price), and resistance levels (where traders are likely to exit the market, offering resistance to the stock exceeding this price)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6dc07ef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6dc07ef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e1cfa27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e1cfa27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e6dc07e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e6dc07e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6dc07e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6dc07e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I0vB-F7O164" TargetMode="External"/><Relationship Id="rId4" Type="http://schemas.openxmlformats.org/officeDocument/2006/relationships/hyperlink" Target="https://github.com/okenreed/aai501_fin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80999" y="967925"/>
            <a:ext cx="65820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Predicting the Stock Market</a:t>
            </a:r>
            <a:endParaRPr/>
          </a:p>
        </p:txBody>
      </p:sp>
      <p:sp>
        <p:nvSpPr>
          <p:cNvPr id="129" name="Google Shape;129;p13"/>
          <p:cNvSpPr txBox="1"/>
          <p:nvPr>
            <p:ph idx="1" type="subTitle"/>
          </p:nvPr>
        </p:nvSpPr>
        <p:spPr>
          <a:xfrm>
            <a:off x="1891350" y="2007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30 Years of S&amp;P 500 Trading</a:t>
            </a:r>
            <a:endParaRPr/>
          </a:p>
        </p:txBody>
      </p:sp>
      <p:sp>
        <p:nvSpPr>
          <p:cNvPr id="130" name="Google Shape;130;p13"/>
          <p:cNvSpPr txBox="1"/>
          <p:nvPr/>
        </p:nvSpPr>
        <p:spPr>
          <a:xfrm>
            <a:off x="2213550" y="2790750"/>
            <a:ext cx="4716900" cy="1262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a:latin typeface="Calibri"/>
                <a:ea typeface="Calibri"/>
                <a:cs typeface="Calibri"/>
                <a:sym typeface="Calibri"/>
              </a:rPr>
              <a:t>Aria Algamehand, Alec Anderson, Reed Oken</a:t>
            </a:r>
            <a:endParaRPr>
              <a:latin typeface="Calibri"/>
              <a:ea typeface="Calibri"/>
              <a:cs typeface="Calibri"/>
              <a:sym typeface="Calibri"/>
            </a:endParaRPr>
          </a:p>
          <a:p>
            <a:pPr indent="0" lvl="0" marL="0" rtl="0" algn="ctr">
              <a:lnSpc>
                <a:spcPct val="100000"/>
              </a:lnSpc>
              <a:spcBef>
                <a:spcPts val="0"/>
              </a:spcBef>
              <a:spcAft>
                <a:spcPts val="0"/>
              </a:spcAft>
              <a:buNone/>
            </a:pPr>
            <a:r>
              <a:rPr lang="en">
                <a:latin typeface="Calibri"/>
                <a:ea typeface="Calibri"/>
                <a:cs typeface="Calibri"/>
                <a:sym typeface="Calibri"/>
              </a:rPr>
              <a:t>University of San Diego, MS Applied Artificial Intelligence</a:t>
            </a:r>
            <a:endParaRPr>
              <a:latin typeface="Calibri"/>
              <a:ea typeface="Calibri"/>
              <a:cs typeface="Calibri"/>
              <a:sym typeface="Calibri"/>
            </a:endParaRPr>
          </a:p>
          <a:p>
            <a:pPr indent="0" lvl="0" marL="0" rtl="0" algn="ctr">
              <a:lnSpc>
                <a:spcPct val="100000"/>
              </a:lnSpc>
              <a:spcBef>
                <a:spcPts val="0"/>
              </a:spcBef>
              <a:spcAft>
                <a:spcPts val="0"/>
              </a:spcAft>
              <a:buNone/>
            </a:pPr>
            <a:r>
              <a:rPr lang="en">
                <a:latin typeface="Calibri"/>
                <a:ea typeface="Calibri"/>
                <a:cs typeface="Calibri"/>
                <a:sym typeface="Calibri"/>
              </a:rPr>
              <a:t>AAI 501: Introduction to Artificial Intelligence</a:t>
            </a:r>
            <a:endParaRPr>
              <a:latin typeface="Calibri"/>
              <a:ea typeface="Calibri"/>
              <a:cs typeface="Calibri"/>
              <a:sym typeface="Calibri"/>
            </a:endParaRPr>
          </a:p>
          <a:p>
            <a:pPr indent="0" lvl="0" marL="0" rtl="0" algn="ctr">
              <a:lnSpc>
                <a:spcPct val="100000"/>
              </a:lnSpc>
              <a:spcBef>
                <a:spcPts val="0"/>
              </a:spcBef>
              <a:spcAft>
                <a:spcPts val="0"/>
              </a:spcAft>
              <a:buNone/>
            </a:pPr>
            <a:r>
              <a:rPr lang="en">
                <a:latin typeface="Calibri"/>
                <a:ea typeface="Calibri"/>
                <a:cs typeface="Calibri"/>
                <a:sym typeface="Calibri"/>
              </a:rPr>
              <a:t>Video presentation: </a:t>
            </a:r>
            <a:r>
              <a:rPr lang="en" u="sng">
                <a:solidFill>
                  <a:schemeClr val="hlink"/>
                </a:solidFill>
                <a:latin typeface="Calibri"/>
                <a:ea typeface="Calibri"/>
                <a:cs typeface="Calibri"/>
                <a:sym typeface="Calibri"/>
                <a:hlinkClick r:id="rId3"/>
              </a:rPr>
              <a:t>https://youtu.be/I0vB-F7O164</a:t>
            </a:r>
            <a:endParaRPr>
              <a:latin typeface="Calibri"/>
              <a:ea typeface="Calibri"/>
              <a:cs typeface="Calibri"/>
              <a:sym typeface="Calibri"/>
            </a:endParaRPr>
          </a:p>
          <a:p>
            <a:pPr indent="0" lvl="0" marL="0" rtl="0" algn="ctr">
              <a:lnSpc>
                <a:spcPct val="100000"/>
              </a:lnSpc>
              <a:spcBef>
                <a:spcPts val="0"/>
              </a:spcBef>
              <a:spcAft>
                <a:spcPts val="0"/>
              </a:spcAft>
              <a:buNone/>
            </a:pPr>
            <a:r>
              <a:rPr lang="en">
                <a:latin typeface="Calibri"/>
                <a:ea typeface="Calibri"/>
                <a:cs typeface="Calibri"/>
                <a:sym typeface="Calibri"/>
              </a:rPr>
              <a:t>Github repo: </a:t>
            </a:r>
            <a:r>
              <a:rPr lang="en" u="sng">
                <a:solidFill>
                  <a:schemeClr val="hlink"/>
                </a:solidFill>
                <a:latin typeface="Calibri"/>
                <a:ea typeface="Calibri"/>
                <a:cs typeface="Calibri"/>
                <a:sym typeface="Calibri"/>
                <a:hlinkClick r:id="rId4"/>
              </a:rPr>
              <a:t>https://github.com/okenreed/aai501_final</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 (SVM)</a:t>
            </a:r>
            <a:endParaRPr/>
          </a:p>
        </p:txBody>
      </p:sp>
      <p:sp>
        <p:nvSpPr>
          <p:cNvPr id="203" name="Google Shape;203;p22"/>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Much better performance predicting target price over percentage</a:t>
            </a:r>
            <a:endParaRPr/>
          </a:p>
          <a:p>
            <a:pPr indent="-311150" lvl="0" marL="457200" rtl="0" algn="l">
              <a:spcBef>
                <a:spcPts val="0"/>
              </a:spcBef>
              <a:spcAft>
                <a:spcPts val="0"/>
              </a:spcAft>
              <a:buSzPts val="1300"/>
              <a:buChar char="●"/>
            </a:pPr>
            <a:r>
              <a:rPr lang="en"/>
              <a:t>Consistently underestimates market performance</a:t>
            </a:r>
            <a:endParaRPr/>
          </a:p>
          <a:p>
            <a:pPr indent="-311150" lvl="0" marL="457200" rtl="0" algn="l">
              <a:spcBef>
                <a:spcPts val="0"/>
              </a:spcBef>
              <a:spcAft>
                <a:spcPts val="0"/>
              </a:spcAft>
              <a:buSzPts val="1300"/>
              <a:buChar char="●"/>
            </a:pPr>
            <a:r>
              <a:rPr lang="en"/>
              <a:t>2345.79</a:t>
            </a:r>
            <a:r>
              <a:rPr lang="en"/>
              <a:t> MSE, 44.34 MAE, 48.43 RMSE</a:t>
            </a:r>
            <a:endParaRPr/>
          </a:p>
        </p:txBody>
      </p:sp>
      <p:pic>
        <p:nvPicPr>
          <p:cNvPr id="204" name="Google Shape;204;p22"/>
          <p:cNvPicPr preferRelativeResize="0"/>
          <p:nvPr/>
        </p:nvPicPr>
        <p:blipFill>
          <a:blip r:embed="rId3">
            <a:alphaModFix/>
          </a:blip>
          <a:stretch>
            <a:fillRect/>
          </a:stretch>
        </p:blipFill>
        <p:spPr>
          <a:xfrm>
            <a:off x="4572000" y="3564925"/>
            <a:ext cx="3929550" cy="1182925"/>
          </a:xfrm>
          <a:prstGeom prst="rect">
            <a:avLst/>
          </a:prstGeom>
          <a:noFill/>
          <a:ln>
            <a:noFill/>
          </a:ln>
        </p:spPr>
      </p:pic>
      <p:pic>
        <p:nvPicPr>
          <p:cNvPr id="205" name="Google Shape;205;p22"/>
          <p:cNvPicPr preferRelativeResize="0"/>
          <p:nvPr/>
        </p:nvPicPr>
        <p:blipFill>
          <a:blip r:embed="rId4">
            <a:alphaModFix/>
          </a:blip>
          <a:stretch>
            <a:fillRect/>
          </a:stretch>
        </p:blipFill>
        <p:spPr>
          <a:xfrm>
            <a:off x="819139" y="3564925"/>
            <a:ext cx="3516736" cy="1182925"/>
          </a:xfrm>
          <a:prstGeom prst="rect">
            <a:avLst/>
          </a:prstGeom>
          <a:noFill/>
          <a:ln>
            <a:noFill/>
          </a:ln>
        </p:spPr>
      </p:pic>
      <p:pic>
        <p:nvPicPr>
          <p:cNvPr id="206" name="Google Shape;206;p22"/>
          <p:cNvPicPr preferRelativeResize="0"/>
          <p:nvPr/>
        </p:nvPicPr>
        <p:blipFill>
          <a:blip r:embed="rId5">
            <a:alphaModFix/>
          </a:blip>
          <a:stretch>
            <a:fillRect/>
          </a:stretch>
        </p:blipFill>
        <p:spPr>
          <a:xfrm>
            <a:off x="4677676" y="2123889"/>
            <a:ext cx="3823876" cy="1117350"/>
          </a:xfrm>
          <a:prstGeom prst="rect">
            <a:avLst/>
          </a:prstGeom>
          <a:noFill/>
          <a:ln>
            <a:noFill/>
          </a:ln>
        </p:spPr>
      </p:pic>
      <p:sp>
        <p:nvSpPr>
          <p:cNvPr id="207" name="Google Shape;207;p22"/>
          <p:cNvSpPr txBox="1"/>
          <p:nvPr/>
        </p:nvSpPr>
        <p:spPr>
          <a:xfrm>
            <a:off x="4687350" y="3094575"/>
            <a:ext cx="230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Percentage modeling</a:t>
            </a:r>
            <a:endParaRPr sz="1000">
              <a:latin typeface="Calibri"/>
              <a:ea typeface="Calibri"/>
              <a:cs typeface="Calibri"/>
              <a:sym typeface="Calibri"/>
            </a:endParaRPr>
          </a:p>
        </p:txBody>
      </p:sp>
      <p:sp>
        <p:nvSpPr>
          <p:cNvPr id="208" name="Google Shape;208;p22"/>
          <p:cNvSpPr txBox="1"/>
          <p:nvPr/>
        </p:nvSpPr>
        <p:spPr>
          <a:xfrm>
            <a:off x="4097875" y="4521750"/>
            <a:ext cx="19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Price modeling</a:t>
            </a:r>
            <a:endParaRPr sz="1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214" name="Google Shape;21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Did not fit well when target feature was price</a:t>
            </a:r>
            <a:endParaRPr/>
          </a:p>
          <a:p>
            <a:pPr indent="-311150" lvl="0" marL="457200" rtl="0" algn="l">
              <a:spcBef>
                <a:spcPts val="0"/>
              </a:spcBef>
              <a:spcAft>
                <a:spcPts val="0"/>
              </a:spcAft>
              <a:buSzPts val="1300"/>
              <a:buChar char="●"/>
            </a:pPr>
            <a:r>
              <a:rPr lang="en"/>
              <a:t>Much better fit for target feature of percent change</a:t>
            </a:r>
            <a:endParaRPr/>
          </a:p>
          <a:p>
            <a:pPr indent="-298450" lvl="1" marL="914400" rtl="0" algn="l">
              <a:spcBef>
                <a:spcPts val="0"/>
              </a:spcBef>
              <a:spcAft>
                <a:spcPts val="0"/>
              </a:spcAft>
              <a:buSzPts val="1100"/>
              <a:buChar char="○"/>
            </a:pPr>
            <a:r>
              <a:rPr lang="en"/>
              <a:t>Performance scores are not comparable across different target features</a:t>
            </a:r>
            <a:endParaRPr/>
          </a:p>
          <a:p>
            <a:pPr indent="0" lvl="0" marL="0" rtl="0" algn="l">
              <a:spcBef>
                <a:spcPts val="1200"/>
              </a:spcBef>
              <a:spcAft>
                <a:spcPts val="1200"/>
              </a:spcAft>
              <a:buNone/>
            </a:pPr>
            <a:r>
              <a:t/>
            </a:r>
            <a:endParaRPr/>
          </a:p>
        </p:txBody>
      </p:sp>
      <p:pic>
        <p:nvPicPr>
          <p:cNvPr id="215" name="Google Shape;215;p23"/>
          <p:cNvPicPr preferRelativeResize="0"/>
          <p:nvPr/>
        </p:nvPicPr>
        <p:blipFill>
          <a:blip r:embed="rId3">
            <a:alphaModFix/>
          </a:blip>
          <a:stretch>
            <a:fillRect/>
          </a:stretch>
        </p:blipFill>
        <p:spPr>
          <a:xfrm>
            <a:off x="508726" y="3122889"/>
            <a:ext cx="3894526" cy="1311925"/>
          </a:xfrm>
          <a:prstGeom prst="rect">
            <a:avLst/>
          </a:prstGeom>
          <a:noFill/>
          <a:ln>
            <a:noFill/>
          </a:ln>
        </p:spPr>
      </p:pic>
      <p:pic>
        <p:nvPicPr>
          <p:cNvPr id="216" name="Google Shape;216;p23"/>
          <p:cNvPicPr preferRelativeResize="0"/>
          <p:nvPr/>
        </p:nvPicPr>
        <p:blipFill>
          <a:blip r:embed="rId4">
            <a:alphaModFix/>
          </a:blip>
          <a:stretch>
            <a:fillRect/>
          </a:stretch>
        </p:blipFill>
        <p:spPr>
          <a:xfrm>
            <a:off x="4572000" y="3206061"/>
            <a:ext cx="3894526" cy="1145601"/>
          </a:xfrm>
          <a:prstGeom prst="rect">
            <a:avLst/>
          </a:prstGeom>
          <a:noFill/>
          <a:ln>
            <a:noFill/>
          </a:ln>
        </p:spPr>
      </p:pic>
      <p:sp>
        <p:nvSpPr>
          <p:cNvPr id="217" name="Google Shape;217;p23"/>
          <p:cNvSpPr txBox="1"/>
          <p:nvPr/>
        </p:nvSpPr>
        <p:spPr>
          <a:xfrm>
            <a:off x="3563975" y="4394025"/>
            <a:ext cx="230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Percentage modeling</a:t>
            </a:r>
            <a:endParaRPr sz="1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models</a:t>
            </a:r>
            <a:endParaRPr/>
          </a:p>
        </p:txBody>
      </p:sp>
      <p:sp>
        <p:nvSpPr>
          <p:cNvPr id="223" name="Google Shape;223;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Decision tree, gradient boosting, random forest</a:t>
            </a:r>
            <a:endParaRPr/>
          </a:p>
          <a:p>
            <a:pPr indent="-311150" lvl="0" marL="457200" rtl="0" algn="l">
              <a:spcBef>
                <a:spcPts val="0"/>
              </a:spcBef>
              <a:spcAft>
                <a:spcPts val="0"/>
              </a:spcAft>
              <a:buSzPts val="1300"/>
              <a:buChar char="●"/>
            </a:pPr>
            <a:r>
              <a:rPr lang="en"/>
              <a:t>Generally did not fit the data well for price target</a:t>
            </a:r>
            <a:endParaRPr/>
          </a:p>
          <a:p>
            <a:pPr indent="-298450" lvl="1" marL="914400" rtl="0" algn="l">
              <a:spcBef>
                <a:spcPts val="0"/>
              </a:spcBef>
              <a:spcAft>
                <a:spcPts val="0"/>
              </a:spcAft>
              <a:buSzPts val="1100"/>
              <a:buChar char="○"/>
            </a:pPr>
            <a:r>
              <a:rPr lang="en"/>
              <a:t>Predicted all target scores within a ~5 value range</a:t>
            </a:r>
            <a:endParaRPr/>
          </a:p>
          <a:p>
            <a:pPr indent="-311150" lvl="0" marL="457200" rtl="0" algn="l">
              <a:spcBef>
                <a:spcPts val="0"/>
              </a:spcBef>
              <a:spcAft>
                <a:spcPts val="0"/>
              </a:spcAft>
              <a:buSzPts val="1300"/>
              <a:buChar char="●"/>
            </a:pPr>
            <a:r>
              <a:rPr lang="en"/>
              <a:t>16000+ MSE, 100+ MAE, 125+ RMSE</a:t>
            </a:r>
            <a:endParaRPr/>
          </a:p>
        </p:txBody>
      </p:sp>
      <p:pic>
        <p:nvPicPr>
          <p:cNvPr id="224" name="Google Shape;224;p24"/>
          <p:cNvPicPr preferRelativeResize="0"/>
          <p:nvPr/>
        </p:nvPicPr>
        <p:blipFill>
          <a:blip r:embed="rId3">
            <a:alphaModFix/>
          </a:blip>
          <a:stretch>
            <a:fillRect/>
          </a:stretch>
        </p:blipFill>
        <p:spPr>
          <a:xfrm>
            <a:off x="4754524" y="2005257"/>
            <a:ext cx="3831324" cy="1132975"/>
          </a:xfrm>
          <a:prstGeom prst="rect">
            <a:avLst/>
          </a:prstGeom>
          <a:noFill/>
          <a:ln>
            <a:noFill/>
          </a:ln>
        </p:spPr>
      </p:pic>
      <p:pic>
        <p:nvPicPr>
          <p:cNvPr id="225" name="Google Shape;225;p24"/>
          <p:cNvPicPr preferRelativeResize="0"/>
          <p:nvPr/>
        </p:nvPicPr>
        <p:blipFill>
          <a:blip r:embed="rId4">
            <a:alphaModFix/>
          </a:blip>
          <a:stretch>
            <a:fillRect/>
          </a:stretch>
        </p:blipFill>
        <p:spPr>
          <a:xfrm>
            <a:off x="4754526" y="3266603"/>
            <a:ext cx="3831325" cy="1129747"/>
          </a:xfrm>
          <a:prstGeom prst="rect">
            <a:avLst/>
          </a:prstGeom>
          <a:noFill/>
          <a:ln>
            <a:noFill/>
          </a:ln>
        </p:spPr>
      </p:pic>
      <p:pic>
        <p:nvPicPr>
          <p:cNvPr id="226" name="Google Shape;226;p24"/>
          <p:cNvPicPr preferRelativeResize="0"/>
          <p:nvPr/>
        </p:nvPicPr>
        <p:blipFill>
          <a:blip r:embed="rId5">
            <a:alphaModFix/>
          </a:blip>
          <a:stretch>
            <a:fillRect/>
          </a:stretch>
        </p:blipFill>
        <p:spPr>
          <a:xfrm>
            <a:off x="750001" y="3241762"/>
            <a:ext cx="4004523" cy="1179425"/>
          </a:xfrm>
          <a:prstGeom prst="rect">
            <a:avLst/>
          </a:prstGeom>
          <a:noFill/>
          <a:ln>
            <a:noFill/>
          </a:ln>
        </p:spPr>
      </p:pic>
      <p:sp>
        <p:nvSpPr>
          <p:cNvPr id="227" name="Google Shape;227;p24"/>
          <p:cNvSpPr txBox="1"/>
          <p:nvPr/>
        </p:nvSpPr>
        <p:spPr>
          <a:xfrm>
            <a:off x="4875025" y="3045375"/>
            <a:ext cx="19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Price modeling</a:t>
            </a:r>
            <a:endParaRPr sz="1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b="1" sz="2650">
              <a:solidFill>
                <a:srgbClr val="000000"/>
              </a:solidFill>
              <a:latin typeface="Times New Roman"/>
              <a:ea typeface="Times New Roman"/>
              <a:cs typeface="Times New Roman"/>
              <a:sym typeface="Times New Roman"/>
            </a:endParaRPr>
          </a:p>
        </p:txBody>
      </p:sp>
      <p:sp>
        <p:nvSpPr>
          <p:cNvPr id="233" name="Google Shape;233;p25"/>
          <p:cNvSpPr txBox="1"/>
          <p:nvPr>
            <p:ph idx="1" type="body"/>
          </p:nvPr>
        </p:nvSpPr>
        <p:spPr>
          <a:xfrm>
            <a:off x="819150" y="17253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Linear </a:t>
            </a:r>
            <a:r>
              <a:rPr lang="en"/>
              <a:t>regression performed</a:t>
            </a:r>
            <a:r>
              <a:rPr lang="en"/>
              <a:t> the best</a:t>
            </a:r>
            <a:endParaRPr/>
          </a:p>
          <a:p>
            <a:pPr indent="-298450" lvl="1" marL="914400" rtl="0" algn="l">
              <a:spcBef>
                <a:spcPts val="0"/>
              </a:spcBef>
              <a:spcAft>
                <a:spcPts val="0"/>
              </a:spcAft>
              <a:buSzPts val="1100"/>
              <a:buChar char="○"/>
            </a:pPr>
            <a:r>
              <a:rPr lang="en"/>
              <a:t>MSE: 7.87</a:t>
            </a:r>
            <a:endParaRPr/>
          </a:p>
          <a:p>
            <a:pPr indent="-298450" lvl="1" marL="914400" rtl="0" algn="l">
              <a:spcBef>
                <a:spcPts val="0"/>
              </a:spcBef>
              <a:spcAft>
                <a:spcPts val="0"/>
              </a:spcAft>
              <a:buSzPts val="1100"/>
              <a:buChar char="○"/>
            </a:pPr>
            <a:r>
              <a:rPr lang="en"/>
              <a:t>MAE: 1.85</a:t>
            </a:r>
            <a:endParaRPr/>
          </a:p>
          <a:p>
            <a:pPr indent="-298450" lvl="1" marL="914400" rtl="0" algn="l">
              <a:spcBef>
                <a:spcPts val="0"/>
              </a:spcBef>
              <a:spcAft>
                <a:spcPts val="0"/>
              </a:spcAft>
              <a:buSzPts val="1100"/>
              <a:buChar char="○"/>
            </a:pPr>
            <a:r>
              <a:rPr lang="en"/>
              <a:t>RMSE: 2.80</a:t>
            </a:r>
            <a:endParaRPr/>
          </a:p>
          <a:p>
            <a:pPr indent="-311150" lvl="0" marL="457200" rtl="0" algn="l">
              <a:spcBef>
                <a:spcPts val="0"/>
              </a:spcBef>
              <a:spcAft>
                <a:spcPts val="0"/>
              </a:spcAft>
              <a:buSzPts val="1300"/>
              <a:buChar char="●"/>
            </a:pPr>
            <a:r>
              <a:rPr lang="en"/>
              <a:t>LSTM performed reasonably well for basic implementation</a:t>
            </a:r>
            <a:endParaRPr/>
          </a:p>
          <a:p>
            <a:pPr indent="-311150" lvl="0" marL="457200" rtl="0" algn="l">
              <a:spcBef>
                <a:spcPts val="0"/>
              </a:spcBef>
              <a:spcAft>
                <a:spcPts val="0"/>
              </a:spcAft>
              <a:buSzPts val="1300"/>
              <a:buChar char="●"/>
            </a:pPr>
            <a:r>
              <a:rPr lang="en"/>
              <a:t>SVM consistently underestimated market performance</a:t>
            </a:r>
            <a:endParaRPr/>
          </a:p>
          <a:p>
            <a:pPr indent="-298450" lvl="1" marL="914400" rtl="0" algn="l">
              <a:spcBef>
                <a:spcPts val="0"/>
              </a:spcBef>
              <a:spcAft>
                <a:spcPts val="0"/>
              </a:spcAft>
              <a:buSzPts val="1100"/>
              <a:buChar char="○"/>
            </a:pPr>
            <a:r>
              <a:rPr lang="en"/>
              <a:t>Tracked market movements relatively well otherwise</a:t>
            </a:r>
            <a:endParaRPr/>
          </a:p>
          <a:p>
            <a:pPr indent="-311150" lvl="0" marL="457200" rtl="0" algn="l">
              <a:spcBef>
                <a:spcPts val="0"/>
              </a:spcBef>
              <a:spcAft>
                <a:spcPts val="0"/>
              </a:spcAft>
              <a:buSzPts val="1300"/>
              <a:buChar char="●"/>
            </a:pPr>
            <a:r>
              <a:rPr lang="en"/>
              <a:t>Decision tree, gradient boosting and random forest regression models were included for comparison purposes, but performed poorly</a:t>
            </a:r>
            <a:endParaRPr/>
          </a:p>
        </p:txBody>
      </p:sp>
      <p:pic>
        <p:nvPicPr>
          <p:cNvPr id="234" name="Google Shape;234;p25"/>
          <p:cNvPicPr preferRelativeResize="0"/>
          <p:nvPr/>
        </p:nvPicPr>
        <p:blipFill>
          <a:blip r:embed="rId3">
            <a:alphaModFix/>
          </a:blip>
          <a:stretch>
            <a:fillRect/>
          </a:stretch>
        </p:blipFill>
        <p:spPr>
          <a:xfrm>
            <a:off x="5553423" y="1139250"/>
            <a:ext cx="2771425" cy="212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40" name="Google Shape;240;p26"/>
          <p:cNvSpPr txBox="1"/>
          <p:nvPr>
            <p:ph idx="1" type="body"/>
          </p:nvPr>
        </p:nvSpPr>
        <p:spPr>
          <a:xfrm>
            <a:off x="819150" y="16621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74151"/>
              </a:buClr>
              <a:buSzPts val="1300"/>
              <a:buFont typeface="Calibri"/>
              <a:buChar char="●"/>
            </a:pPr>
            <a:r>
              <a:rPr lang="en">
                <a:solidFill>
                  <a:srgbClr val="374151"/>
                </a:solidFill>
              </a:rPr>
              <a:t>Alternative data sources such as news and social media could be added to include market sentiment to our models. The addition of market sentiment can provide insights to why the S&amp;P 500 increased or deceased in a given time period. </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Hybrid models could be implemented as an addition to linear regression. Example: creating a hybrid model that appends linear regression + support vector or linear regression + decision tree to increase the accuracy of our models.  </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Scaling techniques such as standardization or normalization can be used to ensure the model is not biased towards features with a higher range of values.</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Cross-validation techniques such as K-fold cross-validation should be used to test the model on different sets of data to help identify whether the model is generalizing well and assist in selecting the best hyperparameters.</a:t>
            </a:r>
            <a:endParaRPr>
              <a:solidFill>
                <a:srgbClr val="374151"/>
              </a:solidFill>
            </a:endParaRPr>
          </a:p>
          <a:p>
            <a:pPr indent="0" lvl="0" marL="0" rtl="0" algn="l">
              <a:spcBef>
                <a:spcPts val="1200"/>
              </a:spcBef>
              <a:spcAft>
                <a:spcPts val="0"/>
              </a:spcAft>
              <a:buSzPts val="688"/>
              <a:buNone/>
            </a:pPr>
            <a:r>
              <a:t/>
            </a:r>
            <a:endParaRPr>
              <a:solidFill>
                <a:srgbClr val="374151"/>
              </a:solidFill>
            </a:endParaRPr>
          </a:p>
          <a:p>
            <a:pPr indent="0" lvl="0" marL="0" rtl="0" algn="l">
              <a:spcBef>
                <a:spcPts val="1200"/>
              </a:spcBef>
              <a:spcAft>
                <a:spcPts val="1200"/>
              </a:spcAft>
              <a:buSzPts val="688"/>
              <a:buNone/>
            </a:pPr>
            <a:r>
              <a:t/>
            </a:r>
            <a:endParaRPr>
              <a:solidFill>
                <a:srgbClr val="37415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246" name="Google Shape;24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a:t>
            </a:r>
            <a:endParaRPr/>
          </a:p>
          <a:p>
            <a:pPr indent="0" lvl="0" marL="0" rtl="0" algn="l">
              <a:spcBef>
                <a:spcPts val="1200"/>
              </a:spcBef>
              <a:spcAft>
                <a:spcPts val="1200"/>
              </a:spcAft>
              <a:buNone/>
            </a:pPr>
            <a:r>
              <a:rPr lang="en" sz="1200">
                <a:solidFill>
                  <a:srgbClr val="000000"/>
                </a:solidFill>
                <a:latin typeface="Times New Roman"/>
                <a:ea typeface="Times New Roman"/>
                <a:cs typeface="Times New Roman"/>
                <a:sym typeface="Times New Roman"/>
              </a:rPr>
              <a:t>https://www.kaggle.com/datasets/gkitchen/s-and-p-500-spy?resource=download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b="1" sz="2650">
              <a:solidFill>
                <a:srgbClr val="000000"/>
              </a:solidFill>
              <a:latin typeface="Times New Roman"/>
              <a:ea typeface="Times New Roman"/>
              <a:cs typeface="Times New Roman"/>
              <a:sym typeface="Times New Roman"/>
            </a:endParaRPr>
          </a:p>
        </p:txBody>
      </p:sp>
      <p:sp>
        <p:nvSpPr>
          <p:cNvPr id="136" name="Google Shape;136;p14"/>
          <p:cNvSpPr txBox="1"/>
          <p:nvPr>
            <p:ph idx="1" type="body"/>
          </p:nvPr>
        </p:nvSpPr>
        <p:spPr>
          <a:xfrm>
            <a:off x="819150" y="17379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74151"/>
              </a:buClr>
              <a:buSzPts val="1300"/>
              <a:buFont typeface="Calibri"/>
              <a:buChar char="●"/>
            </a:pPr>
            <a:r>
              <a:rPr lang="en">
                <a:solidFill>
                  <a:srgbClr val="374151"/>
                </a:solidFill>
              </a:rPr>
              <a:t>The stock market is a key indicator of economic stability and a source of investment opportunities.</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Accurately predicting future trends in the stock market is a challenging and complex task that requires extensive data analysis and the use of advanced machine learning algorithms.</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The project goal is to analyze 30 years of S&amp;P 500 stock data to build a system that can make accurate predictions about future trends in the market.</a:t>
            </a:r>
            <a:endParaRPr>
              <a:solidFill>
                <a:srgbClr val="374151"/>
              </a:solidFill>
            </a:endParaRPr>
          </a:p>
          <a:p>
            <a:pPr indent="-311150" lvl="0" marL="457200" rtl="0" algn="l">
              <a:spcBef>
                <a:spcPts val="0"/>
              </a:spcBef>
              <a:spcAft>
                <a:spcPts val="0"/>
              </a:spcAft>
              <a:buClr>
                <a:srgbClr val="374151"/>
              </a:buClr>
              <a:buSzPts val="1300"/>
              <a:buFont typeface="Calibri"/>
              <a:buChar char="●"/>
            </a:pPr>
            <a:r>
              <a:rPr lang="en">
                <a:solidFill>
                  <a:srgbClr val="374151"/>
                </a:solidFill>
              </a:rPr>
              <a:t>The project will utilize a variety of machine learning algorithms such as regression, time series analysis, and deep learning to train models on historical data and predict future market trends.</a:t>
            </a:r>
            <a:endParaRPr>
              <a:solidFill>
                <a:srgbClr val="374151"/>
              </a:solidFill>
            </a:endParaRPr>
          </a:p>
          <a:p>
            <a:pPr indent="0" lvl="0" marL="0" rtl="0" algn="l">
              <a:spcBef>
                <a:spcPts val="1500"/>
              </a:spcBef>
              <a:spcAft>
                <a:spcPts val="0"/>
              </a:spcAft>
              <a:buNone/>
            </a:pPr>
            <a:r>
              <a:t/>
            </a:r>
            <a:endParaRPr>
              <a:solidFill>
                <a:srgbClr val="374151"/>
              </a:solidFill>
              <a:highlight>
                <a:srgbClr val="F7F7F8"/>
              </a:highlight>
            </a:endParaRPr>
          </a:p>
          <a:p>
            <a:pPr indent="0" lvl="0" marL="0" rtl="0" algn="l">
              <a:spcBef>
                <a:spcPts val="1500"/>
              </a:spcBef>
              <a:spcAft>
                <a:spcPts val="1200"/>
              </a:spcAft>
              <a:buNone/>
            </a:pPr>
            <a:r>
              <a:t/>
            </a:r>
            <a:endParaRPr>
              <a:solidFill>
                <a:srgbClr val="37415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preparation</a:t>
            </a:r>
            <a:endParaRPr/>
          </a:p>
          <a:p>
            <a:pPr indent="0" lvl="0" marL="0" rtl="0" algn="l">
              <a:spcBef>
                <a:spcPts val="0"/>
              </a:spcBef>
              <a:spcAft>
                <a:spcPts val="0"/>
              </a:spcAft>
              <a:buSzPts val="990"/>
              <a:buNone/>
            </a:pPr>
            <a:r>
              <a:t/>
            </a:r>
            <a:endParaRPr b="1" sz="2400">
              <a:solidFill>
                <a:srgbClr val="00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881363" y="2818400"/>
            <a:ext cx="7153275" cy="1533525"/>
          </a:xfrm>
          <a:prstGeom prst="rect">
            <a:avLst/>
          </a:prstGeom>
          <a:noFill/>
          <a:ln>
            <a:noFill/>
          </a:ln>
        </p:spPr>
      </p:pic>
      <p:sp>
        <p:nvSpPr>
          <p:cNvPr id="143" name="Google Shape;143;p15"/>
          <p:cNvSpPr txBox="1"/>
          <p:nvPr/>
        </p:nvSpPr>
        <p:spPr>
          <a:xfrm>
            <a:off x="943650" y="1435400"/>
            <a:ext cx="70287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Data is historically well maintained </a:t>
            </a:r>
            <a:endParaRPr sz="1300">
              <a:solidFill>
                <a:schemeClr val="dk2"/>
              </a:solidFill>
              <a:latin typeface="Calibri"/>
              <a:ea typeface="Calibri"/>
              <a:cs typeface="Calibri"/>
              <a:sym typeface="Calibri"/>
            </a:endParaRPr>
          </a:p>
          <a:p>
            <a:pPr indent="-311150" lvl="1" marL="9144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Available on multiple platforms, Kaggle, Yahoo Finance</a:t>
            </a:r>
            <a:endParaRPr sz="1300">
              <a:solidFill>
                <a:schemeClr val="dk2"/>
              </a:solidFill>
              <a:latin typeface="Calibri"/>
              <a:ea typeface="Calibri"/>
              <a:cs typeface="Calibri"/>
              <a:sym typeface="Calibri"/>
            </a:endParaRPr>
          </a:p>
          <a:p>
            <a:pPr indent="-311150" lvl="1" marL="9144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No null/NaN values</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Date column was an object rather than a date string</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b="1" sz="2400">
              <a:solidFill>
                <a:srgbClr val="000000"/>
              </a:solidFill>
              <a:latin typeface="Times New Roman"/>
              <a:ea typeface="Times New Roman"/>
              <a:cs typeface="Times New Roman"/>
              <a:sym typeface="Times New Roman"/>
            </a:endParaRPr>
          </a:p>
        </p:txBody>
      </p:sp>
      <p:sp>
        <p:nvSpPr>
          <p:cNvPr id="149" name="Google Shape;149;p16"/>
          <p:cNvSpPr txBox="1"/>
          <p:nvPr>
            <p:ph idx="1" type="body"/>
          </p:nvPr>
        </p:nvSpPr>
        <p:spPr>
          <a:xfrm>
            <a:off x="819150" y="1610875"/>
            <a:ext cx="3681300" cy="286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Focused on feature extraction</a:t>
            </a:r>
            <a:endParaRPr/>
          </a:p>
          <a:p>
            <a:pPr indent="-298450" lvl="1" marL="914400" rtl="0" algn="l">
              <a:spcBef>
                <a:spcPts val="0"/>
              </a:spcBef>
              <a:spcAft>
                <a:spcPts val="0"/>
              </a:spcAft>
              <a:buSzPts val="1100"/>
              <a:buChar char="○"/>
            </a:pPr>
            <a:r>
              <a:rPr lang="en"/>
              <a:t>Including technical indicators in dataset</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Worked to identify a target feature</a:t>
            </a:r>
            <a:endParaRPr/>
          </a:p>
        </p:txBody>
      </p:sp>
      <p:pic>
        <p:nvPicPr>
          <p:cNvPr id="150" name="Google Shape;150;p16"/>
          <p:cNvPicPr preferRelativeResize="0"/>
          <p:nvPr/>
        </p:nvPicPr>
        <p:blipFill>
          <a:blip r:embed="rId3">
            <a:alphaModFix/>
          </a:blip>
          <a:stretch>
            <a:fillRect/>
          </a:stretch>
        </p:blipFill>
        <p:spPr>
          <a:xfrm>
            <a:off x="4432175" y="1610875"/>
            <a:ext cx="4057725" cy="1372100"/>
          </a:xfrm>
          <a:prstGeom prst="rect">
            <a:avLst/>
          </a:prstGeom>
          <a:noFill/>
          <a:ln>
            <a:noFill/>
          </a:ln>
        </p:spPr>
      </p:pic>
      <p:pic>
        <p:nvPicPr>
          <p:cNvPr id="151" name="Google Shape;151;p16"/>
          <p:cNvPicPr preferRelativeResize="0"/>
          <p:nvPr/>
        </p:nvPicPr>
        <p:blipFill>
          <a:blip r:embed="rId4">
            <a:alphaModFix/>
          </a:blip>
          <a:stretch>
            <a:fillRect/>
          </a:stretch>
        </p:blipFill>
        <p:spPr>
          <a:xfrm>
            <a:off x="4052900" y="3158150"/>
            <a:ext cx="4436999" cy="1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indicators</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Relative strength index (RSI)</a:t>
            </a:r>
            <a:endParaRPr/>
          </a:p>
          <a:p>
            <a:pPr indent="-298450" lvl="1" marL="914400" rtl="0" algn="l">
              <a:spcBef>
                <a:spcPts val="0"/>
              </a:spcBef>
              <a:spcAft>
                <a:spcPts val="0"/>
              </a:spcAft>
              <a:buSzPts val="1100"/>
              <a:buChar char="○"/>
            </a:pPr>
            <a:r>
              <a:rPr lang="en"/>
              <a:t>Momentum oscillator bounded from 0 to 100 over a time interval</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Exponential moving averages</a:t>
            </a:r>
            <a:endParaRPr/>
          </a:p>
          <a:p>
            <a:pPr indent="-298450" lvl="1" marL="914400" rtl="0" algn="l">
              <a:spcBef>
                <a:spcPts val="0"/>
              </a:spcBef>
              <a:spcAft>
                <a:spcPts val="0"/>
              </a:spcAft>
              <a:buSzPts val="1100"/>
              <a:buChar char="○"/>
            </a:pPr>
            <a:r>
              <a:rPr lang="en"/>
              <a:t>Moving average with greater weight on most recent data points</a:t>
            </a:r>
            <a:endParaRPr/>
          </a:p>
          <a:p>
            <a:pPr indent="-298450" lvl="1" marL="914400" rtl="0" algn="l">
              <a:spcBef>
                <a:spcPts val="0"/>
              </a:spcBef>
              <a:spcAft>
                <a:spcPts val="0"/>
              </a:spcAft>
              <a:buSzPts val="1100"/>
              <a:buChar char="○"/>
            </a:pPr>
            <a:r>
              <a:rPr lang="en"/>
              <a:t>Exponential moving average with fixed timeframe (EMAF)</a:t>
            </a:r>
            <a:endParaRPr/>
          </a:p>
          <a:p>
            <a:pPr indent="-298450" lvl="1" marL="914400" rtl="0" algn="l">
              <a:spcBef>
                <a:spcPts val="0"/>
              </a:spcBef>
              <a:spcAft>
                <a:spcPts val="0"/>
              </a:spcAft>
              <a:buSzPts val="1100"/>
              <a:buChar char="○"/>
            </a:pPr>
            <a:r>
              <a:rPr lang="en"/>
              <a:t>Exponential moving average with adaptive multiplier (EMAM)</a:t>
            </a:r>
            <a:endParaRPr/>
          </a:p>
          <a:p>
            <a:pPr indent="-298450" lvl="2" marL="1371600" rtl="0" algn="l">
              <a:spcBef>
                <a:spcPts val="0"/>
              </a:spcBef>
              <a:spcAft>
                <a:spcPts val="0"/>
              </a:spcAft>
              <a:buSzPts val="1100"/>
              <a:buChar char="■"/>
            </a:pPr>
            <a:r>
              <a:rPr lang="en"/>
              <a:t>Weighting adjusted based on asset volatility</a:t>
            </a:r>
            <a:endParaRPr/>
          </a:p>
          <a:p>
            <a:pPr indent="-298450" lvl="1" marL="914400" rtl="0" algn="l">
              <a:spcBef>
                <a:spcPts val="0"/>
              </a:spcBef>
              <a:spcAft>
                <a:spcPts val="0"/>
              </a:spcAft>
              <a:buSzPts val="1100"/>
              <a:buChar char="○"/>
            </a:pPr>
            <a:r>
              <a:rPr lang="en"/>
              <a:t>Exponential moving average with support and resistance (EMAS)</a:t>
            </a:r>
            <a:endParaRPr/>
          </a:p>
          <a:p>
            <a:pPr indent="-298450" lvl="2" marL="1371600" rtl="0" algn="l">
              <a:spcBef>
                <a:spcPts val="0"/>
              </a:spcBef>
              <a:spcAft>
                <a:spcPts val="0"/>
              </a:spcAft>
              <a:buSzPts val="1100"/>
              <a:buChar char="■"/>
            </a:pPr>
            <a:r>
              <a:rPr lang="en"/>
              <a:t>Accounts for support and resistance levels</a:t>
            </a:r>
            <a:endParaRPr/>
          </a:p>
        </p:txBody>
      </p:sp>
      <p:pic>
        <p:nvPicPr>
          <p:cNvPr id="158" name="Google Shape;158;p17"/>
          <p:cNvPicPr preferRelativeResize="0"/>
          <p:nvPr/>
        </p:nvPicPr>
        <p:blipFill>
          <a:blip r:embed="rId3">
            <a:alphaModFix/>
          </a:blip>
          <a:stretch>
            <a:fillRect/>
          </a:stretch>
        </p:blipFill>
        <p:spPr>
          <a:xfrm>
            <a:off x="5773099" y="2914700"/>
            <a:ext cx="2452700" cy="600075"/>
          </a:xfrm>
          <a:prstGeom prst="rect">
            <a:avLst/>
          </a:prstGeom>
          <a:noFill/>
          <a:ln>
            <a:noFill/>
          </a:ln>
        </p:spPr>
      </p:pic>
      <p:pic>
        <p:nvPicPr>
          <p:cNvPr id="159" name="Google Shape;159;p17"/>
          <p:cNvPicPr preferRelativeResize="0"/>
          <p:nvPr/>
        </p:nvPicPr>
        <p:blipFill>
          <a:blip r:embed="rId4">
            <a:alphaModFix/>
          </a:blip>
          <a:stretch>
            <a:fillRect/>
          </a:stretch>
        </p:blipFill>
        <p:spPr>
          <a:xfrm>
            <a:off x="5773110" y="1990725"/>
            <a:ext cx="2073629" cy="41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a target feature</a:t>
            </a:r>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Average price for the next day</a:t>
            </a:r>
            <a:endParaRPr/>
          </a:p>
          <a:p>
            <a:pPr indent="-298450" lvl="1" marL="914400" rtl="0" algn="l">
              <a:spcBef>
                <a:spcPts val="0"/>
              </a:spcBef>
              <a:spcAft>
                <a:spcPts val="0"/>
              </a:spcAft>
              <a:buSzPts val="1100"/>
              <a:buChar char="○"/>
            </a:pPr>
            <a:r>
              <a:rPr lang="en"/>
              <a:t>Average price calculated by averaging the high and low prices</a:t>
            </a:r>
            <a:endParaRPr/>
          </a:p>
          <a:p>
            <a:pPr indent="-298450" lvl="1" marL="914400" rtl="0" algn="l">
              <a:spcBef>
                <a:spcPts val="0"/>
              </a:spcBef>
              <a:spcAft>
                <a:spcPts val="0"/>
              </a:spcAft>
              <a:buSzPts val="1100"/>
              <a:buChar char="○"/>
            </a:pPr>
            <a:r>
              <a:rPr lang="en"/>
              <a:t>Next day average was then shifted by one day in the dataframe</a:t>
            </a:r>
            <a:endParaRPr/>
          </a:p>
          <a:p>
            <a:pPr indent="-298450" lvl="1" marL="914400" rtl="0" algn="l">
              <a:spcBef>
                <a:spcPts val="0"/>
              </a:spcBef>
              <a:spcAft>
                <a:spcPts val="0"/>
              </a:spcAft>
              <a:buSzPts val="1100"/>
              <a:buChar char="○"/>
            </a:pPr>
            <a:r>
              <a:rPr lang="en"/>
              <a:t>Does not account for inflation or general market trend</a:t>
            </a:r>
            <a:endParaRPr/>
          </a:p>
          <a:p>
            <a:pPr indent="-311150" lvl="0" marL="457200" rtl="0" algn="l">
              <a:spcBef>
                <a:spcPts val="0"/>
              </a:spcBef>
              <a:spcAft>
                <a:spcPts val="0"/>
              </a:spcAft>
              <a:buSzPts val="1300"/>
              <a:buChar char="●"/>
            </a:pPr>
            <a:r>
              <a:rPr lang="en"/>
              <a:t>Daily percent change</a:t>
            </a:r>
            <a:endParaRPr/>
          </a:p>
          <a:p>
            <a:pPr indent="-298450" lvl="1" marL="914400" rtl="0" algn="l">
              <a:spcBef>
                <a:spcPts val="0"/>
              </a:spcBef>
              <a:spcAft>
                <a:spcPts val="0"/>
              </a:spcAft>
              <a:buSzPts val="1100"/>
              <a:buChar char="○"/>
            </a:pPr>
            <a:r>
              <a:rPr lang="en"/>
              <a:t>Price difference between one day and the next, as a percentage of the first day</a:t>
            </a:r>
            <a:endParaRPr/>
          </a:p>
          <a:p>
            <a:pPr indent="-298450" lvl="1" marL="914400" rtl="0" algn="l">
              <a:spcBef>
                <a:spcPts val="0"/>
              </a:spcBef>
              <a:spcAft>
                <a:spcPts val="0"/>
              </a:spcAft>
              <a:buSzPts val="1100"/>
              <a:buChar char="○"/>
            </a:pPr>
            <a:r>
              <a:rPr lang="en"/>
              <a:t>Accounts for general market trend and inflation</a:t>
            </a:r>
            <a:endParaRPr/>
          </a:p>
          <a:p>
            <a:pPr indent="0" lvl="0" marL="0" rtl="0" algn="l">
              <a:spcBef>
                <a:spcPts val="1200"/>
              </a:spcBef>
              <a:spcAft>
                <a:spcPts val="0"/>
              </a:spcAft>
              <a:buNone/>
            </a:pPr>
            <a:r>
              <a:rPr lang="en"/>
              <a:t>Both features were considered as prospective features during modeling</a:t>
            </a:r>
            <a:endParaRPr/>
          </a:p>
          <a:p>
            <a:pPr indent="0" lvl="0" marL="91440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6713725" y="3011763"/>
            <a:ext cx="767975" cy="40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and analysis</a:t>
            </a:r>
            <a:endParaRPr b="1" sz="2400">
              <a:solidFill>
                <a:srgbClr val="000000"/>
              </a:solidFill>
              <a:latin typeface="Times New Roman"/>
              <a:ea typeface="Times New Roman"/>
              <a:cs typeface="Times New Roman"/>
              <a:sym typeface="Times New Roman"/>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Long short term memory (LSTM), linear regression, support vector machine (SVM), decision tree, gradient boosting, and random forest</a:t>
            </a:r>
            <a:endParaRPr/>
          </a:p>
          <a:p>
            <a:pPr indent="-311150" lvl="0" marL="457200" rtl="0" algn="l">
              <a:spcBef>
                <a:spcPts val="0"/>
              </a:spcBef>
              <a:spcAft>
                <a:spcPts val="0"/>
              </a:spcAft>
              <a:buSzPts val="1300"/>
              <a:buChar char="●"/>
            </a:pPr>
            <a:r>
              <a:rPr lang="en"/>
              <a:t>Models chosen are generally unable to account for external factors</a:t>
            </a:r>
            <a:endParaRPr/>
          </a:p>
          <a:p>
            <a:pPr indent="-298450" lvl="1" marL="914400" rtl="0" algn="l">
              <a:spcBef>
                <a:spcPts val="0"/>
              </a:spcBef>
              <a:spcAft>
                <a:spcPts val="0"/>
              </a:spcAft>
              <a:buSzPts val="1100"/>
              <a:buChar char="○"/>
            </a:pPr>
            <a:r>
              <a:rPr lang="en"/>
              <a:t>General economic indicators, geopolitical events, overall market sentiment</a:t>
            </a:r>
            <a:endParaRPr/>
          </a:p>
          <a:p>
            <a:pPr indent="-298450" lvl="1" marL="914400" rtl="0" algn="l">
              <a:spcBef>
                <a:spcPts val="0"/>
              </a:spcBef>
              <a:spcAft>
                <a:spcPts val="0"/>
              </a:spcAft>
              <a:buSzPts val="1100"/>
              <a:buChar char="○"/>
            </a:pPr>
            <a:r>
              <a:rPr lang="en"/>
              <a:t>These factors are not part of the dataset being used</a:t>
            </a:r>
            <a:endParaRPr/>
          </a:p>
          <a:p>
            <a:pPr indent="-311150" lvl="0" marL="457200" rtl="0" algn="l">
              <a:spcBef>
                <a:spcPts val="0"/>
              </a:spcBef>
              <a:spcAft>
                <a:spcPts val="0"/>
              </a:spcAft>
              <a:buSzPts val="1300"/>
              <a:buChar char="●"/>
            </a:pPr>
            <a:r>
              <a:rPr lang="en"/>
              <a:t>Model performance judged using performance metrics</a:t>
            </a:r>
            <a:endParaRPr/>
          </a:p>
          <a:p>
            <a:pPr indent="-298450" lvl="1" marL="914400" rtl="0" algn="l">
              <a:spcBef>
                <a:spcPts val="0"/>
              </a:spcBef>
              <a:spcAft>
                <a:spcPts val="0"/>
              </a:spcAft>
              <a:buSzPts val="1100"/>
              <a:buChar char="○"/>
            </a:pPr>
            <a:r>
              <a:rPr lang="en"/>
              <a:t>Mean squared error (MSE)</a:t>
            </a:r>
            <a:endParaRPr/>
          </a:p>
          <a:p>
            <a:pPr indent="-298450" lvl="1" marL="914400" rtl="0" algn="l">
              <a:spcBef>
                <a:spcPts val="0"/>
              </a:spcBef>
              <a:spcAft>
                <a:spcPts val="0"/>
              </a:spcAft>
              <a:buSzPts val="1100"/>
              <a:buChar char="○"/>
            </a:pPr>
            <a:r>
              <a:rPr lang="en"/>
              <a:t>Mean absolute error (MAE)</a:t>
            </a:r>
            <a:endParaRPr/>
          </a:p>
          <a:p>
            <a:pPr indent="-298450" lvl="1" marL="914400" rtl="0" algn="l">
              <a:spcBef>
                <a:spcPts val="0"/>
              </a:spcBef>
              <a:spcAft>
                <a:spcPts val="0"/>
              </a:spcAft>
              <a:buSzPts val="1100"/>
              <a:buChar char="○"/>
            </a:pPr>
            <a:r>
              <a:rPr lang="en"/>
              <a:t>Root mean squared error/deviation (RMSE)</a:t>
            </a:r>
            <a:endParaRPr/>
          </a:p>
        </p:txBody>
      </p:sp>
      <p:pic>
        <p:nvPicPr>
          <p:cNvPr id="173" name="Google Shape;173;p19"/>
          <p:cNvPicPr preferRelativeResize="0"/>
          <p:nvPr/>
        </p:nvPicPr>
        <p:blipFill>
          <a:blip r:embed="rId3">
            <a:alphaModFix/>
          </a:blip>
          <a:stretch>
            <a:fillRect/>
          </a:stretch>
        </p:blipFill>
        <p:spPr>
          <a:xfrm>
            <a:off x="6231325" y="2574227"/>
            <a:ext cx="1697000" cy="406314"/>
          </a:xfrm>
          <a:prstGeom prst="rect">
            <a:avLst/>
          </a:prstGeom>
          <a:noFill/>
          <a:ln>
            <a:noFill/>
          </a:ln>
        </p:spPr>
      </p:pic>
      <p:pic>
        <p:nvPicPr>
          <p:cNvPr id="174" name="Google Shape;174;p19"/>
          <p:cNvPicPr preferRelativeResize="0"/>
          <p:nvPr/>
        </p:nvPicPr>
        <p:blipFill>
          <a:blip r:embed="rId4">
            <a:alphaModFix/>
          </a:blip>
          <a:stretch>
            <a:fillRect/>
          </a:stretch>
        </p:blipFill>
        <p:spPr>
          <a:xfrm>
            <a:off x="6256588" y="3091550"/>
            <a:ext cx="1469575" cy="468325"/>
          </a:xfrm>
          <a:prstGeom prst="rect">
            <a:avLst/>
          </a:prstGeom>
          <a:noFill/>
          <a:ln>
            <a:noFill/>
          </a:ln>
        </p:spPr>
      </p:pic>
      <p:pic>
        <p:nvPicPr>
          <p:cNvPr id="175" name="Google Shape;175;p19"/>
          <p:cNvPicPr preferRelativeResize="0"/>
          <p:nvPr/>
        </p:nvPicPr>
        <p:blipFill>
          <a:blip r:embed="rId5">
            <a:alphaModFix/>
          </a:blip>
          <a:stretch>
            <a:fillRect/>
          </a:stretch>
        </p:blipFill>
        <p:spPr>
          <a:xfrm>
            <a:off x="6256600" y="3670875"/>
            <a:ext cx="1646455" cy="46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short term memory </a:t>
            </a:r>
            <a:endParaRPr/>
          </a:p>
          <a:p>
            <a:pPr indent="0" lvl="0" marL="0" rtl="0" algn="l">
              <a:spcBef>
                <a:spcPts val="0"/>
              </a:spcBef>
              <a:spcAft>
                <a:spcPts val="0"/>
              </a:spcAft>
              <a:buNone/>
            </a:pPr>
            <a:r>
              <a:rPr lang="en"/>
              <a:t>(LSTM)</a:t>
            </a:r>
            <a:endParaRPr/>
          </a:p>
        </p:txBody>
      </p:sp>
      <p:sp>
        <p:nvSpPr>
          <p:cNvPr id="181" name="Google Shape;18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Simple single layer LSTM with 64 nodes</a:t>
            </a:r>
            <a:endParaRPr/>
          </a:p>
          <a:p>
            <a:pPr indent="-311150" lvl="0" marL="457200" rtl="0" algn="l">
              <a:spcBef>
                <a:spcPts val="0"/>
              </a:spcBef>
              <a:spcAft>
                <a:spcPts val="0"/>
              </a:spcAft>
              <a:buSzPts val="1300"/>
              <a:buChar char="●"/>
            </a:pPr>
            <a:r>
              <a:rPr lang="en"/>
              <a:t>20% dropout layer</a:t>
            </a:r>
            <a:endParaRPr/>
          </a:p>
          <a:p>
            <a:pPr indent="-311150" lvl="0" marL="457200" rtl="0" algn="l">
              <a:spcBef>
                <a:spcPts val="0"/>
              </a:spcBef>
              <a:spcAft>
                <a:spcPts val="0"/>
              </a:spcAft>
              <a:buSzPts val="1300"/>
              <a:buChar char="●"/>
            </a:pPr>
            <a:r>
              <a:rPr lang="en"/>
              <a:t>58.72 MSE, 6.09 MAE, 7.66 RMSE</a:t>
            </a:r>
            <a:endParaRPr/>
          </a:p>
        </p:txBody>
      </p:sp>
      <p:pic>
        <p:nvPicPr>
          <p:cNvPr id="182" name="Google Shape;182;p20"/>
          <p:cNvPicPr preferRelativeResize="0"/>
          <p:nvPr/>
        </p:nvPicPr>
        <p:blipFill>
          <a:blip r:embed="rId3">
            <a:alphaModFix/>
          </a:blip>
          <a:stretch>
            <a:fillRect/>
          </a:stretch>
        </p:blipFill>
        <p:spPr>
          <a:xfrm>
            <a:off x="4496384" y="3367349"/>
            <a:ext cx="3828466" cy="1154400"/>
          </a:xfrm>
          <a:prstGeom prst="rect">
            <a:avLst/>
          </a:prstGeom>
          <a:noFill/>
          <a:ln>
            <a:noFill/>
          </a:ln>
        </p:spPr>
      </p:pic>
      <p:pic>
        <p:nvPicPr>
          <p:cNvPr id="183" name="Google Shape;183;p20"/>
          <p:cNvPicPr preferRelativeResize="0"/>
          <p:nvPr/>
        </p:nvPicPr>
        <p:blipFill>
          <a:blip r:embed="rId4">
            <a:alphaModFix/>
          </a:blip>
          <a:stretch>
            <a:fillRect/>
          </a:stretch>
        </p:blipFill>
        <p:spPr>
          <a:xfrm>
            <a:off x="819150" y="3332025"/>
            <a:ext cx="3396099" cy="1154400"/>
          </a:xfrm>
          <a:prstGeom prst="rect">
            <a:avLst/>
          </a:prstGeom>
          <a:noFill/>
          <a:ln>
            <a:noFill/>
          </a:ln>
        </p:spPr>
      </p:pic>
      <p:pic>
        <p:nvPicPr>
          <p:cNvPr id="184" name="Google Shape;184;p20"/>
          <p:cNvPicPr preferRelativeResize="0"/>
          <p:nvPr/>
        </p:nvPicPr>
        <p:blipFill>
          <a:blip r:embed="rId5">
            <a:alphaModFix/>
          </a:blip>
          <a:stretch>
            <a:fillRect/>
          </a:stretch>
        </p:blipFill>
        <p:spPr>
          <a:xfrm>
            <a:off x="4572000" y="2046175"/>
            <a:ext cx="3799000" cy="1154400"/>
          </a:xfrm>
          <a:prstGeom prst="rect">
            <a:avLst/>
          </a:prstGeom>
          <a:noFill/>
          <a:ln>
            <a:noFill/>
          </a:ln>
        </p:spPr>
      </p:pic>
      <p:sp>
        <p:nvSpPr>
          <p:cNvPr id="185" name="Google Shape;185;p20"/>
          <p:cNvSpPr txBox="1"/>
          <p:nvPr/>
        </p:nvSpPr>
        <p:spPr>
          <a:xfrm>
            <a:off x="4687350" y="3094575"/>
            <a:ext cx="230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Percentage modeling</a:t>
            </a:r>
            <a:endParaRPr sz="1000">
              <a:latin typeface="Calibri"/>
              <a:ea typeface="Calibri"/>
              <a:cs typeface="Calibri"/>
              <a:sym typeface="Calibri"/>
            </a:endParaRPr>
          </a:p>
        </p:txBody>
      </p:sp>
      <p:sp>
        <p:nvSpPr>
          <p:cNvPr id="186" name="Google Shape;186;p20"/>
          <p:cNvSpPr txBox="1"/>
          <p:nvPr/>
        </p:nvSpPr>
        <p:spPr>
          <a:xfrm>
            <a:off x="3864700" y="4373375"/>
            <a:ext cx="19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Price modeling</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
        <p:nvSpPr>
          <p:cNvPr id="192" name="Google Shape;192;p21"/>
          <p:cNvSpPr txBox="1"/>
          <p:nvPr>
            <p:ph idx="1" type="body"/>
          </p:nvPr>
        </p:nvSpPr>
        <p:spPr>
          <a:xfrm>
            <a:off x="819150" y="1990725"/>
            <a:ext cx="38682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Much better performance predicting target price over percentage</a:t>
            </a:r>
            <a:endParaRPr/>
          </a:p>
          <a:p>
            <a:pPr indent="-311150" lvl="0" marL="457200" rtl="0" algn="l">
              <a:spcBef>
                <a:spcPts val="0"/>
              </a:spcBef>
              <a:spcAft>
                <a:spcPts val="0"/>
              </a:spcAft>
              <a:buSzPts val="1300"/>
              <a:buChar char="●"/>
            </a:pPr>
            <a:r>
              <a:rPr lang="en"/>
              <a:t>Highly accurate, with R2 score of .99</a:t>
            </a:r>
            <a:endParaRPr/>
          </a:p>
          <a:p>
            <a:pPr indent="-311150" lvl="0" marL="457200" rtl="0" algn="l">
              <a:spcBef>
                <a:spcPts val="0"/>
              </a:spcBef>
              <a:spcAft>
                <a:spcPts val="0"/>
              </a:spcAft>
              <a:buSzPts val="1300"/>
              <a:buChar char="●"/>
            </a:pPr>
            <a:r>
              <a:rPr lang="en"/>
              <a:t>7.87 MSE, 1.85 MAE, 2.80 RMSE</a:t>
            </a:r>
            <a:endParaRPr/>
          </a:p>
          <a:p>
            <a:pPr indent="0" lvl="0" marL="0" rtl="0" algn="l">
              <a:spcBef>
                <a:spcPts val="1200"/>
              </a:spcBef>
              <a:spcAft>
                <a:spcPts val="1200"/>
              </a:spcAft>
              <a:buNone/>
            </a:pPr>
            <a:r>
              <a:t/>
            </a:r>
            <a:endParaRPr/>
          </a:p>
        </p:txBody>
      </p:sp>
      <p:pic>
        <p:nvPicPr>
          <p:cNvPr id="193" name="Google Shape;193;p21"/>
          <p:cNvPicPr preferRelativeResize="0"/>
          <p:nvPr/>
        </p:nvPicPr>
        <p:blipFill>
          <a:blip r:embed="rId3">
            <a:alphaModFix/>
          </a:blip>
          <a:stretch>
            <a:fillRect/>
          </a:stretch>
        </p:blipFill>
        <p:spPr>
          <a:xfrm>
            <a:off x="4687275" y="3371580"/>
            <a:ext cx="3962151" cy="1158407"/>
          </a:xfrm>
          <a:prstGeom prst="rect">
            <a:avLst/>
          </a:prstGeom>
          <a:noFill/>
          <a:ln>
            <a:noFill/>
          </a:ln>
        </p:spPr>
      </p:pic>
      <p:pic>
        <p:nvPicPr>
          <p:cNvPr id="194" name="Google Shape;194;p21"/>
          <p:cNvPicPr preferRelativeResize="0"/>
          <p:nvPr/>
        </p:nvPicPr>
        <p:blipFill>
          <a:blip r:embed="rId4">
            <a:alphaModFix/>
          </a:blip>
          <a:stretch>
            <a:fillRect/>
          </a:stretch>
        </p:blipFill>
        <p:spPr>
          <a:xfrm>
            <a:off x="819150" y="3298925"/>
            <a:ext cx="3832376" cy="1303725"/>
          </a:xfrm>
          <a:prstGeom prst="rect">
            <a:avLst/>
          </a:prstGeom>
          <a:noFill/>
          <a:ln>
            <a:noFill/>
          </a:ln>
        </p:spPr>
      </p:pic>
      <p:pic>
        <p:nvPicPr>
          <p:cNvPr id="195" name="Google Shape;195;p21"/>
          <p:cNvPicPr preferRelativeResize="0"/>
          <p:nvPr/>
        </p:nvPicPr>
        <p:blipFill>
          <a:blip r:embed="rId5">
            <a:alphaModFix/>
          </a:blip>
          <a:stretch>
            <a:fillRect/>
          </a:stretch>
        </p:blipFill>
        <p:spPr>
          <a:xfrm>
            <a:off x="4687275" y="2006208"/>
            <a:ext cx="3962151" cy="1159356"/>
          </a:xfrm>
          <a:prstGeom prst="rect">
            <a:avLst/>
          </a:prstGeom>
          <a:noFill/>
          <a:ln>
            <a:noFill/>
          </a:ln>
        </p:spPr>
      </p:pic>
      <p:sp>
        <p:nvSpPr>
          <p:cNvPr id="196" name="Google Shape;196;p21"/>
          <p:cNvSpPr txBox="1"/>
          <p:nvPr/>
        </p:nvSpPr>
        <p:spPr>
          <a:xfrm>
            <a:off x="4687350" y="3094575"/>
            <a:ext cx="230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Percentage modeling</a:t>
            </a:r>
            <a:endParaRPr sz="1000">
              <a:latin typeface="Calibri"/>
              <a:ea typeface="Calibri"/>
              <a:cs typeface="Calibri"/>
              <a:sym typeface="Calibri"/>
            </a:endParaRPr>
          </a:p>
        </p:txBody>
      </p:sp>
      <p:sp>
        <p:nvSpPr>
          <p:cNvPr id="197" name="Google Shape;197;p21"/>
          <p:cNvSpPr txBox="1"/>
          <p:nvPr/>
        </p:nvSpPr>
        <p:spPr>
          <a:xfrm>
            <a:off x="3970700" y="4438725"/>
            <a:ext cx="19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Price modeling</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