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79" r:id="rId10"/>
    <p:sldId id="278" r:id="rId11"/>
    <p:sldId id="274" r:id="rId12"/>
    <p:sldId id="276" r:id="rId13"/>
    <p:sldId id="277" r:id="rId14"/>
    <p:sldId id="285" r:id="rId15"/>
    <p:sldId id="297" r:id="rId16"/>
    <p:sldId id="286" r:id="rId17"/>
    <p:sldId id="287" r:id="rId18"/>
    <p:sldId id="288" r:id="rId19"/>
    <p:sldId id="281" r:id="rId20"/>
    <p:sldId id="289" r:id="rId21"/>
    <p:sldId id="282" r:id="rId22"/>
    <p:sldId id="298" r:id="rId23"/>
    <p:sldId id="283" r:id="rId24"/>
    <p:sldId id="284" r:id="rId25"/>
    <p:sldId id="290" r:id="rId26"/>
    <p:sldId id="299" r:id="rId27"/>
    <p:sldId id="292" r:id="rId28"/>
    <p:sldId id="293" r:id="rId29"/>
    <p:sldId id="300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60"/>
  </p:normalViewPr>
  <p:slideViewPr>
    <p:cSldViewPr snapToGrid="0">
      <p:cViewPr>
        <p:scale>
          <a:sx n="70" d="100"/>
          <a:sy n="70" d="100"/>
        </p:scale>
        <p:origin x="8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25AA-3DBA-47D3-831F-1AD9E248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79C60-088C-4A71-8D72-3FBB0073C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FC13-F1D1-4385-A16B-0C432E4D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042F-9E5F-4847-9D65-0A868DEF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9A839-4E0B-4552-8043-19E82076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556F-13B7-49B8-AEB6-0FF73494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4FE17-08D7-4C39-B1B0-175EB26A5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5952-EDFF-4FE8-8EA2-B64FEA44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BCD9-3E7F-46BF-A659-BEF5B0BB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3142-C9EA-4C35-92EE-9F4BCCD0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D6193-ABF2-4B63-872A-AC08F0BFF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1AFFE-6D41-4165-B422-893C17F1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C570-6862-4682-B91A-D208280D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BFE3-6D2E-4DA2-A6D2-415C7960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972E-333D-4DDC-9BC1-C05CD586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5790-2395-49D6-BE93-351CF978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80CD-E004-4C54-8D29-CEA11EF5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8AB1-A341-4516-AF24-474A4B59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9123-E774-401E-8F98-60CE8FD8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8D56-AEFB-4C55-AD97-BC2E8906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9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0D81-61D8-4F07-9A79-EB96AEC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FE988-7AEB-4E2B-BE68-5690B81C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D85B-755E-4461-88DD-31CE17EA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8450-D2B2-4987-9D5A-24059F16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A463-5502-44B9-AF98-D623E774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4160-46F4-4043-8904-9B434DD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8279-F435-4E98-9E2C-F939DD736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CF07E-CDFC-4B67-BA8D-3BE5CE183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4E339-9F01-40C8-97B3-631B0C99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D2CA-A5B0-452B-9D4C-D25B86AD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B6DC-DE62-4703-8CAA-6D72DA04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A31E-10E2-4AE5-B00D-938B96DF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2B99-479A-45D7-A1FA-F14115AD8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9DE5B-420F-407C-9DBB-BDD6D711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249EB-D6D2-4C80-BB04-CE48E8CEB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9168-8C4D-495E-8E39-B0791E7BF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ED82D-A002-44B5-8351-FB889E04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F3371-86F9-4D75-A1B1-5914A314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9F5BB-FB34-4B6B-B36D-18D08891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499C-3213-480B-B395-73D7F971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5915E-9CF6-444B-8C95-C31970C2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137F7-0BB3-4EA9-B342-1A27E12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59DB9-17DC-40A2-89CB-D8EA5CC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912D0-C039-4E51-9B4D-BB4C3029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8AE7E-2CF1-4279-9D8C-ADDB25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CA235-D164-4F36-97A6-777CB906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1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3F1D-DB26-42F0-8A4B-12B09241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6949-2E68-40D2-8E40-2A43067D7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25530-1A2E-41A2-AC2F-4163FCAAE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5F1AD-2E12-4126-9A5A-F964F27B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4CD47-AEC3-461D-831F-2DECBF10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C0D9-C2CC-4427-B431-027EF426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8509-A6B2-4DAE-A703-AC7780EF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E4E80-DB5D-4008-9858-65F00E269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601E-AF20-4CC5-9FF1-9B909D40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109F5-0494-444A-973C-DE6507FC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EC10E-4EA9-49CA-A232-88579AC6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BB61-6107-4969-8648-3CB6F449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2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7DE0-1D5D-49D4-9D17-BF37A37D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5F7F1-84D4-4B8A-97C1-C20A4D32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8A4B-FBCF-4D25-AF14-FF2AAC48B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FCF4-687F-421A-93CF-4C1884DD3E0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391D-EC9F-4017-84A1-C1A49900A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2305-E8EA-411C-814B-6EAD2F6AA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9FFA-13BF-4276-B152-0BAB1698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BBA-1E4A-4976-B62B-235FC1F7F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61" y="255618"/>
            <a:ext cx="9144000" cy="121699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E1774-D2FC-4B98-8AFD-C896B0CF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399" y="3056106"/>
            <a:ext cx="9144000" cy="3402116"/>
          </a:xfrm>
        </p:spPr>
        <p:txBody>
          <a:bodyPr>
            <a:normAutofit/>
          </a:bodyPr>
          <a:lstStyle/>
          <a:p>
            <a:r>
              <a:rPr lang="en-US" sz="4800" b="1" dirty="0"/>
              <a:t>Analyze Supermarket Data Across the Country - Company XYZ</a:t>
            </a:r>
          </a:p>
          <a:p>
            <a:endParaRPr lang="en-US" sz="8000" dirty="0"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55A1F-252C-47A7-A809-A7ADC7BD7EE4}"/>
              </a:ext>
            </a:extLst>
          </p:cNvPr>
          <p:cNvSpPr txBox="1"/>
          <p:nvPr/>
        </p:nvSpPr>
        <p:spPr>
          <a:xfrm>
            <a:off x="7750138" y="5422111"/>
            <a:ext cx="2679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OKEOWO TUNDE SAMUEL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D51B7-4D60-49AA-99FE-763C440108F0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483C-1FEF-4387-88DC-2DEB8293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BD096C-33A3-44F6-91E5-88EA28C49C49}"/>
              </a:ext>
            </a:extLst>
          </p:cNvPr>
          <p:cNvSpPr txBox="1"/>
          <p:nvPr/>
        </p:nvSpPr>
        <p:spPr>
          <a:xfrm>
            <a:off x="1971139" y="1500871"/>
            <a:ext cx="3396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</p:spTree>
    <p:extLst>
      <p:ext uri="{BB962C8B-B14F-4D97-AF65-F5344CB8AC3E}">
        <p14:creationId xmlns:p14="http://schemas.microsoft.com/office/powerpoint/2010/main" val="375137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8065C-9D41-48D9-BF69-EEADAE7106A0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66E83-1EED-47A7-AECB-9BE602B8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0A8204-3827-4135-9C7F-D83D3C7C545B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373B7F-F298-4077-A2F6-0FFFDF1A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97" y="488235"/>
            <a:ext cx="5049012" cy="36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79411-19FB-4568-AB60-2E03EFFCDB03}"/>
              </a:ext>
            </a:extLst>
          </p:cNvPr>
          <p:cNvSpPr txBox="1"/>
          <p:nvPr/>
        </p:nvSpPr>
        <p:spPr>
          <a:xfrm>
            <a:off x="2419707" y="1472993"/>
            <a:ext cx="293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Lagos City has the highest</a:t>
            </a:r>
          </a:p>
          <a:p>
            <a:r>
              <a:rPr lang="en-US" dirty="0"/>
              <a:t>Sales record.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82B2F-8E27-4973-9F2B-A7A41EBF6FA8}"/>
              </a:ext>
            </a:extLst>
          </p:cNvPr>
          <p:cNvSpPr txBox="1"/>
          <p:nvPr/>
        </p:nvSpPr>
        <p:spPr>
          <a:xfrm>
            <a:off x="5179292" y="5382540"/>
            <a:ext cx="513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Harcourt City has the highest cost of goods sold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3D50E0-909E-42B7-AA19-48B2328D2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94" y="3031730"/>
            <a:ext cx="4991898" cy="36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8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28FB76-DC04-4F54-BEBC-831C21F46AF1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FBBAD-885A-4768-A2D9-4C237BDCA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3EEB65-5A87-44F4-8832-5FA8119E65AB}"/>
              </a:ext>
            </a:extLst>
          </p:cNvPr>
          <p:cNvSpPr/>
          <p:nvPr/>
        </p:nvSpPr>
        <p:spPr>
          <a:xfrm>
            <a:off x="187394" y="242014"/>
            <a:ext cx="2929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Capstone Project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10F33-2DB3-4359-B51F-E849B3E7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47" y="627772"/>
            <a:ext cx="4847751" cy="3418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57790-84BE-46DE-97D8-0256B226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88" y="3159518"/>
            <a:ext cx="4847751" cy="3456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8E9311-138E-4A3E-9A49-C6F43DDEA847}"/>
              </a:ext>
            </a:extLst>
          </p:cNvPr>
          <p:cNvSpPr txBox="1"/>
          <p:nvPr/>
        </p:nvSpPr>
        <p:spPr>
          <a:xfrm>
            <a:off x="2367143" y="1552856"/>
            <a:ext cx="323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Lagos City has the highest Gross </a:t>
            </a:r>
          </a:p>
          <a:p>
            <a:r>
              <a:rPr lang="en-US" dirty="0"/>
              <a:t>Margin Percentage.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066B4-8D6E-46A7-BCAD-11E1FAB9EDF4}"/>
              </a:ext>
            </a:extLst>
          </p:cNvPr>
          <p:cNvSpPr txBox="1"/>
          <p:nvPr/>
        </p:nvSpPr>
        <p:spPr>
          <a:xfrm>
            <a:off x="5599246" y="5419466"/>
            <a:ext cx="467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Harcourt City has the highest Gross Income</a:t>
            </a:r>
          </a:p>
        </p:txBody>
      </p:sp>
    </p:spTree>
    <p:extLst>
      <p:ext uri="{BB962C8B-B14F-4D97-AF65-F5344CB8AC3E}">
        <p14:creationId xmlns:p14="http://schemas.microsoft.com/office/powerpoint/2010/main" val="341455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304360-2857-48DE-B682-4845313A4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0162E-877B-4BC6-9A45-F1F354E467D9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82E5-2270-4FB6-AD51-32845C932600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B45A95-45C0-41C1-B56B-B1768436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80" y="656419"/>
            <a:ext cx="5207271" cy="36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9DCD12C-1507-4586-986C-2EB56F6F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4" y="2992633"/>
            <a:ext cx="4653382" cy="34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4C0250-856D-4DA5-B19F-C60FB49B485F}"/>
              </a:ext>
            </a:extLst>
          </p:cNvPr>
          <p:cNvSpPr txBox="1"/>
          <p:nvPr/>
        </p:nvSpPr>
        <p:spPr>
          <a:xfrm>
            <a:off x="2238140" y="1690516"/>
            <a:ext cx="260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Lagos City has the highest</a:t>
            </a:r>
          </a:p>
          <a:p>
            <a:r>
              <a:rPr lang="en-US" b="1" dirty="0"/>
              <a:t>Total</a:t>
            </a:r>
            <a:r>
              <a:rPr lang="en-US" dirty="0"/>
              <a:t> Customer rating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5FB65-F89A-4641-B072-26C41DBD7A16}"/>
              </a:ext>
            </a:extLst>
          </p:cNvPr>
          <p:cNvSpPr txBox="1"/>
          <p:nvPr/>
        </p:nvSpPr>
        <p:spPr>
          <a:xfrm>
            <a:off x="4840776" y="5167484"/>
            <a:ext cx="56446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Harcourt City has the Highest </a:t>
            </a:r>
            <a:r>
              <a:rPr lang="en-US" b="1" dirty="0"/>
              <a:t>Mean</a:t>
            </a:r>
            <a:r>
              <a:rPr lang="en-US" dirty="0"/>
              <a:t> Customer </a:t>
            </a:r>
          </a:p>
          <a:p>
            <a:r>
              <a:rPr lang="en-US" dirty="0"/>
              <a:t>Rating i.e. rating per customer, about </a:t>
            </a:r>
            <a:r>
              <a:rPr lang="en-US" b="1" dirty="0"/>
              <a:t>7.07</a:t>
            </a:r>
            <a:r>
              <a:rPr lang="en-US" dirty="0"/>
              <a:t> per customer</a:t>
            </a:r>
          </a:p>
          <a:p>
            <a:endParaRPr lang="en-US" dirty="0"/>
          </a:p>
          <a:p>
            <a:r>
              <a:rPr lang="en-US" dirty="0"/>
              <a:t>Abuja City has the lowest mean and total Customer rating.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29A202-9496-4361-B108-C5A7EE90A51E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CF09C-7327-464B-B5BC-24144BF2F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303A4A-9829-4F93-B8F8-C58CBE5F2554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03138E-C224-48D9-BEDA-6A60379A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59" y="674798"/>
            <a:ext cx="5858804" cy="42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5953A4-C889-4825-82BE-E5AE771C0C5B}"/>
              </a:ext>
            </a:extLst>
          </p:cNvPr>
          <p:cNvSpPr/>
          <p:nvPr/>
        </p:nvSpPr>
        <p:spPr>
          <a:xfrm>
            <a:off x="2928858" y="5074490"/>
            <a:ext cx="6977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 Payment is the most frequent payment method in Port Harcourt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E-pay is the most frequent payment method in Lagos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 Payment is the most frequent payment method in Abuja City</a:t>
            </a:r>
          </a:p>
        </p:txBody>
      </p:sp>
    </p:spTree>
    <p:extLst>
      <p:ext uri="{BB962C8B-B14F-4D97-AF65-F5344CB8AC3E}">
        <p14:creationId xmlns:p14="http://schemas.microsoft.com/office/powerpoint/2010/main" val="197961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336DF1-9A73-4B38-8106-4BFD0CE01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BDBD3B-3AB5-46B5-9AC1-5672DE1DD278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712F1E-D24F-49E5-BE16-317A794DFF28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C01CFE-1328-412C-AD09-A6F7E76BF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19" y="1056272"/>
            <a:ext cx="7719106" cy="377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D69D9-5939-4F35-80C4-4F0F6337C44E}"/>
              </a:ext>
            </a:extLst>
          </p:cNvPr>
          <p:cNvSpPr txBox="1"/>
          <p:nvPr/>
        </p:nvSpPr>
        <p:spPr>
          <a:xfrm>
            <a:off x="1876926" y="5478562"/>
            <a:ext cx="7963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Most sold Product line in company-</a:t>
            </a:r>
            <a:r>
              <a:rPr lang="en-US" dirty="0" err="1"/>
              <a:t>xyz</a:t>
            </a:r>
            <a:r>
              <a:rPr lang="en-US" dirty="0"/>
              <a:t> is Fashion Accessories followed by Food</a:t>
            </a:r>
          </a:p>
          <a:p>
            <a:pPr algn="ctr"/>
            <a:r>
              <a:rPr lang="en-US" dirty="0"/>
              <a:t>And Beverages.</a:t>
            </a:r>
          </a:p>
        </p:txBody>
      </p:sp>
    </p:spTree>
    <p:extLst>
      <p:ext uri="{BB962C8B-B14F-4D97-AF65-F5344CB8AC3E}">
        <p14:creationId xmlns:p14="http://schemas.microsoft.com/office/powerpoint/2010/main" val="291748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ACBE9-D483-4A46-8358-EA5B93D8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721C43-AB06-4825-A54E-7EBC8B7F56FD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B2024-BA7C-4E16-87EA-830CD104BAE5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FE6C0-3882-4EC7-985C-CEB5FC16F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86" y="719470"/>
            <a:ext cx="7064178" cy="394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6C4A59-25FC-4D38-8137-F5ABFB444F8A}"/>
              </a:ext>
            </a:extLst>
          </p:cNvPr>
          <p:cNvSpPr/>
          <p:nvPr/>
        </p:nvSpPr>
        <p:spPr>
          <a:xfrm>
            <a:off x="1676400" y="4858519"/>
            <a:ext cx="8710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sold product line in Port Harcourt City is Food and Beverages, followed by Fashion accessories and its sales is higher than those of Lagos and Abuja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sold Product line in Lagos is Home and Lifestyle, and Electronic accessories and its sales is higher than those of Port Harcourt and Abuja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three most sold product line in Abuja are Sports and travel, Fashion accessories, and Health and Beauty.</a:t>
            </a:r>
          </a:p>
        </p:txBody>
      </p:sp>
    </p:spTree>
    <p:extLst>
      <p:ext uri="{BB962C8B-B14F-4D97-AF65-F5344CB8AC3E}">
        <p14:creationId xmlns:p14="http://schemas.microsoft.com/office/powerpoint/2010/main" val="258629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1F3896-70C5-4A89-B6A5-FF45C641379F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5724B-5441-4DC1-8A01-4F9E9D9D0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9C8A2F-762F-4223-8033-50793C9C7B40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80B9E-B015-43D8-B346-AE24A897D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19" y="4104814"/>
            <a:ext cx="9369287" cy="2483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B45A0E-912A-44DB-A360-19364C0E7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547" y="675223"/>
            <a:ext cx="4082665" cy="3362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AF27F2-34C4-404B-AE98-619FBC53334F}"/>
              </a:ext>
            </a:extLst>
          </p:cNvPr>
          <p:cNvSpPr txBox="1"/>
          <p:nvPr/>
        </p:nvSpPr>
        <p:spPr>
          <a:xfrm>
            <a:off x="2030156" y="2256202"/>
            <a:ext cx="4285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female customers purchased the most </a:t>
            </a:r>
          </a:p>
          <a:p>
            <a:r>
              <a:rPr lang="en-US" dirty="0"/>
              <a:t>Quantity of Product Lines except for Health </a:t>
            </a:r>
          </a:p>
          <a:p>
            <a:r>
              <a:rPr lang="en-US" dirty="0"/>
              <a:t>and Beauty products </a:t>
            </a:r>
          </a:p>
        </p:txBody>
      </p:sp>
    </p:spTree>
    <p:extLst>
      <p:ext uri="{BB962C8B-B14F-4D97-AF65-F5344CB8AC3E}">
        <p14:creationId xmlns:p14="http://schemas.microsoft.com/office/powerpoint/2010/main" val="169448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474CB-DC77-46AB-8F00-F17EBA8BB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5F9828-F9BB-46D5-9393-338DE1EED238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1FF725-8F6A-4104-B98E-6183421A4CFB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0D148-3450-41BF-819C-4A585C04B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80" y="528555"/>
            <a:ext cx="4191063" cy="3409533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FC317D6-6E15-4533-B09F-96B85E70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8" y="3978408"/>
            <a:ext cx="9978189" cy="263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9AB37C-0552-4360-9AB7-5A38B9DA5E66}"/>
              </a:ext>
            </a:extLst>
          </p:cNvPr>
          <p:cNvSpPr txBox="1"/>
          <p:nvPr/>
        </p:nvSpPr>
        <p:spPr>
          <a:xfrm>
            <a:off x="1776099" y="1863929"/>
            <a:ext cx="4358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customers purchased the highest</a:t>
            </a:r>
          </a:p>
          <a:p>
            <a:r>
              <a:rPr lang="en-US" dirty="0"/>
              <a:t>total goods for Food and Beverages, Fashion</a:t>
            </a:r>
          </a:p>
          <a:p>
            <a:r>
              <a:rPr lang="en-US" dirty="0"/>
              <a:t>and accessories and Home and lifestyle.</a:t>
            </a:r>
          </a:p>
          <a:p>
            <a:endParaRPr lang="en-US" dirty="0"/>
          </a:p>
          <a:p>
            <a:r>
              <a:rPr lang="en-US" dirty="0"/>
              <a:t>Male customers purchased the highest total </a:t>
            </a:r>
          </a:p>
          <a:p>
            <a:r>
              <a:rPr lang="en-US" dirty="0"/>
              <a:t>goods for  Sports and Travel and Health and </a:t>
            </a:r>
          </a:p>
          <a:p>
            <a:r>
              <a:rPr lang="en-US" dirty="0"/>
              <a:t>Beauty.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0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9CE8A7-BCE6-48A0-A787-2643E02EE287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3058C-AA73-4392-8849-55A1EE7B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597F72-27F0-434B-AD57-24CE249CC93A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A53F3-107A-4770-B034-20D9B97B9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435" y="1525596"/>
            <a:ext cx="3857625" cy="378142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CC94B41-34D6-4E6B-8F1B-90FDF5EC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5596"/>
            <a:ext cx="42957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B14DEF-6304-4A3A-9E57-097215BB91E3}"/>
              </a:ext>
            </a:extLst>
          </p:cNvPr>
          <p:cNvSpPr txBox="1"/>
          <p:nvPr/>
        </p:nvSpPr>
        <p:spPr>
          <a:xfrm>
            <a:off x="2490940" y="5407285"/>
            <a:ext cx="6310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Quantity of goods sold is inversely related to unit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Quantity of product line sold decreases with higher unit prices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F37B-A587-4693-994F-9B6E660E021C}"/>
              </a:ext>
            </a:extLst>
          </p:cNvPr>
          <p:cNvSpPr txBox="1"/>
          <p:nvPr/>
        </p:nvSpPr>
        <p:spPr>
          <a:xfrm>
            <a:off x="3096126" y="1008921"/>
            <a:ext cx="626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Between Unit Price and Quantity of Goods Purchased</a:t>
            </a:r>
          </a:p>
        </p:txBody>
      </p:sp>
    </p:spTree>
    <p:extLst>
      <p:ext uri="{BB962C8B-B14F-4D97-AF65-F5344CB8AC3E}">
        <p14:creationId xmlns:p14="http://schemas.microsoft.com/office/powerpoint/2010/main" val="108799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9DE33-6278-4C96-B317-7BE5DC49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1405F-436D-40F0-805D-9AE767A7C01C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AEBCF-DDDB-49C5-8CC8-C6D381549043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63396-A624-4111-B513-9F40FF70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86" y="1985040"/>
            <a:ext cx="4254541" cy="3489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889A6-9470-47D9-A523-BA4F8163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970558"/>
            <a:ext cx="4254542" cy="3504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25E679-6E0E-4B86-8105-509831D80B05}"/>
              </a:ext>
            </a:extLst>
          </p:cNvPr>
          <p:cNvSpPr txBox="1"/>
          <p:nvPr/>
        </p:nvSpPr>
        <p:spPr>
          <a:xfrm>
            <a:off x="2565770" y="1133146"/>
            <a:ext cx="706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Between Gender, Unit Price and Quantity of Goods Purchased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0928D-D375-4C3E-B24F-63FE17C751DE}"/>
              </a:ext>
            </a:extLst>
          </p:cNvPr>
          <p:cNvSpPr txBox="1"/>
          <p:nvPr/>
        </p:nvSpPr>
        <p:spPr>
          <a:xfrm>
            <a:off x="1255682" y="5692656"/>
            <a:ext cx="9285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male Customers bought more Product line with higher unit prices but less quantity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female Customers bought less Product line with higher unit prices but more quantity of it.</a:t>
            </a:r>
          </a:p>
        </p:txBody>
      </p:sp>
    </p:spTree>
    <p:extLst>
      <p:ext uri="{BB962C8B-B14F-4D97-AF65-F5344CB8AC3E}">
        <p14:creationId xmlns:p14="http://schemas.microsoft.com/office/powerpoint/2010/main" val="7066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C659-93F7-48FD-8B8A-D94D663E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964" y="365125"/>
            <a:ext cx="6692349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10F7-1BF0-4761-9CBF-3F00B8F6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8" y="1825300"/>
            <a:ext cx="6075285" cy="41803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Company XYZ owns a supermarket chain across the country. Each major branch located in Lagos, Abuja and Port </a:t>
            </a:r>
            <a:r>
              <a:rPr lang="en-US" sz="2400" dirty="0" err="1"/>
              <a:t>Harcout</a:t>
            </a:r>
            <a:r>
              <a:rPr lang="en-US" sz="2400" dirty="0"/>
              <a:t> recorded sales information for 3 months (Between January 2019 and March 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BCA32-5F06-4760-BC5E-E6D9E1B64081}"/>
              </a:ext>
            </a:extLst>
          </p:cNvPr>
          <p:cNvSpPr txBox="1"/>
          <p:nvPr/>
        </p:nvSpPr>
        <p:spPr>
          <a:xfrm>
            <a:off x="4133991" y="1806746"/>
            <a:ext cx="297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3F579-174F-450E-8B36-2847E3211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31804F-0F33-43BD-B4F8-5342C6C6EE10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28358-F00E-4DF7-88F3-4759EF6F2E1D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500DDA-29A1-4F8A-9546-C0B26DF4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77" y="2897864"/>
            <a:ext cx="4832077" cy="24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A70C5C-FBE1-478D-A59B-2BE7E65C21E8}"/>
              </a:ext>
            </a:extLst>
          </p:cNvPr>
          <p:cNvSpPr/>
          <p:nvPr/>
        </p:nvSpPr>
        <p:spPr>
          <a:xfrm>
            <a:off x="166939" y="5693332"/>
            <a:ext cx="7093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Rise of supermarkets competition is seen to increase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941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8444C1-8B44-4490-BCA5-25D0909CF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4314A4-2863-45BD-B861-2F48A54B8BA6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78C68-15D3-4783-9854-CD665BEE8660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45C78-52DB-4E0A-B827-47D778B5F2A5}"/>
              </a:ext>
            </a:extLst>
          </p:cNvPr>
          <p:cNvSpPr txBox="1"/>
          <p:nvPr/>
        </p:nvSpPr>
        <p:spPr>
          <a:xfrm>
            <a:off x="2963989" y="646526"/>
            <a:ext cx="626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Interaction Between Unit Price and Quantity of Product line sold </a:t>
            </a:r>
          </a:p>
          <a:p>
            <a:pPr algn="ctr"/>
            <a:r>
              <a:rPr lang="en-US" dirty="0"/>
              <a:t>in branches of company-</a:t>
            </a:r>
            <a:r>
              <a:rPr lang="en-US" dirty="0" err="1"/>
              <a:t>xyz</a:t>
            </a:r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0356B42-2E1A-4165-91DE-5D2C845E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84" y="1419064"/>
            <a:ext cx="3831810" cy="34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55514E7-BD9F-4FD8-AC13-1AADE1DD8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150" y="1419065"/>
            <a:ext cx="4343296" cy="34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FA43C1-6FE4-46F6-8EC3-0D36ED73498C}"/>
              </a:ext>
            </a:extLst>
          </p:cNvPr>
          <p:cNvSpPr txBox="1"/>
          <p:nvPr/>
        </p:nvSpPr>
        <p:spPr>
          <a:xfrm>
            <a:off x="2534652" y="5188750"/>
            <a:ext cx="761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 shows the same Inverse relationship, Quantity of goods Purchased</a:t>
            </a:r>
          </a:p>
          <a:p>
            <a:r>
              <a:rPr lang="en-US" dirty="0"/>
              <a:t>in Branches of company-</a:t>
            </a:r>
            <a:r>
              <a:rPr lang="en-US" dirty="0" err="1"/>
              <a:t>xyz</a:t>
            </a:r>
            <a:r>
              <a:rPr lang="en-US" dirty="0"/>
              <a:t> reduces with increasing unit price.</a:t>
            </a:r>
          </a:p>
        </p:txBody>
      </p:sp>
    </p:spTree>
    <p:extLst>
      <p:ext uri="{BB962C8B-B14F-4D97-AF65-F5344CB8AC3E}">
        <p14:creationId xmlns:p14="http://schemas.microsoft.com/office/powerpoint/2010/main" val="399220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92B7E-BD4A-479E-8D98-5DACA4DAA97C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569E5-118A-4011-8EF3-3EE20BCE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4FD642-C1A1-4A5A-8E89-DD57795D3776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FEAC6B6-5ABD-4994-B6F7-05710B29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71" y="1620253"/>
            <a:ext cx="4077028" cy="36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AA544219-A1C8-4681-B070-CA0CAC42A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054" y="1636294"/>
            <a:ext cx="4178492" cy="36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D8870E-9BAD-4A8B-B1F0-914F2090600F}"/>
              </a:ext>
            </a:extLst>
          </p:cNvPr>
          <p:cNvSpPr/>
          <p:nvPr/>
        </p:nvSpPr>
        <p:spPr>
          <a:xfrm>
            <a:off x="2910053" y="767616"/>
            <a:ext cx="7124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Interaction Between Gender Unit Price and Quantity of Product line sold in company-</a:t>
            </a:r>
            <a:r>
              <a:rPr lang="en-US" dirty="0" err="1"/>
              <a:t>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68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64FF2C-46C1-431C-AE0B-C94E43D27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8DA68C-E877-4BC7-AC90-C811E185C11E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D7BD-9C1B-4779-B0C3-A97DC16180BB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09BF1-1630-4734-BDEB-27043A29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53" y="1165823"/>
            <a:ext cx="7552583" cy="4213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90F15-22D9-47FC-9199-CA286C52F506}"/>
              </a:ext>
            </a:extLst>
          </p:cNvPr>
          <p:cNvSpPr txBox="1"/>
          <p:nvPr/>
        </p:nvSpPr>
        <p:spPr>
          <a:xfrm>
            <a:off x="3254869" y="748364"/>
            <a:ext cx="568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Contribution of Product line to Company-</a:t>
            </a:r>
            <a:r>
              <a:rPr lang="en-US" dirty="0" err="1"/>
              <a:t>xyz</a:t>
            </a:r>
            <a:r>
              <a:rPr lang="en-US" dirty="0"/>
              <a:t> Gross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586C-5EF4-41DC-B9F2-410E44BEB5FA}"/>
              </a:ext>
            </a:extLst>
          </p:cNvPr>
          <p:cNvSpPr txBox="1"/>
          <p:nvPr/>
        </p:nvSpPr>
        <p:spPr>
          <a:xfrm>
            <a:off x="2505476" y="5595292"/>
            <a:ext cx="7741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and Lifestyle Contributed the most to the gross income of company </a:t>
            </a:r>
            <a:r>
              <a:rPr lang="en-US" dirty="0" err="1"/>
              <a:t>xyz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by Sports and Travel, and Food and Beverages.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Fashion Accessories contributed the least to the gross income of company-</a:t>
            </a:r>
            <a:r>
              <a:rPr lang="en-US" dirty="0" err="1"/>
              <a:t>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1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1E5689-3F66-43C7-8A19-CFCAED3B3A5E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E3F79-A4E3-465E-9A49-A067D14F7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C20083-43E7-473D-A934-E7976806E59D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68B9414-2D5C-4F6D-B05B-8D82DB76E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74" y="1092546"/>
            <a:ext cx="6869923" cy="37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115AA-3243-458E-AF2C-7C5E28E1F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5" y="2317797"/>
            <a:ext cx="2850882" cy="2531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425DA3-39D3-4FDA-B4B6-3FB87A6FD854}"/>
              </a:ext>
            </a:extLst>
          </p:cNvPr>
          <p:cNvSpPr txBox="1"/>
          <p:nvPr/>
        </p:nvSpPr>
        <p:spPr>
          <a:xfrm>
            <a:off x="3254869" y="652112"/>
            <a:ext cx="683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Contribution of Product line to Branches of Company-</a:t>
            </a:r>
            <a:r>
              <a:rPr lang="en-US" dirty="0" err="1"/>
              <a:t>xyz</a:t>
            </a:r>
            <a:r>
              <a:rPr lang="en-US" dirty="0"/>
              <a:t> Gross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4B30A-BFB5-4B0A-907E-8666DD4954CF}"/>
              </a:ext>
            </a:extLst>
          </p:cNvPr>
          <p:cNvSpPr txBox="1"/>
          <p:nvPr/>
        </p:nvSpPr>
        <p:spPr>
          <a:xfrm>
            <a:off x="2330519" y="4931538"/>
            <a:ext cx="7463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and beverages, Fashion and Electronic accessories, and Sports and </a:t>
            </a:r>
          </a:p>
          <a:p>
            <a:r>
              <a:rPr lang="en-US" dirty="0"/>
              <a:t>      travel contributed largely to Port Harcourt City Gross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and Beauty , and Home and Lifestyle contributed the most to Abuja City Gross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Lagos City has fairly equal contributions from all product lines except for</a:t>
            </a:r>
          </a:p>
          <a:p>
            <a:r>
              <a:rPr lang="en-US" dirty="0"/>
              <a:t>      Health and Beauty product with the least contribution.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8BEE0E-B6DD-4790-BCE8-00BB71394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A0F9CD-2C50-40C9-80FD-7140B2860FC6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51F97-7E06-44B5-9E53-EA8B168A8A76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F145A-8BF7-4F8F-ACD2-E4946383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04" y="1265284"/>
            <a:ext cx="6453074" cy="5260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7DACE-DCA6-4F0C-A9C2-5CD74339011E}"/>
              </a:ext>
            </a:extLst>
          </p:cNvPr>
          <p:cNvSpPr txBox="1"/>
          <p:nvPr/>
        </p:nvSpPr>
        <p:spPr>
          <a:xfrm>
            <a:off x="2693208" y="858543"/>
            <a:ext cx="726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Between Customer type and Rating in Branches of Company-</a:t>
            </a:r>
            <a:r>
              <a:rPr lang="en-US" dirty="0" err="1"/>
              <a:t>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5BCE52-13D0-4790-97BF-7627F6917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49DDB2-6EFA-40A9-9639-D2A10EF350D1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B2366-4934-43C9-BB0B-BC70AF89ABCE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14EA843-409C-48B2-A483-43F98431E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96" y="1183396"/>
            <a:ext cx="6262296" cy="536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2048C-BBE1-4937-B8B9-85317C1D836A}"/>
              </a:ext>
            </a:extLst>
          </p:cNvPr>
          <p:cNvSpPr txBox="1"/>
          <p:nvPr/>
        </p:nvSpPr>
        <p:spPr>
          <a:xfrm>
            <a:off x="2753193" y="743552"/>
            <a:ext cx="668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time of Purchase of Product line in Branches of Company-</a:t>
            </a:r>
            <a:r>
              <a:rPr lang="en-US" dirty="0" err="1"/>
              <a:t>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2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CAB419-03B1-41CC-A60D-1C5F95080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B7C4C5-2649-4DDA-9D05-4B6C8B3D276F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C7DB9-2FFB-4EE2-BB4A-88F73FC8A882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6BF00-9007-484C-ACF2-D43D7C55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60" y="1006063"/>
            <a:ext cx="6381750" cy="4499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88023E-7764-45AD-947C-658C77406D79}"/>
              </a:ext>
            </a:extLst>
          </p:cNvPr>
          <p:cNvSpPr/>
          <p:nvPr/>
        </p:nvSpPr>
        <p:spPr>
          <a:xfrm>
            <a:off x="2072628" y="5448684"/>
            <a:ext cx="8686799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gross income of Port Harcourt City has multiple peaks at 11, 13, 16, 18-20 Hour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gross income of Abuja City is maximum at 14 and 17 Hour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gross income of Lagos City is fairly constant and maximum at 19 Hour </a:t>
            </a:r>
          </a:p>
        </p:txBody>
      </p:sp>
    </p:spTree>
    <p:extLst>
      <p:ext uri="{BB962C8B-B14F-4D97-AF65-F5344CB8AC3E}">
        <p14:creationId xmlns:p14="http://schemas.microsoft.com/office/powerpoint/2010/main" val="4195312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ECCEFE-5D21-4510-9FA1-B0EBABDC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9F512F-515C-4978-81B2-A60BAA4B92F3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F4FDC-68E4-4522-A228-70C4FF316E47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6B04D-B2D6-4A6D-AF2C-EFA48C473D75}"/>
              </a:ext>
            </a:extLst>
          </p:cNvPr>
          <p:cNvSpPr txBox="1"/>
          <p:nvPr/>
        </p:nvSpPr>
        <p:spPr>
          <a:xfrm>
            <a:off x="4515031" y="1080618"/>
            <a:ext cx="303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SUMMARY AND CONCLUSION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6FA1B-5E53-40EB-9DE0-274835AA2A70}"/>
              </a:ext>
            </a:extLst>
          </p:cNvPr>
          <p:cNvSpPr txBox="1"/>
          <p:nvPr/>
        </p:nvSpPr>
        <p:spPr>
          <a:xfrm>
            <a:off x="2287143" y="2058297"/>
            <a:ext cx="7446437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are many Female customers than male customer in Company XYZ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Female customers have the highest quantity of purchase than male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Port Harcourt City with the highest female customers recorded the highest Gross Income for company XYZ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Gender has a significant effect on the Product line sold in company XYZ</a:t>
            </a:r>
          </a:p>
        </p:txBody>
      </p:sp>
    </p:spTree>
    <p:extLst>
      <p:ext uri="{BB962C8B-B14F-4D97-AF65-F5344CB8AC3E}">
        <p14:creationId xmlns:p14="http://schemas.microsoft.com/office/powerpoint/2010/main" val="3795705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11386-62A5-4CA7-AC48-7B5E4994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7DFE7B-2C8B-4B57-9B7B-2B8FD880AFAA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D0732-1517-4162-B87B-038625EC8EDC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3BD2E-FE96-4520-902F-15D77F74EFC9}"/>
              </a:ext>
            </a:extLst>
          </p:cNvPr>
          <p:cNvSpPr txBox="1"/>
          <p:nvPr/>
        </p:nvSpPr>
        <p:spPr>
          <a:xfrm>
            <a:off x="3925461" y="1075780"/>
            <a:ext cx="303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SUMMARY AND CONCLUSION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B2202-A288-44A0-A563-ED6E13CAE45A}"/>
              </a:ext>
            </a:extLst>
          </p:cNvPr>
          <p:cNvSpPr txBox="1"/>
          <p:nvPr/>
        </p:nvSpPr>
        <p:spPr>
          <a:xfrm>
            <a:off x="1725133" y="2057922"/>
            <a:ext cx="8714437" cy="3737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Product line that contributed to the Highest Gross income of company XYZ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are Home and lifestyle Products (Gender-based).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Male customers are the most buyers of product line with high unit price but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purchase lesser quantity, hence contributing less to the overall cost of goods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sold (cogs)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customer rating may have an effect on the gross income of company XYZ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Port Harcourt with the highest mean rating has the highest gross income.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Abuja with the least mean rating has the least gross income.</a:t>
            </a:r>
          </a:p>
        </p:txBody>
      </p:sp>
    </p:spTree>
    <p:extLst>
      <p:ext uri="{BB962C8B-B14F-4D97-AF65-F5344CB8AC3E}">
        <p14:creationId xmlns:p14="http://schemas.microsoft.com/office/powerpoint/2010/main" val="336502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974726-0246-4CD4-BF18-C64BAE14B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875F04-227E-4474-B0C5-30E90A205853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30C74-6109-458F-A60B-30AAF80C5604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FE0E-158A-4EFF-AA4A-3C9CDF62DEFC}"/>
              </a:ext>
            </a:extLst>
          </p:cNvPr>
          <p:cNvSpPr txBox="1"/>
          <p:nvPr/>
        </p:nvSpPr>
        <p:spPr>
          <a:xfrm>
            <a:off x="1323627" y="2385139"/>
            <a:ext cx="92901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Satisfaction is key to high rating and should be improved in Abuja City Branch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In other to improve sales recorded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Significant attention should be paid to increasing female to male ratio of customers in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all the branches of company XYZ especially Abuja and Lagos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Finally Significant attention should be paid to increasing Member to Normal ratio of customer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types in all branches of company XYZ.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A3E10-6576-426A-B6C8-1F051255D33B}"/>
              </a:ext>
            </a:extLst>
          </p:cNvPr>
          <p:cNvSpPr txBox="1"/>
          <p:nvPr/>
        </p:nvSpPr>
        <p:spPr>
          <a:xfrm>
            <a:off x="3982963" y="1239404"/>
            <a:ext cx="397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79397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870A-1CDF-408E-8732-F8402A9E7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519" y="2228367"/>
            <a:ext cx="7038131" cy="3536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help the company understand sales trends and determine its growth, as the rise of supermarkets competition is seen to increase.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802AC-AB54-4DE5-96CF-0065192CFE7B}"/>
              </a:ext>
            </a:extLst>
          </p:cNvPr>
          <p:cNvSpPr/>
          <p:nvPr/>
        </p:nvSpPr>
        <p:spPr>
          <a:xfrm>
            <a:off x="4392551" y="1265284"/>
            <a:ext cx="2914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PURPOSE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5627C-A009-4621-AB68-2732EA9D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AADAAD-CBD9-4150-80E3-5BAA93723B8E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13B19-455B-4B9A-8116-35280DE683B6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</p:spTree>
    <p:extLst>
      <p:ext uri="{BB962C8B-B14F-4D97-AF65-F5344CB8AC3E}">
        <p14:creationId xmlns:p14="http://schemas.microsoft.com/office/powerpoint/2010/main" val="3624789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A1692-F92D-4B19-9238-B48FF19F9457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1A56B-4378-44F3-A77E-501EC2C2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FCBF86-9E58-446D-9200-FBD444A5B407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5B022-15D0-41CA-B8B7-2B4ED1A7D74E}"/>
              </a:ext>
            </a:extLst>
          </p:cNvPr>
          <p:cNvSpPr txBox="1"/>
          <p:nvPr/>
        </p:nvSpPr>
        <p:spPr>
          <a:xfrm>
            <a:off x="5156572" y="1080618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FUTURE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62D06-EA1D-4398-A49B-B1E7865170B1}"/>
              </a:ext>
            </a:extLst>
          </p:cNvPr>
          <p:cNvSpPr txBox="1"/>
          <p:nvPr/>
        </p:nvSpPr>
        <p:spPr>
          <a:xfrm>
            <a:off x="2547195" y="1720839"/>
            <a:ext cx="69105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work will be to divide the </a:t>
            </a:r>
            <a:r>
              <a:rPr lang="en-US" dirty="0" err="1"/>
              <a:t>dataframe</a:t>
            </a:r>
            <a:r>
              <a:rPr lang="en-US" dirty="0"/>
              <a:t> into three parts based on hours: </a:t>
            </a:r>
          </a:p>
          <a:p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df_early</a:t>
            </a:r>
            <a:r>
              <a:rPr lang="en-US" dirty="0"/>
              <a:t> for sales between 10 - 13 Hour, </a:t>
            </a:r>
          </a:p>
          <a:p>
            <a:r>
              <a:rPr lang="en-US" dirty="0"/>
              <a:t>* </a:t>
            </a:r>
            <a:r>
              <a:rPr lang="en-US" dirty="0" err="1"/>
              <a:t>df_mid</a:t>
            </a:r>
            <a:r>
              <a:rPr lang="en-US" dirty="0"/>
              <a:t> for sales between 14-16 Hour</a:t>
            </a:r>
          </a:p>
          <a:p>
            <a:r>
              <a:rPr lang="en-US" dirty="0"/>
              <a:t>* </a:t>
            </a:r>
            <a:r>
              <a:rPr lang="en-US" dirty="0" err="1"/>
              <a:t>df_late</a:t>
            </a:r>
            <a:r>
              <a:rPr lang="en-US" dirty="0"/>
              <a:t> for sales between 17-20 Hour</a:t>
            </a:r>
          </a:p>
          <a:p>
            <a:endParaRPr lang="en-US" dirty="0"/>
          </a:p>
          <a:p>
            <a:r>
              <a:rPr lang="en-US" dirty="0"/>
              <a:t>All the Analysis carried out in this project will then be repeated for these three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This will help to uncover various relationships already seen in this current project in a temporal manner</a:t>
            </a:r>
          </a:p>
        </p:txBody>
      </p:sp>
    </p:spTree>
    <p:extLst>
      <p:ext uri="{BB962C8B-B14F-4D97-AF65-F5344CB8AC3E}">
        <p14:creationId xmlns:p14="http://schemas.microsoft.com/office/powerpoint/2010/main" val="52722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E00BC-B8CF-4BBD-B681-2AE4EAA8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19" y="2385139"/>
            <a:ext cx="7384481" cy="2640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6C8A4E-A7A6-4157-B9FA-27CC55E07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CE77DF-E85D-4D3C-BB00-FFB8B6A8FA56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</p:spTree>
    <p:extLst>
      <p:ext uri="{BB962C8B-B14F-4D97-AF65-F5344CB8AC3E}">
        <p14:creationId xmlns:p14="http://schemas.microsoft.com/office/powerpoint/2010/main" val="74047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18EDDF-6773-45DE-BE07-B792430B8D22}"/>
              </a:ext>
            </a:extLst>
          </p:cNvPr>
          <p:cNvSpPr txBox="1"/>
          <p:nvPr/>
        </p:nvSpPr>
        <p:spPr>
          <a:xfrm>
            <a:off x="5480511" y="1143445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6EDF9D-BDC0-4C25-9FC6-DA235C27C0B8}"/>
              </a:ext>
            </a:extLst>
          </p:cNvPr>
          <p:cNvSpPr/>
          <p:nvPr/>
        </p:nvSpPr>
        <p:spPr>
          <a:xfrm>
            <a:off x="1776484" y="1918480"/>
            <a:ext cx="863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https://docs.google.com/document/d/1Sv-DlynHpOBAs5qKokn5MtbzqZcumTSlSI4-wQ0kf0w/edit</a:t>
            </a:r>
          </a:p>
        </p:txBody>
      </p:sp>
    </p:spTree>
    <p:extLst>
      <p:ext uri="{BB962C8B-B14F-4D97-AF65-F5344CB8AC3E}">
        <p14:creationId xmlns:p14="http://schemas.microsoft.com/office/powerpoint/2010/main" val="349641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051AF-F1D4-4DBB-B035-C665859998F9}"/>
              </a:ext>
            </a:extLst>
          </p:cNvPr>
          <p:cNvSpPr/>
          <p:nvPr/>
        </p:nvSpPr>
        <p:spPr>
          <a:xfrm>
            <a:off x="2330519" y="5855281"/>
            <a:ext cx="7818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from this analysis can be used by the company to make better decisions and help position them at an advantage against their competitors.</a:t>
            </a:r>
          </a:p>
        </p:txBody>
      </p:sp>
      <p:pic>
        <p:nvPicPr>
          <p:cNvPr id="5" name="Picture 6" descr="Decision making concept Royalty Free Vector Image">
            <a:extLst>
              <a:ext uri="{FF2B5EF4-FFF2-40B4-BE49-F238E27FC236}">
                <a16:creationId xmlns:a16="http://schemas.microsoft.com/office/drawing/2014/main" id="{2277369A-2B9A-4817-8694-CC1E21FF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72" y="1225229"/>
            <a:ext cx="4081056" cy="440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FE6F7-C371-40A0-A247-4953C7AA4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BC81C3-67E5-4D58-962A-39D3EE6F6292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EB552-5453-46F4-BE91-C98EABEED9A0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</p:spTree>
    <p:extLst>
      <p:ext uri="{BB962C8B-B14F-4D97-AF65-F5344CB8AC3E}">
        <p14:creationId xmlns:p14="http://schemas.microsoft.com/office/powerpoint/2010/main" val="15519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25A800-FA01-4CE6-A637-450B6EAD1DDD}"/>
              </a:ext>
            </a:extLst>
          </p:cNvPr>
          <p:cNvSpPr txBox="1"/>
          <p:nvPr/>
        </p:nvSpPr>
        <p:spPr>
          <a:xfrm>
            <a:off x="1681543" y="2220652"/>
            <a:ext cx="770099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 answered in this project are: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/>
              <a:t>What are the Unique Hours of sales and the most frequent Hours of Sales.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/>
              <a:t>What City has the highest sales record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/>
              <a:t>Which Customer type has the highest purchase record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/>
              <a:t>Which Gender has the highest purchase record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/>
              <a:t>Which Product Line has the highest Purchase record 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/>
              <a:t>What is the most frequent payment method 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8C28D-7CD7-4B8F-9CD4-E56DA09DC20B}"/>
              </a:ext>
            </a:extLst>
          </p:cNvPr>
          <p:cNvSpPr txBox="1"/>
          <p:nvPr/>
        </p:nvSpPr>
        <p:spPr>
          <a:xfrm>
            <a:off x="3773506" y="1091101"/>
            <a:ext cx="275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PROJECT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3F787-32C8-4980-83F2-7D475FFEE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EC14D9-358C-4AE6-8C76-10ED490C5A8C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F08AE-2A78-4A76-BD1E-E49E2FC7F491}"/>
              </a:ext>
            </a:extLst>
          </p:cNvPr>
          <p:cNvSpPr/>
          <p:nvPr/>
        </p:nvSpPr>
        <p:spPr>
          <a:xfrm>
            <a:off x="187394" y="242014"/>
            <a:ext cx="2929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Capstone Project </a:t>
            </a:r>
          </a:p>
        </p:txBody>
      </p:sp>
    </p:spTree>
    <p:extLst>
      <p:ext uri="{BB962C8B-B14F-4D97-AF65-F5344CB8AC3E}">
        <p14:creationId xmlns:p14="http://schemas.microsoft.com/office/powerpoint/2010/main" val="13371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16E95-1C29-4C84-A29F-49F32DE58233}"/>
              </a:ext>
            </a:extLst>
          </p:cNvPr>
          <p:cNvSpPr/>
          <p:nvPr/>
        </p:nvSpPr>
        <p:spPr>
          <a:xfrm>
            <a:off x="1998723" y="2135999"/>
            <a:ext cx="6864627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/>
              <a:t>Which City has the Highest Total Gross Income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/>
              <a:t>Which Branch or City has the Highest Customer Rating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/>
              <a:t>What is the relationship between Unit Price of Goods and Quantity Purchased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/>
              <a:t>What is the relationship between Gender and Unit Price of Goods Purchased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en-US" dirty="0"/>
              <a:t>What is the relationship between Gender and Quantity of Goods Purchased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en-US" dirty="0"/>
              <a:t>Which Product Line produces the highest Gross income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en-US" dirty="0"/>
              <a:t>What is the relationship between Hour of sale and Gross income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38DCD-6547-4283-8787-5E86F32840B8}"/>
              </a:ext>
            </a:extLst>
          </p:cNvPr>
          <p:cNvSpPr txBox="1"/>
          <p:nvPr/>
        </p:nvSpPr>
        <p:spPr>
          <a:xfrm>
            <a:off x="3648498" y="1417252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Questions: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1A567-BD20-4AAD-A588-77AAA5BD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C9D38B-1A02-4C2D-AF84-61A4A3C09B97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DE4FD4-3E88-4BD1-9421-5D41F1889869}"/>
              </a:ext>
            </a:extLst>
          </p:cNvPr>
          <p:cNvSpPr/>
          <p:nvPr/>
        </p:nvSpPr>
        <p:spPr>
          <a:xfrm>
            <a:off x="187394" y="242014"/>
            <a:ext cx="2459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</a:t>
            </a:r>
          </a:p>
        </p:txBody>
      </p:sp>
    </p:spTree>
    <p:extLst>
      <p:ext uri="{BB962C8B-B14F-4D97-AF65-F5344CB8AC3E}">
        <p14:creationId xmlns:p14="http://schemas.microsoft.com/office/powerpoint/2010/main" val="305083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134B86-444A-41B6-9BEF-119042E38A95}"/>
              </a:ext>
            </a:extLst>
          </p:cNvPr>
          <p:cNvSpPr/>
          <p:nvPr/>
        </p:nvSpPr>
        <p:spPr>
          <a:xfrm>
            <a:off x="3092093" y="1150931"/>
            <a:ext cx="561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DATA OVERVIEW AND EXPLORATION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F2D5E-6BF9-46E3-8C8F-D35EAF8869C3}"/>
              </a:ext>
            </a:extLst>
          </p:cNvPr>
          <p:cNvSpPr txBox="1"/>
          <p:nvPr/>
        </p:nvSpPr>
        <p:spPr>
          <a:xfrm>
            <a:off x="2238597" y="2060823"/>
            <a:ext cx="748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(csv) containing sales record of each branch of company-</a:t>
            </a:r>
            <a:r>
              <a:rPr lang="en-US" dirty="0" err="1"/>
              <a:t>xyz</a:t>
            </a:r>
            <a:r>
              <a:rPr lang="en-US" dirty="0"/>
              <a:t> was loaded automatically from the directory and concatenated using the </a:t>
            </a:r>
            <a:r>
              <a:rPr lang="en-US" dirty="0" err="1">
                <a:solidFill>
                  <a:srgbClr val="C00000"/>
                </a:solidFill>
              </a:rPr>
              <a:t>pd.concat</a:t>
            </a:r>
            <a:r>
              <a:rPr lang="en-US" dirty="0">
                <a:solidFill>
                  <a:srgbClr val="C00000"/>
                </a:solidFill>
              </a:rPr>
              <a:t>()  </a:t>
            </a:r>
            <a:r>
              <a:rPr lang="en-US" dirty="0"/>
              <a:t>function into a single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1F926-4EA6-4862-BB2F-E7D5A1E58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2634F4-D924-4763-95C7-D7CADDA00BCC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90D017-F656-4A32-A952-6E511740FFF8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99EDEF-B840-4C2A-941A-9026B5395BF2}"/>
              </a:ext>
            </a:extLst>
          </p:cNvPr>
          <p:cNvSpPr/>
          <p:nvPr/>
        </p:nvSpPr>
        <p:spPr>
          <a:xfrm>
            <a:off x="2330519" y="326115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was then explored to get basic information about the data such as: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Shape of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dirty="0" err="1">
                <a:solidFill>
                  <a:srgbClr val="C00000"/>
                </a:solidFill>
              </a:rPr>
              <a:t>df.shape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Columns in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dirty="0" err="1">
                <a:solidFill>
                  <a:srgbClr val="C00000"/>
                </a:solidFill>
              </a:rPr>
              <a:t>df.columns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statistical summary of quantitative variables in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dirty="0" err="1">
                <a:solidFill>
                  <a:srgbClr val="C00000"/>
                </a:solidFill>
              </a:rPr>
              <a:t>df.describe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presence of missing values using </a:t>
            </a:r>
            <a:r>
              <a:rPr lang="en-US" dirty="0" err="1">
                <a:solidFill>
                  <a:srgbClr val="C00000"/>
                </a:solidFill>
              </a:rPr>
              <a:t>df.isnull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or </a:t>
            </a:r>
            <a:r>
              <a:rPr lang="en-US" dirty="0" err="1">
                <a:solidFill>
                  <a:srgbClr val="C00000"/>
                </a:solidFill>
              </a:rPr>
              <a:t>df.notna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</a:t>
            </a:r>
            <a:r>
              <a:rPr lang="en-US" dirty="0" err="1"/>
              <a:t>infomation</a:t>
            </a:r>
            <a:r>
              <a:rPr lang="en-US" dirty="0"/>
              <a:t> about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dirty="0">
                <a:solidFill>
                  <a:srgbClr val="C00000"/>
                </a:solidFill>
              </a:rPr>
              <a:t>df.info()</a:t>
            </a:r>
          </a:p>
        </p:txBody>
      </p:sp>
    </p:spTree>
    <p:extLst>
      <p:ext uri="{BB962C8B-B14F-4D97-AF65-F5344CB8AC3E}">
        <p14:creationId xmlns:p14="http://schemas.microsoft.com/office/powerpoint/2010/main" val="199419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F15A1-ADC0-4D97-808B-D0E0B75A17EC}"/>
              </a:ext>
            </a:extLst>
          </p:cNvPr>
          <p:cNvSpPr txBox="1"/>
          <p:nvPr/>
        </p:nvSpPr>
        <p:spPr>
          <a:xfrm>
            <a:off x="2498034" y="1227875"/>
            <a:ext cx="483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DATA PREPROCESSING</a:t>
            </a:r>
          </a:p>
        </p:txBody>
      </p:sp>
      <p:pic>
        <p:nvPicPr>
          <p:cNvPr id="1030" name="Picture 6" descr="Data Cleaning - Giving Life to Data">
            <a:extLst>
              <a:ext uri="{FF2B5EF4-FFF2-40B4-BE49-F238E27FC236}">
                <a16:creationId xmlns:a16="http://schemas.microsoft.com/office/drawing/2014/main" id="{6FCFA004-7B31-4027-B7C0-CE9126AA8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58" y="2258366"/>
            <a:ext cx="3466710" cy="34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25144B-F954-4E1B-92F3-F19D1A2E4F03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54E524-FDF9-440E-AEF7-AA3B12DC2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E38668-1210-4FF3-A3CE-254E773A9038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EE22CE-67C1-49C7-A710-B3AE6EE26952}"/>
              </a:ext>
            </a:extLst>
          </p:cNvPr>
          <p:cNvSpPr/>
          <p:nvPr/>
        </p:nvSpPr>
        <p:spPr>
          <a:xfrm>
            <a:off x="1038973" y="225836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Pre-processing task carried out in this project include: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 Date column to datetime datatype using </a:t>
            </a:r>
            <a:r>
              <a:rPr lang="en-US" dirty="0" err="1">
                <a:solidFill>
                  <a:srgbClr val="C00000"/>
                </a:solidFill>
              </a:rPr>
              <a:t>pd.to_datetime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Extraction of Day, month and Year from the Date column and saving to new columns of Day, Month and Year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 Time column to datetime datatype using </a:t>
            </a:r>
            <a:r>
              <a:rPr lang="en-US" dirty="0" err="1">
                <a:solidFill>
                  <a:srgbClr val="C00000"/>
                </a:solidFill>
              </a:rPr>
              <a:t>pd.to_datetime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Extraction of Hour from Time column and saving to new Hour column </a:t>
            </a:r>
          </a:p>
        </p:txBody>
      </p:sp>
    </p:spTree>
    <p:extLst>
      <p:ext uri="{BB962C8B-B14F-4D97-AF65-F5344CB8AC3E}">
        <p14:creationId xmlns:p14="http://schemas.microsoft.com/office/powerpoint/2010/main" val="158418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13E37E-E4B3-4353-A96A-4FA1F11AF0D4}"/>
              </a:ext>
            </a:extLst>
          </p:cNvPr>
          <p:cNvSpPr/>
          <p:nvPr/>
        </p:nvSpPr>
        <p:spPr>
          <a:xfrm>
            <a:off x="10613799" y="187804"/>
            <a:ext cx="1478873" cy="64823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8509F-4A99-4BB9-B8B9-A139B1DE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" y="193722"/>
            <a:ext cx="2143125" cy="2143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89DDAF-F8BC-4B6F-9A5E-075BA78B802C}"/>
              </a:ext>
            </a:extLst>
          </p:cNvPr>
          <p:cNvSpPr/>
          <p:nvPr/>
        </p:nvSpPr>
        <p:spPr>
          <a:xfrm>
            <a:off x="187394" y="242014"/>
            <a:ext cx="2488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Ustacky Data Science Microdegree Program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469A15-C6D3-4640-B815-D3D756E64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0" y="3000182"/>
            <a:ext cx="5287026" cy="38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19536-0F26-4888-AB7F-683713CFE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83" y="1436155"/>
            <a:ext cx="4728480" cy="3401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327CA-EC11-40B9-8E7E-4E301BA93CF6}"/>
              </a:ext>
            </a:extLst>
          </p:cNvPr>
          <p:cNvSpPr txBox="1"/>
          <p:nvPr/>
        </p:nvSpPr>
        <p:spPr>
          <a:xfrm>
            <a:off x="1956710" y="1436155"/>
            <a:ext cx="388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more female customer with</a:t>
            </a:r>
          </a:p>
          <a:p>
            <a:r>
              <a:rPr lang="en-US" dirty="0"/>
              <a:t>Membership while there are more male  Customers without membership i.e. 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B77B4-65AF-46C9-9112-F2A5B9AC8E75}"/>
              </a:ext>
            </a:extLst>
          </p:cNvPr>
          <p:cNvSpPr txBox="1"/>
          <p:nvPr/>
        </p:nvSpPr>
        <p:spPr>
          <a:xfrm>
            <a:off x="5600695" y="5615732"/>
            <a:ext cx="5093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Harcourt City has the highest female Customers</a:t>
            </a:r>
          </a:p>
          <a:p>
            <a:r>
              <a:rPr lang="en-US" dirty="0"/>
              <a:t>While Lagos City has the highest male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3BF26-9B1C-43FF-B454-37D6AFE0724C}"/>
              </a:ext>
            </a:extLst>
          </p:cNvPr>
          <p:cNvSpPr/>
          <p:nvPr/>
        </p:nvSpPr>
        <p:spPr>
          <a:xfrm>
            <a:off x="3935584" y="634449"/>
            <a:ext cx="365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ANALYSIS AND INSIGHT </a:t>
            </a:r>
          </a:p>
        </p:txBody>
      </p:sp>
    </p:spTree>
    <p:extLst>
      <p:ext uri="{BB962C8B-B14F-4D97-AF65-F5344CB8AC3E}">
        <p14:creationId xmlns:p14="http://schemas.microsoft.com/office/powerpoint/2010/main" val="361161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1491</Words>
  <Application>Microsoft Office PowerPoint</Application>
  <PresentationFormat>Widescreen</PresentationFormat>
  <Paragraphs>176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EXECUTIVE SUMMARY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BOSS</dc:creator>
  <cp:lastModifiedBy>BOSS</cp:lastModifiedBy>
  <cp:revision>6</cp:revision>
  <dcterms:created xsi:type="dcterms:W3CDTF">2021-04-24T05:07:43Z</dcterms:created>
  <dcterms:modified xsi:type="dcterms:W3CDTF">2021-04-24T09:54:01Z</dcterms:modified>
</cp:coreProperties>
</file>