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85" r:id="rId25"/>
    <p:sldId id="279" r:id="rId26"/>
    <p:sldId id="286" r:id="rId27"/>
    <p:sldId id="287" r:id="rId28"/>
    <p:sldId id="281" r:id="rId29"/>
    <p:sldId id="288" r:id="rId30"/>
    <p:sldId id="282" r:id="rId31"/>
    <p:sldId id="283" r:id="rId32"/>
    <p:sldId id="284" r:id="rId33"/>
    <p:sldId id="289" r:id="rId34"/>
    <p:sldId id="290" r:id="rId35"/>
    <p:sldId id="291" r:id="rId36"/>
    <p:sldId id="293" r:id="rId37"/>
    <p:sldId id="292"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1EE5-9350-4EC8-A5BC-91CB5EFEA3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2C1F4-11AA-462D-8C3F-A2E193AFF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1D1B0-839B-4D60-AA41-724CD988EC82}"/>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5" name="Footer Placeholder 4">
            <a:extLst>
              <a:ext uri="{FF2B5EF4-FFF2-40B4-BE49-F238E27FC236}">
                <a16:creationId xmlns:a16="http://schemas.microsoft.com/office/drawing/2014/main" id="{E2F8E5A7-F8E6-4DE1-AEF8-81736B868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D0806-9B19-46D1-AF61-ECD1936B12C8}"/>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5319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4526-C785-4646-834E-AC6DB56C91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3A8337-965E-4DF1-8ABA-4585AB0BE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BBF01-E160-48B2-9D75-9DAE4C9F3A09}"/>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5" name="Footer Placeholder 4">
            <a:extLst>
              <a:ext uri="{FF2B5EF4-FFF2-40B4-BE49-F238E27FC236}">
                <a16:creationId xmlns:a16="http://schemas.microsoft.com/office/drawing/2014/main" id="{B24E9954-A6DE-4F84-B4C5-825B66F43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8470A-6732-41D9-8A10-2CE037400507}"/>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263141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AB59C-EAB3-49C6-BAE7-B3C40ED062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C748CC-C9C0-4E4B-9F02-B6EFC6B756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6288D-5B6B-41C4-8FE6-065B08FBC8D2}"/>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5" name="Footer Placeholder 4">
            <a:extLst>
              <a:ext uri="{FF2B5EF4-FFF2-40B4-BE49-F238E27FC236}">
                <a16:creationId xmlns:a16="http://schemas.microsoft.com/office/drawing/2014/main" id="{B54CA7C6-6FDB-40A0-A6C1-8BA2B8EDF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7801E-84E5-4C14-9EF6-19F771679AF4}"/>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411703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819A-7FC7-4A19-9C18-F72CA3288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1C92C-353C-4340-8B27-273C97BC5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B4D36-6EDF-417E-91A1-46EC2A40658C}"/>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5" name="Footer Placeholder 4">
            <a:extLst>
              <a:ext uri="{FF2B5EF4-FFF2-40B4-BE49-F238E27FC236}">
                <a16:creationId xmlns:a16="http://schemas.microsoft.com/office/drawing/2014/main" id="{58EC81FE-4B04-428C-B145-F750EC2E9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59CA-E3E4-42C2-80F9-1AF00E1C13CC}"/>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391859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58DE-20E5-4432-AA7A-E2B7CF716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29263A-2DD8-4C1A-8A04-1C201C964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A9C87-5622-4145-B70E-A3215F5D80AE}"/>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5" name="Footer Placeholder 4">
            <a:extLst>
              <a:ext uri="{FF2B5EF4-FFF2-40B4-BE49-F238E27FC236}">
                <a16:creationId xmlns:a16="http://schemas.microsoft.com/office/drawing/2014/main" id="{D5488A7A-FD44-4660-BD12-2DF81676A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0414D-C36E-427F-8D4F-7D7C89769535}"/>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23683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6B7E-4D5C-4DEA-AD1B-3B80135C9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641A7-43D3-4AD7-B5B1-BFFEEAB0C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6F4DE-6D57-4D4E-9A7F-75E56E526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6AE483-4780-4580-A811-254B46DB93AA}"/>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6" name="Footer Placeholder 5">
            <a:extLst>
              <a:ext uri="{FF2B5EF4-FFF2-40B4-BE49-F238E27FC236}">
                <a16:creationId xmlns:a16="http://schemas.microsoft.com/office/drawing/2014/main" id="{73AAA274-A9E7-4BDB-8DED-E34F12E2C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CE5E7-176F-426C-8F8F-C75A3E84D0BD}"/>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364676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B0D8-F489-40E0-BBBA-2855C1A816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D0EB8-1C1F-49E7-8B30-E09EFF22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FE3639-AE0B-4691-8A11-9D21E2B92A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8D60B-115C-453F-8056-7AFE4A1E1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E29E3-C655-41E9-95A8-A3BBC1E42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C6E075-F7B1-4743-BC67-3E2B38021A2B}"/>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8" name="Footer Placeholder 7">
            <a:extLst>
              <a:ext uri="{FF2B5EF4-FFF2-40B4-BE49-F238E27FC236}">
                <a16:creationId xmlns:a16="http://schemas.microsoft.com/office/drawing/2014/main" id="{D20D0FC3-0956-4A3E-8CE1-251B0D7AA7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AD75DE-F322-49AC-9CBD-1129CE59014A}"/>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369877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859-FD6F-4804-966E-2D067169C6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96645-B1CF-4904-B625-BAB2C39E414C}"/>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4" name="Footer Placeholder 3">
            <a:extLst>
              <a:ext uri="{FF2B5EF4-FFF2-40B4-BE49-F238E27FC236}">
                <a16:creationId xmlns:a16="http://schemas.microsoft.com/office/drawing/2014/main" id="{F86790B6-74BF-46FB-8DF6-2E7333E0EC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FE4431-3997-4919-8575-6C6DF8909E68}"/>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354682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3F3F6-BBB7-47BB-A64B-414AE53F9547}"/>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3" name="Footer Placeholder 2">
            <a:extLst>
              <a:ext uri="{FF2B5EF4-FFF2-40B4-BE49-F238E27FC236}">
                <a16:creationId xmlns:a16="http://schemas.microsoft.com/office/drawing/2014/main" id="{D04BFFED-C248-48FF-A9BE-C9423E8999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6B6844-5FDA-468A-BCAA-AAE735C7AC50}"/>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82359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ED08-606B-45C4-9CF5-9214C80F2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7D86A-2C39-409A-883B-55F30F5D7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167912-3889-4C31-BF7E-3B09CE004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5A65D-C94B-479F-A95F-655327106731}"/>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6" name="Footer Placeholder 5">
            <a:extLst>
              <a:ext uri="{FF2B5EF4-FFF2-40B4-BE49-F238E27FC236}">
                <a16:creationId xmlns:a16="http://schemas.microsoft.com/office/drawing/2014/main" id="{1D0CC609-BC45-468B-8C14-64A18AB2E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6150F-CF10-4589-9E3C-2C5368B2AAF7}"/>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1347462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F22D-DD57-4F1D-BE96-1B8444054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DD4F26-B9E1-40B7-A98A-4B26EEE9F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B7A55B-F337-41AA-AA08-727FC6C91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34EBC-FFAB-4039-887B-E35E0C28E657}"/>
              </a:ext>
            </a:extLst>
          </p:cNvPr>
          <p:cNvSpPr>
            <a:spLocks noGrp="1"/>
          </p:cNvSpPr>
          <p:nvPr>
            <p:ph type="dt" sz="half" idx="10"/>
          </p:nvPr>
        </p:nvSpPr>
        <p:spPr/>
        <p:txBody>
          <a:bodyPr/>
          <a:lstStyle/>
          <a:p>
            <a:fld id="{A6B64412-9561-4B6A-A98F-5F0C880D8C26}" type="datetimeFigureOut">
              <a:rPr lang="en-US" smtClean="0"/>
              <a:t>4/20/2021</a:t>
            </a:fld>
            <a:endParaRPr lang="en-US"/>
          </a:p>
        </p:txBody>
      </p:sp>
      <p:sp>
        <p:nvSpPr>
          <p:cNvPr id="6" name="Footer Placeholder 5">
            <a:extLst>
              <a:ext uri="{FF2B5EF4-FFF2-40B4-BE49-F238E27FC236}">
                <a16:creationId xmlns:a16="http://schemas.microsoft.com/office/drawing/2014/main" id="{B59698D1-5BF9-48D6-BF43-5D03ABA13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70289-A87D-40C3-A5EC-EB35081711E0}"/>
              </a:ext>
            </a:extLst>
          </p:cNvPr>
          <p:cNvSpPr>
            <a:spLocks noGrp="1"/>
          </p:cNvSpPr>
          <p:nvPr>
            <p:ph type="sldNum" sz="quarter" idx="12"/>
          </p:nvPr>
        </p:nvSpPr>
        <p:spPr/>
        <p:txBody>
          <a:bodyPr/>
          <a:lstStyle/>
          <a:p>
            <a:fld id="{A5D30BEB-5B99-49B1-8599-F5772B62BDB4}" type="slidenum">
              <a:rPr lang="en-US" smtClean="0"/>
              <a:t>‹#›</a:t>
            </a:fld>
            <a:endParaRPr lang="en-US"/>
          </a:p>
        </p:txBody>
      </p:sp>
    </p:spTree>
    <p:extLst>
      <p:ext uri="{BB962C8B-B14F-4D97-AF65-F5344CB8AC3E}">
        <p14:creationId xmlns:p14="http://schemas.microsoft.com/office/powerpoint/2010/main" val="133710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10BD5-9437-4BD0-81B5-ACCA31ACA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925C0B-2725-4064-86B6-A8B0207EF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47543-95E5-415E-A3F0-15D3F9852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64412-9561-4B6A-A98F-5F0C880D8C26}" type="datetimeFigureOut">
              <a:rPr lang="en-US" smtClean="0"/>
              <a:t>4/20/2021</a:t>
            </a:fld>
            <a:endParaRPr lang="en-US"/>
          </a:p>
        </p:txBody>
      </p:sp>
      <p:sp>
        <p:nvSpPr>
          <p:cNvPr id="5" name="Footer Placeholder 4">
            <a:extLst>
              <a:ext uri="{FF2B5EF4-FFF2-40B4-BE49-F238E27FC236}">
                <a16:creationId xmlns:a16="http://schemas.microsoft.com/office/drawing/2014/main" id="{1F270AC4-5EA6-430F-84D9-EC05DFA91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4DFA70-6D37-4EA3-99CB-8452A7A13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30BEB-5B99-49B1-8599-F5772B62BDB4}" type="slidenum">
              <a:rPr lang="en-US" smtClean="0"/>
              <a:t>‹#›</a:t>
            </a:fld>
            <a:endParaRPr lang="en-US"/>
          </a:p>
        </p:txBody>
      </p:sp>
    </p:spTree>
    <p:extLst>
      <p:ext uri="{BB962C8B-B14F-4D97-AF65-F5344CB8AC3E}">
        <p14:creationId xmlns:p14="http://schemas.microsoft.com/office/powerpoint/2010/main" val="488384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gerianstat.gov.ng/"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covid19.ncdc.gov.ng/" TargetMode="External"/><Relationship Id="rId2" Type="http://schemas.openxmlformats.org/officeDocument/2006/relationships/hyperlink" Target="https://www.nigerianstat.gov.ng/" TargetMode="External"/><Relationship Id="rId1" Type="http://schemas.openxmlformats.org/officeDocument/2006/relationships/slideLayout" Target="../slideLayouts/slideLayout7.xml"/><Relationship Id="rId6" Type="http://schemas.openxmlformats.org/officeDocument/2006/relationships/hyperlink" Target="https://github.com/CSSEGISandData/COVID-19/blob/master/csse_covid_19_data/csse_covid_19_time_series/time_series_covid19_deaths_global.csv" TargetMode="External"/><Relationship Id="rId5" Type="http://schemas.openxmlformats.org/officeDocument/2006/relationships/hyperlink" Target="https://github.com/CSSEGISandData/COVID-19/blob/master/csse_covid_19_data/csse_covid_19_time_series/time_series_covid19_recovered_global.csv" TargetMode="External"/><Relationship Id="rId4" Type="http://schemas.openxmlformats.org/officeDocument/2006/relationships/hyperlink" Target="https://github.com/CSSEGISandData/COVID-19/blob/master/csse_covid_19_data/csse_covid_19_time_series/time_series_covid19_confirmed_global.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7BBA-1E4A-4976-B62B-235FC1F7FEB8}"/>
              </a:ext>
            </a:extLst>
          </p:cNvPr>
          <p:cNvSpPr>
            <a:spLocks noGrp="1"/>
          </p:cNvSpPr>
          <p:nvPr>
            <p:ph type="ctrTitle"/>
          </p:nvPr>
        </p:nvSpPr>
        <p:spPr>
          <a:xfrm>
            <a:off x="1285461" y="255618"/>
            <a:ext cx="9144000" cy="1216991"/>
          </a:xfrm>
        </p:spPr>
        <p:txBody>
          <a:bodyPr/>
          <a:lstStyle/>
          <a:p>
            <a:r>
              <a:rPr lang="en-US" dirty="0">
                <a:solidFill>
                  <a:srgbClr val="002060"/>
                </a:solidFill>
              </a:rPr>
              <a:t>EXECUTIVE SUMMARY</a:t>
            </a:r>
          </a:p>
        </p:txBody>
      </p:sp>
      <p:sp>
        <p:nvSpPr>
          <p:cNvPr id="3" name="Subtitle 2">
            <a:extLst>
              <a:ext uri="{FF2B5EF4-FFF2-40B4-BE49-F238E27FC236}">
                <a16:creationId xmlns:a16="http://schemas.microsoft.com/office/drawing/2014/main" id="{A30E1774-D2FC-4B98-8AFD-C896B0CF9BE7}"/>
              </a:ext>
            </a:extLst>
          </p:cNvPr>
          <p:cNvSpPr>
            <a:spLocks noGrp="1"/>
          </p:cNvSpPr>
          <p:nvPr>
            <p:ph type="subTitle" idx="1"/>
          </p:nvPr>
        </p:nvSpPr>
        <p:spPr>
          <a:xfrm>
            <a:off x="1457740" y="2207967"/>
            <a:ext cx="9144000" cy="3402116"/>
          </a:xfrm>
        </p:spPr>
        <p:txBody>
          <a:bodyPr>
            <a:normAutofit/>
          </a:bodyPr>
          <a:lstStyle/>
          <a:p>
            <a:r>
              <a:rPr lang="en-US" sz="8000" dirty="0">
                <a:solidFill>
                  <a:srgbClr val="FF3300"/>
                </a:solidFill>
              </a:rPr>
              <a:t>Nigeria C    VID-19 Data Analysis Using Python</a:t>
            </a:r>
          </a:p>
        </p:txBody>
      </p:sp>
      <p:sp>
        <p:nvSpPr>
          <p:cNvPr id="4" name="TextBox 3">
            <a:extLst>
              <a:ext uri="{FF2B5EF4-FFF2-40B4-BE49-F238E27FC236}">
                <a16:creationId xmlns:a16="http://schemas.microsoft.com/office/drawing/2014/main" id="{6BE55A1F-252C-47A7-A809-A7ADC7BD7EE4}"/>
              </a:ext>
            </a:extLst>
          </p:cNvPr>
          <p:cNvSpPr txBox="1"/>
          <p:nvPr/>
        </p:nvSpPr>
        <p:spPr>
          <a:xfrm>
            <a:off x="7750138" y="5422111"/>
            <a:ext cx="2679323" cy="923330"/>
          </a:xfrm>
          <a:prstGeom prst="rect">
            <a:avLst/>
          </a:prstGeom>
          <a:noFill/>
        </p:spPr>
        <p:txBody>
          <a:bodyPr wrap="none" rtlCol="0">
            <a:spAutoFit/>
          </a:bodyPr>
          <a:lstStyle/>
          <a:p>
            <a:endParaRPr lang="en-US" dirty="0"/>
          </a:p>
          <a:p>
            <a:endParaRPr lang="en-US" dirty="0"/>
          </a:p>
          <a:p>
            <a:r>
              <a:rPr lang="en-US" b="1" dirty="0"/>
              <a:t>OKEOWO TUNDE SAMUEL</a:t>
            </a:r>
          </a:p>
        </p:txBody>
      </p:sp>
      <p:sp>
        <p:nvSpPr>
          <p:cNvPr id="7" name="Rectangle 6">
            <a:extLst>
              <a:ext uri="{FF2B5EF4-FFF2-40B4-BE49-F238E27FC236}">
                <a16:creationId xmlns:a16="http://schemas.microsoft.com/office/drawing/2014/main" id="{AAED51B7-4D60-49AA-99FE-763C440108F0}"/>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oronavirus – TorqAid">
            <a:extLst>
              <a:ext uri="{FF2B5EF4-FFF2-40B4-BE49-F238E27FC236}">
                <a16:creationId xmlns:a16="http://schemas.microsoft.com/office/drawing/2014/main" id="{DC59D657-C6F9-4871-8A9F-60D941F9A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07" y="2207967"/>
            <a:ext cx="1112940" cy="10393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03A483C-1FEF-4387-88DC-2DEB82939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5" name="TextBox 4">
            <a:extLst>
              <a:ext uri="{FF2B5EF4-FFF2-40B4-BE49-F238E27FC236}">
                <a16:creationId xmlns:a16="http://schemas.microsoft.com/office/drawing/2014/main" id="{E2BD096C-33A3-44F6-91E5-88EA28C49C49}"/>
              </a:ext>
            </a:extLst>
          </p:cNvPr>
          <p:cNvSpPr txBox="1"/>
          <p:nvPr/>
        </p:nvSpPr>
        <p:spPr>
          <a:xfrm>
            <a:off x="1971139" y="1500871"/>
            <a:ext cx="4081182" cy="307777"/>
          </a:xfrm>
          <a:prstGeom prst="rect">
            <a:avLst/>
          </a:prstGeom>
          <a:noFill/>
        </p:spPr>
        <p:txBody>
          <a:bodyPr wrap="none" rtlCol="0">
            <a:spAutoFit/>
          </a:bodyPr>
          <a:lstStyle/>
          <a:p>
            <a:r>
              <a:rPr lang="en-US" sz="1400" dirty="0">
                <a:solidFill>
                  <a:srgbClr val="FFC000"/>
                </a:solidFill>
              </a:rPr>
              <a:t>Ustacky Data Scientist Microdegree Capstone Project </a:t>
            </a:r>
          </a:p>
        </p:txBody>
      </p:sp>
    </p:spTree>
    <p:extLst>
      <p:ext uri="{BB962C8B-B14F-4D97-AF65-F5344CB8AC3E}">
        <p14:creationId xmlns:p14="http://schemas.microsoft.com/office/powerpoint/2010/main" val="375137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B8EB62-091D-44CD-BA7C-5CCC3478AF7B}"/>
              </a:ext>
            </a:extLst>
          </p:cNvPr>
          <p:cNvSpPr/>
          <p:nvPr/>
        </p:nvSpPr>
        <p:spPr>
          <a:xfrm>
            <a:off x="2712810" y="947669"/>
            <a:ext cx="4318683" cy="464871"/>
          </a:xfrm>
          <a:prstGeom prst="rect">
            <a:avLst/>
          </a:prstGeom>
        </p:spPr>
        <p:txBody>
          <a:bodyPr wrap="none">
            <a:spAutoFit/>
          </a:bodyPr>
          <a:lstStyle/>
          <a:p>
            <a:pPr>
              <a:lnSpc>
                <a:spcPct val="150000"/>
              </a:lnSpc>
            </a:pPr>
            <a:r>
              <a:rPr lang="en-US" b="1" dirty="0"/>
              <a:t>b</a:t>
            </a:r>
            <a:r>
              <a:rPr lang="en-US" dirty="0"/>
              <a:t>. </a:t>
            </a:r>
            <a:r>
              <a:rPr lang="en-US" b="1" dirty="0"/>
              <a:t>Data Importation from online Repository</a:t>
            </a:r>
          </a:p>
        </p:txBody>
      </p:sp>
      <p:sp>
        <p:nvSpPr>
          <p:cNvPr id="5" name="TextBox 4">
            <a:extLst>
              <a:ext uri="{FF2B5EF4-FFF2-40B4-BE49-F238E27FC236}">
                <a16:creationId xmlns:a16="http://schemas.microsoft.com/office/drawing/2014/main" id="{41EFE8BD-107B-4608-9F62-9A2405043775}"/>
              </a:ext>
            </a:extLst>
          </p:cNvPr>
          <p:cNvSpPr txBox="1"/>
          <p:nvPr/>
        </p:nvSpPr>
        <p:spPr>
          <a:xfrm>
            <a:off x="2717567" y="1556806"/>
            <a:ext cx="6122504" cy="646331"/>
          </a:xfrm>
          <a:prstGeom prst="rect">
            <a:avLst/>
          </a:prstGeom>
          <a:noFill/>
        </p:spPr>
        <p:txBody>
          <a:bodyPr wrap="square" rtlCol="0">
            <a:spAutoFit/>
          </a:bodyPr>
          <a:lstStyle/>
          <a:p>
            <a:r>
              <a:rPr lang="en-US" dirty="0"/>
              <a:t>Global Covid-19 data were obtained from John Hopkins repository.</a:t>
            </a:r>
          </a:p>
        </p:txBody>
      </p:sp>
      <p:sp>
        <p:nvSpPr>
          <p:cNvPr id="6" name="TextBox 5">
            <a:extLst>
              <a:ext uri="{FF2B5EF4-FFF2-40B4-BE49-F238E27FC236}">
                <a16:creationId xmlns:a16="http://schemas.microsoft.com/office/drawing/2014/main" id="{34914840-1BAB-4545-B95C-E6A59458589F}"/>
              </a:ext>
            </a:extLst>
          </p:cNvPr>
          <p:cNvSpPr txBox="1"/>
          <p:nvPr/>
        </p:nvSpPr>
        <p:spPr>
          <a:xfrm>
            <a:off x="2066344" y="2419253"/>
            <a:ext cx="7806525" cy="2862322"/>
          </a:xfrm>
          <a:prstGeom prst="rect">
            <a:avLst/>
          </a:prstGeom>
          <a:noFill/>
        </p:spPr>
        <p:txBody>
          <a:bodyPr wrap="square" rtlCol="0">
            <a:spAutoFit/>
          </a:bodyPr>
          <a:lstStyle/>
          <a:p>
            <a:r>
              <a:rPr lang="en-US" dirty="0"/>
              <a:t>John Hopkin </a:t>
            </a:r>
            <a:r>
              <a:rPr lang="en-US" dirty="0" err="1"/>
              <a:t>Github</a:t>
            </a:r>
            <a:r>
              <a:rPr lang="en-US" dirty="0"/>
              <a:t> repository is a public repo and hence does not require Authentication to download content.</a:t>
            </a:r>
          </a:p>
          <a:p>
            <a:endParaRPr lang="en-US" dirty="0"/>
          </a:p>
          <a:p>
            <a:r>
              <a:rPr lang="en-US" dirty="0"/>
              <a:t>I imported this data into my </a:t>
            </a:r>
            <a:r>
              <a:rPr lang="en-US" dirty="0" err="1"/>
              <a:t>jupyter</a:t>
            </a:r>
            <a:r>
              <a:rPr lang="en-US" dirty="0"/>
              <a:t> environment using pandas read function:</a:t>
            </a:r>
          </a:p>
          <a:p>
            <a:endParaRPr lang="en-US" dirty="0"/>
          </a:p>
          <a:p>
            <a:r>
              <a:rPr lang="en-US" dirty="0" err="1"/>
              <a:t>pd.read_csv</a:t>
            </a:r>
            <a:r>
              <a:rPr lang="en-US" dirty="0"/>
              <a:t>(‘link to the raw csv file on the repo’)</a:t>
            </a:r>
          </a:p>
          <a:p>
            <a:endParaRPr lang="en-US" dirty="0"/>
          </a:p>
          <a:p>
            <a:r>
              <a:rPr lang="en-US" dirty="0"/>
              <a:t>e.g. </a:t>
            </a:r>
            <a:r>
              <a:rPr lang="en-US" dirty="0" err="1"/>
              <a:t>pd.read_csv</a:t>
            </a:r>
            <a:r>
              <a:rPr lang="en-US" dirty="0"/>
              <a:t>(</a:t>
            </a:r>
            <a:r>
              <a:rPr lang="en-US" dirty="0">
                <a:solidFill>
                  <a:srgbClr val="FF0000"/>
                </a:solidFill>
              </a:rPr>
              <a:t>‘https://github.com/</a:t>
            </a:r>
            <a:r>
              <a:rPr lang="en-US" dirty="0" err="1">
                <a:solidFill>
                  <a:srgbClr val="FF0000"/>
                </a:solidFill>
              </a:rPr>
              <a:t>CSSEGISandData</a:t>
            </a:r>
            <a:r>
              <a:rPr lang="en-US" dirty="0">
                <a:solidFill>
                  <a:srgbClr val="FF0000"/>
                </a:solidFill>
              </a:rPr>
              <a:t>/COVID-19/raw/master/csse_covid_19_data/csse_covid_19_time_series/time_series_covid19_confirmed_global.csv’</a:t>
            </a:r>
            <a:r>
              <a:rPr lang="en-US" dirty="0"/>
              <a:t>)</a:t>
            </a:r>
          </a:p>
        </p:txBody>
      </p:sp>
      <p:pic>
        <p:nvPicPr>
          <p:cNvPr id="1026" name="Picture 2" descr="github-logo - Sfera Labs">
            <a:extLst>
              <a:ext uri="{FF2B5EF4-FFF2-40B4-BE49-F238E27FC236}">
                <a16:creationId xmlns:a16="http://schemas.microsoft.com/office/drawing/2014/main" id="{93025764-EC2F-4D3C-A068-793B88776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595" y="272047"/>
            <a:ext cx="2418168" cy="1607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EC30859-DEFC-4988-B10B-8FBE4751F3E1}"/>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3EFD2C-2140-402E-A485-E2AB0BDC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2" name="Rectangle 11">
            <a:extLst>
              <a:ext uri="{FF2B5EF4-FFF2-40B4-BE49-F238E27FC236}">
                <a16:creationId xmlns:a16="http://schemas.microsoft.com/office/drawing/2014/main" id="{7CDF4261-3EE6-41DC-B2F2-CEF5034B4832}"/>
              </a:ext>
            </a:extLst>
          </p:cNvPr>
          <p:cNvSpPr/>
          <p:nvPr/>
        </p:nvSpPr>
        <p:spPr>
          <a:xfrm>
            <a:off x="187394" y="242014"/>
            <a:ext cx="2989921"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345105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E156FD-69B2-4AD8-926B-03B30F339B50}"/>
              </a:ext>
            </a:extLst>
          </p:cNvPr>
          <p:cNvSpPr txBox="1"/>
          <p:nvPr/>
        </p:nvSpPr>
        <p:spPr>
          <a:xfrm>
            <a:off x="2332383" y="1099930"/>
            <a:ext cx="2570921" cy="369332"/>
          </a:xfrm>
          <a:prstGeom prst="rect">
            <a:avLst/>
          </a:prstGeom>
          <a:noFill/>
        </p:spPr>
        <p:txBody>
          <a:bodyPr wrap="square" rtlCol="0">
            <a:spAutoFit/>
          </a:bodyPr>
          <a:lstStyle/>
          <a:p>
            <a:r>
              <a:rPr lang="en-US" b="1" dirty="0"/>
              <a:t>c. Provided external data </a:t>
            </a:r>
          </a:p>
        </p:txBody>
      </p:sp>
      <p:sp>
        <p:nvSpPr>
          <p:cNvPr id="5" name="TextBox 4">
            <a:extLst>
              <a:ext uri="{FF2B5EF4-FFF2-40B4-BE49-F238E27FC236}">
                <a16:creationId xmlns:a16="http://schemas.microsoft.com/office/drawing/2014/main" id="{499D96AB-0292-4D63-B349-BF14CB5C748F}"/>
              </a:ext>
            </a:extLst>
          </p:cNvPr>
          <p:cNvSpPr txBox="1"/>
          <p:nvPr/>
        </p:nvSpPr>
        <p:spPr>
          <a:xfrm>
            <a:off x="2330519" y="1545527"/>
            <a:ext cx="6351098" cy="646331"/>
          </a:xfrm>
          <a:prstGeom prst="rect">
            <a:avLst/>
          </a:prstGeom>
          <a:noFill/>
        </p:spPr>
        <p:txBody>
          <a:bodyPr wrap="none" rtlCol="0">
            <a:spAutoFit/>
          </a:bodyPr>
          <a:lstStyle/>
          <a:p>
            <a:r>
              <a:rPr lang="en-US" dirty="0"/>
              <a:t>Provided External data set were downloaded and imported using</a:t>
            </a:r>
          </a:p>
          <a:p>
            <a:r>
              <a:rPr lang="en-US" dirty="0"/>
              <a:t>the </a:t>
            </a:r>
            <a:r>
              <a:rPr lang="en-US" dirty="0" err="1">
                <a:solidFill>
                  <a:srgbClr val="FF0000"/>
                </a:solidFill>
              </a:rPr>
              <a:t>pd.read_csv</a:t>
            </a:r>
            <a:r>
              <a:rPr lang="en-US" dirty="0">
                <a:solidFill>
                  <a:srgbClr val="FF0000"/>
                </a:solidFill>
              </a:rPr>
              <a:t>(‘</a:t>
            </a:r>
            <a:r>
              <a:rPr lang="en-US" dirty="0" err="1">
                <a:solidFill>
                  <a:srgbClr val="FF0000"/>
                </a:solidFill>
              </a:rPr>
              <a:t>filepath</a:t>
            </a:r>
            <a:r>
              <a:rPr lang="en-US" dirty="0">
                <a:solidFill>
                  <a:srgbClr val="FF0000"/>
                </a:solidFill>
              </a:rPr>
              <a:t>’)</a:t>
            </a:r>
          </a:p>
        </p:txBody>
      </p:sp>
      <p:pic>
        <p:nvPicPr>
          <p:cNvPr id="2050" name="Picture 2" descr="Downloads | North American Division of Seventh-day Adventists">
            <a:extLst>
              <a:ext uri="{FF2B5EF4-FFF2-40B4-BE49-F238E27FC236}">
                <a16:creationId xmlns:a16="http://schemas.microsoft.com/office/drawing/2014/main" id="{73EE0FD6-0255-46DE-A365-8EFC293A7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202" y="2510607"/>
            <a:ext cx="3470205" cy="34702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B2B4630-F0BE-4125-9739-AB2B31B06D27}"/>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11C2416-C4AC-4AA2-B344-DF89D293C1E3}"/>
              </a:ext>
            </a:extLst>
          </p:cNvPr>
          <p:cNvSpPr/>
          <p:nvPr/>
        </p:nvSpPr>
        <p:spPr>
          <a:xfrm>
            <a:off x="2317208" y="2331897"/>
            <a:ext cx="2506968" cy="464871"/>
          </a:xfrm>
          <a:prstGeom prst="rect">
            <a:avLst/>
          </a:prstGeom>
        </p:spPr>
        <p:txBody>
          <a:bodyPr wrap="none">
            <a:spAutoFit/>
          </a:bodyPr>
          <a:lstStyle/>
          <a:p>
            <a:pPr>
              <a:lnSpc>
                <a:spcPct val="150000"/>
              </a:lnSpc>
            </a:pPr>
            <a:r>
              <a:rPr lang="en-US" b="1" dirty="0"/>
              <a:t>d. Other data (optional) </a:t>
            </a:r>
          </a:p>
        </p:txBody>
      </p:sp>
      <p:sp>
        <p:nvSpPr>
          <p:cNvPr id="6" name="TextBox 5">
            <a:extLst>
              <a:ext uri="{FF2B5EF4-FFF2-40B4-BE49-F238E27FC236}">
                <a16:creationId xmlns:a16="http://schemas.microsoft.com/office/drawing/2014/main" id="{4B4A44DA-651B-47B5-A458-45AB8F65ACC0}"/>
              </a:ext>
            </a:extLst>
          </p:cNvPr>
          <p:cNvSpPr txBox="1"/>
          <p:nvPr/>
        </p:nvSpPr>
        <p:spPr>
          <a:xfrm>
            <a:off x="2317208" y="2797327"/>
            <a:ext cx="4055165" cy="2031325"/>
          </a:xfrm>
          <a:prstGeom prst="rect">
            <a:avLst/>
          </a:prstGeom>
          <a:noFill/>
        </p:spPr>
        <p:txBody>
          <a:bodyPr wrap="square" rtlCol="0">
            <a:spAutoFit/>
          </a:bodyPr>
          <a:lstStyle/>
          <a:p>
            <a:r>
              <a:rPr lang="en-US" dirty="0"/>
              <a:t>Additional data used in this project is the </a:t>
            </a:r>
            <a:r>
              <a:rPr lang="en-US" b="1" dirty="0"/>
              <a:t>State Revenue </a:t>
            </a:r>
            <a:r>
              <a:rPr lang="en-US" dirty="0"/>
              <a:t>Data for first and second quarter of 2020 (Q1 and Q2) and was obtained from the Nigerian Bureau of statistics website - </a:t>
            </a:r>
            <a:r>
              <a:rPr lang="en-US" dirty="0">
                <a:hlinkClick r:id="rId3"/>
              </a:rPr>
              <a:t>https://www.nigerianstat.gov.ng/</a:t>
            </a:r>
            <a:endParaRPr lang="en-US" dirty="0"/>
          </a:p>
          <a:p>
            <a:endParaRPr lang="en-US" dirty="0"/>
          </a:p>
        </p:txBody>
      </p:sp>
      <p:pic>
        <p:nvPicPr>
          <p:cNvPr id="13" name="Picture 12">
            <a:extLst>
              <a:ext uri="{FF2B5EF4-FFF2-40B4-BE49-F238E27FC236}">
                <a16:creationId xmlns:a16="http://schemas.microsoft.com/office/drawing/2014/main" id="{AE21BC5E-5C1B-4397-9CE3-DF81B9E45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4" name="Rectangle 13">
            <a:extLst>
              <a:ext uri="{FF2B5EF4-FFF2-40B4-BE49-F238E27FC236}">
                <a16:creationId xmlns:a16="http://schemas.microsoft.com/office/drawing/2014/main" id="{D56964DF-97DD-4536-A20D-57539D6497C3}"/>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116824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7F15A1-ADC0-4D97-808B-D0E0B75A17EC}"/>
              </a:ext>
            </a:extLst>
          </p:cNvPr>
          <p:cNvSpPr txBox="1"/>
          <p:nvPr/>
        </p:nvSpPr>
        <p:spPr>
          <a:xfrm>
            <a:off x="2498034" y="913998"/>
            <a:ext cx="4837043" cy="369332"/>
          </a:xfrm>
          <a:prstGeom prst="rect">
            <a:avLst/>
          </a:prstGeom>
          <a:noFill/>
        </p:spPr>
        <p:txBody>
          <a:bodyPr wrap="square" rtlCol="0">
            <a:spAutoFit/>
          </a:bodyPr>
          <a:lstStyle/>
          <a:p>
            <a:pPr algn="ctr"/>
            <a:r>
              <a:rPr lang="en-US" dirty="0">
                <a:solidFill>
                  <a:srgbClr val="002060"/>
                </a:solidFill>
              </a:rPr>
              <a:t>DATA CLEANING AND PREPROCESSING</a:t>
            </a:r>
          </a:p>
        </p:txBody>
      </p:sp>
      <p:sp>
        <p:nvSpPr>
          <p:cNvPr id="5" name="TextBox 4">
            <a:extLst>
              <a:ext uri="{FF2B5EF4-FFF2-40B4-BE49-F238E27FC236}">
                <a16:creationId xmlns:a16="http://schemas.microsoft.com/office/drawing/2014/main" id="{A59D6EE0-97CF-400C-9C4F-8213276585E6}"/>
              </a:ext>
            </a:extLst>
          </p:cNvPr>
          <p:cNvSpPr txBox="1"/>
          <p:nvPr/>
        </p:nvSpPr>
        <p:spPr>
          <a:xfrm>
            <a:off x="2361496" y="1438837"/>
            <a:ext cx="5110117" cy="646331"/>
          </a:xfrm>
          <a:prstGeom prst="rect">
            <a:avLst/>
          </a:prstGeom>
          <a:noFill/>
        </p:spPr>
        <p:txBody>
          <a:bodyPr wrap="none" rtlCol="0">
            <a:spAutoFit/>
          </a:bodyPr>
          <a:lstStyle/>
          <a:p>
            <a:r>
              <a:rPr lang="en-US" dirty="0"/>
              <a:t>Data cleaning task carried out in this project include:</a:t>
            </a:r>
          </a:p>
          <a:p>
            <a:endParaRPr lang="en-US" dirty="0"/>
          </a:p>
        </p:txBody>
      </p:sp>
      <p:pic>
        <p:nvPicPr>
          <p:cNvPr id="1030" name="Picture 6" descr="Data Cleaning - Giving Life to Data">
            <a:extLst>
              <a:ext uri="{FF2B5EF4-FFF2-40B4-BE49-F238E27FC236}">
                <a16:creationId xmlns:a16="http://schemas.microsoft.com/office/drawing/2014/main" id="{6FCFA004-7B31-4027-B7C0-CE9126AA8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424" y="1692427"/>
            <a:ext cx="3466710" cy="346671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225144B-F954-4E1B-92F3-F19D1A2E4F03}"/>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AD99FF-9E47-4420-B39F-BD6946355FEF}"/>
              </a:ext>
            </a:extLst>
          </p:cNvPr>
          <p:cNvSpPr txBox="1"/>
          <p:nvPr/>
        </p:nvSpPr>
        <p:spPr>
          <a:xfrm>
            <a:off x="2361496" y="2089745"/>
            <a:ext cx="4267900" cy="2542363"/>
          </a:xfrm>
          <a:prstGeom prst="rect">
            <a:avLst/>
          </a:prstGeom>
          <a:noFill/>
        </p:spPr>
        <p:txBody>
          <a:bodyPr wrap="none" rtlCol="0">
            <a:spAutoFit/>
          </a:bodyPr>
          <a:lstStyle/>
          <a:p>
            <a:pPr marL="342900" indent="-342900">
              <a:lnSpc>
                <a:spcPct val="150000"/>
              </a:lnSpc>
              <a:buAutoNum type="alphaLcPeriod"/>
            </a:pPr>
            <a:r>
              <a:rPr lang="en-US" dirty="0"/>
              <a:t>Scrapped Table formatting</a:t>
            </a:r>
          </a:p>
          <a:p>
            <a:pPr marL="342900" indent="-342900">
              <a:lnSpc>
                <a:spcPct val="150000"/>
              </a:lnSpc>
              <a:buAutoNum type="alphaLcPeriod"/>
            </a:pPr>
            <a:r>
              <a:rPr lang="en-US" dirty="0"/>
              <a:t>Renaming</a:t>
            </a:r>
          </a:p>
          <a:p>
            <a:pPr marL="342900" indent="-342900">
              <a:lnSpc>
                <a:spcPct val="150000"/>
              </a:lnSpc>
              <a:buAutoNum type="alphaLcPeriod"/>
            </a:pPr>
            <a:r>
              <a:rPr lang="en-US" dirty="0"/>
              <a:t>Removal of Unwanted Columns of data</a:t>
            </a:r>
          </a:p>
          <a:p>
            <a:pPr marL="342900" indent="-342900">
              <a:lnSpc>
                <a:spcPct val="150000"/>
              </a:lnSpc>
              <a:buAutoNum type="alphaLcPeriod"/>
            </a:pPr>
            <a:r>
              <a:rPr lang="en-US" dirty="0"/>
              <a:t>Removal of comma (,) in numerical data</a:t>
            </a:r>
          </a:p>
          <a:p>
            <a:pPr marL="342900" indent="-342900">
              <a:lnSpc>
                <a:spcPct val="150000"/>
              </a:lnSpc>
              <a:buAutoNum type="alphaLcPeriod"/>
            </a:pPr>
            <a:r>
              <a:rPr lang="en-US" dirty="0"/>
              <a:t>Data Extraction.</a:t>
            </a:r>
          </a:p>
          <a:p>
            <a:pPr marL="342900" indent="-342900">
              <a:lnSpc>
                <a:spcPct val="150000"/>
              </a:lnSpc>
              <a:buAutoNum type="alphaLcPeriod"/>
            </a:pPr>
            <a:r>
              <a:rPr lang="en-US" dirty="0"/>
              <a:t>Date Formatting</a:t>
            </a:r>
          </a:p>
        </p:txBody>
      </p:sp>
      <p:pic>
        <p:nvPicPr>
          <p:cNvPr id="11" name="Picture 10">
            <a:extLst>
              <a:ext uri="{FF2B5EF4-FFF2-40B4-BE49-F238E27FC236}">
                <a16:creationId xmlns:a16="http://schemas.microsoft.com/office/drawing/2014/main" id="{1054E524-FDF9-440E-AEF7-AA3B12DC2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9" name="Rectangle 8">
            <a:extLst>
              <a:ext uri="{FF2B5EF4-FFF2-40B4-BE49-F238E27FC236}">
                <a16:creationId xmlns:a16="http://schemas.microsoft.com/office/drawing/2014/main" id="{F0E38668-1210-4FF3-A3CE-254E773A9038}"/>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158418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B4790-49B7-4270-B8D5-002475A12E18}"/>
              </a:ext>
            </a:extLst>
          </p:cNvPr>
          <p:cNvSpPr/>
          <p:nvPr/>
        </p:nvSpPr>
        <p:spPr>
          <a:xfrm>
            <a:off x="2330519" y="533898"/>
            <a:ext cx="3044103" cy="464871"/>
          </a:xfrm>
          <a:prstGeom prst="rect">
            <a:avLst/>
          </a:prstGeom>
        </p:spPr>
        <p:txBody>
          <a:bodyPr wrap="none">
            <a:spAutoFit/>
          </a:bodyPr>
          <a:lstStyle/>
          <a:p>
            <a:pPr marL="342900" indent="-342900">
              <a:lnSpc>
                <a:spcPct val="150000"/>
              </a:lnSpc>
              <a:buAutoNum type="alphaLcPeriod"/>
            </a:pPr>
            <a:r>
              <a:rPr lang="en-US" b="1" dirty="0"/>
              <a:t>Scrapped Table formatting</a:t>
            </a:r>
          </a:p>
        </p:txBody>
      </p:sp>
      <p:sp>
        <p:nvSpPr>
          <p:cNvPr id="5" name="TextBox 4">
            <a:extLst>
              <a:ext uri="{FF2B5EF4-FFF2-40B4-BE49-F238E27FC236}">
                <a16:creationId xmlns:a16="http://schemas.microsoft.com/office/drawing/2014/main" id="{F55E6417-3BB3-426A-B67C-E202EB19D7CE}"/>
              </a:ext>
            </a:extLst>
          </p:cNvPr>
          <p:cNvSpPr txBox="1"/>
          <p:nvPr/>
        </p:nvSpPr>
        <p:spPr>
          <a:xfrm>
            <a:off x="2330519" y="998769"/>
            <a:ext cx="6352316" cy="646331"/>
          </a:xfrm>
          <a:prstGeom prst="rect">
            <a:avLst/>
          </a:prstGeom>
          <a:noFill/>
        </p:spPr>
        <p:txBody>
          <a:bodyPr wrap="none" rtlCol="0">
            <a:spAutoFit/>
          </a:bodyPr>
          <a:lstStyle/>
          <a:p>
            <a:r>
              <a:rPr lang="en-US" dirty="0"/>
              <a:t>Table data scrapped from NCDC website is not properly formatted</a:t>
            </a:r>
          </a:p>
          <a:p>
            <a:r>
              <a:rPr lang="en-US" dirty="0"/>
              <a:t>and needed to be converted to a pandas </a:t>
            </a:r>
            <a:r>
              <a:rPr lang="en-US" dirty="0" err="1"/>
              <a:t>dataframe</a:t>
            </a:r>
            <a:r>
              <a:rPr lang="en-US" dirty="0"/>
              <a:t>. </a:t>
            </a:r>
          </a:p>
        </p:txBody>
      </p:sp>
      <p:sp>
        <p:nvSpPr>
          <p:cNvPr id="6" name="TextBox 5">
            <a:extLst>
              <a:ext uri="{FF2B5EF4-FFF2-40B4-BE49-F238E27FC236}">
                <a16:creationId xmlns:a16="http://schemas.microsoft.com/office/drawing/2014/main" id="{616E269E-D6C2-4FA8-AD26-A66B9D3EDE9C}"/>
              </a:ext>
            </a:extLst>
          </p:cNvPr>
          <p:cNvSpPr txBox="1"/>
          <p:nvPr/>
        </p:nvSpPr>
        <p:spPr>
          <a:xfrm>
            <a:off x="2344642" y="1719195"/>
            <a:ext cx="9634331" cy="5078313"/>
          </a:xfrm>
          <a:prstGeom prst="rect">
            <a:avLst/>
          </a:prstGeom>
          <a:noFill/>
        </p:spPr>
        <p:txBody>
          <a:bodyPr wrap="square" rtlCol="0">
            <a:spAutoFit/>
          </a:bodyPr>
          <a:lstStyle/>
          <a:p>
            <a:r>
              <a:rPr lang="en-US" dirty="0"/>
              <a:t>I carried this formatting out in  these steps:</a:t>
            </a:r>
          </a:p>
          <a:p>
            <a:endParaRPr lang="en-US" dirty="0"/>
          </a:p>
          <a:p>
            <a:r>
              <a:rPr lang="en-US" dirty="0"/>
              <a:t>1. I find the row in the head portion of table using </a:t>
            </a:r>
            <a:r>
              <a:rPr lang="en-US" dirty="0">
                <a:solidFill>
                  <a:srgbClr val="FF0000"/>
                </a:solidFill>
              </a:rPr>
              <a:t>.</a:t>
            </a:r>
            <a:r>
              <a:rPr lang="en-US" dirty="0" err="1">
                <a:solidFill>
                  <a:srgbClr val="FF0000"/>
                </a:solidFill>
              </a:rPr>
              <a:t>thead.findAll</a:t>
            </a:r>
            <a:r>
              <a:rPr lang="en-US" dirty="0">
                <a:solidFill>
                  <a:srgbClr val="FF0000"/>
                </a:solidFill>
              </a:rPr>
              <a:t>(‘tr’) </a:t>
            </a:r>
          </a:p>
          <a:p>
            <a:r>
              <a:rPr lang="en-US" dirty="0"/>
              <a:t>	</a:t>
            </a:r>
            <a:r>
              <a:rPr lang="en-US" dirty="0" err="1"/>
              <a:t>table_headers</a:t>
            </a:r>
            <a:r>
              <a:rPr lang="en-US" dirty="0"/>
              <a:t> = </a:t>
            </a:r>
            <a:r>
              <a:rPr lang="en-US" dirty="0" err="1"/>
              <a:t>content_table.thead.findAll</a:t>
            </a:r>
            <a:r>
              <a:rPr lang="en-US" dirty="0"/>
              <a:t>("tr") </a:t>
            </a:r>
          </a:p>
          <a:p>
            <a:endParaRPr lang="en-US" dirty="0"/>
          </a:p>
          <a:p>
            <a:r>
              <a:rPr lang="en-US" dirty="0"/>
              <a:t>2. I iterated through the row portion of the table to find the columns in table head</a:t>
            </a:r>
          </a:p>
          <a:p>
            <a:r>
              <a:rPr lang="en-US" dirty="0"/>
              <a:t>	for k in range(</a:t>
            </a:r>
            <a:r>
              <a:rPr lang="en-US" dirty="0" err="1"/>
              <a:t>len</a:t>
            </a:r>
            <a:r>
              <a:rPr lang="en-US" dirty="0"/>
              <a:t>(</a:t>
            </a:r>
            <a:r>
              <a:rPr lang="en-US" dirty="0" err="1"/>
              <a:t>table_headers</a:t>
            </a:r>
            <a:r>
              <a:rPr lang="en-US" dirty="0"/>
              <a:t>)): </a:t>
            </a:r>
          </a:p>
          <a:p>
            <a:r>
              <a:rPr lang="en-US" dirty="0"/>
              <a:t>   	    data = </a:t>
            </a:r>
            <a:r>
              <a:rPr lang="en-US" dirty="0" err="1"/>
              <a:t>table_headers</a:t>
            </a:r>
            <a:r>
              <a:rPr lang="en-US" dirty="0"/>
              <a:t>[k].</a:t>
            </a:r>
            <a:r>
              <a:rPr lang="en-US" dirty="0" err="1"/>
              <a:t>find_all</a:t>
            </a:r>
            <a:r>
              <a:rPr lang="en-US" dirty="0"/>
              <a:t>("</a:t>
            </a:r>
            <a:r>
              <a:rPr lang="en-US" dirty="0" err="1"/>
              <a:t>th</a:t>
            </a:r>
            <a:r>
              <a:rPr lang="en-US" dirty="0"/>
              <a:t>")  </a:t>
            </a:r>
          </a:p>
          <a:p>
            <a:r>
              <a:rPr lang="en-US" dirty="0"/>
              <a:t>    	    </a:t>
            </a:r>
            <a:r>
              <a:rPr lang="en-US" dirty="0" err="1"/>
              <a:t>column_names</a:t>
            </a:r>
            <a:r>
              <a:rPr lang="en-US" dirty="0"/>
              <a:t> = [</a:t>
            </a:r>
            <a:r>
              <a:rPr lang="en-US" dirty="0" err="1"/>
              <a:t>j.string.strip</a:t>
            </a:r>
            <a:r>
              <a:rPr lang="en-US" dirty="0"/>
              <a:t>() for j in data] </a:t>
            </a:r>
          </a:p>
          <a:p>
            <a:r>
              <a:rPr lang="en-US" dirty="0"/>
              <a:t>    </a:t>
            </a:r>
          </a:p>
          <a:p>
            <a:r>
              <a:rPr lang="en-US" dirty="0"/>
              <a:t>	print(</a:t>
            </a:r>
            <a:r>
              <a:rPr lang="en-US" dirty="0" err="1"/>
              <a:t>column_names</a:t>
            </a:r>
            <a:r>
              <a:rPr lang="en-US" dirty="0"/>
              <a:t>) # print column names in the row of table head</a:t>
            </a:r>
          </a:p>
          <a:p>
            <a:endParaRPr lang="en-US" dirty="0"/>
          </a:p>
          <a:p>
            <a:r>
              <a:rPr lang="en-US" dirty="0"/>
              <a:t>3. I find all the row in the body portion of the table using </a:t>
            </a:r>
            <a:r>
              <a:rPr lang="en-US" dirty="0">
                <a:solidFill>
                  <a:srgbClr val="FF0000"/>
                </a:solidFill>
              </a:rPr>
              <a:t>.</a:t>
            </a:r>
            <a:r>
              <a:rPr lang="en-US" dirty="0" err="1">
                <a:solidFill>
                  <a:srgbClr val="FF0000"/>
                </a:solidFill>
              </a:rPr>
              <a:t>tbody.findAll</a:t>
            </a:r>
            <a:r>
              <a:rPr lang="en-US" dirty="0">
                <a:solidFill>
                  <a:srgbClr val="FF0000"/>
                </a:solidFill>
              </a:rPr>
              <a:t>(‘tr’)</a:t>
            </a:r>
          </a:p>
          <a:p>
            <a:r>
              <a:rPr lang="en-US" dirty="0"/>
              <a:t>	</a:t>
            </a:r>
            <a:r>
              <a:rPr lang="en-US" dirty="0" err="1"/>
              <a:t>table_data</a:t>
            </a:r>
            <a:r>
              <a:rPr lang="en-US" dirty="0"/>
              <a:t> = </a:t>
            </a:r>
            <a:r>
              <a:rPr lang="en-US" dirty="0" err="1"/>
              <a:t>content_table.tbody.findAll</a:t>
            </a:r>
            <a:r>
              <a:rPr lang="en-US" dirty="0"/>
              <a:t>('tr’) </a:t>
            </a:r>
          </a:p>
          <a:p>
            <a:endParaRPr lang="en-US" dirty="0"/>
          </a:p>
          <a:p>
            <a:r>
              <a:rPr lang="en-US" dirty="0"/>
              <a:t>	values = []  # created a list container</a:t>
            </a:r>
          </a:p>
          <a:p>
            <a:r>
              <a:rPr lang="en-US" dirty="0"/>
              <a:t>	keys = [] # created another list container</a:t>
            </a:r>
          </a:p>
          <a:p>
            <a:endParaRPr lang="en-US" dirty="0"/>
          </a:p>
        </p:txBody>
      </p:sp>
      <p:sp>
        <p:nvSpPr>
          <p:cNvPr id="10" name="Rectangle 9">
            <a:extLst>
              <a:ext uri="{FF2B5EF4-FFF2-40B4-BE49-F238E27FC236}">
                <a16:creationId xmlns:a16="http://schemas.microsoft.com/office/drawing/2014/main" id="{EDECE877-4B48-4E49-8EAE-1EF4E37C8214}"/>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5A9C1A8-00A3-432F-9437-BF8607671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3" name="Rectangle 12">
            <a:extLst>
              <a:ext uri="{FF2B5EF4-FFF2-40B4-BE49-F238E27FC236}">
                <a16:creationId xmlns:a16="http://schemas.microsoft.com/office/drawing/2014/main" id="{A619FDC8-AABB-45BC-8B98-943AE9131B99}"/>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353186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5C64D8-5659-4A5A-87F5-5B009E865D2F}"/>
              </a:ext>
            </a:extLst>
          </p:cNvPr>
          <p:cNvSpPr/>
          <p:nvPr/>
        </p:nvSpPr>
        <p:spPr>
          <a:xfrm>
            <a:off x="450576" y="2488966"/>
            <a:ext cx="9819860" cy="3970318"/>
          </a:xfrm>
          <a:prstGeom prst="rect">
            <a:avLst/>
          </a:prstGeom>
        </p:spPr>
        <p:txBody>
          <a:bodyPr wrap="square">
            <a:spAutoFit/>
          </a:bodyPr>
          <a:lstStyle/>
          <a:p>
            <a:r>
              <a:rPr lang="en-US" dirty="0"/>
              <a:t>4: I iterated through the rows in the body portion of table</a:t>
            </a:r>
          </a:p>
          <a:p>
            <a:endParaRPr lang="en-US" dirty="0"/>
          </a:p>
          <a:p>
            <a:r>
              <a:rPr lang="en-US" dirty="0"/>
              <a:t>for k in range(</a:t>
            </a:r>
            <a:r>
              <a:rPr lang="en-US" dirty="0" err="1"/>
              <a:t>len</a:t>
            </a:r>
            <a:r>
              <a:rPr lang="en-US" dirty="0"/>
              <a:t>(</a:t>
            </a:r>
            <a:r>
              <a:rPr lang="en-US" dirty="0" err="1"/>
              <a:t>table_data</a:t>
            </a:r>
            <a:r>
              <a:rPr lang="en-US" dirty="0"/>
              <a:t>)): </a:t>
            </a:r>
          </a:p>
          <a:p>
            <a:r>
              <a:rPr lang="en-US" dirty="0"/>
              <a:t>	key = </a:t>
            </a:r>
            <a:r>
              <a:rPr lang="en-US" dirty="0" err="1"/>
              <a:t>table_data</a:t>
            </a:r>
            <a:r>
              <a:rPr lang="en-US" dirty="0"/>
              <a:t>[k].</a:t>
            </a:r>
            <a:r>
              <a:rPr lang="en-US" dirty="0" err="1"/>
              <a:t>find_all</a:t>
            </a:r>
            <a:r>
              <a:rPr lang="en-US" dirty="0"/>
              <a:t>("td")[0].</a:t>
            </a:r>
            <a:r>
              <a:rPr lang="en-US" dirty="0" err="1"/>
              <a:t>string.strip</a:t>
            </a:r>
            <a:r>
              <a:rPr lang="en-US" dirty="0"/>
              <a:t>() # returns the value of the zero index (first 						column) in k row as key</a:t>
            </a:r>
          </a:p>
          <a:p>
            <a:endParaRPr lang="en-US" dirty="0"/>
          </a:p>
          <a:p>
            <a:r>
              <a:rPr lang="en-US" dirty="0"/>
              <a:t>    	</a:t>
            </a:r>
            <a:r>
              <a:rPr lang="en-US" dirty="0" err="1"/>
              <a:t>keys.append</a:t>
            </a:r>
            <a:r>
              <a:rPr lang="en-US" dirty="0"/>
              <a:t>(key)  # appends key it to the list</a:t>
            </a:r>
          </a:p>
          <a:p>
            <a:endParaRPr lang="en-US" dirty="0"/>
          </a:p>
          <a:p>
            <a:r>
              <a:rPr lang="en-US" dirty="0"/>
              <a:t>    	value = [</a:t>
            </a:r>
            <a:r>
              <a:rPr lang="en-US" dirty="0" err="1"/>
              <a:t>j.string.strip</a:t>
            </a:r>
            <a:r>
              <a:rPr lang="en-US" dirty="0"/>
              <a:t>() for j in </a:t>
            </a:r>
            <a:r>
              <a:rPr lang="en-US" dirty="0" err="1"/>
              <a:t>table_data</a:t>
            </a:r>
            <a:r>
              <a:rPr lang="en-US" dirty="0"/>
              <a:t>[k].</a:t>
            </a:r>
            <a:r>
              <a:rPr lang="en-US" dirty="0" err="1"/>
              <a:t>find_all</a:t>
            </a:r>
            <a:r>
              <a:rPr lang="en-US" dirty="0"/>
              <a:t>("td")] # returns the value of all columns in 								k rows</a:t>
            </a:r>
          </a:p>
          <a:p>
            <a:endParaRPr lang="en-US" dirty="0"/>
          </a:p>
          <a:p>
            <a:r>
              <a:rPr lang="en-US" dirty="0"/>
              <a:t>    	</a:t>
            </a:r>
            <a:r>
              <a:rPr lang="en-US" dirty="0" err="1"/>
              <a:t>values.append</a:t>
            </a:r>
            <a:r>
              <a:rPr lang="en-US" dirty="0"/>
              <a:t>(value) # appends value to the list</a:t>
            </a:r>
          </a:p>
          <a:p>
            <a:r>
              <a:rPr lang="en-US" dirty="0"/>
              <a:t>    </a:t>
            </a:r>
          </a:p>
          <a:p>
            <a:r>
              <a:rPr lang="en-US" dirty="0"/>
              <a:t>	print(keys, '\n', '\n', values) 	# print keys and values </a:t>
            </a:r>
          </a:p>
        </p:txBody>
      </p:sp>
      <p:sp>
        <p:nvSpPr>
          <p:cNvPr id="5" name="TextBox 4">
            <a:extLst>
              <a:ext uri="{FF2B5EF4-FFF2-40B4-BE49-F238E27FC236}">
                <a16:creationId xmlns:a16="http://schemas.microsoft.com/office/drawing/2014/main" id="{75DB8F66-1FC6-4F1C-8582-889C75587983}"/>
              </a:ext>
            </a:extLst>
          </p:cNvPr>
          <p:cNvSpPr txBox="1"/>
          <p:nvPr/>
        </p:nvSpPr>
        <p:spPr>
          <a:xfrm>
            <a:off x="2330519" y="1967515"/>
            <a:ext cx="1078693" cy="369332"/>
          </a:xfrm>
          <a:prstGeom prst="rect">
            <a:avLst/>
          </a:prstGeom>
          <a:noFill/>
        </p:spPr>
        <p:txBody>
          <a:bodyPr wrap="none" rtlCol="0">
            <a:spAutoFit/>
          </a:bodyPr>
          <a:lstStyle/>
          <a:p>
            <a:r>
              <a:rPr lang="en-US" dirty="0"/>
              <a:t>CONTD….</a:t>
            </a:r>
          </a:p>
        </p:txBody>
      </p:sp>
      <p:sp>
        <p:nvSpPr>
          <p:cNvPr id="8" name="Rectangle 7">
            <a:extLst>
              <a:ext uri="{FF2B5EF4-FFF2-40B4-BE49-F238E27FC236}">
                <a16:creationId xmlns:a16="http://schemas.microsoft.com/office/drawing/2014/main" id="{40E57C69-FC11-4529-BB68-125FCB99EC80}"/>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68531D0-70E1-4B6D-9198-997122B60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0" name="Rectangle 9">
            <a:extLst>
              <a:ext uri="{FF2B5EF4-FFF2-40B4-BE49-F238E27FC236}">
                <a16:creationId xmlns:a16="http://schemas.microsoft.com/office/drawing/2014/main" id="{6600275B-1507-4A3C-B686-5BBF95EA2649}"/>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201461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FD9B4C-E2AB-4043-B6C6-13875E86417A}"/>
              </a:ext>
            </a:extLst>
          </p:cNvPr>
          <p:cNvSpPr/>
          <p:nvPr/>
        </p:nvSpPr>
        <p:spPr>
          <a:xfrm>
            <a:off x="2786949" y="895952"/>
            <a:ext cx="1078693" cy="369332"/>
          </a:xfrm>
          <a:prstGeom prst="rect">
            <a:avLst/>
          </a:prstGeom>
        </p:spPr>
        <p:txBody>
          <a:bodyPr wrap="none">
            <a:spAutoFit/>
          </a:bodyPr>
          <a:lstStyle/>
          <a:p>
            <a:r>
              <a:rPr lang="en-US" dirty="0"/>
              <a:t>CONTD….</a:t>
            </a:r>
          </a:p>
        </p:txBody>
      </p:sp>
      <p:sp>
        <p:nvSpPr>
          <p:cNvPr id="5" name="Rectangle 4">
            <a:extLst>
              <a:ext uri="{FF2B5EF4-FFF2-40B4-BE49-F238E27FC236}">
                <a16:creationId xmlns:a16="http://schemas.microsoft.com/office/drawing/2014/main" id="{5308A4F4-9AB8-4ED5-B785-D712B2EE7A3C}"/>
              </a:ext>
            </a:extLst>
          </p:cNvPr>
          <p:cNvSpPr/>
          <p:nvPr/>
        </p:nvSpPr>
        <p:spPr>
          <a:xfrm>
            <a:off x="3203033" y="1576186"/>
            <a:ext cx="7180328" cy="4801314"/>
          </a:xfrm>
          <a:prstGeom prst="rect">
            <a:avLst/>
          </a:prstGeom>
        </p:spPr>
        <p:txBody>
          <a:bodyPr wrap="square">
            <a:spAutoFit/>
          </a:bodyPr>
          <a:lstStyle/>
          <a:p>
            <a:r>
              <a:rPr lang="en-US" dirty="0"/>
              <a:t>5. I created a dictionary by enumerating the values</a:t>
            </a:r>
          </a:p>
          <a:p>
            <a:r>
              <a:rPr lang="en-US" dirty="0"/>
              <a:t>	</a:t>
            </a:r>
            <a:r>
              <a:rPr lang="en-US" dirty="0" err="1"/>
              <a:t>dataframe_dict</a:t>
            </a:r>
            <a:r>
              <a:rPr lang="en-US" dirty="0"/>
              <a:t> = </a:t>
            </a:r>
            <a:r>
              <a:rPr lang="en-US" dirty="0" err="1"/>
              <a:t>dict</a:t>
            </a:r>
            <a:r>
              <a:rPr lang="en-US" dirty="0"/>
              <a:t>(enumerate(values))</a:t>
            </a:r>
          </a:p>
          <a:p>
            <a:endParaRPr lang="en-US" dirty="0"/>
          </a:p>
          <a:p>
            <a:r>
              <a:rPr lang="en-US" dirty="0"/>
              <a:t>	print(</a:t>
            </a:r>
            <a:r>
              <a:rPr lang="en-US" dirty="0" err="1"/>
              <a:t>dataframe_dict</a:t>
            </a:r>
            <a:r>
              <a:rPr lang="en-US" dirty="0"/>
              <a:t>) </a:t>
            </a:r>
          </a:p>
          <a:p>
            <a:endParaRPr lang="en-US" dirty="0"/>
          </a:p>
          <a:p>
            <a:r>
              <a:rPr lang="en-US" dirty="0"/>
              <a:t>6. I converted the dictionary datatype to </a:t>
            </a:r>
            <a:r>
              <a:rPr lang="en-US" dirty="0" err="1"/>
              <a:t>dataframe</a:t>
            </a:r>
            <a:r>
              <a:rPr lang="en-US" dirty="0"/>
              <a:t>.</a:t>
            </a:r>
          </a:p>
          <a:p>
            <a:r>
              <a:rPr lang="en-US" dirty="0"/>
              <a:t>	</a:t>
            </a:r>
            <a:r>
              <a:rPr lang="en-US" dirty="0" err="1"/>
              <a:t>pandas_df</a:t>
            </a:r>
            <a:r>
              <a:rPr lang="en-US" dirty="0"/>
              <a:t> = </a:t>
            </a:r>
            <a:r>
              <a:rPr lang="en-US" dirty="0" err="1"/>
              <a:t>pd.DataFrame</a:t>
            </a:r>
            <a:r>
              <a:rPr lang="en-US" dirty="0"/>
              <a:t>(</a:t>
            </a:r>
            <a:r>
              <a:rPr lang="en-US" dirty="0" err="1"/>
              <a:t>dataframe_dict</a:t>
            </a:r>
            <a:r>
              <a:rPr lang="en-US" dirty="0"/>
              <a:t>)</a:t>
            </a:r>
          </a:p>
          <a:p>
            <a:r>
              <a:rPr lang="en-US" dirty="0"/>
              <a:t>	print (</a:t>
            </a:r>
            <a:r>
              <a:rPr lang="en-US" dirty="0" err="1"/>
              <a:t>pandas_df</a:t>
            </a:r>
            <a:r>
              <a:rPr lang="en-US" dirty="0"/>
              <a:t>)</a:t>
            </a:r>
          </a:p>
          <a:p>
            <a:r>
              <a:rPr lang="en-US" dirty="0"/>
              <a:t> </a:t>
            </a:r>
          </a:p>
          <a:p>
            <a:r>
              <a:rPr lang="en-US" dirty="0"/>
              <a:t>7. I transpose the </a:t>
            </a:r>
            <a:r>
              <a:rPr lang="en-US" dirty="0" err="1"/>
              <a:t>dataframe</a:t>
            </a:r>
            <a:endParaRPr lang="en-US" dirty="0"/>
          </a:p>
          <a:p>
            <a:r>
              <a:rPr lang="en-US" dirty="0"/>
              <a:t>	 df = </a:t>
            </a:r>
            <a:r>
              <a:rPr lang="en-US" dirty="0" err="1"/>
              <a:t>pandas_df.T</a:t>
            </a:r>
            <a:endParaRPr lang="en-US" dirty="0"/>
          </a:p>
          <a:p>
            <a:r>
              <a:rPr lang="en-US" dirty="0"/>
              <a:t>	 print (df)</a:t>
            </a:r>
          </a:p>
          <a:p>
            <a:endParaRPr lang="en-US" dirty="0"/>
          </a:p>
          <a:p>
            <a:r>
              <a:rPr lang="en-US" dirty="0"/>
              <a:t>8. I name the columns of the </a:t>
            </a:r>
            <a:r>
              <a:rPr lang="en-US" dirty="0" err="1"/>
              <a:t>dataframe</a:t>
            </a:r>
            <a:endParaRPr lang="en-US" dirty="0"/>
          </a:p>
          <a:p>
            <a:r>
              <a:rPr lang="en-US" dirty="0"/>
              <a:t>	</a:t>
            </a:r>
            <a:r>
              <a:rPr lang="en-US" dirty="0" err="1"/>
              <a:t>df.columns</a:t>
            </a:r>
            <a:r>
              <a:rPr lang="en-US" dirty="0"/>
              <a:t>=</a:t>
            </a:r>
            <a:r>
              <a:rPr lang="en-US" dirty="0" err="1"/>
              <a:t>column_names</a:t>
            </a:r>
            <a:r>
              <a:rPr lang="en-US" dirty="0"/>
              <a:t> </a:t>
            </a:r>
          </a:p>
          <a:p>
            <a:r>
              <a:rPr lang="en-US" dirty="0"/>
              <a:t>	print (df)</a:t>
            </a:r>
          </a:p>
          <a:p>
            <a:endParaRPr lang="en-US" dirty="0"/>
          </a:p>
        </p:txBody>
      </p:sp>
      <p:pic>
        <p:nvPicPr>
          <p:cNvPr id="7" name="Picture 6">
            <a:extLst>
              <a:ext uri="{FF2B5EF4-FFF2-40B4-BE49-F238E27FC236}">
                <a16:creationId xmlns:a16="http://schemas.microsoft.com/office/drawing/2014/main" id="{F66F7B54-02E9-460F-8EED-F47F91F0C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8" name="Rectangle 7">
            <a:extLst>
              <a:ext uri="{FF2B5EF4-FFF2-40B4-BE49-F238E27FC236}">
                <a16:creationId xmlns:a16="http://schemas.microsoft.com/office/drawing/2014/main" id="{878E01F3-3666-49E5-808E-3A8DA24BBD54}"/>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A4B520-1116-43BD-A1B2-EDCFB4578EEB}"/>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163642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5D5A84-8A66-420C-8B17-196235D6041E}"/>
              </a:ext>
            </a:extLst>
          </p:cNvPr>
          <p:cNvSpPr/>
          <p:nvPr/>
        </p:nvSpPr>
        <p:spPr>
          <a:xfrm>
            <a:off x="2473107" y="1090810"/>
            <a:ext cx="1430007" cy="464871"/>
          </a:xfrm>
          <a:prstGeom prst="rect">
            <a:avLst/>
          </a:prstGeom>
        </p:spPr>
        <p:txBody>
          <a:bodyPr wrap="none">
            <a:spAutoFit/>
          </a:bodyPr>
          <a:lstStyle/>
          <a:p>
            <a:pPr>
              <a:lnSpc>
                <a:spcPct val="150000"/>
              </a:lnSpc>
            </a:pPr>
            <a:r>
              <a:rPr lang="en-US" b="1" dirty="0"/>
              <a:t>b. Renaming </a:t>
            </a:r>
          </a:p>
        </p:txBody>
      </p:sp>
      <p:sp>
        <p:nvSpPr>
          <p:cNvPr id="6" name="TextBox 5">
            <a:extLst>
              <a:ext uri="{FF2B5EF4-FFF2-40B4-BE49-F238E27FC236}">
                <a16:creationId xmlns:a16="http://schemas.microsoft.com/office/drawing/2014/main" id="{1F2FE980-6711-4CF0-90B4-E38B5EAC4BFC}"/>
              </a:ext>
            </a:extLst>
          </p:cNvPr>
          <p:cNvSpPr txBox="1"/>
          <p:nvPr/>
        </p:nvSpPr>
        <p:spPr>
          <a:xfrm>
            <a:off x="3126756" y="1711204"/>
            <a:ext cx="6690806" cy="1477328"/>
          </a:xfrm>
          <a:prstGeom prst="rect">
            <a:avLst/>
          </a:prstGeom>
          <a:noFill/>
        </p:spPr>
        <p:txBody>
          <a:bodyPr wrap="none" rtlCol="0">
            <a:spAutoFit/>
          </a:bodyPr>
          <a:lstStyle/>
          <a:p>
            <a:r>
              <a:rPr lang="en-US" dirty="0"/>
              <a:t>Appropriate column names were renamed using </a:t>
            </a:r>
            <a:r>
              <a:rPr lang="en-US" dirty="0" err="1">
                <a:solidFill>
                  <a:srgbClr val="FF0000"/>
                </a:solidFill>
              </a:rPr>
              <a:t>df.rename</a:t>
            </a:r>
            <a:r>
              <a:rPr lang="en-US" dirty="0">
                <a:solidFill>
                  <a:srgbClr val="FF0000"/>
                </a:solidFill>
              </a:rPr>
              <a:t>() </a:t>
            </a:r>
          </a:p>
          <a:p>
            <a:r>
              <a:rPr lang="en-US" dirty="0"/>
              <a:t>to allow for merge operation   e.g. is the State column in </a:t>
            </a:r>
            <a:r>
              <a:rPr lang="en-US" dirty="0" err="1"/>
              <a:t>dataframe</a:t>
            </a:r>
            <a:r>
              <a:rPr lang="en-US" dirty="0"/>
              <a:t>.</a:t>
            </a:r>
          </a:p>
          <a:p>
            <a:endParaRPr lang="en-US" dirty="0"/>
          </a:p>
          <a:p>
            <a:r>
              <a:rPr lang="en-US" dirty="0"/>
              <a:t>Some state names was also renamed to allow for merge operation</a:t>
            </a:r>
          </a:p>
          <a:p>
            <a:r>
              <a:rPr lang="en-US" dirty="0"/>
              <a:t>e.g. Cross river to Cross River.</a:t>
            </a:r>
          </a:p>
        </p:txBody>
      </p:sp>
      <p:sp>
        <p:nvSpPr>
          <p:cNvPr id="7" name="Rectangle 6">
            <a:extLst>
              <a:ext uri="{FF2B5EF4-FFF2-40B4-BE49-F238E27FC236}">
                <a16:creationId xmlns:a16="http://schemas.microsoft.com/office/drawing/2014/main" id="{00814394-4E21-4570-AE0C-A34DAC0F0B4D}"/>
              </a:ext>
            </a:extLst>
          </p:cNvPr>
          <p:cNvSpPr/>
          <p:nvPr/>
        </p:nvSpPr>
        <p:spPr>
          <a:xfrm>
            <a:off x="2459855" y="3344055"/>
            <a:ext cx="4127797" cy="464871"/>
          </a:xfrm>
          <a:prstGeom prst="rect">
            <a:avLst/>
          </a:prstGeom>
        </p:spPr>
        <p:txBody>
          <a:bodyPr wrap="none">
            <a:spAutoFit/>
          </a:bodyPr>
          <a:lstStyle/>
          <a:p>
            <a:pPr>
              <a:lnSpc>
                <a:spcPct val="150000"/>
              </a:lnSpc>
            </a:pPr>
            <a:r>
              <a:rPr lang="en-US" b="1" dirty="0"/>
              <a:t>c. Removal of Unwanted Columns of data</a:t>
            </a:r>
          </a:p>
        </p:txBody>
      </p:sp>
      <p:sp>
        <p:nvSpPr>
          <p:cNvPr id="9" name="TextBox 8">
            <a:extLst>
              <a:ext uri="{FF2B5EF4-FFF2-40B4-BE49-F238E27FC236}">
                <a16:creationId xmlns:a16="http://schemas.microsoft.com/office/drawing/2014/main" id="{B558B177-71BF-4D29-8BCD-2007F1C88E35}"/>
              </a:ext>
            </a:extLst>
          </p:cNvPr>
          <p:cNvSpPr txBox="1"/>
          <p:nvPr/>
        </p:nvSpPr>
        <p:spPr>
          <a:xfrm>
            <a:off x="3126756" y="4053576"/>
            <a:ext cx="6537944" cy="1200329"/>
          </a:xfrm>
          <a:prstGeom prst="rect">
            <a:avLst/>
          </a:prstGeom>
          <a:noFill/>
        </p:spPr>
        <p:txBody>
          <a:bodyPr wrap="none" rtlCol="0">
            <a:spAutoFit/>
          </a:bodyPr>
          <a:lstStyle/>
          <a:p>
            <a:r>
              <a:rPr lang="en-US" dirty="0"/>
              <a:t>Unwanted columns of data in global daily data was removed </a:t>
            </a:r>
          </a:p>
          <a:p>
            <a:r>
              <a:rPr lang="en-US" dirty="0"/>
              <a:t>using </a:t>
            </a:r>
            <a:r>
              <a:rPr lang="en-US" dirty="0" err="1">
                <a:solidFill>
                  <a:srgbClr val="FF0000"/>
                </a:solidFill>
              </a:rPr>
              <a:t>df.drop</a:t>
            </a:r>
            <a:r>
              <a:rPr lang="en-US" dirty="0">
                <a:solidFill>
                  <a:srgbClr val="FF0000"/>
                </a:solidFill>
              </a:rPr>
              <a:t>(</a:t>
            </a:r>
            <a:r>
              <a:rPr lang="en-US" dirty="0" err="1">
                <a:solidFill>
                  <a:srgbClr val="FF0000"/>
                </a:solidFill>
              </a:rPr>
              <a:t>column_index</a:t>
            </a:r>
            <a:r>
              <a:rPr lang="en-US" dirty="0">
                <a:solidFill>
                  <a:srgbClr val="FF0000"/>
                </a:solidFill>
              </a:rPr>
              <a:t>) </a:t>
            </a:r>
          </a:p>
          <a:p>
            <a:endParaRPr lang="en-US" dirty="0">
              <a:solidFill>
                <a:srgbClr val="FF0000"/>
              </a:solidFill>
            </a:endParaRPr>
          </a:p>
          <a:p>
            <a:r>
              <a:rPr lang="en-US" dirty="0"/>
              <a:t>Columns dropped are Lat, Long, Province/State and Country/Region</a:t>
            </a:r>
          </a:p>
        </p:txBody>
      </p:sp>
      <p:sp>
        <p:nvSpPr>
          <p:cNvPr id="14" name="Rectangle 13">
            <a:extLst>
              <a:ext uri="{FF2B5EF4-FFF2-40B4-BE49-F238E27FC236}">
                <a16:creationId xmlns:a16="http://schemas.microsoft.com/office/drawing/2014/main" id="{6709D773-9C5A-4ED7-8079-CBC1CE5A3645}"/>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93DE3DE-FFB0-4338-9FBA-CE7C48B95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6" name="Rectangle 15">
            <a:extLst>
              <a:ext uri="{FF2B5EF4-FFF2-40B4-BE49-F238E27FC236}">
                <a16:creationId xmlns:a16="http://schemas.microsoft.com/office/drawing/2014/main" id="{32B95C17-C305-44C3-822F-03187AA8345D}"/>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347925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37998-6A16-4B0F-BD37-4FA79E19D151}"/>
              </a:ext>
            </a:extLst>
          </p:cNvPr>
          <p:cNvSpPr/>
          <p:nvPr/>
        </p:nvSpPr>
        <p:spPr>
          <a:xfrm>
            <a:off x="2017073" y="1177025"/>
            <a:ext cx="4233916" cy="369332"/>
          </a:xfrm>
          <a:prstGeom prst="rect">
            <a:avLst/>
          </a:prstGeom>
        </p:spPr>
        <p:txBody>
          <a:bodyPr wrap="none">
            <a:spAutoFit/>
          </a:bodyPr>
          <a:lstStyle/>
          <a:p>
            <a:r>
              <a:rPr lang="en-US" b="1" dirty="0"/>
              <a:t>d. Removal of comma (,) in numerical data</a:t>
            </a:r>
            <a:endParaRPr lang="en-US" dirty="0"/>
          </a:p>
        </p:txBody>
      </p:sp>
      <p:sp>
        <p:nvSpPr>
          <p:cNvPr id="5" name="Rectangle 4">
            <a:extLst>
              <a:ext uri="{FF2B5EF4-FFF2-40B4-BE49-F238E27FC236}">
                <a16:creationId xmlns:a16="http://schemas.microsoft.com/office/drawing/2014/main" id="{E4F6CD4B-DCB9-4CA1-8892-65DC507B0B9A}"/>
              </a:ext>
            </a:extLst>
          </p:cNvPr>
          <p:cNvSpPr/>
          <p:nvPr/>
        </p:nvSpPr>
        <p:spPr>
          <a:xfrm>
            <a:off x="2963239" y="1625045"/>
            <a:ext cx="6096000" cy="923330"/>
          </a:xfrm>
          <a:prstGeom prst="rect">
            <a:avLst/>
          </a:prstGeom>
        </p:spPr>
        <p:txBody>
          <a:bodyPr>
            <a:spAutoFit/>
          </a:bodyPr>
          <a:lstStyle/>
          <a:p>
            <a:r>
              <a:rPr lang="en-US" dirty="0"/>
              <a:t>I applied the lambda function to all rows of numerical data to remove the comma by using:</a:t>
            </a:r>
          </a:p>
          <a:p>
            <a:r>
              <a:rPr lang="en-US" dirty="0">
                <a:solidFill>
                  <a:srgbClr val="C00000"/>
                </a:solidFill>
              </a:rPr>
              <a:t>df[‘column’].apply(lambda x: int(</a:t>
            </a:r>
            <a:r>
              <a:rPr lang="en-US" dirty="0" err="1">
                <a:solidFill>
                  <a:srgbClr val="C00000"/>
                </a:solidFill>
              </a:rPr>
              <a:t>re.sub</a:t>
            </a:r>
            <a:r>
              <a:rPr lang="en-US" dirty="0">
                <a:solidFill>
                  <a:srgbClr val="C00000"/>
                </a:solidFill>
              </a:rPr>
              <a:t>("[^0-9]", "", x)))</a:t>
            </a:r>
          </a:p>
        </p:txBody>
      </p:sp>
      <p:sp>
        <p:nvSpPr>
          <p:cNvPr id="8" name="Rectangle 7">
            <a:extLst>
              <a:ext uri="{FF2B5EF4-FFF2-40B4-BE49-F238E27FC236}">
                <a16:creationId xmlns:a16="http://schemas.microsoft.com/office/drawing/2014/main" id="{EF1325BD-8A2C-417B-AFAC-23E9B1204981}"/>
              </a:ext>
            </a:extLst>
          </p:cNvPr>
          <p:cNvSpPr/>
          <p:nvPr/>
        </p:nvSpPr>
        <p:spPr>
          <a:xfrm>
            <a:off x="2330519" y="2581225"/>
            <a:ext cx="1903726" cy="464871"/>
          </a:xfrm>
          <a:prstGeom prst="rect">
            <a:avLst/>
          </a:prstGeom>
        </p:spPr>
        <p:txBody>
          <a:bodyPr wrap="none">
            <a:spAutoFit/>
          </a:bodyPr>
          <a:lstStyle/>
          <a:p>
            <a:pPr>
              <a:lnSpc>
                <a:spcPct val="150000"/>
              </a:lnSpc>
            </a:pPr>
            <a:r>
              <a:rPr lang="en-US" b="1" dirty="0"/>
              <a:t>e. Data Extraction</a:t>
            </a:r>
          </a:p>
        </p:txBody>
      </p:sp>
      <p:sp>
        <p:nvSpPr>
          <p:cNvPr id="9" name="TextBox 8">
            <a:extLst>
              <a:ext uri="{FF2B5EF4-FFF2-40B4-BE49-F238E27FC236}">
                <a16:creationId xmlns:a16="http://schemas.microsoft.com/office/drawing/2014/main" id="{012E3855-0A71-4580-938C-734401B17761}"/>
              </a:ext>
            </a:extLst>
          </p:cNvPr>
          <p:cNvSpPr txBox="1"/>
          <p:nvPr/>
        </p:nvSpPr>
        <p:spPr>
          <a:xfrm>
            <a:off x="2963239" y="3046096"/>
            <a:ext cx="6869894" cy="1754326"/>
          </a:xfrm>
          <a:prstGeom prst="rect">
            <a:avLst/>
          </a:prstGeom>
          <a:noFill/>
        </p:spPr>
        <p:txBody>
          <a:bodyPr wrap="none" rtlCol="0">
            <a:spAutoFit/>
          </a:bodyPr>
          <a:lstStyle/>
          <a:p>
            <a:r>
              <a:rPr lang="en-US" dirty="0"/>
              <a:t>I extracted Nigeria daily data as a </a:t>
            </a:r>
            <a:r>
              <a:rPr lang="en-US" dirty="0" err="1"/>
              <a:t>dataframe</a:t>
            </a:r>
            <a:r>
              <a:rPr lang="en-US" dirty="0"/>
              <a:t> from global daily cases. </a:t>
            </a:r>
          </a:p>
          <a:p>
            <a:r>
              <a:rPr lang="en-US" dirty="0"/>
              <a:t>The columns are Date  and Cases (confirmed, recovered, death).  </a:t>
            </a:r>
          </a:p>
          <a:p>
            <a:endParaRPr lang="en-US" dirty="0"/>
          </a:p>
          <a:p>
            <a:r>
              <a:rPr lang="en-US" dirty="0"/>
              <a:t>I did this by indexing the row of Nigeria data from the global daily cases</a:t>
            </a:r>
          </a:p>
          <a:p>
            <a:r>
              <a:rPr lang="en-US" dirty="0"/>
              <a:t>Using:</a:t>
            </a:r>
          </a:p>
          <a:p>
            <a:r>
              <a:rPr lang="en-US" dirty="0"/>
              <a:t> </a:t>
            </a:r>
            <a:r>
              <a:rPr lang="en-US" dirty="0">
                <a:solidFill>
                  <a:srgbClr val="C00000"/>
                </a:solidFill>
              </a:rPr>
              <a:t>df[(df(‘Country/Region’)==‘Nigeria’)] </a:t>
            </a:r>
          </a:p>
        </p:txBody>
      </p:sp>
      <p:sp>
        <p:nvSpPr>
          <p:cNvPr id="11" name="Rectangle 10">
            <a:extLst>
              <a:ext uri="{FF2B5EF4-FFF2-40B4-BE49-F238E27FC236}">
                <a16:creationId xmlns:a16="http://schemas.microsoft.com/office/drawing/2014/main" id="{38BC95C6-E794-40E2-B071-F94BEA0F1D4E}"/>
              </a:ext>
            </a:extLst>
          </p:cNvPr>
          <p:cNvSpPr/>
          <p:nvPr/>
        </p:nvSpPr>
        <p:spPr>
          <a:xfrm>
            <a:off x="2317630" y="4767802"/>
            <a:ext cx="1916615" cy="464871"/>
          </a:xfrm>
          <a:prstGeom prst="rect">
            <a:avLst/>
          </a:prstGeom>
        </p:spPr>
        <p:txBody>
          <a:bodyPr wrap="none">
            <a:spAutoFit/>
          </a:bodyPr>
          <a:lstStyle/>
          <a:p>
            <a:pPr>
              <a:lnSpc>
                <a:spcPct val="150000"/>
              </a:lnSpc>
            </a:pPr>
            <a:r>
              <a:rPr lang="en-US" b="1" dirty="0"/>
              <a:t>f. Date Formatting</a:t>
            </a:r>
          </a:p>
        </p:txBody>
      </p:sp>
      <p:sp>
        <p:nvSpPr>
          <p:cNvPr id="12" name="TextBox 11">
            <a:extLst>
              <a:ext uri="{FF2B5EF4-FFF2-40B4-BE49-F238E27FC236}">
                <a16:creationId xmlns:a16="http://schemas.microsoft.com/office/drawing/2014/main" id="{FDC376A1-B97A-443A-9796-AE1395621A4D}"/>
              </a:ext>
            </a:extLst>
          </p:cNvPr>
          <p:cNvSpPr txBox="1"/>
          <p:nvPr/>
        </p:nvSpPr>
        <p:spPr>
          <a:xfrm>
            <a:off x="2963239" y="5232673"/>
            <a:ext cx="6375528" cy="646331"/>
          </a:xfrm>
          <a:prstGeom prst="rect">
            <a:avLst/>
          </a:prstGeom>
          <a:noFill/>
        </p:spPr>
        <p:txBody>
          <a:bodyPr wrap="none" rtlCol="0">
            <a:spAutoFit/>
          </a:bodyPr>
          <a:lstStyle/>
          <a:p>
            <a:r>
              <a:rPr lang="en-US" dirty="0"/>
              <a:t>I converted the date column the extracted Nigeria daily </a:t>
            </a:r>
            <a:r>
              <a:rPr lang="en-US" dirty="0" err="1"/>
              <a:t>dataframe</a:t>
            </a:r>
            <a:endParaRPr lang="en-US" dirty="0"/>
          </a:p>
          <a:p>
            <a:r>
              <a:rPr lang="en-US" dirty="0"/>
              <a:t>to datetime format using </a:t>
            </a:r>
            <a:r>
              <a:rPr lang="en-US" dirty="0" err="1">
                <a:solidFill>
                  <a:srgbClr val="C00000"/>
                </a:solidFill>
              </a:rPr>
              <a:t>pd.to_datetime</a:t>
            </a:r>
            <a:r>
              <a:rPr lang="en-US" dirty="0">
                <a:solidFill>
                  <a:srgbClr val="C00000"/>
                </a:solidFill>
              </a:rPr>
              <a:t>(df[‘</a:t>
            </a:r>
            <a:r>
              <a:rPr lang="en-US" dirty="0" err="1">
                <a:solidFill>
                  <a:srgbClr val="C00000"/>
                </a:solidFill>
              </a:rPr>
              <a:t>date_column</a:t>
            </a:r>
            <a:r>
              <a:rPr lang="en-US" dirty="0">
                <a:solidFill>
                  <a:srgbClr val="C00000"/>
                </a:solidFill>
              </a:rPr>
              <a:t>’])</a:t>
            </a:r>
          </a:p>
        </p:txBody>
      </p:sp>
      <p:pic>
        <p:nvPicPr>
          <p:cNvPr id="13" name="Picture 12">
            <a:extLst>
              <a:ext uri="{FF2B5EF4-FFF2-40B4-BE49-F238E27FC236}">
                <a16:creationId xmlns:a16="http://schemas.microsoft.com/office/drawing/2014/main" id="{3E502512-1468-490E-B7A7-8A88A6235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4" name="Rectangle 13">
            <a:extLst>
              <a:ext uri="{FF2B5EF4-FFF2-40B4-BE49-F238E27FC236}">
                <a16:creationId xmlns:a16="http://schemas.microsoft.com/office/drawing/2014/main" id="{2B5F3E3F-A273-4B67-AFC3-4DE147F10C4E}"/>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FEBA8-77CA-4B1F-8A77-E58031E1D029}"/>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27297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EEBFBC-6C36-4ECA-A71F-D42DED528C43}"/>
              </a:ext>
            </a:extLst>
          </p:cNvPr>
          <p:cNvSpPr/>
          <p:nvPr/>
        </p:nvSpPr>
        <p:spPr>
          <a:xfrm>
            <a:off x="3935584" y="634449"/>
            <a:ext cx="3656578" cy="523220"/>
          </a:xfrm>
          <a:prstGeom prst="rect">
            <a:avLst/>
          </a:prstGeom>
        </p:spPr>
        <p:txBody>
          <a:bodyPr wrap="none">
            <a:spAutoFit/>
          </a:bodyPr>
          <a:lstStyle/>
          <a:p>
            <a:pPr algn="ctr"/>
            <a:r>
              <a:rPr lang="en-US" sz="2800" dirty="0">
                <a:solidFill>
                  <a:srgbClr val="002060"/>
                </a:solidFill>
              </a:rPr>
              <a:t>ANALYSIS AND INSIGHT </a:t>
            </a:r>
          </a:p>
        </p:txBody>
      </p:sp>
      <p:sp>
        <p:nvSpPr>
          <p:cNvPr id="7" name="Rectangle 6">
            <a:extLst>
              <a:ext uri="{FF2B5EF4-FFF2-40B4-BE49-F238E27FC236}">
                <a16:creationId xmlns:a16="http://schemas.microsoft.com/office/drawing/2014/main" id="{D02BA9EB-E88E-4890-A9FA-F96992D1D23E}"/>
              </a:ext>
            </a:extLst>
          </p:cNvPr>
          <p:cNvSpPr/>
          <p:nvPr/>
        </p:nvSpPr>
        <p:spPr>
          <a:xfrm>
            <a:off x="437912" y="5178018"/>
            <a:ext cx="4639102" cy="923330"/>
          </a:xfrm>
          <a:prstGeom prst="rect">
            <a:avLst/>
          </a:prstGeom>
        </p:spPr>
        <p:txBody>
          <a:bodyPr wrap="square">
            <a:spAutoFit/>
          </a:bodyPr>
          <a:lstStyle/>
          <a:p>
            <a:r>
              <a:rPr lang="en-US" dirty="0"/>
              <a:t>Nigeria experienced very large recovery </a:t>
            </a:r>
          </a:p>
          <a:p>
            <a:r>
              <a:rPr lang="en-US" dirty="0"/>
              <a:t>with very minimal amount of deaths from </a:t>
            </a:r>
          </a:p>
          <a:p>
            <a:r>
              <a:rPr lang="en-US" dirty="0"/>
              <a:t>Covid-19.</a:t>
            </a:r>
          </a:p>
        </p:txBody>
      </p:sp>
      <p:sp>
        <p:nvSpPr>
          <p:cNvPr id="8" name="Rectangle 7">
            <a:extLst>
              <a:ext uri="{FF2B5EF4-FFF2-40B4-BE49-F238E27FC236}">
                <a16:creationId xmlns:a16="http://schemas.microsoft.com/office/drawing/2014/main" id="{9B28FB76-DC04-4F54-BEBC-831C21F46AF1}"/>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D9FBBAD-885A-4768-A2D9-4C237BDCA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pic>
        <p:nvPicPr>
          <p:cNvPr id="1030" name="Picture 6">
            <a:extLst>
              <a:ext uri="{FF2B5EF4-FFF2-40B4-BE49-F238E27FC236}">
                <a16:creationId xmlns:a16="http://schemas.microsoft.com/office/drawing/2014/main" id="{36417909-387D-468B-A212-9D7A29519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359" y="1375274"/>
            <a:ext cx="4973072" cy="454520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33EEB65-5A87-44F4-8832-5FA8119E65AB}"/>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2" name="TextBox 1">
            <a:extLst>
              <a:ext uri="{FF2B5EF4-FFF2-40B4-BE49-F238E27FC236}">
                <a16:creationId xmlns:a16="http://schemas.microsoft.com/office/drawing/2014/main" id="{70E17C6F-876D-48F5-849C-788A4F919AF4}"/>
              </a:ext>
            </a:extLst>
          </p:cNvPr>
          <p:cNvSpPr txBox="1"/>
          <p:nvPr/>
        </p:nvSpPr>
        <p:spPr>
          <a:xfrm>
            <a:off x="5583503" y="6054274"/>
            <a:ext cx="4017318" cy="338554"/>
          </a:xfrm>
          <a:prstGeom prst="rect">
            <a:avLst/>
          </a:prstGeom>
          <a:noFill/>
        </p:spPr>
        <p:txBody>
          <a:bodyPr wrap="none" rtlCol="0">
            <a:spAutoFit/>
          </a:bodyPr>
          <a:lstStyle/>
          <a:p>
            <a:r>
              <a:rPr lang="en-US" sz="1600" b="1" dirty="0"/>
              <a:t>Fig. 1.0: </a:t>
            </a:r>
            <a:r>
              <a:rPr lang="en-US" sz="1600" dirty="0"/>
              <a:t>Summary of Covid-19 cases in Nigeria</a:t>
            </a:r>
          </a:p>
        </p:txBody>
      </p:sp>
      <p:sp>
        <p:nvSpPr>
          <p:cNvPr id="3" name="TextBox 2">
            <a:extLst>
              <a:ext uri="{FF2B5EF4-FFF2-40B4-BE49-F238E27FC236}">
                <a16:creationId xmlns:a16="http://schemas.microsoft.com/office/drawing/2014/main" id="{197D79BC-C3DD-44E4-B8FD-402884A79803}"/>
              </a:ext>
            </a:extLst>
          </p:cNvPr>
          <p:cNvSpPr txBox="1"/>
          <p:nvPr/>
        </p:nvSpPr>
        <p:spPr>
          <a:xfrm>
            <a:off x="417797" y="2336847"/>
            <a:ext cx="4657814" cy="2585323"/>
          </a:xfrm>
          <a:prstGeom prst="rect">
            <a:avLst/>
          </a:prstGeom>
          <a:noFill/>
        </p:spPr>
        <p:txBody>
          <a:bodyPr wrap="none" rtlCol="0">
            <a:spAutoFit/>
          </a:bodyPr>
          <a:lstStyle/>
          <a:p>
            <a:r>
              <a:rPr lang="en-US" dirty="0"/>
              <a:t>A total of </a:t>
            </a:r>
            <a:r>
              <a:rPr lang="en-US" b="1" dirty="0"/>
              <a:t>164,207</a:t>
            </a:r>
            <a:r>
              <a:rPr lang="en-US" dirty="0"/>
              <a:t> No. of Lab confirmed cases</a:t>
            </a:r>
          </a:p>
          <a:p>
            <a:endParaRPr lang="en-US" dirty="0"/>
          </a:p>
          <a:p>
            <a:r>
              <a:rPr lang="en-US" dirty="0"/>
              <a:t>A total of </a:t>
            </a:r>
            <a:r>
              <a:rPr lang="en-US" b="1" dirty="0"/>
              <a:t>154, 325 </a:t>
            </a:r>
            <a:r>
              <a:rPr lang="en-US" dirty="0"/>
              <a:t>No. of Discharged cases</a:t>
            </a:r>
          </a:p>
          <a:p>
            <a:endParaRPr lang="en-US" dirty="0"/>
          </a:p>
          <a:p>
            <a:r>
              <a:rPr lang="en-US" dirty="0"/>
              <a:t>A total of </a:t>
            </a:r>
            <a:r>
              <a:rPr lang="en-US" b="1" dirty="0"/>
              <a:t>7,829</a:t>
            </a:r>
            <a:r>
              <a:rPr lang="en-US" dirty="0"/>
              <a:t> No. of cases on admission</a:t>
            </a:r>
          </a:p>
          <a:p>
            <a:endParaRPr lang="en-US" dirty="0"/>
          </a:p>
          <a:p>
            <a:r>
              <a:rPr lang="en-US" dirty="0"/>
              <a:t>A total of</a:t>
            </a:r>
            <a:r>
              <a:rPr lang="en-US" b="1" dirty="0"/>
              <a:t> 2,061 </a:t>
            </a:r>
            <a:r>
              <a:rPr lang="en-US" dirty="0"/>
              <a:t>Death cases</a:t>
            </a:r>
          </a:p>
          <a:p>
            <a:endParaRPr lang="en-US" dirty="0"/>
          </a:p>
          <a:p>
            <a:r>
              <a:rPr lang="en-US" dirty="0"/>
              <a:t>Nigeria percentage recoveries estimated at </a:t>
            </a:r>
            <a:r>
              <a:rPr lang="en-US" b="1" dirty="0"/>
              <a:t>89%</a:t>
            </a:r>
          </a:p>
        </p:txBody>
      </p:sp>
    </p:spTree>
    <p:extLst>
      <p:ext uri="{BB962C8B-B14F-4D97-AF65-F5344CB8AC3E}">
        <p14:creationId xmlns:p14="http://schemas.microsoft.com/office/powerpoint/2010/main" val="341455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D6E75A-5D74-4ED7-8045-520789B981F8}"/>
              </a:ext>
            </a:extLst>
          </p:cNvPr>
          <p:cNvSpPr txBox="1"/>
          <p:nvPr/>
        </p:nvSpPr>
        <p:spPr>
          <a:xfrm>
            <a:off x="842860" y="5395267"/>
            <a:ext cx="9030036" cy="923330"/>
          </a:xfrm>
          <a:prstGeom prst="rect">
            <a:avLst/>
          </a:prstGeom>
          <a:noFill/>
        </p:spPr>
        <p:txBody>
          <a:bodyPr wrap="none" rtlCol="0">
            <a:spAutoFit/>
          </a:bodyPr>
          <a:lstStyle/>
          <a:p>
            <a:pPr marL="285750" indent="-285750">
              <a:buFont typeface="Arial" panose="020B0604020202020204" pitchFamily="34" charset="0"/>
              <a:buChar char="•"/>
            </a:pPr>
            <a:r>
              <a:rPr lang="en-US" dirty="0"/>
              <a:t>Lagos and Abuja have the highest number of Lab confirmed cases among the top 10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Large number of states among the top 10 states had below </a:t>
            </a:r>
            <a:r>
              <a:rPr lang="en-US" b="1" dirty="0"/>
              <a:t>10,000</a:t>
            </a:r>
            <a:r>
              <a:rPr lang="en-US" dirty="0"/>
              <a:t> confirmed cases in total.</a:t>
            </a:r>
          </a:p>
        </p:txBody>
      </p:sp>
      <p:sp>
        <p:nvSpPr>
          <p:cNvPr id="7" name="Rectangle 6">
            <a:extLst>
              <a:ext uri="{FF2B5EF4-FFF2-40B4-BE49-F238E27FC236}">
                <a16:creationId xmlns:a16="http://schemas.microsoft.com/office/drawing/2014/main" id="{F09C9CEC-07FF-436C-A315-EAAD4A0C29D5}"/>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BFDF1D9-E91B-48D4-A238-A534DE1AE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pic>
        <p:nvPicPr>
          <p:cNvPr id="6" name="Picture 5">
            <a:extLst>
              <a:ext uri="{FF2B5EF4-FFF2-40B4-BE49-F238E27FC236}">
                <a16:creationId xmlns:a16="http://schemas.microsoft.com/office/drawing/2014/main" id="{3689FFF8-86A4-4B28-988D-9DCDF1D1733E}"/>
              </a:ext>
            </a:extLst>
          </p:cNvPr>
          <p:cNvPicPr>
            <a:picLocks noChangeAspect="1"/>
          </p:cNvPicPr>
          <p:nvPr/>
        </p:nvPicPr>
        <p:blipFill>
          <a:blip r:embed="rId3"/>
          <a:stretch>
            <a:fillRect/>
          </a:stretch>
        </p:blipFill>
        <p:spPr>
          <a:xfrm>
            <a:off x="3354941" y="763354"/>
            <a:ext cx="6734682" cy="3808645"/>
          </a:xfrm>
          <a:prstGeom prst="rect">
            <a:avLst/>
          </a:prstGeom>
        </p:spPr>
      </p:pic>
      <p:sp>
        <p:nvSpPr>
          <p:cNvPr id="10" name="Rectangle 9">
            <a:extLst>
              <a:ext uri="{FF2B5EF4-FFF2-40B4-BE49-F238E27FC236}">
                <a16:creationId xmlns:a16="http://schemas.microsoft.com/office/drawing/2014/main" id="{AB9800E1-AD9F-49B9-AA3D-8D7E52D9C303}"/>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2" name="TextBox 1">
            <a:extLst>
              <a:ext uri="{FF2B5EF4-FFF2-40B4-BE49-F238E27FC236}">
                <a16:creationId xmlns:a16="http://schemas.microsoft.com/office/drawing/2014/main" id="{A6BF4027-C671-4CFC-AD76-425BDF2E0AD5}"/>
              </a:ext>
            </a:extLst>
          </p:cNvPr>
          <p:cNvSpPr txBox="1"/>
          <p:nvPr/>
        </p:nvSpPr>
        <p:spPr>
          <a:xfrm>
            <a:off x="3679536" y="4645079"/>
            <a:ext cx="5585247" cy="338554"/>
          </a:xfrm>
          <a:prstGeom prst="rect">
            <a:avLst/>
          </a:prstGeom>
          <a:noFill/>
        </p:spPr>
        <p:txBody>
          <a:bodyPr wrap="none" rtlCol="0">
            <a:spAutoFit/>
          </a:bodyPr>
          <a:lstStyle/>
          <a:p>
            <a:r>
              <a:rPr lang="en-US" sz="1600" b="1" dirty="0"/>
              <a:t>Fig. 2.0: </a:t>
            </a:r>
            <a:r>
              <a:rPr lang="en-US" sz="1600" dirty="0"/>
              <a:t>States with Highest No. of Covid-19 Lab confirmed Cases</a:t>
            </a:r>
          </a:p>
        </p:txBody>
      </p:sp>
    </p:spTree>
    <p:extLst>
      <p:ext uri="{BB962C8B-B14F-4D97-AF65-F5344CB8AC3E}">
        <p14:creationId xmlns:p14="http://schemas.microsoft.com/office/powerpoint/2010/main" val="255259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C659-93F7-48FD-8B8A-D94D663E8606}"/>
              </a:ext>
            </a:extLst>
          </p:cNvPr>
          <p:cNvSpPr>
            <a:spLocks noGrp="1"/>
          </p:cNvSpPr>
          <p:nvPr>
            <p:ph type="title"/>
          </p:nvPr>
        </p:nvSpPr>
        <p:spPr>
          <a:xfrm>
            <a:off x="2835964" y="365125"/>
            <a:ext cx="6692349" cy="1325563"/>
          </a:xfrm>
        </p:spPr>
        <p:txBody>
          <a:bodyPr/>
          <a:lstStyle/>
          <a:p>
            <a:pPr algn="ctr"/>
            <a:r>
              <a:rPr lang="en-US" b="1" dirty="0">
                <a:solidFill>
                  <a:srgbClr val="002060"/>
                </a:solidFill>
              </a:rPr>
              <a:t>INTRODUCTION</a:t>
            </a:r>
          </a:p>
        </p:txBody>
      </p:sp>
      <p:sp>
        <p:nvSpPr>
          <p:cNvPr id="3" name="Content Placeholder 2">
            <a:extLst>
              <a:ext uri="{FF2B5EF4-FFF2-40B4-BE49-F238E27FC236}">
                <a16:creationId xmlns:a16="http://schemas.microsoft.com/office/drawing/2014/main" id="{45C910F7-1BF0-4761-9CBF-3F00B8F6594C}"/>
              </a:ext>
            </a:extLst>
          </p:cNvPr>
          <p:cNvSpPr>
            <a:spLocks noGrp="1"/>
          </p:cNvSpPr>
          <p:nvPr>
            <p:ph idx="1"/>
          </p:nvPr>
        </p:nvSpPr>
        <p:spPr>
          <a:xfrm>
            <a:off x="1874360" y="2450007"/>
            <a:ext cx="5010144" cy="4180370"/>
          </a:xfrm>
        </p:spPr>
        <p:txBody>
          <a:bodyPr>
            <a:normAutofit fontScale="92500" lnSpcReduction="20000"/>
          </a:bodyPr>
          <a:lstStyle/>
          <a:p>
            <a:pPr>
              <a:lnSpc>
                <a:spcPct val="150000"/>
              </a:lnSpc>
            </a:pPr>
            <a:r>
              <a:rPr lang="en-US" sz="2400" dirty="0"/>
              <a:t>Coronavirus disease (COVID-19) is an infectious respiratory disease.</a:t>
            </a:r>
          </a:p>
          <a:p>
            <a:pPr>
              <a:lnSpc>
                <a:spcPct val="150000"/>
              </a:lnSpc>
            </a:pPr>
            <a:r>
              <a:rPr lang="en-US" sz="2400" dirty="0"/>
              <a:t>It is caused by a newly discovered coronavirus (SARSCOV2). </a:t>
            </a:r>
          </a:p>
          <a:p>
            <a:pPr>
              <a:lnSpc>
                <a:spcPct val="150000"/>
              </a:lnSpc>
            </a:pPr>
            <a:r>
              <a:rPr lang="en-US" sz="2400" dirty="0"/>
              <a:t>It affected major countries of the world including Nigeria</a:t>
            </a:r>
            <a:r>
              <a:rPr lang="en-US" dirty="0"/>
              <a:t>.</a:t>
            </a:r>
          </a:p>
          <a:p>
            <a:pPr>
              <a:lnSpc>
                <a:spcPct val="150000"/>
              </a:lnSpc>
            </a:pPr>
            <a:r>
              <a:rPr lang="en-US" sz="2400" dirty="0"/>
              <a:t>All the 37 states in Nigeria are at the receiving end of the virus</a:t>
            </a:r>
          </a:p>
        </p:txBody>
      </p:sp>
      <p:sp>
        <p:nvSpPr>
          <p:cNvPr id="6" name="TextBox 5">
            <a:extLst>
              <a:ext uri="{FF2B5EF4-FFF2-40B4-BE49-F238E27FC236}">
                <a16:creationId xmlns:a16="http://schemas.microsoft.com/office/drawing/2014/main" id="{7CFBCA32-5F06-4760-BC5E-E6D9E1B64081}"/>
              </a:ext>
            </a:extLst>
          </p:cNvPr>
          <p:cNvSpPr txBox="1"/>
          <p:nvPr/>
        </p:nvSpPr>
        <p:spPr>
          <a:xfrm>
            <a:off x="2569906" y="1690688"/>
            <a:ext cx="2973571" cy="461665"/>
          </a:xfrm>
          <a:prstGeom prst="rect">
            <a:avLst/>
          </a:prstGeom>
          <a:noFill/>
        </p:spPr>
        <p:txBody>
          <a:bodyPr wrap="none" rtlCol="0">
            <a:spAutoFit/>
          </a:bodyPr>
          <a:lstStyle/>
          <a:p>
            <a:r>
              <a:rPr lang="en-US" sz="2400" dirty="0">
                <a:solidFill>
                  <a:srgbClr val="002060"/>
                </a:solidFill>
              </a:rPr>
              <a:t>PROBLEM STATEMENT</a:t>
            </a:r>
          </a:p>
        </p:txBody>
      </p:sp>
      <p:pic>
        <p:nvPicPr>
          <p:cNvPr id="1026" name="Picture 2" descr="Coronavirus – TorqAid">
            <a:extLst>
              <a:ext uri="{FF2B5EF4-FFF2-40B4-BE49-F238E27FC236}">
                <a16:creationId xmlns:a16="http://schemas.microsoft.com/office/drawing/2014/main" id="{166B1871-A925-4150-BFCF-D3B2A6B30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305" y="1541505"/>
            <a:ext cx="4755494" cy="44409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D80FDF-B662-4867-8885-AC168A4E4482}"/>
              </a:ext>
            </a:extLst>
          </p:cNvPr>
          <p:cNvSpPr txBox="1"/>
          <p:nvPr/>
        </p:nvSpPr>
        <p:spPr>
          <a:xfrm>
            <a:off x="8236052" y="5289991"/>
            <a:ext cx="1666675" cy="307777"/>
          </a:xfrm>
          <a:prstGeom prst="rect">
            <a:avLst/>
          </a:prstGeom>
          <a:noFill/>
        </p:spPr>
        <p:txBody>
          <a:bodyPr wrap="none" rtlCol="0">
            <a:spAutoFit/>
          </a:bodyPr>
          <a:lstStyle/>
          <a:p>
            <a:r>
              <a:rPr lang="en-US" sz="1400" i="1" u="sng" dirty="0"/>
              <a:t>Coronavirus-</a:t>
            </a:r>
            <a:r>
              <a:rPr lang="en-US" sz="1400" i="1" u="sng" dirty="0" err="1"/>
              <a:t>TorqAid</a:t>
            </a:r>
            <a:endParaRPr lang="en-US" sz="1400" i="1" u="sng" dirty="0"/>
          </a:p>
        </p:txBody>
      </p:sp>
      <p:pic>
        <p:nvPicPr>
          <p:cNvPr id="9" name="Picture 8">
            <a:extLst>
              <a:ext uri="{FF2B5EF4-FFF2-40B4-BE49-F238E27FC236}">
                <a16:creationId xmlns:a16="http://schemas.microsoft.com/office/drawing/2014/main" id="{5753F579-174F-450E-8B36-2847E3211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0" name="Rectangle 9">
            <a:extLst>
              <a:ext uri="{FF2B5EF4-FFF2-40B4-BE49-F238E27FC236}">
                <a16:creationId xmlns:a16="http://schemas.microsoft.com/office/drawing/2014/main" id="{D931804F-0F33-43BD-B4F8-5342C6C6EE10}"/>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C28358-F00E-4DF7-88F3-4759EF6F2E1D}"/>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26469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1D3E55-474F-4956-B7C4-3BAD0CDD9223}"/>
              </a:ext>
            </a:extLst>
          </p:cNvPr>
          <p:cNvSpPr txBox="1"/>
          <p:nvPr/>
        </p:nvSpPr>
        <p:spPr>
          <a:xfrm>
            <a:off x="237264" y="2779215"/>
            <a:ext cx="489263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Lagos and Abuja also had the highest</a:t>
            </a:r>
          </a:p>
          <a:p>
            <a:r>
              <a:rPr lang="en-US" dirty="0"/>
              <a:t>      number of discharged cases.</a:t>
            </a:r>
          </a:p>
          <a:p>
            <a:endParaRPr lang="en-US" dirty="0"/>
          </a:p>
          <a:p>
            <a:pPr marL="285750" indent="-285750">
              <a:buFont typeface="Arial" panose="020B0604020202020204" pitchFamily="34" charset="0"/>
              <a:buChar char="•"/>
            </a:pPr>
            <a:r>
              <a:rPr lang="en-US" dirty="0"/>
              <a:t>All states except Ondo amongst the top 10 states with highest number of Lab confirmed cases also were among the top 10 states with the highest number of discharged cases, </a:t>
            </a:r>
          </a:p>
          <a:p>
            <a:r>
              <a:rPr lang="en-US" dirty="0"/>
              <a:t>      indicating that most of the confirmed cases </a:t>
            </a:r>
          </a:p>
          <a:p>
            <a:r>
              <a:rPr lang="en-US" dirty="0"/>
              <a:t>      recovered from the disease.</a:t>
            </a:r>
          </a:p>
          <a:p>
            <a:endParaRPr lang="en-US" dirty="0"/>
          </a:p>
        </p:txBody>
      </p:sp>
      <p:pic>
        <p:nvPicPr>
          <p:cNvPr id="7" name="Picture 6">
            <a:extLst>
              <a:ext uri="{FF2B5EF4-FFF2-40B4-BE49-F238E27FC236}">
                <a16:creationId xmlns:a16="http://schemas.microsoft.com/office/drawing/2014/main" id="{BB304360-2857-48DE-B682-4845313A4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8" name="Rectangle 7">
            <a:extLst>
              <a:ext uri="{FF2B5EF4-FFF2-40B4-BE49-F238E27FC236}">
                <a16:creationId xmlns:a16="http://schemas.microsoft.com/office/drawing/2014/main" id="{9E70162E-877B-4BC6-9A45-F1F354E467D9}"/>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462AAD82-C525-4E13-8A29-964BC52B3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123" y="629306"/>
            <a:ext cx="5264139" cy="516665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B1F82E5-2270-4FB6-AD51-32845C932600}"/>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2" name="TextBox 1">
            <a:extLst>
              <a:ext uri="{FF2B5EF4-FFF2-40B4-BE49-F238E27FC236}">
                <a16:creationId xmlns:a16="http://schemas.microsoft.com/office/drawing/2014/main" id="{9BAA3DED-59E3-4D1F-975A-D655D1F0F353}"/>
              </a:ext>
            </a:extLst>
          </p:cNvPr>
          <p:cNvSpPr txBox="1"/>
          <p:nvPr/>
        </p:nvSpPr>
        <p:spPr>
          <a:xfrm>
            <a:off x="5143880" y="5890140"/>
            <a:ext cx="4944623" cy="338554"/>
          </a:xfrm>
          <a:prstGeom prst="rect">
            <a:avLst/>
          </a:prstGeom>
          <a:noFill/>
        </p:spPr>
        <p:txBody>
          <a:bodyPr wrap="none" rtlCol="0">
            <a:spAutoFit/>
          </a:bodyPr>
          <a:lstStyle/>
          <a:p>
            <a:r>
              <a:rPr lang="en-US" sz="1600" b="1" dirty="0"/>
              <a:t>Fig. 3.0: </a:t>
            </a:r>
            <a:r>
              <a:rPr lang="en-US" sz="1600" dirty="0"/>
              <a:t>States with the highest No. of Covid-19 Recovery</a:t>
            </a:r>
          </a:p>
        </p:txBody>
      </p:sp>
    </p:spTree>
    <p:extLst>
      <p:ext uri="{BB962C8B-B14F-4D97-AF65-F5344CB8AC3E}">
        <p14:creationId xmlns:p14="http://schemas.microsoft.com/office/powerpoint/2010/main" val="366854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10660F-CF93-4229-84D7-CD0C83266694}"/>
              </a:ext>
            </a:extLst>
          </p:cNvPr>
          <p:cNvSpPr/>
          <p:nvPr/>
        </p:nvSpPr>
        <p:spPr>
          <a:xfrm>
            <a:off x="331308" y="2574644"/>
            <a:ext cx="4770783" cy="2862322"/>
          </a:xfrm>
          <a:prstGeom prst="rect">
            <a:avLst/>
          </a:prstGeom>
        </p:spPr>
        <p:txBody>
          <a:bodyPr wrap="square">
            <a:spAutoFit/>
          </a:bodyPr>
          <a:lstStyle/>
          <a:p>
            <a:pPr marL="285750" indent="-285750">
              <a:buFont typeface="Arial" panose="020B0604020202020204" pitchFamily="34" charset="0"/>
              <a:buChar char="•"/>
            </a:pPr>
            <a:r>
              <a:rPr lang="en-US" dirty="0"/>
              <a:t>Top 10 states with highest lab confirmed and discharged cases had the highest death cases except Ogun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Delta wasn't among the top 10 states with highest Lab confirmed cases but nevertheless made it to the list of top 10 state with highest death. An indication that most covid-19 patient in Delta might not have recovered from the disease.</a:t>
            </a:r>
          </a:p>
        </p:txBody>
      </p:sp>
      <p:sp>
        <p:nvSpPr>
          <p:cNvPr id="7" name="Rectangle 6">
            <a:extLst>
              <a:ext uri="{FF2B5EF4-FFF2-40B4-BE49-F238E27FC236}">
                <a16:creationId xmlns:a16="http://schemas.microsoft.com/office/drawing/2014/main" id="{0529A202-9496-4361-B108-C5A7EE90A51E}"/>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DCF09C-7327-464B-B5BC-24144BF2F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pic>
        <p:nvPicPr>
          <p:cNvPr id="4100" name="Picture 4">
            <a:extLst>
              <a:ext uri="{FF2B5EF4-FFF2-40B4-BE49-F238E27FC236}">
                <a16:creationId xmlns:a16="http://schemas.microsoft.com/office/drawing/2014/main" id="{C69F7B50-418C-49B3-83DE-C979C9C5F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5099" y="762932"/>
            <a:ext cx="5150587" cy="517311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2303A4A-9829-4F93-B8F8-C58CBE5F2554}"/>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2" name="TextBox 1">
            <a:extLst>
              <a:ext uri="{FF2B5EF4-FFF2-40B4-BE49-F238E27FC236}">
                <a16:creationId xmlns:a16="http://schemas.microsoft.com/office/drawing/2014/main" id="{52C75C32-3E10-4296-927A-163C80CC8E8E}"/>
              </a:ext>
            </a:extLst>
          </p:cNvPr>
          <p:cNvSpPr txBox="1"/>
          <p:nvPr/>
        </p:nvSpPr>
        <p:spPr>
          <a:xfrm>
            <a:off x="5155099" y="6094136"/>
            <a:ext cx="5212645" cy="338554"/>
          </a:xfrm>
          <a:prstGeom prst="rect">
            <a:avLst/>
          </a:prstGeom>
          <a:noFill/>
        </p:spPr>
        <p:txBody>
          <a:bodyPr wrap="none" rtlCol="0">
            <a:spAutoFit/>
          </a:bodyPr>
          <a:lstStyle/>
          <a:p>
            <a:r>
              <a:rPr lang="en-US" sz="1600" b="1" dirty="0"/>
              <a:t>Fig. 4.0: </a:t>
            </a:r>
            <a:r>
              <a:rPr lang="en-US" sz="1600" dirty="0"/>
              <a:t>States with the highest No. of Deaths from Covid-19</a:t>
            </a:r>
          </a:p>
        </p:txBody>
      </p:sp>
    </p:spTree>
    <p:extLst>
      <p:ext uri="{BB962C8B-B14F-4D97-AF65-F5344CB8AC3E}">
        <p14:creationId xmlns:p14="http://schemas.microsoft.com/office/powerpoint/2010/main" val="1979615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8065C-9D41-48D9-BF69-EEADAE7106A0}"/>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466E83-1EED-47A7-AECB-9BE602B84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7" name="Rectangle 6">
            <a:extLst>
              <a:ext uri="{FF2B5EF4-FFF2-40B4-BE49-F238E27FC236}">
                <a16:creationId xmlns:a16="http://schemas.microsoft.com/office/drawing/2014/main" id="{7969638D-CC0C-4AA6-A181-A4827E86FD80}"/>
              </a:ext>
            </a:extLst>
          </p:cNvPr>
          <p:cNvSpPr/>
          <p:nvPr/>
        </p:nvSpPr>
        <p:spPr>
          <a:xfrm>
            <a:off x="3048000" y="618953"/>
            <a:ext cx="6096000" cy="646331"/>
          </a:xfrm>
          <a:prstGeom prst="rect">
            <a:avLst/>
          </a:prstGeom>
        </p:spPr>
        <p:txBody>
          <a:bodyPr>
            <a:spAutoFit/>
          </a:bodyPr>
          <a:lstStyle/>
          <a:p>
            <a:r>
              <a:rPr lang="en-US" dirty="0"/>
              <a:t>The line graph of Nigeria Daily Lab confirmed cases showed there were two waves of the covid-19 pandemic</a:t>
            </a:r>
          </a:p>
        </p:txBody>
      </p:sp>
      <p:sp>
        <p:nvSpPr>
          <p:cNvPr id="8" name="Rectangle 7">
            <a:extLst>
              <a:ext uri="{FF2B5EF4-FFF2-40B4-BE49-F238E27FC236}">
                <a16:creationId xmlns:a16="http://schemas.microsoft.com/office/drawing/2014/main" id="{F22574C4-9D70-485C-AC05-9F3FEEC2EEF3}"/>
              </a:ext>
            </a:extLst>
          </p:cNvPr>
          <p:cNvSpPr/>
          <p:nvPr/>
        </p:nvSpPr>
        <p:spPr>
          <a:xfrm>
            <a:off x="378745" y="2418015"/>
            <a:ext cx="2584174" cy="3139321"/>
          </a:xfrm>
          <a:prstGeom prst="rect">
            <a:avLst/>
          </a:prstGeom>
        </p:spPr>
        <p:txBody>
          <a:bodyPr wrap="square">
            <a:spAutoFit/>
          </a:bodyPr>
          <a:lstStyle/>
          <a:p>
            <a:pPr marL="285750" indent="-285750">
              <a:buFont typeface="Arial" panose="020B0604020202020204" pitchFamily="34" charset="0"/>
              <a:buChar char="•"/>
            </a:pPr>
            <a:r>
              <a:rPr lang="en-US" dirty="0"/>
              <a:t>The first wave was lesser and occurred during Q2 and Q3 of 2020 (April - August)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Second wave was stronger and occurred during the first late Q4 of 2020 (</a:t>
            </a:r>
            <a:r>
              <a:rPr lang="en-US" dirty="0" err="1"/>
              <a:t>dec</a:t>
            </a:r>
            <a:r>
              <a:rPr lang="en-US" dirty="0"/>
              <a:t>) and Q1 of 2021 (Jan-March).</a:t>
            </a:r>
          </a:p>
          <a:p>
            <a:endParaRPr lang="en-US" dirty="0"/>
          </a:p>
        </p:txBody>
      </p:sp>
      <p:sp>
        <p:nvSpPr>
          <p:cNvPr id="9" name="Rectangle 8">
            <a:extLst>
              <a:ext uri="{FF2B5EF4-FFF2-40B4-BE49-F238E27FC236}">
                <a16:creationId xmlns:a16="http://schemas.microsoft.com/office/drawing/2014/main" id="{20ACA014-04E1-4BF4-8226-24F15EA7C1D9}"/>
              </a:ext>
            </a:extLst>
          </p:cNvPr>
          <p:cNvSpPr/>
          <p:nvPr/>
        </p:nvSpPr>
        <p:spPr>
          <a:xfrm>
            <a:off x="344371" y="5798862"/>
            <a:ext cx="9997707"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Nigeria daily infection rate is approximately </a:t>
            </a:r>
            <a:r>
              <a:rPr lang="en-US" b="1" dirty="0"/>
              <a:t>367 Persons per </a:t>
            </a:r>
            <a:r>
              <a:rPr lang="en-US" dirty="0"/>
              <a:t>day</a:t>
            </a:r>
          </a:p>
          <a:p>
            <a:pPr marL="285750" indent="-285750">
              <a:lnSpc>
                <a:spcPct val="150000"/>
              </a:lnSpc>
              <a:buFont typeface="Arial" panose="020B0604020202020204" pitchFamily="34" charset="0"/>
              <a:buChar char="•"/>
            </a:pPr>
            <a:r>
              <a:rPr lang="en-US" dirty="0"/>
              <a:t>A maximum </a:t>
            </a:r>
            <a:r>
              <a:rPr lang="en-US" b="1" dirty="0"/>
              <a:t>of 2,464 Persons </a:t>
            </a:r>
            <a:r>
              <a:rPr lang="en-US" dirty="0"/>
              <a:t>were infected on </a:t>
            </a:r>
            <a:r>
              <a:rPr lang="en-US" b="1" dirty="0"/>
              <a:t>23rd of January 2021 </a:t>
            </a:r>
            <a:r>
              <a:rPr lang="en-US" dirty="0"/>
              <a:t>(the peak of second wave).</a:t>
            </a:r>
          </a:p>
        </p:txBody>
      </p:sp>
      <p:pic>
        <p:nvPicPr>
          <p:cNvPr id="5122" name="Picture 2">
            <a:extLst>
              <a:ext uri="{FF2B5EF4-FFF2-40B4-BE49-F238E27FC236}">
                <a16:creationId xmlns:a16="http://schemas.microsoft.com/office/drawing/2014/main" id="{1FCAFC46-93F0-46C6-BB5C-8D62FAFDB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401" y="1488279"/>
            <a:ext cx="7107438" cy="388144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0A8204-3827-4135-9C7F-D83D3C7C545B}"/>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2" name="TextBox 1">
            <a:extLst>
              <a:ext uri="{FF2B5EF4-FFF2-40B4-BE49-F238E27FC236}">
                <a16:creationId xmlns:a16="http://schemas.microsoft.com/office/drawing/2014/main" id="{5BA93859-2156-4123-B80D-B66E72D172F6}"/>
              </a:ext>
            </a:extLst>
          </p:cNvPr>
          <p:cNvSpPr txBox="1"/>
          <p:nvPr/>
        </p:nvSpPr>
        <p:spPr>
          <a:xfrm>
            <a:off x="4304953" y="5453677"/>
            <a:ext cx="4224875" cy="338554"/>
          </a:xfrm>
          <a:prstGeom prst="rect">
            <a:avLst/>
          </a:prstGeom>
          <a:noFill/>
        </p:spPr>
        <p:txBody>
          <a:bodyPr wrap="none" rtlCol="0">
            <a:spAutoFit/>
          </a:bodyPr>
          <a:lstStyle/>
          <a:p>
            <a:r>
              <a:rPr lang="en-US" sz="1600" b="1" dirty="0"/>
              <a:t>Fig. 5.0: </a:t>
            </a:r>
            <a:r>
              <a:rPr lang="en-US" sz="1600" dirty="0"/>
              <a:t>Timeline of Covid-19 infection in Nigeria</a:t>
            </a:r>
          </a:p>
        </p:txBody>
      </p:sp>
    </p:spTree>
    <p:extLst>
      <p:ext uri="{BB962C8B-B14F-4D97-AF65-F5344CB8AC3E}">
        <p14:creationId xmlns:p14="http://schemas.microsoft.com/office/powerpoint/2010/main" val="202558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13E37E-E4B3-4353-A96A-4FA1F11AF0D4}"/>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408509F-4A99-4BB9-B8B9-A139B1DEB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5" name="Rectangle 4">
            <a:extLst>
              <a:ext uri="{FF2B5EF4-FFF2-40B4-BE49-F238E27FC236}">
                <a16:creationId xmlns:a16="http://schemas.microsoft.com/office/drawing/2014/main" id="{76A68BC8-333A-487F-90DB-F99BFF6D0C97}"/>
              </a:ext>
            </a:extLst>
          </p:cNvPr>
          <p:cNvSpPr/>
          <p:nvPr/>
        </p:nvSpPr>
        <p:spPr>
          <a:xfrm>
            <a:off x="2330519" y="703911"/>
            <a:ext cx="6096000" cy="646331"/>
          </a:xfrm>
          <a:prstGeom prst="rect">
            <a:avLst/>
          </a:prstGeom>
        </p:spPr>
        <p:txBody>
          <a:bodyPr>
            <a:spAutoFit/>
          </a:bodyPr>
          <a:lstStyle/>
          <a:p>
            <a:r>
              <a:rPr lang="en-US" dirty="0"/>
              <a:t>Result also shows two waves of covid-19 deaths corresponding to the waves of the infection</a:t>
            </a:r>
          </a:p>
        </p:txBody>
      </p:sp>
      <p:sp>
        <p:nvSpPr>
          <p:cNvPr id="6" name="Rectangle 5">
            <a:extLst>
              <a:ext uri="{FF2B5EF4-FFF2-40B4-BE49-F238E27FC236}">
                <a16:creationId xmlns:a16="http://schemas.microsoft.com/office/drawing/2014/main" id="{E7E73798-6693-4FA8-8B51-4581ED81FE07}"/>
              </a:ext>
            </a:extLst>
          </p:cNvPr>
          <p:cNvSpPr/>
          <p:nvPr/>
        </p:nvSpPr>
        <p:spPr>
          <a:xfrm>
            <a:off x="1258956" y="5344681"/>
            <a:ext cx="8014760" cy="1200329"/>
          </a:xfrm>
          <a:prstGeom prst="rect">
            <a:avLst/>
          </a:prstGeom>
        </p:spPr>
        <p:txBody>
          <a:bodyPr wrap="square">
            <a:spAutoFit/>
          </a:bodyPr>
          <a:lstStyle/>
          <a:p>
            <a:pPr marL="285750" indent="-285750">
              <a:buFont typeface="Arial" panose="020B0604020202020204" pitchFamily="34" charset="0"/>
              <a:buChar char="•"/>
            </a:pPr>
            <a:r>
              <a:rPr lang="en-US" dirty="0"/>
              <a:t>The Nigeria daily Death rate due to Covid-19 is approximately </a:t>
            </a:r>
            <a:r>
              <a:rPr lang="en-US" b="1" dirty="0"/>
              <a:t>5 Persons per day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maximum Death o</a:t>
            </a:r>
            <a:r>
              <a:rPr lang="en-US" b="1" dirty="0"/>
              <a:t>f 31 Persons </a:t>
            </a:r>
            <a:r>
              <a:rPr lang="en-US" dirty="0"/>
              <a:t>were recorded on the </a:t>
            </a:r>
            <a:r>
              <a:rPr lang="en-US" b="1" dirty="0"/>
              <a:t>6th of June 2020 </a:t>
            </a:r>
            <a:r>
              <a:rPr lang="en-US" dirty="0"/>
              <a:t>(during the peak of first wave)</a:t>
            </a:r>
          </a:p>
        </p:txBody>
      </p:sp>
      <p:pic>
        <p:nvPicPr>
          <p:cNvPr id="7172" name="Picture 4">
            <a:extLst>
              <a:ext uri="{FF2B5EF4-FFF2-40B4-BE49-F238E27FC236}">
                <a16:creationId xmlns:a16="http://schemas.microsoft.com/office/drawing/2014/main" id="{53473A3D-46A2-4659-97A4-BF74061EF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519" y="1565919"/>
            <a:ext cx="7735074" cy="29552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889DDAF-F8BC-4B6F-9A5E-075BA78B802C}"/>
              </a:ext>
            </a:extLst>
          </p:cNvPr>
          <p:cNvSpPr/>
          <p:nvPr/>
        </p:nvSpPr>
        <p:spPr>
          <a:xfrm>
            <a:off x="187394" y="242014"/>
            <a:ext cx="2989921"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TextBox 3">
            <a:extLst>
              <a:ext uri="{FF2B5EF4-FFF2-40B4-BE49-F238E27FC236}">
                <a16:creationId xmlns:a16="http://schemas.microsoft.com/office/drawing/2014/main" id="{128D0467-488C-44F3-829E-3203D19230AA}"/>
              </a:ext>
            </a:extLst>
          </p:cNvPr>
          <p:cNvSpPr txBox="1"/>
          <p:nvPr/>
        </p:nvSpPr>
        <p:spPr>
          <a:xfrm>
            <a:off x="4064706" y="4736831"/>
            <a:ext cx="4062587" cy="338554"/>
          </a:xfrm>
          <a:prstGeom prst="rect">
            <a:avLst/>
          </a:prstGeom>
          <a:noFill/>
        </p:spPr>
        <p:txBody>
          <a:bodyPr wrap="none" rtlCol="0">
            <a:spAutoFit/>
          </a:bodyPr>
          <a:lstStyle/>
          <a:p>
            <a:r>
              <a:rPr lang="en-US" sz="1600" b="1" dirty="0"/>
              <a:t>Fig. 6.0: </a:t>
            </a:r>
            <a:r>
              <a:rPr lang="en-US" sz="1600" dirty="0"/>
              <a:t>Timeline of Covid-19 Deaths in Nigeria</a:t>
            </a:r>
          </a:p>
        </p:txBody>
      </p:sp>
    </p:spTree>
    <p:extLst>
      <p:ext uri="{BB962C8B-B14F-4D97-AF65-F5344CB8AC3E}">
        <p14:creationId xmlns:p14="http://schemas.microsoft.com/office/powerpoint/2010/main" val="361161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336DF1-9A73-4B38-8106-4BFD0CE01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57BDBD3B-3AB5-46B5-9AC1-5672DE1DD278}"/>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F8712F1E-D24F-49E5-BE16-317A794DFF28}"/>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BFFB5A9-D881-446B-95A2-1839CC2E0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277" y="534152"/>
            <a:ext cx="3770058" cy="36053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9BCF7E-CE21-41D4-BBD2-94ECD5A0DD50}"/>
              </a:ext>
            </a:extLst>
          </p:cNvPr>
          <p:cNvSpPr txBox="1"/>
          <p:nvPr/>
        </p:nvSpPr>
        <p:spPr>
          <a:xfrm>
            <a:off x="6764051" y="4139541"/>
            <a:ext cx="3649974" cy="584775"/>
          </a:xfrm>
          <a:prstGeom prst="rect">
            <a:avLst/>
          </a:prstGeom>
          <a:noFill/>
        </p:spPr>
        <p:txBody>
          <a:bodyPr wrap="none" rtlCol="0">
            <a:spAutoFit/>
          </a:bodyPr>
          <a:lstStyle/>
          <a:p>
            <a:r>
              <a:rPr lang="en-US" sz="1600" b="1" dirty="0"/>
              <a:t>Fig. 7.1: </a:t>
            </a:r>
            <a:r>
              <a:rPr lang="en-US" sz="1600" dirty="0"/>
              <a:t>Relationship Between No. of Lab </a:t>
            </a:r>
          </a:p>
          <a:p>
            <a:r>
              <a:rPr lang="en-US" sz="1600" dirty="0"/>
              <a:t>confirmed Cases and Overall CCVI</a:t>
            </a:r>
          </a:p>
        </p:txBody>
      </p:sp>
      <p:sp>
        <p:nvSpPr>
          <p:cNvPr id="6" name="TextBox 5">
            <a:extLst>
              <a:ext uri="{FF2B5EF4-FFF2-40B4-BE49-F238E27FC236}">
                <a16:creationId xmlns:a16="http://schemas.microsoft.com/office/drawing/2014/main" id="{191238C1-5071-4E6C-AD5F-D6D8DE9798EE}"/>
              </a:ext>
            </a:extLst>
          </p:cNvPr>
          <p:cNvSpPr txBox="1"/>
          <p:nvPr/>
        </p:nvSpPr>
        <p:spPr>
          <a:xfrm>
            <a:off x="1940284" y="1397103"/>
            <a:ext cx="4597349" cy="2308324"/>
          </a:xfrm>
          <a:prstGeom prst="rect">
            <a:avLst/>
          </a:prstGeom>
          <a:noFill/>
        </p:spPr>
        <p:txBody>
          <a:bodyPr wrap="none" rtlCol="0">
            <a:spAutoFit/>
          </a:bodyPr>
          <a:lstStyle/>
          <a:p>
            <a:pPr marL="285750" indent="-285750">
              <a:buFont typeface="Arial" panose="020B0604020202020204" pitchFamily="34" charset="0"/>
              <a:buChar char="•"/>
            </a:pPr>
            <a:r>
              <a:rPr lang="en-US" sz="1600" dirty="0"/>
              <a:t>Regression plot suggests a linear relationship</a:t>
            </a:r>
          </a:p>
          <a:p>
            <a:r>
              <a:rPr lang="en-US" sz="1600" dirty="0"/>
              <a:t>      between No. of confirmed cases and CCVI</a:t>
            </a:r>
          </a:p>
          <a:p>
            <a:endParaRPr lang="en-US" sz="1600" dirty="0"/>
          </a:p>
          <a:p>
            <a:pPr marL="285750" indent="-285750">
              <a:buFont typeface="Arial" panose="020B0604020202020204" pitchFamily="34" charset="0"/>
              <a:buChar char="•"/>
            </a:pPr>
            <a:r>
              <a:rPr lang="en-US" sz="1600" dirty="0"/>
              <a:t>Relationship is negatively correlated and </a:t>
            </a:r>
          </a:p>
          <a:p>
            <a:r>
              <a:rPr lang="en-US" sz="1600" dirty="0"/>
              <a:t>      implies that No. of Lab cases reduces as Overall</a:t>
            </a:r>
          </a:p>
          <a:p>
            <a:r>
              <a:rPr lang="en-US" sz="1600" dirty="0"/>
              <a:t>      CCVI increases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Large no. of data points outside the line of fit</a:t>
            </a:r>
          </a:p>
          <a:p>
            <a:r>
              <a:rPr lang="en-US" sz="1600" dirty="0"/>
              <a:t>      implies that this relationship is significantly poor. </a:t>
            </a:r>
          </a:p>
        </p:txBody>
      </p:sp>
      <p:pic>
        <p:nvPicPr>
          <p:cNvPr id="1028" name="Picture 4">
            <a:extLst>
              <a:ext uri="{FF2B5EF4-FFF2-40B4-BE49-F238E27FC236}">
                <a16:creationId xmlns:a16="http://schemas.microsoft.com/office/drawing/2014/main" id="{3CFAD62C-CCD8-4C1B-B09E-DC12D9A28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638" y="3847189"/>
            <a:ext cx="2850150" cy="28230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8BFE6D8-A4C9-4D3E-8BB6-EF71552BA543}"/>
              </a:ext>
            </a:extLst>
          </p:cNvPr>
          <p:cNvSpPr/>
          <p:nvPr/>
        </p:nvSpPr>
        <p:spPr>
          <a:xfrm>
            <a:off x="172460" y="5946983"/>
            <a:ext cx="3535648" cy="584775"/>
          </a:xfrm>
          <a:prstGeom prst="rect">
            <a:avLst/>
          </a:prstGeom>
        </p:spPr>
        <p:txBody>
          <a:bodyPr wrap="square">
            <a:spAutoFit/>
          </a:bodyPr>
          <a:lstStyle/>
          <a:p>
            <a:r>
              <a:rPr lang="en-US" sz="1600" b="1" dirty="0"/>
              <a:t>Fig. 7.1: </a:t>
            </a:r>
            <a:r>
              <a:rPr lang="en-US" sz="1600" dirty="0"/>
              <a:t>Relationship Between No. of Deaths and Overall CCVI</a:t>
            </a:r>
          </a:p>
        </p:txBody>
      </p:sp>
      <p:sp>
        <p:nvSpPr>
          <p:cNvPr id="8" name="TextBox 7">
            <a:extLst>
              <a:ext uri="{FF2B5EF4-FFF2-40B4-BE49-F238E27FC236}">
                <a16:creationId xmlns:a16="http://schemas.microsoft.com/office/drawing/2014/main" id="{8DEEACB9-6F8E-46C6-8BC6-34ABFDD14A2B}"/>
              </a:ext>
            </a:extLst>
          </p:cNvPr>
          <p:cNvSpPr txBox="1"/>
          <p:nvPr/>
        </p:nvSpPr>
        <p:spPr>
          <a:xfrm>
            <a:off x="453585" y="4635670"/>
            <a:ext cx="2904321" cy="923330"/>
          </a:xfrm>
          <a:prstGeom prst="rect">
            <a:avLst/>
          </a:prstGeom>
          <a:noFill/>
        </p:spPr>
        <p:txBody>
          <a:bodyPr wrap="none" rtlCol="0">
            <a:spAutoFit/>
          </a:bodyPr>
          <a:lstStyle/>
          <a:p>
            <a:r>
              <a:rPr lang="en-US" dirty="0"/>
              <a:t>The same trend is observed</a:t>
            </a:r>
          </a:p>
          <a:p>
            <a:r>
              <a:rPr lang="en-US" dirty="0"/>
              <a:t>in the reg plot of death cases</a:t>
            </a:r>
          </a:p>
          <a:p>
            <a:r>
              <a:rPr lang="en-US" dirty="0"/>
              <a:t>VS CCVI</a:t>
            </a:r>
          </a:p>
        </p:txBody>
      </p:sp>
    </p:spTree>
    <p:extLst>
      <p:ext uri="{BB962C8B-B14F-4D97-AF65-F5344CB8AC3E}">
        <p14:creationId xmlns:p14="http://schemas.microsoft.com/office/powerpoint/2010/main" val="291748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1F3896-70C5-4A89-B6A5-FF45C641379F}"/>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BD5724B-5441-4DC1-8A01-4F9E9D9D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4" name="Rectangle 3">
            <a:extLst>
              <a:ext uri="{FF2B5EF4-FFF2-40B4-BE49-F238E27FC236}">
                <a16:creationId xmlns:a16="http://schemas.microsoft.com/office/drawing/2014/main" id="{B9784C1D-ACB7-4F97-8AAD-9273ECD3E967}"/>
              </a:ext>
            </a:extLst>
          </p:cNvPr>
          <p:cNvSpPr/>
          <p:nvPr/>
        </p:nvSpPr>
        <p:spPr>
          <a:xfrm>
            <a:off x="187394" y="4177893"/>
            <a:ext cx="7818782" cy="2031325"/>
          </a:xfrm>
          <a:prstGeom prst="rect">
            <a:avLst/>
          </a:prstGeom>
        </p:spPr>
        <p:txBody>
          <a:bodyPr wrap="square">
            <a:spAutoFit/>
          </a:bodyPr>
          <a:lstStyle/>
          <a:p>
            <a:pPr marL="285750" indent="-285750">
              <a:buFont typeface="Arial" panose="020B0604020202020204" pitchFamily="34" charset="0"/>
              <a:buChar char="•"/>
            </a:pPr>
            <a:r>
              <a:rPr lang="en-US" dirty="0"/>
              <a:t>Kano and Kaduna with very low </a:t>
            </a:r>
          </a:p>
          <a:p>
            <a:r>
              <a:rPr lang="en-US" dirty="0"/>
              <a:t>     No. of confirmed cases is predicted </a:t>
            </a:r>
          </a:p>
          <a:p>
            <a:r>
              <a:rPr lang="en-US" dirty="0"/>
              <a:t>     to have received the greatest </a:t>
            </a:r>
          </a:p>
          <a:p>
            <a:r>
              <a:rPr lang="en-US" dirty="0"/>
              <a:t>     impact based on CCVI </a:t>
            </a:r>
          </a:p>
          <a:p>
            <a:endParaRPr lang="en-US" dirty="0"/>
          </a:p>
          <a:p>
            <a:pPr marL="285750" indent="-285750">
              <a:buFont typeface="Arial" panose="020B0604020202020204" pitchFamily="34" charset="0"/>
              <a:buChar char="•"/>
            </a:pPr>
            <a:r>
              <a:rPr lang="en-US" dirty="0"/>
              <a:t>Lagos, Ondo and Edo are predicted </a:t>
            </a:r>
          </a:p>
          <a:p>
            <a:r>
              <a:rPr lang="en-US" dirty="0"/>
              <a:t>     to have received the least impact based on CCVI</a:t>
            </a:r>
          </a:p>
        </p:txBody>
      </p:sp>
      <p:sp>
        <p:nvSpPr>
          <p:cNvPr id="5" name="TextBox 4">
            <a:extLst>
              <a:ext uri="{FF2B5EF4-FFF2-40B4-BE49-F238E27FC236}">
                <a16:creationId xmlns:a16="http://schemas.microsoft.com/office/drawing/2014/main" id="{A90F9C28-6347-407D-950E-9E862703282F}"/>
              </a:ext>
            </a:extLst>
          </p:cNvPr>
          <p:cNvSpPr txBox="1"/>
          <p:nvPr/>
        </p:nvSpPr>
        <p:spPr>
          <a:xfrm>
            <a:off x="326681" y="2489829"/>
            <a:ext cx="356759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Community Vulnerability index (CCVI) Is the measure of the impact of a disease on a community after the disease arrives.</a:t>
            </a:r>
          </a:p>
          <a:p>
            <a:endParaRPr lang="en-US" dirty="0"/>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39C8A2F-762F-4223-8033-50793C9C7B40}"/>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6" name="TextBox 5">
            <a:extLst>
              <a:ext uri="{FF2B5EF4-FFF2-40B4-BE49-F238E27FC236}">
                <a16:creationId xmlns:a16="http://schemas.microsoft.com/office/drawing/2014/main" id="{013280E3-F819-4A7F-BF76-0349D884B54A}"/>
              </a:ext>
            </a:extLst>
          </p:cNvPr>
          <p:cNvSpPr txBox="1"/>
          <p:nvPr/>
        </p:nvSpPr>
        <p:spPr>
          <a:xfrm>
            <a:off x="4966272" y="3257446"/>
            <a:ext cx="5224059" cy="369332"/>
          </a:xfrm>
          <a:prstGeom prst="rect">
            <a:avLst/>
          </a:prstGeom>
          <a:noFill/>
        </p:spPr>
        <p:txBody>
          <a:bodyPr wrap="none" rtlCol="0">
            <a:spAutoFit/>
          </a:bodyPr>
          <a:lstStyle/>
          <a:p>
            <a:r>
              <a:rPr lang="en-US" sz="1600" b="1" dirty="0"/>
              <a:t>Fig. 8.1: </a:t>
            </a:r>
            <a:r>
              <a:rPr lang="en-US" sz="1600" dirty="0"/>
              <a:t>Line graph of Overall CCVI and Lab Confirmed Cases</a:t>
            </a:r>
            <a:r>
              <a:rPr lang="en-US" dirty="0"/>
              <a:t> </a:t>
            </a:r>
          </a:p>
        </p:txBody>
      </p:sp>
      <p:pic>
        <p:nvPicPr>
          <p:cNvPr id="7172" name="Picture 4">
            <a:extLst>
              <a:ext uri="{FF2B5EF4-FFF2-40B4-BE49-F238E27FC236}">
                <a16:creationId xmlns:a16="http://schemas.microsoft.com/office/drawing/2014/main" id="{01C54F18-5C2A-46D6-A283-CF1409686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379" y="3740952"/>
            <a:ext cx="3567594" cy="252015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A83F88EA-94C1-41D1-8682-6035E2DCA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408" y="488235"/>
            <a:ext cx="4987788" cy="27283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8A94CF-CEBC-4E01-B388-3C1A3DB48216}"/>
              </a:ext>
            </a:extLst>
          </p:cNvPr>
          <p:cNvSpPr/>
          <p:nvPr/>
        </p:nvSpPr>
        <p:spPr>
          <a:xfrm>
            <a:off x="5587615" y="6250066"/>
            <a:ext cx="5026184" cy="338554"/>
          </a:xfrm>
          <a:prstGeom prst="rect">
            <a:avLst/>
          </a:prstGeom>
        </p:spPr>
        <p:txBody>
          <a:bodyPr wrap="none">
            <a:spAutoFit/>
          </a:bodyPr>
          <a:lstStyle/>
          <a:p>
            <a:r>
              <a:rPr lang="en-US" sz="1600" b="1" dirty="0"/>
              <a:t>Fig. 8.1: </a:t>
            </a:r>
            <a:r>
              <a:rPr lang="en-US" sz="1600" dirty="0"/>
              <a:t>Line graph of Overall CCVI and No. of Death Cases </a:t>
            </a:r>
          </a:p>
        </p:txBody>
      </p:sp>
    </p:spTree>
    <p:extLst>
      <p:ext uri="{BB962C8B-B14F-4D97-AF65-F5344CB8AC3E}">
        <p14:creationId xmlns:p14="http://schemas.microsoft.com/office/powerpoint/2010/main" val="1694486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D474CB-DC77-46AB-8F00-F17EBA8BB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155F9828-F9BB-46D5-9393-338DE1EED238}"/>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641FF725-8F6A-4104-B98E-6183421A4CFB}"/>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A95CF9-CCA7-4373-925A-49EEB7350091}"/>
              </a:ext>
            </a:extLst>
          </p:cNvPr>
          <p:cNvPicPr>
            <a:picLocks noChangeAspect="1"/>
          </p:cNvPicPr>
          <p:nvPr/>
        </p:nvPicPr>
        <p:blipFill>
          <a:blip r:embed="rId3"/>
          <a:stretch>
            <a:fillRect/>
          </a:stretch>
        </p:blipFill>
        <p:spPr>
          <a:xfrm>
            <a:off x="6135756" y="488235"/>
            <a:ext cx="4319224" cy="4130568"/>
          </a:xfrm>
          <a:prstGeom prst="rect">
            <a:avLst/>
          </a:prstGeom>
        </p:spPr>
      </p:pic>
      <p:sp>
        <p:nvSpPr>
          <p:cNvPr id="6" name="TextBox 5">
            <a:extLst>
              <a:ext uri="{FF2B5EF4-FFF2-40B4-BE49-F238E27FC236}">
                <a16:creationId xmlns:a16="http://schemas.microsoft.com/office/drawing/2014/main" id="{E4F3D317-7CB7-43F7-B0D4-62F9FA772CEB}"/>
              </a:ext>
            </a:extLst>
          </p:cNvPr>
          <p:cNvSpPr txBox="1"/>
          <p:nvPr/>
        </p:nvSpPr>
        <p:spPr>
          <a:xfrm>
            <a:off x="5495830" y="4504136"/>
            <a:ext cx="5038559" cy="584775"/>
          </a:xfrm>
          <a:prstGeom prst="rect">
            <a:avLst/>
          </a:prstGeom>
          <a:noFill/>
        </p:spPr>
        <p:txBody>
          <a:bodyPr wrap="none" rtlCol="0">
            <a:spAutoFit/>
          </a:bodyPr>
          <a:lstStyle/>
          <a:p>
            <a:r>
              <a:rPr lang="en-US" sz="1600" b="1" dirty="0"/>
              <a:t>Fig. 9.1</a:t>
            </a:r>
            <a:r>
              <a:rPr lang="en-US" sz="1600" dirty="0"/>
              <a:t>: Relationship between No. of Lab Cases Confirmed</a:t>
            </a:r>
          </a:p>
          <a:p>
            <a:r>
              <a:rPr lang="en-US" sz="1600" dirty="0"/>
              <a:t>and Population Density</a:t>
            </a:r>
          </a:p>
        </p:txBody>
      </p:sp>
      <p:sp>
        <p:nvSpPr>
          <p:cNvPr id="7" name="TextBox 6">
            <a:extLst>
              <a:ext uri="{FF2B5EF4-FFF2-40B4-BE49-F238E27FC236}">
                <a16:creationId xmlns:a16="http://schemas.microsoft.com/office/drawing/2014/main" id="{AD24F6C3-9DAA-4CD0-980D-C79E33D38080}"/>
              </a:ext>
            </a:extLst>
          </p:cNvPr>
          <p:cNvSpPr txBox="1"/>
          <p:nvPr/>
        </p:nvSpPr>
        <p:spPr>
          <a:xfrm>
            <a:off x="2074137" y="843676"/>
            <a:ext cx="4050724" cy="2585323"/>
          </a:xfrm>
          <a:prstGeom prst="rect">
            <a:avLst/>
          </a:prstGeom>
          <a:noFill/>
        </p:spPr>
        <p:txBody>
          <a:bodyPr wrap="none" rtlCol="0">
            <a:spAutoFit/>
          </a:bodyPr>
          <a:lstStyle/>
          <a:p>
            <a:pPr marL="285750" indent="-285750">
              <a:buFont typeface="Arial" panose="020B0604020202020204" pitchFamily="34" charset="0"/>
              <a:buChar char="•"/>
            </a:pPr>
            <a:r>
              <a:rPr lang="en-US" dirty="0"/>
              <a:t>Reg plot shows a linear relationship</a:t>
            </a:r>
          </a:p>
          <a:p>
            <a:r>
              <a:rPr lang="en-US" dirty="0"/>
              <a:t>      between No. of Lab cases confirmed</a:t>
            </a:r>
          </a:p>
          <a:p>
            <a:r>
              <a:rPr lang="en-US" dirty="0"/>
              <a:t>      and Population Density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Relationship is positively correlated </a:t>
            </a:r>
          </a:p>
          <a:p>
            <a:r>
              <a:rPr lang="en-US" dirty="0"/>
              <a:t>      and implies that the No. of Lab cases </a:t>
            </a:r>
          </a:p>
          <a:p>
            <a:r>
              <a:rPr lang="en-US" dirty="0"/>
              <a:t>      would increase as the population</a:t>
            </a:r>
          </a:p>
          <a:p>
            <a:r>
              <a:rPr lang="en-US" dirty="0"/>
              <a:t>      Density increases (i.e. No. of Persons </a:t>
            </a:r>
          </a:p>
          <a:p>
            <a:r>
              <a:rPr lang="en-US" dirty="0"/>
              <a:t>      Per SQ.km)</a:t>
            </a:r>
          </a:p>
        </p:txBody>
      </p:sp>
      <p:pic>
        <p:nvPicPr>
          <p:cNvPr id="1026" name="Picture 2">
            <a:extLst>
              <a:ext uri="{FF2B5EF4-FFF2-40B4-BE49-F238E27FC236}">
                <a16:creationId xmlns:a16="http://schemas.microsoft.com/office/drawing/2014/main" id="{24F28155-75BD-49F9-AFDB-BD994F60A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06" y="3474398"/>
            <a:ext cx="3464173" cy="33128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3B490A-CA59-4E94-82FF-28C7EDB6C989}"/>
              </a:ext>
            </a:extLst>
          </p:cNvPr>
          <p:cNvSpPr txBox="1"/>
          <p:nvPr/>
        </p:nvSpPr>
        <p:spPr>
          <a:xfrm>
            <a:off x="4099499" y="6012161"/>
            <a:ext cx="5038559" cy="584775"/>
          </a:xfrm>
          <a:prstGeom prst="rect">
            <a:avLst/>
          </a:prstGeom>
          <a:noFill/>
        </p:spPr>
        <p:txBody>
          <a:bodyPr wrap="none" rtlCol="0">
            <a:spAutoFit/>
          </a:bodyPr>
          <a:lstStyle/>
          <a:p>
            <a:r>
              <a:rPr lang="en-US" sz="1600" b="1" dirty="0"/>
              <a:t>Fig. 9.2</a:t>
            </a:r>
            <a:r>
              <a:rPr lang="en-US" sz="1600" dirty="0"/>
              <a:t>: Relationship between No. of Lab Cases Confirmed</a:t>
            </a:r>
          </a:p>
          <a:p>
            <a:r>
              <a:rPr lang="en-US" sz="1600" dirty="0"/>
              <a:t>and Population</a:t>
            </a:r>
          </a:p>
        </p:txBody>
      </p:sp>
    </p:spTree>
    <p:extLst>
      <p:ext uri="{BB962C8B-B14F-4D97-AF65-F5344CB8AC3E}">
        <p14:creationId xmlns:p14="http://schemas.microsoft.com/office/powerpoint/2010/main" val="217230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9CE8A7-BCE6-48A0-A787-2643E02EE287}"/>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93058C-AA73-4392-8849-55A1EE7BD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4" name="Rectangle 3">
            <a:extLst>
              <a:ext uri="{FF2B5EF4-FFF2-40B4-BE49-F238E27FC236}">
                <a16:creationId xmlns:a16="http://schemas.microsoft.com/office/drawing/2014/main" id="{EC597F72-27F0-434B-AD57-24CE249CC93A}"/>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pic>
        <p:nvPicPr>
          <p:cNvPr id="5" name="Picture 4">
            <a:extLst>
              <a:ext uri="{FF2B5EF4-FFF2-40B4-BE49-F238E27FC236}">
                <a16:creationId xmlns:a16="http://schemas.microsoft.com/office/drawing/2014/main" id="{2207AED8-7119-46B6-A028-3C45DB2F90F3}"/>
              </a:ext>
            </a:extLst>
          </p:cNvPr>
          <p:cNvPicPr>
            <a:picLocks noChangeAspect="1"/>
          </p:cNvPicPr>
          <p:nvPr/>
        </p:nvPicPr>
        <p:blipFill>
          <a:blip r:embed="rId3"/>
          <a:stretch>
            <a:fillRect/>
          </a:stretch>
        </p:blipFill>
        <p:spPr>
          <a:xfrm>
            <a:off x="6609134" y="847885"/>
            <a:ext cx="3656228" cy="3621406"/>
          </a:xfrm>
          <a:prstGeom prst="rect">
            <a:avLst/>
          </a:prstGeom>
        </p:spPr>
      </p:pic>
      <p:sp>
        <p:nvSpPr>
          <p:cNvPr id="6" name="TextBox 5">
            <a:extLst>
              <a:ext uri="{FF2B5EF4-FFF2-40B4-BE49-F238E27FC236}">
                <a16:creationId xmlns:a16="http://schemas.microsoft.com/office/drawing/2014/main" id="{16023C5F-C0FC-4399-A5F0-AAC23339C40E}"/>
              </a:ext>
            </a:extLst>
          </p:cNvPr>
          <p:cNvSpPr txBox="1"/>
          <p:nvPr/>
        </p:nvSpPr>
        <p:spPr>
          <a:xfrm>
            <a:off x="6594430" y="4469291"/>
            <a:ext cx="3804247" cy="584775"/>
          </a:xfrm>
          <a:prstGeom prst="rect">
            <a:avLst/>
          </a:prstGeom>
          <a:noFill/>
        </p:spPr>
        <p:txBody>
          <a:bodyPr wrap="none" rtlCol="0">
            <a:spAutoFit/>
          </a:bodyPr>
          <a:lstStyle/>
          <a:p>
            <a:r>
              <a:rPr lang="en-US" sz="1600" b="1" dirty="0"/>
              <a:t>Fig. 10.1: </a:t>
            </a:r>
            <a:r>
              <a:rPr lang="en-US" sz="1600" dirty="0"/>
              <a:t>Relationship Between Population </a:t>
            </a:r>
          </a:p>
          <a:p>
            <a:r>
              <a:rPr lang="en-US" sz="1600" dirty="0"/>
              <a:t>and No. of Deaths</a:t>
            </a:r>
          </a:p>
        </p:txBody>
      </p:sp>
      <p:sp>
        <p:nvSpPr>
          <p:cNvPr id="7" name="TextBox 6">
            <a:extLst>
              <a:ext uri="{FF2B5EF4-FFF2-40B4-BE49-F238E27FC236}">
                <a16:creationId xmlns:a16="http://schemas.microsoft.com/office/drawing/2014/main" id="{479B0ADA-34A4-47B5-9323-4789312B5469}"/>
              </a:ext>
            </a:extLst>
          </p:cNvPr>
          <p:cNvSpPr txBox="1"/>
          <p:nvPr/>
        </p:nvSpPr>
        <p:spPr>
          <a:xfrm>
            <a:off x="2147988" y="1024726"/>
            <a:ext cx="464367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Reg plot shows a strong linear relationship</a:t>
            </a:r>
          </a:p>
          <a:p>
            <a:r>
              <a:rPr lang="en-US" sz="1600" dirty="0"/>
              <a:t>      between No. of Covid-19 deaths and population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Relationship is positively correlated and implies</a:t>
            </a:r>
          </a:p>
          <a:p>
            <a:r>
              <a:rPr lang="en-US" sz="1600" dirty="0"/>
              <a:t>       that No. of Covid-19 deaths is much more likely </a:t>
            </a:r>
          </a:p>
          <a:p>
            <a:r>
              <a:rPr lang="en-US" sz="1600" dirty="0"/>
              <a:t>       to increase as population increases</a:t>
            </a:r>
          </a:p>
        </p:txBody>
      </p:sp>
      <p:sp>
        <p:nvSpPr>
          <p:cNvPr id="8" name="Rectangle 7">
            <a:extLst>
              <a:ext uri="{FF2B5EF4-FFF2-40B4-BE49-F238E27FC236}">
                <a16:creationId xmlns:a16="http://schemas.microsoft.com/office/drawing/2014/main" id="{A60BC5C1-C6ED-4FCE-ABDE-3B59840179E0}"/>
              </a:ext>
            </a:extLst>
          </p:cNvPr>
          <p:cNvSpPr/>
          <p:nvPr/>
        </p:nvSpPr>
        <p:spPr>
          <a:xfrm>
            <a:off x="2995080" y="6180307"/>
            <a:ext cx="3886847" cy="584775"/>
          </a:xfrm>
          <a:prstGeom prst="rect">
            <a:avLst/>
          </a:prstGeom>
        </p:spPr>
        <p:txBody>
          <a:bodyPr wrap="square">
            <a:spAutoFit/>
          </a:bodyPr>
          <a:lstStyle/>
          <a:p>
            <a:r>
              <a:rPr lang="en-US" sz="1600" b="1" dirty="0"/>
              <a:t>Fig. 10.2: </a:t>
            </a:r>
            <a:r>
              <a:rPr lang="en-US" sz="1600" dirty="0"/>
              <a:t>Relationship Between Population </a:t>
            </a:r>
          </a:p>
          <a:p>
            <a:r>
              <a:rPr lang="en-US" sz="1600" dirty="0"/>
              <a:t>Density and No. of Deaths</a:t>
            </a:r>
          </a:p>
        </p:txBody>
      </p:sp>
      <p:pic>
        <p:nvPicPr>
          <p:cNvPr id="9" name="Picture 8">
            <a:extLst>
              <a:ext uri="{FF2B5EF4-FFF2-40B4-BE49-F238E27FC236}">
                <a16:creationId xmlns:a16="http://schemas.microsoft.com/office/drawing/2014/main" id="{65767C41-6827-48E8-AD7A-4E99159E85BF}"/>
              </a:ext>
            </a:extLst>
          </p:cNvPr>
          <p:cNvPicPr>
            <a:picLocks noChangeAspect="1"/>
          </p:cNvPicPr>
          <p:nvPr/>
        </p:nvPicPr>
        <p:blipFill>
          <a:blip r:embed="rId4"/>
          <a:stretch>
            <a:fillRect/>
          </a:stretch>
        </p:blipFill>
        <p:spPr>
          <a:xfrm>
            <a:off x="3116401" y="2935797"/>
            <a:ext cx="3273288" cy="3242113"/>
          </a:xfrm>
          <a:prstGeom prst="rect">
            <a:avLst/>
          </a:prstGeom>
        </p:spPr>
      </p:pic>
      <p:sp>
        <p:nvSpPr>
          <p:cNvPr id="10" name="Rectangle 9">
            <a:extLst>
              <a:ext uri="{FF2B5EF4-FFF2-40B4-BE49-F238E27FC236}">
                <a16:creationId xmlns:a16="http://schemas.microsoft.com/office/drawing/2014/main" id="{B6E12CBE-7A17-497D-87C7-AFA3A107D529}"/>
              </a:ext>
            </a:extLst>
          </p:cNvPr>
          <p:cNvSpPr/>
          <p:nvPr/>
        </p:nvSpPr>
        <p:spPr>
          <a:xfrm>
            <a:off x="250170" y="3311036"/>
            <a:ext cx="2899887" cy="3416320"/>
          </a:xfrm>
          <a:prstGeom prst="rect">
            <a:avLst/>
          </a:prstGeom>
        </p:spPr>
        <p:txBody>
          <a:bodyPr wrap="square">
            <a:spAutoFit/>
          </a:bodyPr>
          <a:lstStyle/>
          <a:p>
            <a:pPr marL="285750" indent="-285750">
              <a:buFont typeface="Arial" panose="020B0604020202020204" pitchFamily="34" charset="0"/>
              <a:buChar char="•"/>
            </a:pPr>
            <a:r>
              <a:rPr lang="en-US" dirty="0"/>
              <a:t> linear relationship</a:t>
            </a:r>
          </a:p>
          <a:p>
            <a:r>
              <a:rPr lang="en-US" dirty="0"/>
              <a:t>      between No. of Covid-19</a:t>
            </a:r>
          </a:p>
          <a:p>
            <a:r>
              <a:rPr lang="en-US" dirty="0"/>
              <a:t>      Deaths and Population</a:t>
            </a:r>
          </a:p>
          <a:p>
            <a:r>
              <a:rPr lang="en-US" dirty="0"/>
              <a:t>      density </a:t>
            </a:r>
          </a:p>
          <a:p>
            <a:endParaRPr lang="en-US" dirty="0"/>
          </a:p>
          <a:p>
            <a:pPr marL="285750" indent="-285750">
              <a:buFont typeface="Arial" panose="020B0604020202020204" pitchFamily="34" charset="0"/>
              <a:buChar char="•"/>
            </a:pPr>
            <a:r>
              <a:rPr lang="en-US" dirty="0"/>
              <a:t>Relationship is positively correlated and implies</a:t>
            </a:r>
          </a:p>
          <a:p>
            <a:r>
              <a:rPr lang="en-US" dirty="0"/>
              <a:t>      that No. of Covid-19</a:t>
            </a:r>
          </a:p>
          <a:p>
            <a:r>
              <a:rPr lang="en-US" dirty="0"/>
              <a:t>      Deaths increases with</a:t>
            </a:r>
          </a:p>
          <a:p>
            <a:r>
              <a:rPr lang="en-US" dirty="0"/>
              <a:t>      increase in Pop. Density</a:t>
            </a:r>
          </a:p>
          <a:p>
            <a:r>
              <a:rPr lang="en-US" dirty="0"/>
              <a:t>       (i.e. No. of Persons per</a:t>
            </a:r>
          </a:p>
          <a:p>
            <a:r>
              <a:rPr lang="en-US" dirty="0"/>
              <a:t>         SQ.km)</a:t>
            </a:r>
          </a:p>
        </p:txBody>
      </p:sp>
    </p:spTree>
    <p:extLst>
      <p:ext uri="{BB962C8B-B14F-4D97-AF65-F5344CB8AC3E}">
        <p14:creationId xmlns:p14="http://schemas.microsoft.com/office/powerpoint/2010/main" val="108799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09DE33-6278-4C96-B317-7BE5DC49B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62A1405F-436D-40F0-805D-9AE767A7C01C}"/>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28D9F7B2-2465-4E3D-9180-973D64CC9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742" y="933435"/>
            <a:ext cx="6588516" cy="36284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73B264-1DCA-4ADC-99F3-20AEACA5DF49}"/>
              </a:ext>
            </a:extLst>
          </p:cNvPr>
          <p:cNvSpPr/>
          <p:nvPr/>
        </p:nvSpPr>
        <p:spPr>
          <a:xfrm>
            <a:off x="1651897" y="5007093"/>
            <a:ext cx="8526681" cy="1477328"/>
          </a:xfrm>
          <a:prstGeom prst="rect">
            <a:avLst/>
          </a:prstGeom>
        </p:spPr>
        <p:txBody>
          <a:bodyPr wrap="square">
            <a:spAutoFit/>
          </a:bodyPr>
          <a:lstStyle/>
          <a:p>
            <a:pPr marL="285750" indent="-285750">
              <a:buFont typeface="Arial" panose="020B0604020202020204" pitchFamily="34" charset="0"/>
              <a:buChar char="•"/>
            </a:pPr>
            <a:r>
              <a:rPr lang="en-US" dirty="0"/>
              <a:t>Nigeria </a:t>
            </a:r>
            <a:r>
              <a:rPr lang="en-US" dirty="0" err="1"/>
              <a:t>RealGDP</a:t>
            </a:r>
            <a:r>
              <a:rPr lang="en-US" dirty="0"/>
              <a:t> value dropped in the second quatre (Q2) of 2020 as compared against pre-</a:t>
            </a:r>
            <a:r>
              <a:rPr lang="en-US" dirty="0" err="1"/>
              <a:t>covid</a:t>
            </a:r>
            <a:r>
              <a:rPr lang="en-US" dirty="0"/>
              <a:t> period.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implies that Covid-19 had a Negative impact on the Nigerian Economy especially during the second quarter of 2020 (the first wave of Covid-19 ).</a:t>
            </a:r>
          </a:p>
        </p:txBody>
      </p:sp>
      <p:sp>
        <p:nvSpPr>
          <p:cNvPr id="6" name="Rectangle 5">
            <a:extLst>
              <a:ext uri="{FF2B5EF4-FFF2-40B4-BE49-F238E27FC236}">
                <a16:creationId xmlns:a16="http://schemas.microsoft.com/office/drawing/2014/main" id="{F0DAEBCF-DDDB-49C5-8CC8-C6D381549043}"/>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5" name="TextBox 4">
            <a:extLst>
              <a:ext uri="{FF2B5EF4-FFF2-40B4-BE49-F238E27FC236}">
                <a16:creationId xmlns:a16="http://schemas.microsoft.com/office/drawing/2014/main" id="{61B836F2-B569-468D-BDE4-F7001D860B63}"/>
              </a:ext>
            </a:extLst>
          </p:cNvPr>
          <p:cNvSpPr txBox="1"/>
          <p:nvPr/>
        </p:nvSpPr>
        <p:spPr>
          <a:xfrm>
            <a:off x="2731436" y="4592171"/>
            <a:ext cx="6755632" cy="338554"/>
          </a:xfrm>
          <a:prstGeom prst="rect">
            <a:avLst/>
          </a:prstGeom>
          <a:noFill/>
        </p:spPr>
        <p:txBody>
          <a:bodyPr wrap="none" rtlCol="0">
            <a:spAutoFit/>
          </a:bodyPr>
          <a:lstStyle/>
          <a:p>
            <a:r>
              <a:rPr lang="en-US" sz="1600" b="1" dirty="0"/>
              <a:t>Fig. 11: </a:t>
            </a:r>
            <a:r>
              <a:rPr lang="en-US" sz="1600" dirty="0"/>
              <a:t>Nigeria Real Gross Domestic Product values before and during Covid-19</a:t>
            </a:r>
          </a:p>
        </p:txBody>
      </p:sp>
    </p:spTree>
    <p:extLst>
      <p:ext uri="{BB962C8B-B14F-4D97-AF65-F5344CB8AC3E}">
        <p14:creationId xmlns:p14="http://schemas.microsoft.com/office/powerpoint/2010/main" val="70661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8444C1-8B44-4490-BCA5-25D0909C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A34314A4-2863-45BD-B861-2F48A54B8BA6}"/>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C7378C68-15D3-4783-9854-CD665BEE8660}"/>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48596B-7732-49E4-942B-2A4CCD727B81}"/>
              </a:ext>
            </a:extLst>
          </p:cNvPr>
          <p:cNvPicPr>
            <a:picLocks noChangeAspect="1"/>
          </p:cNvPicPr>
          <p:nvPr/>
        </p:nvPicPr>
        <p:blipFill>
          <a:blip r:embed="rId3"/>
          <a:stretch>
            <a:fillRect/>
          </a:stretch>
        </p:blipFill>
        <p:spPr>
          <a:xfrm>
            <a:off x="887071" y="2393393"/>
            <a:ext cx="4294533" cy="3873687"/>
          </a:xfrm>
          <a:prstGeom prst="rect">
            <a:avLst/>
          </a:prstGeom>
        </p:spPr>
      </p:pic>
      <p:sp>
        <p:nvSpPr>
          <p:cNvPr id="6" name="TextBox 5">
            <a:extLst>
              <a:ext uri="{FF2B5EF4-FFF2-40B4-BE49-F238E27FC236}">
                <a16:creationId xmlns:a16="http://schemas.microsoft.com/office/drawing/2014/main" id="{C1F84AC8-EFB7-42B5-8231-69D2D9F27338}"/>
              </a:ext>
            </a:extLst>
          </p:cNvPr>
          <p:cNvSpPr txBox="1"/>
          <p:nvPr/>
        </p:nvSpPr>
        <p:spPr>
          <a:xfrm>
            <a:off x="422104" y="6325724"/>
            <a:ext cx="5627566" cy="338554"/>
          </a:xfrm>
          <a:prstGeom prst="rect">
            <a:avLst/>
          </a:prstGeom>
          <a:noFill/>
        </p:spPr>
        <p:txBody>
          <a:bodyPr wrap="none" rtlCol="0">
            <a:spAutoFit/>
          </a:bodyPr>
          <a:lstStyle/>
          <a:p>
            <a:r>
              <a:rPr lang="en-US" sz="1600" b="1" dirty="0"/>
              <a:t>Fig. 12.2: </a:t>
            </a:r>
            <a:r>
              <a:rPr lang="en-US" sz="1600" dirty="0"/>
              <a:t>Top 10 States with the Lowest Reduction in 2020 Budget</a:t>
            </a:r>
          </a:p>
        </p:txBody>
      </p:sp>
      <p:pic>
        <p:nvPicPr>
          <p:cNvPr id="7" name="Picture 6">
            <a:extLst>
              <a:ext uri="{FF2B5EF4-FFF2-40B4-BE49-F238E27FC236}">
                <a16:creationId xmlns:a16="http://schemas.microsoft.com/office/drawing/2014/main" id="{9A6D71E9-1389-47D7-B0E8-93391B4BDC7A}"/>
              </a:ext>
            </a:extLst>
          </p:cNvPr>
          <p:cNvPicPr>
            <a:picLocks noChangeAspect="1"/>
          </p:cNvPicPr>
          <p:nvPr/>
        </p:nvPicPr>
        <p:blipFill>
          <a:blip r:embed="rId4"/>
          <a:stretch>
            <a:fillRect/>
          </a:stretch>
        </p:blipFill>
        <p:spPr>
          <a:xfrm>
            <a:off x="5735526" y="615927"/>
            <a:ext cx="4324350" cy="4019550"/>
          </a:xfrm>
          <a:prstGeom prst="rect">
            <a:avLst/>
          </a:prstGeom>
        </p:spPr>
      </p:pic>
      <p:sp>
        <p:nvSpPr>
          <p:cNvPr id="8" name="Rectangle 7">
            <a:extLst>
              <a:ext uri="{FF2B5EF4-FFF2-40B4-BE49-F238E27FC236}">
                <a16:creationId xmlns:a16="http://schemas.microsoft.com/office/drawing/2014/main" id="{59FCCD5C-0DAC-4893-9A46-53C627DC37D2}"/>
              </a:ext>
            </a:extLst>
          </p:cNvPr>
          <p:cNvSpPr/>
          <p:nvPr/>
        </p:nvSpPr>
        <p:spPr>
          <a:xfrm>
            <a:off x="5281949" y="4807765"/>
            <a:ext cx="5331850" cy="584775"/>
          </a:xfrm>
          <a:prstGeom prst="rect">
            <a:avLst/>
          </a:prstGeom>
        </p:spPr>
        <p:txBody>
          <a:bodyPr wrap="square">
            <a:spAutoFit/>
          </a:bodyPr>
          <a:lstStyle/>
          <a:p>
            <a:r>
              <a:rPr lang="en-US" sz="1600" b="1" dirty="0"/>
              <a:t>Fig. 12.1: </a:t>
            </a:r>
            <a:r>
              <a:rPr lang="en-US" sz="1600" dirty="0"/>
              <a:t>Top 10 States with the Lowest Reduction in 2020 Budget</a:t>
            </a:r>
          </a:p>
        </p:txBody>
      </p:sp>
    </p:spTree>
    <p:extLst>
      <p:ext uri="{BB962C8B-B14F-4D97-AF65-F5344CB8AC3E}">
        <p14:creationId xmlns:p14="http://schemas.microsoft.com/office/powerpoint/2010/main" val="399220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3870A-1CDF-408E-8732-F8402A9E777A}"/>
              </a:ext>
            </a:extLst>
          </p:cNvPr>
          <p:cNvSpPr>
            <a:spLocks noGrp="1"/>
          </p:cNvSpPr>
          <p:nvPr>
            <p:ph idx="1"/>
          </p:nvPr>
        </p:nvSpPr>
        <p:spPr>
          <a:xfrm>
            <a:off x="2576934" y="1857306"/>
            <a:ext cx="7038131" cy="3536329"/>
          </a:xfrm>
        </p:spPr>
        <p:txBody>
          <a:bodyPr>
            <a:normAutofit fontScale="85000" lnSpcReduction="20000"/>
          </a:bodyPr>
          <a:lstStyle/>
          <a:p>
            <a:pPr>
              <a:lnSpc>
                <a:spcPct val="150000"/>
              </a:lnSpc>
            </a:pPr>
            <a:r>
              <a:rPr lang="en-US" sz="2200" dirty="0"/>
              <a:t>To analyze the outbreak of the disease in all the states using data from the NCDC official website</a:t>
            </a:r>
          </a:p>
          <a:p>
            <a:pPr>
              <a:lnSpc>
                <a:spcPct val="150000"/>
              </a:lnSpc>
            </a:pPr>
            <a:r>
              <a:rPr lang="en-US" sz="2200" dirty="0"/>
              <a:t>To determine the effect of the pandemic on the Nigerian Economy using external dataset such as Real Domestic Gross Product data (</a:t>
            </a:r>
            <a:r>
              <a:rPr lang="en-US" sz="2200" dirty="0" err="1"/>
              <a:t>RealGDP</a:t>
            </a:r>
            <a:r>
              <a:rPr lang="en-US" sz="2200" dirty="0"/>
              <a:t>).</a:t>
            </a:r>
          </a:p>
          <a:p>
            <a:pPr>
              <a:lnSpc>
                <a:spcPct val="150000"/>
              </a:lnSpc>
            </a:pPr>
            <a:r>
              <a:rPr lang="en-US" sz="2200" dirty="0"/>
              <a:t>To determine the impact of the pandemic on all Nigerian states using external dataset that provides the community vulnerability index (CCVI), budget data and revenue generated by the states.</a:t>
            </a:r>
          </a:p>
        </p:txBody>
      </p:sp>
      <p:sp>
        <p:nvSpPr>
          <p:cNvPr id="6" name="Rectangle 5">
            <a:extLst>
              <a:ext uri="{FF2B5EF4-FFF2-40B4-BE49-F238E27FC236}">
                <a16:creationId xmlns:a16="http://schemas.microsoft.com/office/drawing/2014/main" id="{4F4802AC-AB54-4DE5-96CF-0065192CFE7B}"/>
              </a:ext>
            </a:extLst>
          </p:cNvPr>
          <p:cNvSpPr/>
          <p:nvPr/>
        </p:nvSpPr>
        <p:spPr>
          <a:xfrm>
            <a:off x="4307661" y="841512"/>
            <a:ext cx="2914067" cy="461665"/>
          </a:xfrm>
          <a:prstGeom prst="rect">
            <a:avLst/>
          </a:prstGeom>
        </p:spPr>
        <p:txBody>
          <a:bodyPr wrap="none">
            <a:spAutoFit/>
          </a:bodyPr>
          <a:lstStyle/>
          <a:p>
            <a:pPr algn="ctr"/>
            <a:r>
              <a:rPr lang="en-US" sz="2400" dirty="0">
                <a:solidFill>
                  <a:srgbClr val="002060"/>
                </a:solidFill>
              </a:rPr>
              <a:t>PURPOSE STATEMENT</a:t>
            </a:r>
          </a:p>
        </p:txBody>
      </p:sp>
      <p:pic>
        <p:nvPicPr>
          <p:cNvPr id="7" name="Picture 6">
            <a:extLst>
              <a:ext uri="{FF2B5EF4-FFF2-40B4-BE49-F238E27FC236}">
                <a16:creationId xmlns:a16="http://schemas.microsoft.com/office/drawing/2014/main" id="{7155627C-A009-4621-AB68-2732EA9DF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9" name="Rectangle 8">
            <a:extLst>
              <a:ext uri="{FF2B5EF4-FFF2-40B4-BE49-F238E27FC236}">
                <a16:creationId xmlns:a16="http://schemas.microsoft.com/office/drawing/2014/main" id="{2DAADAAD-CBD9-4150-80E3-5BAA93723B8E}"/>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213B19-455B-4B9A-8116-35280DE683B6}"/>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3624789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892B7E-BD4A-479E-8D98-5DACA4DAA97C}"/>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F569E5-118A-4011-8EF3-3EE20BCEB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pic>
        <p:nvPicPr>
          <p:cNvPr id="7" name="Picture 6">
            <a:extLst>
              <a:ext uri="{FF2B5EF4-FFF2-40B4-BE49-F238E27FC236}">
                <a16:creationId xmlns:a16="http://schemas.microsoft.com/office/drawing/2014/main" id="{E068004F-9994-4EC4-9F45-BB43673C22A5}"/>
              </a:ext>
            </a:extLst>
          </p:cNvPr>
          <p:cNvPicPr>
            <a:picLocks noChangeAspect="1"/>
          </p:cNvPicPr>
          <p:nvPr/>
        </p:nvPicPr>
        <p:blipFill>
          <a:blip r:embed="rId3"/>
          <a:stretch>
            <a:fillRect/>
          </a:stretch>
        </p:blipFill>
        <p:spPr>
          <a:xfrm>
            <a:off x="598612" y="3006370"/>
            <a:ext cx="4314825" cy="2905125"/>
          </a:xfrm>
          <a:prstGeom prst="rect">
            <a:avLst/>
          </a:prstGeom>
        </p:spPr>
      </p:pic>
      <p:sp>
        <p:nvSpPr>
          <p:cNvPr id="8" name="Rectangle 7">
            <a:extLst>
              <a:ext uri="{FF2B5EF4-FFF2-40B4-BE49-F238E27FC236}">
                <a16:creationId xmlns:a16="http://schemas.microsoft.com/office/drawing/2014/main" id="{C74FD642-C1A1-4A5A-8E89-DD57795D3776}"/>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pic>
        <p:nvPicPr>
          <p:cNvPr id="4" name="Picture 3">
            <a:extLst>
              <a:ext uri="{FF2B5EF4-FFF2-40B4-BE49-F238E27FC236}">
                <a16:creationId xmlns:a16="http://schemas.microsoft.com/office/drawing/2014/main" id="{070C34A0-5707-4FE9-A278-ED516493848B}"/>
              </a:ext>
            </a:extLst>
          </p:cNvPr>
          <p:cNvPicPr>
            <a:picLocks noChangeAspect="1"/>
          </p:cNvPicPr>
          <p:nvPr/>
        </p:nvPicPr>
        <p:blipFill>
          <a:blip r:embed="rId4"/>
          <a:stretch>
            <a:fillRect/>
          </a:stretch>
        </p:blipFill>
        <p:spPr>
          <a:xfrm>
            <a:off x="6157196" y="474970"/>
            <a:ext cx="4108173" cy="2717988"/>
          </a:xfrm>
          <a:prstGeom prst="rect">
            <a:avLst/>
          </a:prstGeom>
        </p:spPr>
      </p:pic>
      <p:sp>
        <p:nvSpPr>
          <p:cNvPr id="5" name="TextBox 4">
            <a:extLst>
              <a:ext uri="{FF2B5EF4-FFF2-40B4-BE49-F238E27FC236}">
                <a16:creationId xmlns:a16="http://schemas.microsoft.com/office/drawing/2014/main" id="{55662E56-238B-46DB-B1BE-76C8DCDAA92E}"/>
              </a:ext>
            </a:extLst>
          </p:cNvPr>
          <p:cNvSpPr txBox="1"/>
          <p:nvPr/>
        </p:nvSpPr>
        <p:spPr>
          <a:xfrm>
            <a:off x="2299498" y="896465"/>
            <a:ext cx="3800849" cy="1200329"/>
          </a:xfrm>
          <a:prstGeom prst="rect">
            <a:avLst/>
          </a:prstGeom>
          <a:noFill/>
        </p:spPr>
        <p:txBody>
          <a:bodyPr wrap="square" rtlCol="0">
            <a:spAutoFit/>
          </a:bodyPr>
          <a:lstStyle/>
          <a:p>
            <a:r>
              <a:rPr lang="en-US" dirty="0"/>
              <a:t>With Lagos and Cross River having the </a:t>
            </a:r>
          </a:p>
          <a:p>
            <a:r>
              <a:rPr lang="en-US" dirty="0"/>
              <a:t>Largest budget reduction (outliers), </a:t>
            </a:r>
          </a:p>
          <a:p>
            <a:r>
              <a:rPr lang="en-US" dirty="0"/>
              <a:t>the relationship shown here is poorly</a:t>
            </a:r>
          </a:p>
          <a:p>
            <a:r>
              <a:rPr lang="en-US" dirty="0"/>
              <a:t>correlated </a:t>
            </a:r>
          </a:p>
        </p:txBody>
      </p:sp>
      <p:sp>
        <p:nvSpPr>
          <p:cNvPr id="6" name="TextBox 5">
            <a:extLst>
              <a:ext uri="{FF2B5EF4-FFF2-40B4-BE49-F238E27FC236}">
                <a16:creationId xmlns:a16="http://schemas.microsoft.com/office/drawing/2014/main" id="{F07CBE80-7CA3-40FA-9C33-5BBCF9C3B77C}"/>
              </a:ext>
            </a:extLst>
          </p:cNvPr>
          <p:cNvSpPr txBox="1"/>
          <p:nvPr/>
        </p:nvSpPr>
        <p:spPr>
          <a:xfrm>
            <a:off x="5081082" y="3940437"/>
            <a:ext cx="50415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Relationship becomes linear and positively</a:t>
            </a:r>
          </a:p>
          <a:p>
            <a:r>
              <a:rPr lang="en-US" dirty="0"/>
              <a:t>      correlated after </a:t>
            </a:r>
            <a:r>
              <a:rPr lang="en-US" b="1" dirty="0"/>
              <a:t>dropping Lagos and Cross River.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states with the greatest budget reduction increased their reduction in budget as the CCVI  increases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Mean CCVI of top 10 states with largest </a:t>
            </a:r>
          </a:p>
          <a:p>
            <a:r>
              <a:rPr lang="en-US" dirty="0"/>
              <a:t>      budget reduction (</a:t>
            </a:r>
            <a:r>
              <a:rPr lang="en-US" b="1" dirty="0"/>
              <a:t>mean=277.071bn</a:t>
            </a:r>
            <a:r>
              <a:rPr lang="en-US" dirty="0"/>
              <a:t>) is </a:t>
            </a:r>
            <a:r>
              <a:rPr lang="en-US" b="1" dirty="0"/>
              <a:t>0.36</a:t>
            </a:r>
          </a:p>
        </p:txBody>
      </p:sp>
      <p:sp>
        <p:nvSpPr>
          <p:cNvPr id="9" name="TextBox 8">
            <a:extLst>
              <a:ext uri="{FF2B5EF4-FFF2-40B4-BE49-F238E27FC236}">
                <a16:creationId xmlns:a16="http://schemas.microsoft.com/office/drawing/2014/main" id="{70B8B241-E4C7-4843-8431-B498A7CE5D0B}"/>
              </a:ext>
            </a:extLst>
          </p:cNvPr>
          <p:cNvSpPr txBox="1"/>
          <p:nvPr/>
        </p:nvSpPr>
        <p:spPr>
          <a:xfrm>
            <a:off x="473191" y="5974879"/>
            <a:ext cx="4607891" cy="830997"/>
          </a:xfrm>
          <a:prstGeom prst="rect">
            <a:avLst/>
          </a:prstGeom>
          <a:noFill/>
        </p:spPr>
        <p:txBody>
          <a:bodyPr wrap="square" rtlCol="0">
            <a:spAutoFit/>
          </a:bodyPr>
          <a:lstStyle/>
          <a:p>
            <a:r>
              <a:rPr lang="en-US" sz="1600" b="1" dirty="0"/>
              <a:t>Fig. 13.2: </a:t>
            </a:r>
            <a:r>
              <a:rPr lang="en-US" sz="1600" dirty="0"/>
              <a:t>Relationship Between Largest Budget </a:t>
            </a:r>
          </a:p>
          <a:p>
            <a:r>
              <a:rPr lang="en-US" sz="1600" dirty="0"/>
              <a:t>reduction and CCVI (after dropping Lagos and Cross-Rivers)</a:t>
            </a:r>
          </a:p>
        </p:txBody>
      </p:sp>
      <p:sp>
        <p:nvSpPr>
          <p:cNvPr id="10" name="Rectangle 9">
            <a:extLst>
              <a:ext uri="{FF2B5EF4-FFF2-40B4-BE49-F238E27FC236}">
                <a16:creationId xmlns:a16="http://schemas.microsoft.com/office/drawing/2014/main" id="{293A68B1-40B5-4929-A862-3FB43502E93D}"/>
              </a:ext>
            </a:extLst>
          </p:cNvPr>
          <p:cNvSpPr/>
          <p:nvPr/>
        </p:nvSpPr>
        <p:spPr>
          <a:xfrm>
            <a:off x="6140820" y="3192147"/>
            <a:ext cx="4230565" cy="584775"/>
          </a:xfrm>
          <a:prstGeom prst="rect">
            <a:avLst/>
          </a:prstGeom>
        </p:spPr>
        <p:txBody>
          <a:bodyPr wrap="square">
            <a:spAutoFit/>
          </a:bodyPr>
          <a:lstStyle/>
          <a:p>
            <a:r>
              <a:rPr lang="en-US" sz="1600" b="1" dirty="0"/>
              <a:t>Fig. 13.1: </a:t>
            </a:r>
            <a:r>
              <a:rPr lang="en-US" sz="1600" dirty="0"/>
              <a:t>Relationship Between Largest Budget </a:t>
            </a:r>
          </a:p>
          <a:p>
            <a:r>
              <a:rPr lang="en-US" sz="1600" dirty="0"/>
              <a:t>reduction and CCVI </a:t>
            </a:r>
          </a:p>
        </p:txBody>
      </p:sp>
    </p:spTree>
    <p:extLst>
      <p:ext uri="{BB962C8B-B14F-4D97-AF65-F5344CB8AC3E}">
        <p14:creationId xmlns:p14="http://schemas.microsoft.com/office/powerpoint/2010/main" val="69556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1E5689-3F66-43C7-8A19-CFCAED3B3A5E}"/>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E4E3F79-A4E3-465E-9A49-A067D14F7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pic>
        <p:nvPicPr>
          <p:cNvPr id="5" name="Picture 4">
            <a:extLst>
              <a:ext uri="{FF2B5EF4-FFF2-40B4-BE49-F238E27FC236}">
                <a16:creationId xmlns:a16="http://schemas.microsoft.com/office/drawing/2014/main" id="{AA44AA6F-E4D4-40D6-A58D-E61AD5BD8A16}"/>
              </a:ext>
            </a:extLst>
          </p:cNvPr>
          <p:cNvPicPr>
            <a:picLocks noChangeAspect="1"/>
          </p:cNvPicPr>
          <p:nvPr/>
        </p:nvPicPr>
        <p:blipFill>
          <a:blip r:embed="rId3"/>
          <a:stretch>
            <a:fillRect/>
          </a:stretch>
        </p:blipFill>
        <p:spPr>
          <a:xfrm>
            <a:off x="4626920" y="1664079"/>
            <a:ext cx="5819377" cy="3900901"/>
          </a:xfrm>
          <a:prstGeom prst="rect">
            <a:avLst/>
          </a:prstGeom>
        </p:spPr>
      </p:pic>
      <p:sp>
        <p:nvSpPr>
          <p:cNvPr id="6" name="Rectangle 5">
            <a:extLst>
              <a:ext uri="{FF2B5EF4-FFF2-40B4-BE49-F238E27FC236}">
                <a16:creationId xmlns:a16="http://schemas.microsoft.com/office/drawing/2014/main" id="{71C20083-43E7-473D-A934-E7976806E59D}"/>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TextBox 3">
            <a:extLst>
              <a:ext uri="{FF2B5EF4-FFF2-40B4-BE49-F238E27FC236}">
                <a16:creationId xmlns:a16="http://schemas.microsoft.com/office/drawing/2014/main" id="{FAD2AB76-9770-4942-AB07-56004EFA8EAA}"/>
              </a:ext>
            </a:extLst>
          </p:cNvPr>
          <p:cNvSpPr txBox="1"/>
          <p:nvPr/>
        </p:nvSpPr>
        <p:spPr>
          <a:xfrm>
            <a:off x="235978" y="2527854"/>
            <a:ext cx="4419415" cy="3693319"/>
          </a:xfrm>
          <a:prstGeom prst="rect">
            <a:avLst/>
          </a:prstGeom>
          <a:noFill/>
        </p:spPr>
        <p:txBody>
          <a:bodyPr wrap="none" rtlCol="0">
            <a:spAutoFit/>
          </a:bodyPr>
          <a:lstStyle/>
          <a:p>
            <a:r>
              <a:rPr lang="en-US" dirty="0"/>
              <a:t>Relationship shown is linear and negatively</a:t>
            </a:r>
          </a:p>
          <a:p>
            <a:r>
              <a:rPr lang="en-US" dirty="0"/>
              <a:t>Correlated.</a:t>
            </a:r>
          </a:p>
          <a:p>
            <a:endParaRPr lang="en-US" dirty="0"/>
          </a:p>
          <a:p>
            <a:r>
              <a:rPr lang="en-US" dirty="0"/>
              <a:t>States with the lowest budget reduction </a:t>
            </a:r>
          </a:p>
          <a:p>
            <a:r>
              <a:rPr lang="en-US" dirty="0"/>
              <a:t>reduced their reduction in budget as the </a:t>
            </a:r>
          </a:p>
          <a:p>
            <a:r>
              <a:rPr lang="en-US" dirty="0"/>
              <a:t>CCVI  increases.</a:t>
            </a:r>
          </a:p>
          <a:p>
            <a:endParaRPr lang="en-US" dirty="0"/>
          </a:p>
          <a:p>
            <a:r>
              <a:rPr lang="en-US" dirty="0"/>
              <a:t>The Mean CCVI of top 10 states with smallest</a:t>
            </a:r>
          </a:p>
          <a:p>
            <a:r>
              <a:rPr lang="en-US" dirty="0"/>
              <a:t> budget reduction (mean=</a:t>
            </a:r>
            <a:r>
              <a:rPr lang="en-US" b="1" dirty="0"/>
              <a:t>29.216bn</a:t>
            </a:r>
            <a:r>
              <a:rPr lang="en-US" dirty="0"/>
              <a:t>) is </a:t>
            </a:r>
            <a:r>
              <a:rPr lang="en-US" b="1" dirty="0"/>
              <a:t>0.57</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CB1EAE38-5D32-48CD-A750-3D8BB3DDF6F2}"/>
              </a:ext>
            </a:extLst>
          </p:cNvPr>
          <p:cNvSpPr txBox="1"/>
          <p:nvPr/>
        </p:nvSpPr>
        <p:spPr>
          <a:xfrm>
            <a:off x="5151191" y="5738191"/>
            <a:ext cx="4966809" cy="584775"/>
          </a:xfrm>
          <a:prstGeom prst="rect">
            <a:avLst/>
          </a:prstGeom>
          <a:noFill/>
        </p:spPr>
        <p:txBody>
          <a:bodyPr wrap="none" rtlCol="0">
            <a:spAutoFit/>
          </a:bodyPr>
          <a:lstStyle/>
          <a:p>
            <a:r>
              <a:rPr lang="en-US" sz="1600" b="1" dirty="0"/>
              <a:t>Fig. 13.3: </a:t>
            </a:r>
            <a:r>
              <a:rPr lang="en-US" sz="1600" dirty="0"/>
              <a:t>Relationship between Lowest Budget reduction </a:t>
            </a:r>
          </a:p>
          <a:p>
            <a:r>
              <a:rPr lang="en-US" sz="1600" dirty="0"/>
              <a:t>and CCVI  </a:t>
            </a:r>
          </a:p>
        </p:txBody>
      </p:sp>
    </p:spTree>
    <p:extLst>
      <p:ext uri="{BB962C8B-B14F-4D97-AF65-F5344CB8AC3E}">
        <p14:creationId xmlns:p14="http://schemas.microsoft.com/office/powerpoint/2010/main" val="3923911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8BEE0E-B6DD-4790-BCE8-00BB71394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43A0F9CD-2C50-40C9-80FD-7140B2860FC6}"/>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E2651F97-7E06-44B5-9E53-EA8B168A8A76}"/>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0F4F28-4E36-4519-8A4F-795EF1DE7296}"/>
              </a:ext>
            </a:extLst>
          </p:cNvPr>
          <p:cNvPicPr>
            <a:picLocks noChangeAspect="1"/>
          </p:cNvPicPr>
          <p:nvPr/>
        </p:nvPicPr>
        <p:blipFill>
          <a:blip r:embed="rId3"/>
          <a:stretch>
            <a:fillRect/>
          </a:stretch>
        </p:blipFill>
        <p:spPr>
          <a:xfrm>
            <a:off x="3013040" y="796970"/>
            <a:ext cx="7342048" cy="4499965"/>
          </a:xfrm>
          <a:prstGeom prst="rect">
            <a:avLst/>
          </a:prstGeom>
        </p:spPr>
      </p:pic>
      <p:sp>
        <p:nvSpPr>
          <p:cNvPr id="6" name="TextBox 5">
            <a:extLst>
              <a:ext uri="{FF2B5EF4-FFF2-40B4-BE49-F238E27FC236}">
                <a16:creationId xmlns:a16="http://schemas.microsoft.com/office/drawing/2014/main" id="{87B652C6-06C7-455F-B8C1-D65C2E007B5A}"/>
              </a:ext>
            </a:extLst>
          </p:cNvPr>
          <p:cNvSpPr txBox="1"/>
          <p:nvPr/>
        </p:nvSpPr>
        <p:spPr>
          <a:xfrm>
            <a:off x="3352654" y="5449751"/>
            <a:ext cx="5659178" cy="584775"/>
          </a:xfrm>
          <a:prstGeom prst="rect">
            <a:avLst/>
          </a:prstGeom>
          <a:noFill/>
        </p:spPr>
        <p:txBody>
          <a:bodyPr wrap="none" rtlCol="0">
            <a:spAutoFit/>
          </a:bodyPr>
          <a:lstStyle/>
          <a:p>
            <a:r>
              <a:rPr lang="en-US" sz="1600" b="1" dirty="0"/>
              <a:t>Fig. 14.0: </a:t>
            </a:r>
            <a:r>
              <a:rPr lang="en-US" sz="1600" dirty="0"/>
              <a:t>Top 10 high revenue states and their revenues between </a:t>
            </a:r>
          </a:p>
          <a:p>
            <a:r>
              <a:rPr lang="en-US" sz="1600" dirty="0"/>
              <a:t>first and second quarter of 2020.</a:t>
            </a:r>
          </a:p>
        </p:txBody>
      </p:sp>
      <p:sp>
        <p:nvSpPr>
          <p:cNvPr id="7" name="TextBox 6">
            <a:extLst>
              <a:ext uri="{FF2B5EF4-FFF2-40B4-BE49-F238E27FC236}">
                <a16:creationId xmlns:a16="http://schemas.microsoft.com/office/drawing/2014/main" id="{F437CDEE-F14C-455E-A3D2-B37F6044D273}"/>
              </a:ext>
            </a:extLst>
          </p:cNvPr>
          <p:cNvSpPr txBox="1"/>
          <p:nvPr/>
        </p:nvSpPr>
        <p:spPr>
          <a:xfrm>
            <a:off x="187394" y="2756453"/>
            <a:ext cx="282564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Lagos state had the highest drop in revenue at Q2 among the 10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other states except Kano had a drop in revenue at Q2</a:t>
            </a:r>
          </a:p>
        </p:txBody>
      </p:sp>
      <p:sp>
        <p:nvSpPr>
          <p:cNvPr id="8" name="TextBox 7">
            <a:extLst>
              <a:ext uri="{FF2B5EF4-FFF2-40B4-BE49-F238E27FC236}">
                <a16:creationId xmlns:a16="http://schemas.microsoft.com/office/drawing/2014/main" id="{E039AB2E-733F-430D-B620-1F521BEEA240}"/>
              </a:ext>
            </a:extLst>
          </p:cNvPr>
          <p:cNvSpPr txBox="1"/>
          <p:nvPr/>
        </p:nvSpPr>
        <p:spPr>
          <a:xfrm>
            <a:off x="421150" y="6187342"/>
            <a:ext cx="9933938" cy="646331"/>
          </a:xfrm>
          <a:prstGeom prst="rect">
            <a:avLst/>
          </a:prstGeom>
          <a:noFill/>
        </p:spPr>
        <p:txBody>
          <a:bodyPr wrap="none" rtlCol="0">
            <a:spAutoFit/>
          </a:bodyPr>
          <a:lstStyle/>
          <a:p>
            <a:r>
              <a:rPr lang="en-US" dirty="0"/>
              <a:t>NB: </a:t>
            </a:r>
            <a:r>
              <a:rPr lang="en-US" b="1" dirty="0"/>
              <a:t>Q2</a:t>
            </a:r>
            <a:r>
              <a:rPr lang="en-US" dirty="0"/>
              <a:t> is the second quarter of 2020 between April and June and signifies the first wave of the Covid-19</a:t>
            </a:r>
          </a:p>
          <a:p>
            <a:r>
              <a:rPr lang="en-US" dirty="0"/>
              <a:t>Pandemic in Nigeria</a:t>
            </a:r>
          </a:p>
        </p:txBody>
      </p:sp>
    </p:spTree>
    <p:extLst>
      <p:ext uri="{BB962C8B-B14F-4D97-AF65-F5344CB8AC3E}">
        <p14:creationId xmlns:p14="http://schemas.microsoft.com/office/powerpoint/2010/main" val="2577778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5BCE52-13D0-4790-97BF-7627F6917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6C49DDB2-6EFA-40A9-9639-D2A10EF350D1}"/>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3B6B2366-4934-43C9-BB0B-BC70AF89ABCE}"/>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66CCFF-09D3-442F-82E5-1A0E157A9979}"/>
              </a:ext>
            </a:extLst>
          </p:cNvPr>
          <p:cNvPicPr>
            <a:picLocks noChangeAspect="1"/>
          </p:cNvPicPr>
          <p:nvPr/>
        </p:nvPicPr>
        <p:blipFill>
          <a:blip r:embed="rId3"/>
          <a:stretch>
            <a:fillRect/>
          </a:stretch>
        </p:blipFill>
        <p:spPr>
          <a:xfrm>
            <a:off x="3010056" y="874643"/>
            <a:ext cx="7244754" cy="4365973"/>
          </a:xfrm>
          <a:prstGeom prst="rect">
            <a:avLst/>
          </a:prstGeom>
        </p:spPr>
      </p:pic>
      <p:sp>
        <p:nvSpPr>
          <p:cNvPr id="6" name="TextBox 5">
            <a:extLst>
              <a:ext uri="{FF2B5EF4-FFF2-40B4-BE49-F238E27FC236}">
                <a16:creationId xmlns:a16="http://schemas.microsoft.com/office/drawing/2014/main" id="{679A42AA-FEFF-436B-B011-13E9D9E24547}"/>
              </a:ext>
            </a:extLst>
          </p:cNvPr>
          <p:cNvSpPr txBox="1"/>
          <p:nvPr/>
        </p:nvSpPr>
        <p:spPr>
          <a:xfrm>
            <a:off x="3008241" y="5287621"/>
            <a:ext cx="6878678" cy="584775"/>
          </a:xfrm>
          <a:prstGeom prst="rect">
            <a:avLst/>
          </a:prstGeom>
          <a:noFill/>
        </p:spPr>
        <p:txBody>
          <a:bodyPr wrap="none" rtlCol="0">
            <a:spAutoFit/>
          </a:bodyPr>
          <a:lstStyle/>
          <a:p>
            <a:r>
              <a:rPr lang="en-US" sz="1600" b="1" dirty="0"/>
              <a:t>Fig. 15.0: </a:t>
            </a:r>
            <a:r>
              <a:rPr lang="en-US" sz="1600" dirty="0"/>
              <a:t>Top 10 low revenue state and their revenues between first and second </a:t>
            </a:r>
          </a:p>
          <a:p>
            <a:r>
              <a:rPr lang="en-US" sz="1600" dirty="0"/>
              <a:t>quarter of 2020 </a:t>
            </a:r>
          </a:p>
        </p:txBody>
      </p:sp>
      <p:sp>
        <p:nvSpPr>
          <p:cNvPr id="7" name="TextBox 6">
            <a:extLst>
              <a:ext uri="{FF2B5EF4-FFF2-40B4-BE49-F238E27FC236}">
                <a16:creationId xmlns:a16="http://schemas.microsoft.com/office/drawing/2014/main" id="{43325FC1-EAF0-48AB-8A78-33D430B357B3}"/>
              </a:ext>
            </a:extLst>
          </p:cNvPr>
          <p:cNvSpPr txBox="1"/>
          <p:nvPr/>
        </p:nvSpPr>
        <p:spPr>
          <a:xfrm>
            <a:off x="94243" y="2401474"/>
            <a:ext cx="2914259" cy="2862322"/>
          </a:xfrm>
          <a:prstGeom prst="rect">
            <a:avLst/>
          </a:prstGeom>
          <a:noFill/>
        </p:spPr>
        <p:txBody>
          <a:bodyPr wrap="none" rtlCol="0">
            <a:spAutoFit/>
          </a:bodyPr>
          <a:lstStyle/>
          <a:p>
            <a:pPr marL="285750" indent="-285750">
              <a:buFont typeface="Arial" panose="020B0604020202020204" pitchFamily="34" charset="0"/>
              <a:buChar char="•"/>
            </a:pPr>
            <a:r>
              <a:rPr lang="en-US" dirty="0"/>
              <a:t>Gombe, Sokoto and </a:t>
            </a:r>
          </a:p>
          <a:p>
            <a:r>
              <a:rPr lang="en-US" dirty="0"/>
              <a:t>     Katsina had an increase</a:t>
            </a:r>
          </a:p>
          <a:p>
            <a:r>
              <a:rPr lang="en-US" dirty="0"/>
              <a:t>      In revenue at Q2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Ekiti, Jigawa and Taraba </a:t>
            </a:r>
          </a:p>
          <a:p>
            <a:r>
              <a:rPr lang="en-US" dirty="0"/>
              <a:t>     had a drop in revenue </a:t>
            </a:r>
          </a:p>
          <a:p>
            <a:r>
              <a:rPr lang="en-US" dirty="0"/>
              <a:t>     at Q2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Kebbi and Yobe had little</a:t>
            </a:r>
          </a:p>
          <a:p>
            <a:r>
              <a:rPr lang="en-US" dirty="0"/>
              <a:t>      or No change in revenue. </a:t>
            </a:r>
          </a:p>
        </p:txBody>
      </p:sp>
      <p:sp>
        <p:nvSpPr>
          <p:cNvPr id="8" name="Rectangle 7">
            <a:extLst>
              <a:ext uri="{FF2B5EF4-FFF2-40B4-BE49-F238E27FC236}">
                <a16:creationId xmlns:a16="http://schemas.microsoft.com/office/drawing/2014/main" id="{D94F2D9B-8965-4F6F-B609-364AA5D4D865}"/>
              </a:ext>
            </a:extLst>
          </p:cNvPr>
          <p:cNvSpPr/>
          <p:nvPr/>
        </p:nvSpPr>
        <p:spPr>
          <a:xfrm>
            <a:off x="368619" y="6019629"/>
            <a:ext cx="9941571" cy="646331"/>
          </a:xfrm>
          <a:prstGeom prst="rect">
            <a:avLst/>
          </a:prstGeom>
        </p:spPr>
        <p:txBody>
          <a:bodyPr wrap="square">
            <a:spAutoFit/>
          </a:bodyPr>
          <a:lstStyle/>
          <a:p>
            <a:r>
              <a:rPr lang="en-US" dirty="0"/>
              <a:t>NB: </a:t>
            </a:r>
            <a:r>
              <a:rPr lang="en-US" b="1" dirty="0"/>
              <a:t>Q2</a:t>
            </a:r>
            <a:r>
              <a:rPr lang="en-US" dirty="0"/>
              <a:t> is the second quarter of 2020 between April and June and signifies the first wave of the Covid-19 Pandemic in Nigeria</a:t>
            </a:r>
          </a:p>
        </p:txBody>
      </p:sp>
    </p:spTree>
    <p:extLst>
      <p:ext uri="{BB962C8B-B14F-4D97-AF65-F5344CB8AC3E}">
        <p14:creationId xmlns:p14="http://schemas.microsoft.com/office/powerpoint/2010/main" val="2273326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0B3AF9-4726-4A2B-BDB5-969AACE5B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E11C7E02-44E0-4BC8-833E-A3805924D489}"/>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1083BE18-A08F-414B-BCEF-1B2F156FC6D6}"/>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A37974C-76D3-49A9-9712-F98EC95B9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774" y="929799"/>
            <a:ext cx="7308213" cy="44957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935DC7-0E81-44D3-ADD7-EA5CF21DBD34}"/>
              </a:ext>
            </a:extLst>
          </p:cNvPr>
          <p:cNvSpPr txBox="1"/>
          <p:nvPr/>
        </p:nvSpPr>
        <p:spPr>
          <a:xfrm>
            <a:off x="3614524" y="5589646"/>
            <a:ext cx="6204391" cy="338554"/>
          </a:xfrm>
          <a:prstGeom prst="rect">
            <a:avLst/>
          </a:prstGeom>
          <a:noFill/>
        </p:spPr>
        <p:txBody>
          <a:bodyPr wrap="none" rtlCol="0">
            <a:spAutoFit/>
          </a:bodyPr>
          <a:lstStyle/>
          <a:p>
            <a:r>
              <a:rPr lang="en-US" sz="1600" b="1" dirty="0"/>
              <a:t>Fig. 16.0: </a:t>
            </a:r>
            <a:r>
              <a:rPr lang="en-US" sz="1600" dirty="0"/>
              <a:t>Percentage (%) change in revenue between Q1 and Q2 of 2020</a:t>
            </a:r>
          </a:p>
        </p:txBody>
      </p:sp>
      <p:sp>
        <p:nvSpPr>
          <p:cNvPr id="6" name="TextBox 5">
            <a:extLst>
              <a:ext uri="{FF2B5EF4-FFF2-40B4-BE49-F238E27FC236}">
                <a16:creationId xmlns:a16="http://schemas.microsoft.com/office/drawing/2014/main" id="{130B7C98-B179-49FF-B816-3ED1D553A9DA}"/>
              </a:ext>
            </a:extLst>
          </p:cNvPr>
          <p:cNvSpPr txBox="1"/>
          <p:nvPr/>
        </p:nvSpPr>
        <p:spPr>
          <a:xfrm>
            <a:off x="187394" y="2505669"/>
            <a:ext cx="2834584" cy="2031325"/>
          </a:xfrm>
          <a:prstGeom prst="rect">
            <a:avLst/>
          </a:prstGeom>
          <a:noFill/>
        </p:spPr>
        <p:txBody>
          <a:bodyPr wrap="square" rtlCol="0">
            <a:spAutoFit/>
          </a:bodyPr>
          <a:lstStyle/>
          <a:p>
            <a:r>
              <a:rPr lang="en-US" dirty="0"/>
              <a:t>Gombe had the highest increase in revenue estimated at about </a:t>
            </a:r>
            <a:r>
              <a:rPr lang="en-US" b="1" dirty="0"/>
              <a:t>143%</a:t>
            </a:r>
          </a:p>
          <a:p>
            <a:endParaRPr lang="en-US" b="1" dirty="0"/>
          </a:p>
          <a:p>
            <a:r>
              <a:rPr lang="en-US" dirty="0"/>
              <a:t>Osun had the highest drop in revenue estimated at about </a:t>
            </a:r>
            <a:r>
              <a:rPr lang="en-US" b="1" dirty="0"/>
              <a:t>-72%</a:t>
            </a:r>
          </a:p>
        </p:txBody>
      </p:sp>
      <p:sp>
        <p:nvSpPr>
          <p:cNvPr id="7" name="TextBox 6">
            <a:extLst>
              <a:ext uri="{FF2B5EF4-FFF2-40B4-BE49-F238E27FC236}">
                <a16:creationId xmlns:a16="http://schemas.microsoft.com/office/drawing/2014/main" id="{5B46791C-4F1D-442E-A9A1-F2CDF03F84A5}"/>
              </a:ext>
            </a:extLst>
          </p:cNvPr>
          <p:cNvSpPr txBox="1"/>
          <p:nvPr/>
        </p:nvSpPr>
        <p:spPr>
          <a:xfrm>
            <a:off x="227498" y="4705816"/>
            <a:ext cx="2088392" cy="923330"/>
          </a:xfrm>
          <a:prstGeom prst="rect">
            <a:avLst/>
          </a:prstGeom>
          <a:noFill/>
        </p:spPr>
        <p:txBody>
          <a:bodyPr wrap="none" rtlCol="0">
            <a:spAutoFit/>
          </a:bodyPr>
          <a:lstStyle/>
          <a:p>
            <a:r>
              <a:rPr lang="en-US" dirty="0"/>
              <a:t>A large no. of states </a:t>
            </a:r>
          </a:p>
          <a:p>
            <a:r>
              <a:rPr lang="en-US" dirty="0"/>
              <a:t>experienced a loss</a:t>
            </a:r>
          </a:p>
          <a:p>
            <a:r>
              <a:rPr lang="en-US" dirty="0"/>
              <a:t>In revenue at </a:t>
            </a:r>
            <a:r>
              <a:rPr lang="en-US" b="1" dirty="0"/>
              <a:t>Q2 </a:t>
            </a:r>
          </a:p>
        </p:txBody>
      </p:sp>
    </p:spTree>
    <p:extLst>
      <p:ext uri="{BB962C8B-B14F-4D97-AF65-F5344CB8AC3E}">
        <p14:creationId xmlns:p14="http://schemas.microsoft.com/office/powerpoint/2010/main" val="1881295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ECCEFE-5D21-4510-9FA1-B0EBABDC4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999F512F-515C-4978-81B2-A60BAA4B92F3}"/>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7B4F4FDC-68E4-4522-A228-70C4FF316E47}"/>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26B04D-B2D6-4A6D-AF2C-EFA48C473D75}"/>
              </a:ext>
            </a:extLst>
          </p:cNvPr>
          <p:cNvSpPr txBox="1"/>
          <p:nvPr/>
        </p:nvSpPr>
        <p:spPr>
          <a:xfrm>
            <a:off x="4578982" y="895952"/>
            <a:ext cx="3034036" cy="369332"/>
          </a:xfrm>
          <a:prstGeom prst="rect">
            <a:avLst/>
          </a:prstGeom>
          <a:noFill/>
        </p:spPr>
        <p:txBody>
          <a:bodyPr wrap="none" rtlCol="0">
            <a:spAutoFit/>
          </a:bodyPr>
          <a:lstStyle/>
          <a:p>
            <a:r>
              <a:rPr lang="en-US" dirty="0">
                <a:solidFill>
                  <a:srgbClr val="002060"/>
                </a:solidFill>
              </a:rPr>
              <a:t>SUMMARY AND CONCLUSION </a:t>
            </a:r>
          </a:p>
        </p:txBody>
      </p:sp>
      <p:sp>
        <p:nvSpPr>
          <p:cNvPr id="7" name="TextBox 6">
            <a:extLst>
              <a:ext uri="{FF2B5EF4-FFF2-40B4-BE49-F238E27FC236}">
                <a16:creationId xmlns:a16="http://schemas.microsoft.com/office/drawing/2014/main" id="{16D6FA1B-5E53-40EB-9DE0-274835AA2A70}"/>
              </a:ext>
            </a:extLst>
          </p:cNvPr>
          <p:cNvSpPr txBox="1"/>
          <p:nvPr/>
        </p:nvSpPr>
        <p:spPr>
          <a:xfrm>
            <a:off x="2339008" y="1635218"/>
            <a:ext cx="751398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more recoveries from covid-19 than deaths: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Large no of states had below </a:t>
            </a:r>
            <a:r>
              <a:rPr lang="en-US" b="1" dirty="0"/>
              <a:t>1000</a:t>
            </a:r>
            <a:r>
              <a:rPr lang="en-US" dirty="0"/>
              <a:t> total Lab confirmed cases</a:t>
            </a:r>
          </a:p>
          <a:p>
            <a:pPr marL="742950" lvl="1" indent="-285750">
              <a:buFont typeface="Arial" panose="020B0604020202020204" pitchFamily="34" charset="0"/>
              <a:buChar char="•"/>
            </a:pPr>
            <a:r>
              <a:rPr lang="en-US" dirty="0"/>
              <a:t>Large no. of states had below </a:t>
            </a:r>
            <a:r>
              <a:rPr lang="en-US" b="1" dirty="0"/>
              <a:t>100</a:t>
            </a:r>
            <a:r>
              <a:rPr lang="en-US" dirty="0"/>
              <a:t> total deaths</a:t>
            </a:r>
          </a:p>
          <a:p>
            <a:pPr lvl="1"/>
            <a:endParaRPr lang="en-US" dirty="0"/>
          </a:p>
          <a:p>
            <a:pPr marL="285750" indent="-285750">
              <a:buFont typeface="Arial" panose="020B0604020202020204" pitchFamily="34" charset="0"/>
              <a:buChar char="•"/>
            </a:pPr>
            <a:r>
              <a:rPr lang="en-US" dirty="0"/>
              <a:t>States with highest number of lab confirmed cases contributed to the highest number of deaths.</a:t>
            </a:r>
          </a:p>
          <a:p>
            <a:endParaRPr lang="en-US" dirty="0"/>
          </a:p>
          <a:p>
            <a:pPr marL="285750" indent="-285750">
              <a:buFont typeface="Arial" panose="020B0604020202020204" pitchFamily="34" charset="0"/>
              <a:buChar char="•"/>
            </a:pPr>
            <a:r>
              <a:rPr lang="en-US" dirty="0"/>
              <a:t>There are two waves of the infection, the first wave of infection although lesser, contributed tremendously to the first wave of deaths from the Covid-19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Nigeria daily infection and death rate is about </a:t>
            </a:r>
            <a:r>
              <a:rPr lang="en-US" b="1" dirty="0"/>
              <a:t>367</a:t>
            </a:r>
            <a:r>
              <a:rPr lang="en-US" dirty="0"/>
              <a:t> and </a:t>
            </a:r>
            <a:r>
              <a:rPr lang="en-US" b="1" dirty="0"/>
              <a:t>5</a:t>
            </a:r>
            <a:r>
              <a:rPr lang="en-US" dirty="0"/>
              <a:t> persons per day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Infection and death cases increases with population and population density</a:t>
            </a:r>
          </a:p>
        </p:txBody>
      </p:sp>
    </p:spTree>
    <p:extLst>
      <p:ext uri="{BB962C8B-B14F-4D97-AF65-F5344CB8AC3E}">
        <p14:creationId xmlns:p14="http://schemas.microsoft.com/office/powerpoint/2010/main" val="3795705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511386-62A5-4CA7-AC48-7B5E4994A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3" name="Rectangle 2">
            <a:extLst>
              <a:ext uri="{FF2B5EF4-FFF2-40B4-BE49-F238E27FC236}">
                <a16:creationId xmlns:a16="http://schemas.microsoft.com/office/drawing/2014/main" id="{267DFE7B-2C8B-4B57-9B7B-2B8FD880AFAA}"/>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4" name="Rectangle 3">
            <a:extLst>
              <a:ext uri="{FF2B5EF4-FFF2-40B4-BE49-F238E27FC236}">
                <a16:creationId xmlns:a16="http://schemas.microsoft.com/office/drawing/2014/main" id="{77FD0732-1517-4162-B87B-038625EC8EDC}"/>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23BD2E-FE96-4520-902F-15D77F74EFC9}"/>
              </a:ext>
            </a:extLst>
          </p:cNvPr>
          <p:cNvSpPr txBox="1"/>
          <p:nvPr/>
        </p:nvSpPr>
        <p:spPr>
          <a:xfrm>
            <a:off x="4578982" y="895952"/>
            <a:ext cx="3034036" cy="369332"/>
          </a:xfrm>
          <a:prstGeom prst="rect">
            <a:avLst/>
          </a:prstGeom>
          <a:noFill/>
        </p:spPr>
        <p:txBody>
          <a:bodyPr wrap="none" rtlCol="0">
            <a:spAutoFit/>
          </a:bodyPr>
          <a:lstStyle/>
          <a:p>
            <a:r>
              <a:rPr lang="en-US" dirty="0">
                <a:solidFill>
                  <a:srgbClr val="002060"/>
                </a:solidFill>
              </a:rPr>
              <a:t>SUMMARY AND CONCLUSION </a:t>
            </a:r>
          </a:p>
        </p:txBody>
      </p:sp>
      <p:sp>
        <p:nvSpPr>
          <p:cNvPr id="6" name="TextBox 5">
            <a:extLst>
              <a:ext uri="{FF2B5EF4-FFF2-40B4-BE49-F238E27FC236}">
                <a16:creationId xmlns:a16="http://schemas.microsoft.com/office/drawing/2014/main" id="{90EC7B13-0C84-48E6-BE46-7DD9DE08E76B}"/>
              </a:ext>
            </a:extLst>
          </p:cNvPr>
          <p:cNvSpPr txBox="1"/>
          <p:nvPr/>
        </p:nvSpPr>
        <p:spPr>
          <a:xfrm>
            <a:off x="2352260" y="1529203"/>
            <a:ext cx="751398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Covid-19 had a negative Impact on the Nigerian Economy during the second quarter of 2020 (first wave of Covid-19)</a:t>
            </a:r>
          </a:p>
          <a:p>
            <a:endParaRPr lang="en-US" dirty="0"/>
          </a:p>
          <a:p>
            <a:pPr marL="285750" indent="-285750">
              <a:buFont typeface="Arial" panose="020B0604020202020204" pitchFamily="34" charset="0"/>
              <a:buChar char="•"/>
            </a:pPr>
            <a:r>
              <a:rPr lang="en-US" dirty="0"/>
              <a:t>High Income states such as Lagos, Cross River etc. had large budget reduction due to Covid-19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 Income states like Gombe, Yobe etc. had small reduction in budget due to Covid-19.</a:t>
            </a:r>
          </a:p>
          <a:p>
            <a:endParaRPr lang="en-US" dirty="0"/>
          </a:p>
          <a:p>
            <a:pPr marL="285750" indent="-285750">
              <a:buFont typeface="Arial" panose="020B0604020202020204" pitchFamily="34" charset="0"/>
              <a:buChar char="•"/>
            </a:pPr>
            <a:r>
              <a:rPr lang="en-US" dirty="0"/>
              <a:t>Highly vulnerable states also had small budget reduction and vice versa.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Income states experienced drastic reduction in revenue during the first wave of the Covid-19 pandemic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 revenue states like Gombe, Sokoto and Katsina experienced sporadic increase in income during the first wave of the pandemic.</a:t>
            </a:r>
          </a:p>
          <a:p>
            <a:endParaRPr lang="en-US" dirty="0"/>
          </a:p>
        </p:txBody>
      </p:sp>
    </p:spTree>
    <p:extLst>
      <p:ext uri="{BB962C8B-B14F-4D97-AF65-F5344CB8AC3E}">
        <p14:creationId xmlns:p14="http://schemas.microsoft.com/office/powerpoint/2010/main" val="3365028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A1692-F92D-4B19-9238-B48FF19F9457}"/>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51A56B-4378-44F3-A77E-501EC2C28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4" name="Rectangle 3">
            <a:extLst>
              <a:ext uri="{FF2B5EF4-FFF2-40B4-BE49-F238E27FC236}">
                <a16:creationId xmlns:a16="http://schemas.microsoft.com/office/drawing/2014/main" id="{D4FCBF86-9E58-446D-9200-FBD444A5B407}"/>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
        <p:nvSpPr>
          <p:cNvPr id="5" name="TextBox 4">
            <a:extLst>
              <a:ext uri="{FF2B5EF4-FFF2-40B4-BE49-F238E27FC236}">
                <a16:creationId xmlns:a16="http://schemas.microsoft.com/office/drawing/2014/main" id="{EE75B022-15D0-41CA-B8B7-2B4ED1A7D74E}"/>
              </a:ext>
            </a:extLst>
          </p:cNvPr>
          <p:cNvSpPr txBox="1"/>
          <p:nvPr/>
        </p:nvSpPr>
        <p:spPr>
          <a:xfrm>
            <a:off x="5250127" y="889278"/>
            <a:ext cx="1691745" cy="369332"/>
          </a:xfrm>
          <a:prstGeom prst="rect">
            <a:avLst/>
          </a:prstGeom>
          <a:noFill/>
        </p:spPr>
        <p:txBody>
          <a:bodyPr wrap="none" rtlCol="0">
            <a:spAutoFit/>
          </a:bodyPr>
          <a:lstStyle/>
          <a:p>
            <a:r>
              <a:rPr lang="en-US" dirty="0">
                <a:solidFill>
                  <a:srgbClr val="002060"/>
                </a:solidFill>
              </a:rPr>
              <a:t>FUTURE WORKS</a:t>
            </a:r>
          </a:p>
        </p:txBody>
      </p:sp>
      <p:sp>
        <p:nvSpPr>
          <p:cNvPr id="6" name="TextBox 5">
            <a:extLst>
              <a:ext uri="{FF2B5EF4-FFF2-40B4-BE49-F238E27FC236}">
                <a16:creationId xmlns:a16="http://schemas.microsoft.com/office/drawing/2014/main" id="{F8462D06-EA1D-4398-A49B-B1E7865170B1}"/>
              </a:ext>
            </a:extLst>
          </p:cNvPr>
          <p:cNvSpPr txBox="1"/>
          <p:nvPr/>
        </p:nvSpPr>
        <p:spPr>
          <a:xfrm>
            <a:off x="2052419" y="1473560"/>
            <a:ext cx="6910501" cy="5078313"/>
          </a:xfrm>
          <a:prstGeom prst="rect">
            <a:avLst/>
          </a:prstGeom>
          <a:noFill/>
        </p:spPr>
        <p:txBody>
          <a:bodyPr wrap="square" rtlCol="0">
            <a:spAutoFit/>
          </a:bodyPr>
          <a:lstStyle/>
          <a:p>
            <a:r>
              <a:rPr lang="en-US" dirty="0"/>
              <a:t>Future work would be to answer more questions of the </a:t>
            </a:r>
          </a:p>
          <a:p>
            <a:r>
              <a:rPr lang="en-US" dirty="0"/>
              <a:t>Covid-19 pandemic in Nigeria such as :</a:t>
            </a:r>
          </a:p>
          <a:p>
            <a:endParaRPr lang="en-US" dirty="0"/>
          </a:p>
          <a:p>
            <a:r>
              <a:rPr lang="en-US" dirty="0"/>
              <a:t>(a.) Is there a relationship between age and susceptibility to the infection?</a:t>
            </a:r>
          </a:p>
          <a:p>
            <a:endParaRPr lang="en-US" dirty="0"/>
          </a:p>
          <a:p>
            <a:r>
              <a:rPr lang="en-US" dirty="0"/>
              <a:t>What is the age with the max. frequency of infection?</a:t>
            </a:r>
          </a:p>
          <a:p>
            <a:r>
              <a:rPr lang="en-US" dirty="0"/>
              <a:t>What is the age with the min. frequency of infection?</a:t>
            </a:r>
          </a:p>
          <a:p>
            <a:endParaRPr lang="en-US" dirty="0"/>
          </a:p>
          <a:p>
            <a:r>
              <a:rPr lang="en-US" dirty="0"/>
              <a:t>(b.) Is there a relationship between age and recovery from infection?</a:t>
            </a:r>
          </a:p>
          <a:p>
            <a:endParaRPr lang="en-US" dirty="0"/>
          </a:p>
          <a:p>
            <a:r>
              <a:rPr lang="en-US" dirty="0"/>
              <a:t>What are the ages with the max. frequency of recovery?</a:t>
            </a:r>
          </a:p>
          <a:p>
            <a:r>
              <a:rPr lang="en-US" dirty="0"/>
              <a:t>What are the ages with the min. frequency of recovery?</a:t>
            </a:r>
          </a:p>
          <a:p>
            <a:endParaRPr lang="en-US" dirty="0"/>
          </a:p>
          <a:p>
            <a:r>
              <a:rPr lang="en-US" dirty="0"/>
              <a:t>(c.) Is there a relationship between age and death from the infection?</a:t>
            </a:r>
          </a:p>
          <a:p>
            <a:endParaRPr lang="en-US" dirty="0"/>
          </a:p>
          <a:p>
            <a:r>
              <a:rPr lang="en-US" dirty="0"/>
              <a:t>What are the ages with the max. frequency of discharge?</a:t>
            </a:r>
          </a:p>
          <a:p>
            <a:r>
              <a:rPr lang="en-US" dirty="0"/>
              <a:t>What are the ages with the min. frequency of discharge?</a:t>
            </a:r>
          </a:p>
        </p:txBody>
      </p:sp>
      <p:pic>
        <p:nvPicPr>
          <p:cNvPr id="7" name="Picture 2" descr="Coronavirus Question Mark Stock Illustrations – 376 Coronavirus Question  Mark Stock Illustrations, Vectors &amp; Clipart - Dreamstime">
            <a:extLst>
              <a:ext uri="{FF2B5EF4-FFF2-40B4-BE49-F238E27FC236}">
                <a16:creationId xmlns:a16="http://schemas.microsoft.com/office/drawing/2014/main" id="{0585B28B-A6D7-4D26-BA2D-3A21EFE8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997" y="268518"/>
            <a:ext cx="2481495" cy="241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28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2E00BC-B8CF-4BBD-B681-2AE4EAA87147}"/>
              </a:ext>
            </a:extLst>
          </p:cNvPr>
          <p:cNvPicPr>
            <a:picLocks noChangeAspect="1"/>
          </p:cNvPicPr>
          <p:nvPr/>
        </p:nvPicPr>
        <p:blipFill>
          <a:blip r:embed="rId2"/>
          <a:stretch>
            <a:fillRect/>
          </a:stretch>
        </p:blipFill>
        <p:spPr>
          <a:xfrm>
            <a:off x="2330519" y="2385139"/>
            <a:ext cx="7384481" cy="2640703"/>
          </a:xfrm>
          <a:prstGeom prst="rect">
            <a:avLst/>
          </a:prstGeom>
        </p:spPr>
      </p:pic>
      <p:pic>
        <p:nvPicPr>
          <p:cNvPr id="4" name="Picture 3">
            <a:extLst>
              <a:ext uri="{FF2B5EF4-FFF2-40B4-BE49-F238E27FC236}">
                <a16:creationId xmlns:a16="http://schemas.microsoft.com/office/drawing/2014/main" id="{476C8A4E-A7A6-4157-B9FA-27CC55E07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5" name="Rectangle 4">
            <a:extLst>
              <a:ext uri="{FF2B5EF4-FFF2-40B4-BE49-F238E27FC236}">
                <a16:creationId xmlns:a16="http://schemas.microsoft.com/office/drawing/2014/main" id="{A1CE77DF-E85D-4D3C-BB00-FFB8B6A8FA56}"/>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74047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68DFBF-4EEE-4D4E-B6D3-ADB1199C20A9}"/>
              </a:ext>
            </a:extLst>
          </p:cNvPr>
          <p:cNvSpPr/>
          <p:nvPr/>
        </p:nvSpPr>
        <p:spPr>
          <a:xfrm>
            <a:off x="1703994" y="1243255"/>
            <a:ext cx="6949676" cy="5355312"/>
          </a:xfrm>
          <a:prstGeom prst="rect">
            <a:avLst/>
          </a:prstGeom>
        </p:spPr>
        <p:txBody>
          <a:bodyPr wrap="square">
            <a:spAutoFit/>
          </a:bodyPr>
          <a:lstStyle/>
          <a:p>
            <a:pPr marL="285750" indent="-285750">
              <a:buFont typeface="Arial" panose="020B0604020202020204" pitchFamily="34" charset="0"/>
              <a:buChar char="•"/>
            </a:pPr>
            <a:r>
              <a:rPr lang="en-US" dirty="0">
                <a:hlinkClick r:id="rId2"/>
              </a:rPr>
              <a:t>https://www.nigerianstat.gov.ng/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https://covid19.ncdc.gov.ng/</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https://github.com/CSSEGISandData/COVID-19/blob/master/csse_covid_19_data/csse_covid_19_time_series/time_series_covid19_confirmed_global.csv</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https://github.com/CSSEGISandData/COVID-19/blob/master/csse_covid_19_data/csse_covid_19_time_series/time_series_covid19_recovered_global.csv</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https://github.com/CSSEGISandData/COVID-19/blob/master/csse_covid_19_data/csse_covid_19_time_series/time_series_covid19_deaths_global.csv</a:t>
            </a: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418EDDF-6773-45DE-BE07-B792430B8D22}"/>
              </a:ext>
            </a:extLst>
          </p:cNvPr>
          <p:cNvSpPr txBox="1"/>
          <p:nvPr/>
        </p:nvSpPr>
        <p:spPr>
          <a:xfrm>
            <a:off x="4412974" y="556591"/>
            <a:ext cx="1230978" cy="369332"/>
          </a:xfrm>
          <a:prstGeom prst="rect">
            <a:avLst/>
          </a:prstGeom>
          <a:noFill/>
        </p:spPr>
        <p:txBody>
          <a:bodyPr wrap="none" rtlCol="0">
            <a:spAutoFit/>
          </a:bodyPr>
          <a:lstStyle/>
          <a:p>
            <a:r>
              <a:rPr lang="en-US" b="1" dirty="0"/>
              <a:t>References</a:t>
            </a:r>
          </a:p>
        </p:txBody>
      </p:sp>
    </p:spTree>
    <p:extLst>
      <p:ext uri="{BB962C8B-B14F-4D97-AF65-F5344CB8AC3E}">
        <p14:creationId xmlns:p14="http://schemas.microsoft.com/office/powerpoint/2010/main" val="349641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A051AF-F1D4-4DBB-B035-C665859998F9}"/>
              </a:ext>
            </a:extLst>
          </p:cNvPr>
          <p:cNvSpPr/>
          <p:nvPr/>
        </p:nvSpPr>
        <p:spPr>
          <a:xfrm>
            <a:off x="2330519" y="5855281"/>
            <a:ext cx="7818783" cy="646331"/>
          </a:xfrm>
          <a:prstGeom prst="rect">
            <a:avLst/>
          </a:prstGeom>
        </p:spPr>
        <p:txBody>
          <a:bodyPr wrap="square">
            <a:spAutoFit/>
          </a:bodyPr>
          <a:lstStyle/>
          <a:p>
            <a:pPr algn="ctr"/>
            <a:r>
              <a:rPr lang="en-US" dirty="0"/>
              <a:t>Results from this analysis can be used to make informed decisions and review policies in case of future outbreak of the disease.</a:t>
            </a:r>
          </a:p>
        </p:txBody>
      </p:sp>
      <p:pic>
        <p:nvPicPr>
          <p:cNvPr id="5" name="Picture 6" descr="Decision making concept Royalty Free Vector Image">
            <a:extLst>
              <a:ext uri="{FF2B5EF4-FFF2-40B4-BE49-F238E27FC236}">
                <a16:creationId xmlns:a16="http://schemas.microsoft.com/office/drawing/2014/main" id="{2277369A-2B9A-4817-8694-CC1E21FF4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472" y="1225229"/>
            <a:ext cx="4081056" cy="4407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35FE6F7-C371-40A0-A247-4953C7AA4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8" name="Rectangle 7">
            <a:extLst>
              <a:ext uri="{FF2B5EF4-FFF2-40B4-BE49-F238E27FC236}">
                <a16:creationId xmlns:a16="http://schemas.microsoft.com/office/drawing/2014/main" id="{BABC81C3-67E5-4D58-962A-39D3EE6F6292}"/>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FEB552-5453-46F4-BE91-C98EABEED9A0}"/>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155198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25A800-FA01-4CE6-A637-450B6EAD1DDD}"/>
              </a:ext>
            </a:extLst>
          </p:cNvPr>
          <p:cNvSpPr txBox="1"/>
          <p:nvPr/>
        </p:nvSpPr>
        <p:spPr>
          <a:xfrm>
            <a:off x="1983457" y="2220652"/>
            <a:ext cx="6957392" cy="3416320"/>
          </a:xfrm>
          <a:prstGeom prst="rect">
            <a:avLst/>
          </a:prstGeom>
          <a:noFill/>
        </p:spPr>
        <p:txBody>
          <a:bodyPr wrap="square" rtlCol="0">
            <a:spAutoFit/>
          </a:bodyPr>
          <a:lstStyle/>
          <a:p>
            <a:r>
              <a:rPr lang="en-US" dirty="0"/>
              <a:t>Questions answered in this project are:</a:t>
            </a:r>
          </a:p>
          <a:p>
            <a:endParaRPr lang="en-US" dirty="0"/>
          </a:p>
          <a:p>
            <a:pPr marL="342900" indent="-342900">
              <a:lnSpc>
                <a:spcPct val="150000"/>
              </a:lnSpc>
              <a:buAutoNum type="alphaLcPeriod"/>
            </a:pPr>
            <a:r>
              <a:rPr lang="en-US" dirty="0"/>
              <a:t>What are the current total No. of Lab confirmed cases, discharged cases, cases on admission and Death cases.</a:t>
            </a:r>
          </a:p>
          <a:p>
            <a:pPr marL="342900" indent="-342900">
              <a:lnSpc>
                <a:spcPct val="150000"/>
              </a:lnSpc>
              <a:buAutoNum type="alphaLcPeriod"/>
            </a:pPr>
            <a:r>
              <a:rPr lang="en-US" dirty="0"/>
              <a:t>What are the top 10 states in terms of No. of lab confirmed cases</a:t>
            </a:r>
          </a:p>
          <a:p>
            <a:pPr marL="342900" indent="-342900">
              <a:lnSpc>
                <a:spcPct val="150000"/>
              </a:lnSpc>
              <a:buAutoNum type="alphaLcPeriod"/>
            </a:pPr>
            <a:r>
              <a:rPr lang="en-US" dirty="0"/>
              <a:t>What are the top 10 states in terms of No. of Discharged Cases</a:t>
            </a:r>
          </a:p>
          <a:p>
            <a:pPr marL="342900" indent="-342900">
              <a:lnSpc>
                <a:spcPct val="150000"/>
              </a:lnSpc>
              <a:buAutoNum type="alphaLcPeriod"/>
            </a:pPr>
            <a:r>
              <a:rPr lang="en-US" dirty="0"/>
              <a:t>What are the top 10 states in terms of No. of Death Cases</a:t>
            </a:r>
          </a:p>
          <a:p>
            <a:pPr marL="342900" indent="-342900">
              <a:lnSpc>
                <a:spcPct val="150000"/>
              </a:lnSpc>
              <a:buAutoNum type="alphaLcPeriod"/>
            </a:pPr>
            <a:endParaRPr lang="en-US" dirty="0"/>
          </a:p>
          <a:p>
            <a:endParaRPr lang="en-US" dirty="0"/>
          </a:p>
        </p:txBody>
      </p:sp>
      <p:sp>
        <p:nvSpPr>
          <p:cNvPr id="5" name="TextBox 4">
            <a:extLst>
              <a:ext uri="{FF2B5EF4-FFF2-40B4-BE49-F238E27FC236}">
                <a16:creationId xmlns:a16="http://schemas.microsoft.com/office/drawing/2014/main" id="{7AA8C28D-7CD7-4B8F-9CD4-E56DA09DC20B}"/>
              </a:ext>
            </a:extLst>
          </p:cNvPr>
          <p:cNvSpPr txBox="1"/>
          <p:nvPr/>
        </p:nvSpPr>
        <p:spPr>
          <a:xfrm>
            <a:off x="3773506" y="1091101"/>
            <a:ext cx="2757165" cy="461665"/>
          </a:xfrm>
          <a:prstGeom prst="rect">
            <a:avLst/>
          </a:prstGeom>
          <a:noFill/>
        </p:spPr>
        <p:txBody>
          <a:bodyPr wrap="none" rtlCol="0">
            <a:spAutoFit/>
          </a:bodyPr>
          <a:lstStyle/>
          <a:p>
            <a:pPr algn="ctr"/>
            <a:r>
              <a:rPr lang="en-US" sz="2400" dirty="0"/>
              <a:t>PROJECT SUMMARY</a:t>
            </a:r>
          </a:p>
        </p:txBody>
      </p:sp>
      <p:pic>
        <p:nvPicPr>
          <p:cNvPr id="9" name="Picture 8">
            <a:extLst>
              <a:ext uri="{FF2B5EF4-FFF2-40B4-BE49-F238E27FC236}">
                <a16:creationId xmlns:a16="http://schemas.microsoft.com/office/drawing/2014/main" id="{BE13F787-32C8-4980-83F2-7D475FFEE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0" name="Rectangle 9">
            <a:extLst>
              <a:ext uri="{FF2B5EF4-FFF2-40B4-BE49-F238E27FC236}">
                <a16:creationId xmlns:a16="http://schemas.microsoft.com/office/drawing/2014/main" id="{A7EC14D9-358C-4AE6-8C76-10ED490C5A8C}"/>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8F08AE-2A78-4A76-BD1E-E49E2FC7F491}"/>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pic>
        <p:nvPicPr>
          <p:cNvPr id="12" name="Picture 2" descr="Coronavirus Question Mark Stock Illustrations – 376 Coronavirus Question  Mark Stock Illustrations, Vectors &amp; Clipart - Dreamstime">
            <a:extLst>
              <a:ext uri="{FF2B5EF4-FFF2-40B4-BE49-F238E27FC236}">
                <a16:creationId xmlns:a16="http://schemas.microsoft.com/office/drawing/2014/main" id="{5733B500-BA53-4B4C-A379-588A03785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924" y="314684"/>
            <a:ext cx="2549533" cy="24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0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716E95-1C29-4C84-A29F-49F32DE58233}"/>
              </a:ext>
            </a:extLst>
          </p:cNvPr>
          <p:cNvSpPr/>
          <p:nvPr/>
        </p:nvSpPr>
        <p:spPr>
          <a:xfrm>
            <a:off x="1733735" y="2151319"/>
            <a:ext cx="6864627" cy="4204356"/>
          </a:xfrm>
          <a:prstGeom prst="rect">
            <a:avLst/>
          </a:prstGeom>
        </p:spPr>
        <p:txBody>
          <a:bodyPr wrap="square">
            <a:spAutoFit/>
          </a:bodyPr>
          <a:lstStyle/>
          <a:p>
            <a:pPr marL="342900" indent="-342900">
              <a:lnSpc>
                <a:spcPct val="150000"/>
              </a:lnSpc>
              <a:buAutoNum type="alphaLcPeriod"/>
            </a:pPr>
            <a:r>
              <a:rPr lang="en-US" dirty="0"/>
              <a:t>For lab cases, discharged and death cases, what is the rate and</a:t>
            </a:r>
          </a:p>
          <a:p>
            <a:pPr>
              <a:lnSpc>
                <a:spcPct val="150000"/>
              </a:lnSpc>
            </a:pPr>
            <a:r>
              <a:rPr lang="en-US" dirty="0"/>
              <a:t>        max. no. of infection, discharge and death respectively</a:t>
            </a:r>
          </a:p>
          <a:p>
            <a:pPr marL="342900" indent="-342900">
              <a:lnSpc>
                <a:spcPct val="150000"/>
              </a:lnSpc>
              <a:buAutoNum type="alphaLcPeriod"/>
            </a:pPr>
            <a:r>
              <a:rPr lang="en-US" dirty="0"/>
              <a:t>What relationship does lab cases, and death cases have with the overall community vulnerability index (CCVI)</a:t>
            </a:r>
          </a:p>
          <a:p>
            <a:pPr marL="342900" indent="-342900">
              <a:lnSpc>
                <a:spcPct val="150000"/>
              </a:lnSpc>
              <a:buAutoNum type="alphaLcPeriod"/>
            </a:pPr>
            <a:r>
              <a:rPr lang="en-US" dirty="0"/>
              <a:t>What relationship does lab cases and death cases have with the population density</a:t>
            </a:r>
          </a:p>
          <a:p>
            <a:pPr marL="342900" indent="-342900">
              <a:lnSpc>
                <a:spcPct val="150000"/>
              </a:lnSpc>
              <a:buAutoNum type="alphaLcPeriod"/>
            </a:pPr>
            <a:r>
              <a:rPr lang="en-US" dirty="0"/>
              <a:t>What is the relationship between the </a:t>
            </a:r>
            <a:r>
              <a:rPr lang="en-US" dirty="0" err="1"/>
              <a:t>RealGDP</a:t>
            </a:r>
            <a:r>
              <a:rPr lang="en-US" dirty="0"/>
              <a:t> value before Covid-19 and during the pandemic</a:t>
            </a:r>
          </a:p>
          <a:p>
            <a:pPr marL="342900" indent="-342900">
              <a:lnSpc>
                <a:spcPct val="150000"/>
              </a:lnSpc>
              <a:buAutoNum type="alphaLcPeriod"/>
            </a:pPr>
            <a:r>
              <a:rPr lang="en-US" dirty="0"/>
              <a:t>Relationship between budget reduction in top 10 states with High CCVI and top 10 states with low CCVI</a:t>
            </a:r>
          </a:p>
        </p:txBody>
      </p:sp>
      <p:sp>
        <p:nvSpPr>
          <p:cNvPr id="6" name="TextBox 5">
            <a:extLst>
              <a:ext uri="{FF2B5EF4-FFF2-40B4-BE49-F238E27FC236}">
                <a16:creationId xmlns:a16="http://schemas.microsoft.com/office/drawing/2014/main" id="{39838DCD-6547-4283-8787-5E86F32840B8}"/>
              </a:ext>
            </a:extLst>
          </p:cNvPr>
          <p:cNvSpPr txBox="1"/>
          <p:nvPr/>
        </p:nvSpPr>
        <p:spPr>
          <a:xfrm>
            <a:off x="3648498" y="1417252"/>
            <a:ext cx="1782539" cy="369332"/>
          </a:xfrm>
          <a:prstGeom prst="rect">
            <a:avLst/>
          </a:prstGeom>
          <a:noFill/>
        </p:spPr>
        <p:txBody>
          <a:bodyPr wrap="none" rtlCol="0">
            <a:spAutoFit/>
          </a:bodyPr>
          <a:lstStyle/>
          <a:p>
            <a:r>
              <a:rPr lang="en-US" b="1" dirty="0"/>
              <a:t>More Questions:</a:t>
            </a:r>
          </a:p>
        </p:txBody>
      </p:sp>
      <p:pic>
        <p:nvPicPr>
          <p:cNvPr id="8" name="Picture 7">
            <a:extLst>
              <a:ext uri="{FF2B5EF4-FFF2-40B4-BE49-F238E27FC236}">
                <a16:creationId xmlns:a16="http://schemas.microsoft.com/office/drawing/2014/main" id="{7811A567-BD20-4AAD-A588-77AAA5BD0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10" name="Rectangle 9">
            <a:extLst>
              <a:ext uri="{FF2B5EF4-FFF2-40B4-BE49-F238E27FC236}">
                <a16:creationId xmlns:a16="http://schemas.microsoft.com/office/drawing/2014/main" id="{13C9D38B-1A02-4C2D-AF84-61A4A3C09B97}"/>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DE4FD4-3E88-4BD1-9421-5D41F1889869}"/>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pic>
        <p:nvPicPr>
          <p:cNvPr id="12" name="Picture 2" descr="Coronavirus Question Mark Stock Illustrations – 376 Coronavirus Question  Mark Stock Illustrations, Vectors &amp; Clipart - Dreamstime">
            <a:extLst>
              <a:ext uri="{FF2B5EF4-FFF2-40B4-BE49-F238E27FC236}">
                <a16:creationId xmlns:a16="http://schemas.microsoft.com/office/drawing/2014/main" id="{4C99CD85-783C-4CFD-8C54-A349C7473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924" y="314684"/>
            <a:ext cx="2549533" cy="24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3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134B86-444A-41B6-9BEF-119042E38A95}"/>
              </a:ext>
            </a:extLst>
          </p:cNvPr>
          <p:cNvSpPr/>
          <p:nvPr/>
        </p:nvSpPr>
        <p:spPr>
          <a:xfrm>
            <a:off x="4628753" y="911952"/>
            <a:ext cx="2669450" cy="523220"/>
          </a:xfrm>
          <a:prstGeom prst="rect">
            <a:avLst/>
          </a:prstGeom>
        </p:spPr>
        <p:txBody>
          <a:bodyPr wrap="none">
            <a:spAutoFit/>
          </a:bodyPr>
          <a:lstStyle/>
          <a:p>
            <a:pPr algn="ctr"/>
            <a:r>
              <a:rPr lang="en-US" sz="2800" b="1" dirty="0">
                <a:solidFill>
                  <a:srgbClr val="002060"/>
                </a:solidFill>
              </a:rPr>
              <a:t>DATA OVERVIEW</a:t>
            </a:r>
            <a:endParaRPr lang="en-US" sz="2800" dirty="0"/>
          </a:p>
        </p:txBody>
      </p:sp>
      <p:sp>
        <p:nvSpPr>
          <p:cNvPr id="7" name="TextBox 6">
            <a:extLst>
              <a:ext uri="{FF2B5EF4-FFF2-40B4-BE49-F238E27FC236}">
                <a16:creationId xmlns:a16="http://schemas.microsoft.com/office/drawing/2014/main" id="{6C1F2D5E-6BF9-46E3-8C8F-D35EAF8869C3}"/>
              </a:ext>
            </a:extLst>
          </p:cNvPr>
          <p:cNvSpPr txBox="1"/>
          <p:nvPr/>
        </p:nvSpPr>
        <p:spPr>
          <a:xfrm>
            <a:off x="2524535" y="1535293"/>
            <a:ext cx="7480855" cy="4939814"/>
          </a:xfrm>
          <a:prstGeom prst="rect">
            <a:avLst/>
          </a:prstGeom>
          <a:noFill/>
        </p:spPr>
        <p:txBody>
          <a:bodyPr wrap="square" rtlCol="0">
            <a:spAutoFit/>
          </a:bodyPr>
          <a:lstStyle/>
          <a:p>
            <a:pPr>
              <a:lnSpc>
                <a:spcPct val="150000"/>
              </a:lnSpc>
            </a:pPr>
            <a:r>
              <a:rPr lang="en-US" dirty="0"/>
              <a:t>All the data used for the analysis are in pandas </a:t>
            </a:r>
            <a:r>
              <a:rPr lang="en-US" dirty="0" err="1"/>
              <a:t>dataframe</a:t>
            </a:r>
            <a:r>
              <a:rPr lang="en-US" dirty="0"/>
              <a:t> or table format containing 37 rows which itemized all the states in Nigeria including the capital.</a:t>
            </a:r>
          </a:p>
          <a:p>
            <a:pPr>
              <a:lnSpc>
                <a:spcPct val="150000"/>
              </a:lnSpc>
            </a:pPr>
            <a:endParaRPr lang="en-US" dirty="0"/>
          </a:p>
          <a:p>
            <a:pPr>
              <a:lnSpc>
                <a:spcPct val="150000"/>
              </a:lnSpc>
            </a:pPr>
            <a:r>
              <a:rPr lang="en-US" dirty="0"/>
              <a:t>Variable number of columns of data were available for different types of data and include: </a:t>
            </a:r>
          </a:p>
          <a:p>
            <a:pPr marL="342900" indent="-342900">
              <a:lnSpc>
                <a:spcPct val="150000"/>
              </a:lnSpc>
              <a:buAutoNum type="alphaLcPeriod"/>
            </a:pPr>
            <a:r>
              <a:rPr lang="en-US" dirty="0"/>
              <a:t>Date column for daily cases </a:t>
            </a:r>
          </a:p>
          <a:p>
            <a:pPr marL="342900" indent="-342900">
              <a:lnSpc>
                <a:spcPct val="150000"/>
              </a:lnSpc>
              <a:buAutoNum type="alphaLcPeriod"/>
            </a:pPr>
            <a:r>
              <a:rPr lang="en-US" dirty="0"/>
              <a:t>No. of Lab confirmed cases</a:t>
            </a:r>
          </a:p>
          <a:p>
            <a:pPr marL="342900" indent="-342900">
              <a:lnSpc>
                <a:spcPct val="150000"/>
              </a:lnSpc>
              <a:buAutoNum type="alphaLcPeriod"/>
            </a:pPr>
            <a:r>
              <a:rPr lang="en-US" dirty="0"/>
              <a:t>No. of Cases (on admission)</a:t>
            </a:r>
          </a:p>
          <a:p>
            <a:pPr marL="342900" indent="-342900">
              <a:lnSpc>
                <a:spcPct val="150000"/>
              </a:lnSpc>
              <a:buAutoNum type="alphaLcPeriod"/>
            </a:pPr>
            <a:r>
              <a:rPr lang="en-US" dirty="0"/>
              <a:t>No. of discharge</a:t>
            </a:r>
          </a:p>
          <a:p>
            <a:pPr marL="342900" indent="-342900">
              <a:lnSpc>
                <a:spcPct val="150000"/>
              </a:lnSpc>
              <a:buAutoNum type="alphaLcPeriod"/>
            </a:pPr>
            <a:r>
              <a:rPr lang="en-US" dirty="0"/>
              <a:t>No. of Deaths etc. </a:t>
            </a:r>
          </a:p>
          <a:p>
            <a:pPr marL="342900" indent="-342900">
              <a:buAutoNum type="alphaLcPeriod"/>
            </a:pPr>
            <a:endParaRPr lang="en-US" dirty="0"/>
          </a:p>
        </p:txBody>
      </p:sp>
      <p:pic>
        <p:nvPicPr>
          <p:cNvPr id="8" name="Picture 7">
            <a:extLst>
              <a:ext uri="{FF2B5EF4-FFF2-40B4-BE49-F238E27FC236}">
                <a16:creationId xmlns:a16="http://schemas.microsoft.com/office/drawing/2014/main" id="{0261F926-4EA6-4862-BB2F-E7D5A1E58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9" name="Rectangle 8">
            <a:extLst>
              <a:ext uri="{FF2B5EF4-FFF2-40B4-BE49-F238E27FC236}">
                <a16:creationId xmlns:a16="http://schemas.microsoft.com/office/drawing/2014/main" id="{FA2634F4-D924-4763-95C7-D7CADDA00BCC}"/>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90D017-F656-4A32-A952-6E511740FFF8}"/>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199419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3231D5-2DEE-4266-A76B-89D2A71A24F8}"/>
              </a:ext>
            </a:extLst>
          </p:cNvPr>
          <p:cNvSpPr/>
          <p:nvPr/>
        </p:nvSpPr>
        <p:spPr>
          <a:xfrm>
            <a:off x="4870888" y="952603"/>
            <a:ext cx="1920141" cy="369332"/>
          </a:xfrm>
          <a:prstGeom prst="rect">
            <a:avLst/>
          </a:prstGeom>
        </p:spPr>
        <p:txBody>
          <a:bodyPr wrap="none">
            <a:spAutoFit/>
          </a:bodyPr>
          <a:lstStyle/>
          <a:p>
            <a:pPr algn="ctr"/>
            <a:r>
              <a:rPr lang="en-US" b="1" dirty="0">
                <a:solidFill>
                  <a:srgbClr val="002060"/>
                </a:solidFill>
              </a:rPr>
              <a:t>DATA COLLECTION</a:t>
            </a:r>
            <a:endParaRPr lang="en-US" dirty="0"/>
          </a:p>
        </p:txBody>
      </p:sp>
      <p:sp>
        <p:nvSpPr>
          <p:cNvPr id="5" name="TextBox 4">
            <a:extLst>
              <a:ext uri="{FF2B5EF4-FFF2-40B4-BE49-F238E27FC236}">
                <a16:creationId xmlns:a16="http://schemas.microsoft.com/office/drawing/2014/main" id="{18C6F1B5-0572-4504-A8BE-F65914BCD795}"/>
              </a:ext>
            </a:extLst>
          </p:cNvPr>
          <p:cNvSpPr txBox="1"/>
          <p:nvPr/>
        </p:nvSpPr>
        <p:spPr>
          <a:xfrm>
            <a:off x="2629534" y="1763586"/>
            <a:ext cx="6546279" cy="4108817"/>
          </a:xfrm>
          <a:prstGeom prst="rect">
            <a:avLst/>
          </a:prstGeom>
          <a:noFill/>
        </p:spPr>
        <p:txBody>
          <a:bodyPr wrap="none" rtlCol="0">
            <a:spAutoFit/>
          </a:bodyPr>
          <a:lstStyle/>
          <a:p>
            <a:r>
              <a:rPr lang="en-US" dirty="0"/>
              <a:t>Data used in this project was obtained from three major sources by:</a:t>
            </a:r>
          </a:p>
          <a:p>
            <a:endParaRPr lang="en-US" dirty="0"/>
          </a:p>
          <a:p>
            <a:endParaRPr lang="en-US" dirty="0"/>
          </a:p>
          <a:p>
            <a:pPr marL="342900" indent="-342900">
              <a:lnSpc>
                <a:spcPct val="150000"/>
              </a:lnSpc>
              <a:buAutoNum type="alphaLcPeriod"/>
            </a:pPr>
            <a:r>
              <a:rPr lang="en-US" dirty="0"/>
              <a:t>Data Scrapping from website </a:t>
            </a:r>
          </a:p>
          <a:p>
            <a:pPr marL="342900" indent="-342900">
              <a:lnSpc>
                <a:spcPct val="150000"/>
              </a:lnSpc>
              <a:buAutoNum type="alphaLcPeriod"/>
            </a:pPr>
            <a:endParaRPr lang="en-US" dirty="0"/>
          </a:p>
          <a:p>
            <a:pPr marL="342900" indent="-342900">
              <a:lnSpc>
                <a:spcPct val="150000"/>
              </a:lnSpc>
              <a:buAutoNum type="alphaLcPeriod"/>
            </a:pPr>
            <a:r>
              <a:rPr lang="en-US" dirty="0"/>
              <a:t>Data Importation from online Repository</a:t>
            </a:r>
          </a:p>
          <a:p>
            <a:pPr marL="342900" indent="-342900">
              <a:lnSpc>
                <a:spcPct val="150000"/>
              </a:lnSpc>
              <a:buAutoNum type="alphaLcPeriod"/>
            </a:pPr>
            <a:endParaRPr lang="en-US" dirty="0"/>
          </a:p>
          <a:p>
            <a:pPr marL="342900" indent="-342900">
              <a:lnSpc>
                <a:spcPct val="150000"/>
              </a:lnSpc>
              <a:buAutoNum type="alphaLcPeriod"/>
            </a:pPr>
            <a:r>
              <a:rPr lang="en-US" dirty="0"/>
              <a:t>Provided external data </a:t>
            </a:r>
          </a:p>
          <a:p>
            <a:pPr marL="342900" indent="-342900">
              <a:lnSpc>
                <a:spcPct val="150000"/>
              </a:lnSpc>
              <a:buAutoNum type="alphaLcPeriod"/>
            </a:pPr>
            <a:endParaRPr lang="en-US" dirty="0"/>
          </a:p>
          <a:p>
            <a:pPr marL="342900" indent="-342900">
              <a:lnSpc>
                <a:spcPct val="150000"/>
              </a:lnSpc>
              <a:buAutoNum type="alphaLcPeriod"/>
            </a:pPr>
            <a:r>
              <a:rPr lang="en-US" dirty="0"/>
              <a:t>Other data </a:t>
            </a:r>
          </a:p>
          <a:p>
            <a:pPr marL="342900" indent="-342900">
              <a:buAutoNum type="alphaLcPeriod"/>
            </a:pPr>
            <a:endParaRPr lang="en-US" dirty="0"/>
          </a:p>
        </p:txBody>
      </p:sp>
      <p:sp>
        <p:nvSpPr>
          <p:cNvPr id="6" name="Rectangle 5">
            <a:extLst>
              <a:ext uri="{FF2B5EF4-FFF2-40B4-BE49-F238E27FC236}">
                <a16:creationId xmlns:a16="http://schemas.microsoft.com/office/drawing/2014/main" id="{542DD255-7526-4728-8C43-E3BE54B71EDC}"/>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C63E68C-44A2-46E8-8519-EAC4AFBC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8" name="Rectangle 7">
            <a:extLst>
              <a:ext uri="{FF2B5EF4-FFF2-40B4-BE49-F238E27FC236}">
                <a16:creationId xmlns:a16="http://schemas.microsoft.com/office/drawing/2014/main" id="{C2E27E09-68EF-4272-BAE3-16945407E961}"/>
              </a:ext>
            </a:extLst>
          </p:cNvPr>
          <p:cNvSpPr/>
          <p:nvPr/>
        </p:nvSpPr>
        <p:spPr>
          <a:xfrm>
            <a:off x="187394" y="242014"/>
            <a:ext cx="2989921"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346579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EB4DCD-5DB1-426C-A4D1-74A8DEB9909D}"/>
              </a:ext>
            </a:extLst>
          </p:cNvPr>
          <p:cNvSpPr/>
          <p:nvPr/>
        </p:nvSpPr>
        <p:spPr>
          <a:xfrm>
            <a:off x="2044006" y="857064"/>
            <a:ext cx="3366243" cy="464871"/>
          </a:xfrm>
          <a:prstGeom prst="rect">
            <a:avLst/>
          </a:prstGeom>
        </p:spPr>
        <p:txBody>
          <a:bodyPr wrap="none">
            <a:spAutoFit/>
          </a:bodyPr>
          <a:lstStyle/>
          <a:p>
            <a:pPr marL="342900" indent="-342900">
              <a:lnSpc>
                <a:spcPct val="150000"/>
              </a:lnSpc>
              <a:buAutoNum type="alphaLcPeriod"/>
            </a:pPr>
            <a:r>
              <a:rPr lang="en-US" b="1" dirty="0"/>
              <a:t>Data Scrapping from Website </a:t>
            </a:r>
          </a:p>
        </p:txBody>
      </p:sp>
      <p:pic>
        <p:nvPicPr>
          <p:cNvPr id="5122" name="Picture 2" descr="What are the free tools for Web Scraping?">
            <a:extLst>
              <a:ext uri="{FF2B5EF4-FFF2-40B4-BE49-F238E27FC236}">
                <a16:creationId xmlns:a16="http://schemas.microsoft.com/office/drawing/2014/main" id="{4ACF8EEE-9514-4D2E-B2A7-C01EDACA6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758" y="355663"/>
            <a:ext cx="3629903" cy="3629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D202A1-6DC5-4884-94C7-42368E2FF0E5}"/>
              </a:ext>
            </a:extLst>
          </p:cNvPr>
          <p:cNvSpPr txBox="1"/>
          <p:nvPr/>
        </p:nvSpPr>
        <p:spPr>
          <a:xfrm>
            <a:off x="2414379" y="1506331"/>
            <a:ext cx="4028661" cy="646331"/>
          </a:xfrm>
          <a:prstGeom prst="rect">
            <a:avLst/>
          </a:prstGeom>
          <a:noFill/>
        </p:spPr>
        <p:txBody>
          <a:bodyPr wrap="square" rtlCol="0">
            <a:spAutoFit/>
          </a:bodyPr>
          <a:lstStyle/>
          <a:p>
            <a:r>
              <a:rPr lang="en-US" dirty="0"/>
              <a:t>Table data was scrapped from the NCDC website  using the </a:t>
            </a:r>
            <a:r>
              <a:rPr lang="en-US" i="1" dirty="0" err="1"/>
              <a:t>BeautifulSoup</a:t>
            </a:r>
            <a:r>
              <a:rPr lang="en-US" i="1" dirty="0"/>
              <a:t> </a:t>
            </a:r>
            <a:r>
              <a:rPr lang="en-US" dirty="0"/>
              <a:t>Library.</a:t>
            </a:r>
          </a:p>
        </p:txBody>
      </p:sp>
      <p:sp>
        <p:nvSpPr>
          <p:cNvPr id="6" name="TextBox 5">
            <a:extLst>
              <a:ext uri="{FF2B5EF4-FFF2-40B4-BE49-F238E27FC236}">
                <a16:creationId xmlns:a16="http://schemas.microsoft.com/office/drawing/2014/main" id="{2C3B764E-B1EE-45EC-9884-5148F2C0E77D}"/>
              </a:ext>
            </a:extLst>
          </p:cNvPr>
          <p:cNvSpPr txBox="1"/>
          <p:nvPr/>
        </p:nvSpPr>
        <p:spPr>
          <a:xfrm>
            <a:off x="1955526" y="2241563"/>
            <a:ext cx="6380091" cy="4524315"/>
          </a:xfrm>
          <a:prstGeom prst="rect">
            <a:avLst/>
          </a:prstGeom>
          <a:noFill/>
        </p:spPr>
        <p:txBody>
          <a:bodyPr wrap="square" rtlCol="0">
            <a:spAutoFit/>
          </a:bodyPr>
          <a:lstStyle/>
          <a:p>
            <a:r>
              <a:rPr lang="en-US" dirty="0"/>
              <a:t>I achieved this in four steps: </a:t>
            </a:r>
          </a:p>
          <a:p>
            <a:r>
              <a:rPr lang="en-US" dirty="0"/>
              <a:t>Step 1:  I saved the </a:t>
            </a:r>
            <a:r>
              <a:rPr lang="en-US" dirty="0" err="1"/>
              <a:t>url</a:t>
            </a:r>
            <a:r>
              <a:rPr lang="en-US" dirty="0"/>
              <a:t> (NCDC website in this case)</a:t>
            </a:r>
          </a:p>
          <a:p>
            <a:r>
              <a:rPr lang="en-US" dirty="0" err="1"/>
              <a:t>url</a:t>
            </a:r>
            <a:r>
              <a:rPr lang="en-US" dirty="0"/>
              <a:t> = "</a:t>
            </a:r>
            <a:r>
              <a:rPr lang="en-US" dirty="0">
                <a:solidFill>
                  <a:srgbClr val="C00000"/>
                </a:solidFill>
              </a:rPr>
              <a:t>https://covid19.ncdc.gov.ng/</a:t>
            </a:r>
            <a:r>
              <a:rPr lang="en-US" dirty="0"/>
              <a:t>" </a:t>
            </a:r>
          </a:p>
          <a:p>
            <a:endParaRPr lang="en-US" dirty="0"/>
          </a:p>
          <a:p>
            <a:r>
              <a:rPr lang="en-US" dirty="0"/>
              <a:t>Step 2: I got html content using </a:t>
            </a:r>
            <a:r>
              <a:rPr lang="en-US" dirty="0" err="1">
                <a:solidFill>
                  <a:srgbClr val="C00000"/>
                </a:solidFill>
              </a:rPr>
              <a:t>request.get</a:t>
            </a:r>
            <a:r>
              <a:rPr lang="en-US" dirty="0">
                <a:solidFill>
                  <a:srgbClr val="C00000"/>
                </a:solidFill>
              </a:rPr>
              <a:t>()</a:t>
            </a:r>
            <a:r>
              <a:rPr lang="en-US" dirty="0"/>
              <a:t> </a:t>
            </a:r>
          </a:p>
          <a:p>
            <a:r>
              <a:rPr lang="en-US" dirty="0"/>
              <a:t>page = </a:t>
            </a:r>
            <a:r>
              <a:rPr lang="en-US" dirty="0" err="1"/>
              <a:t>requests.get</a:t>
            </a:r>
            <a:r>
              <a:rPr lang="en-US" dirty="0"/>
              <a:t>(</a:t>
            </a:r>
            <a:r>
              <a:rPr lang="en-US" dirty="0" err="1"/>
              <a:t>url</a:t>
            </a:r>
            <a:r>
              <a:rPr lang="en-US" dirty="0"/>
              <a:t>).text</a:t>
            </a:r>
          </a:p>
          <a:p>
            <a:endParaRPr lang="en-US" dirty="0"/>
          </a:p>
          <a:p>
            <a:r>
              <a:rPr lang="en-US" dirty="0"/>
              <a:t>Step 3: I Parse the html content using </a:t>
            </a:r>
            <a:r>
              <a:rPr lang="en-US" dirty="0" err="1">
                <a:solidFill>
                  <a:srgbClr val="C00000"/>
                </a:solidFill>
              </a:rPr>
              <a:t>BeautifulSoup</a:t>
            </a:r>
            <a:r>
              <a:rPr lang="en-US" dirty="0"/>
              <a:t>  and ‘</a:t>
            </a:r>
            <a:r>
              <a:rPr lang="en-US" dirty="0" err="1">
                <a:solidFill>
                  <a:srgbClr val="C00000"/>
                </a:solidFill>
              </a:rPr>
              <a:t>lxml</a:t>
            </a:r>
            <a:r>
              <a:rPr lang="en-US" dirty="0"/>
              <a:t>’ as html parser</a:t>
            </a:r>
          </a:p>
          <a:p>
            <a:r>
              <a:rPr lang="en-US" dirty="0"/>
              <a:t>soup = </a:t>
            </a:r>
            <a:r>
              <a:rPr lang="en-US" dirty="0" err="1"/>
              <a:t>BeautifulSoup</a:t>
            </a:r>
            <a:r>
              <a:rPr lang="en-US" dirty="0"/>
              <a:t>(page, '</a:t>
            </a:r>
            <a:r>
              <a:rPr lang="en-US" dirty="0" err="1"/>
              <a:t>lxml</a:t>
            </a:r>
            <a:r>
              <a:rPr lang="en-US" dirty="0"/>
              <a:t>’)</a:t>
            </a:r>
          </a:p>
          <a:p>
            <a:endParaRPr lang="en-US" dirty="0"/>
          </a:p>
          <a:p>
            <a:r>
              <a:rPr lang="en-US" dirty="0"/>
              <a:t>Finally: I find the table in html content using </a:t>
            </a:r>
            <a:r>
              <a:rPr lang="en-US" dirty="0" err="1">
                <a:solidFill>
                  <a:srgbClr val="C00000"/>
                </a:solidFill>
              </a:rPr>
              <a:t>soup.find</a:t>
            </a:r>
            <a:r>
              <a:rPr lang="en-US" dirty="0">
                <a:solidFill>
                  <a:srgbClr val="C00000"/>
                </a:solidFill>
              </a:rPr>
              <a:t>()   </a:t>
            </a:r>
          </a:p>
          <a:p>
            <a:r>
              <a:rPr lang="en-US" dirty="0" err="1"/>
              <a:t>content_table</a:t>
            </a:r>
            <a:r>
              <a:rPr lang="en-US" dirty="0"/>
              <a:t> = </a:t>
            </a:r>
            <a:r>
              <a:rPr lang="en-US" dirty="0" err="1"/>
              <a:t>soup.find</a:t>
            </a:r>
            <a:r>
              <a:rPr lang="en-US" dirty="0"/>
              <a:t>("table", id="custom1")</a:t>
            </a:r>
          </a:p>
          <a:p>
            <a:endParaRPr lang="en-US" dirty="0"/>
          </a:p>
          <a:p>
            <a:r>
              <a:rPr lang="en-US" b="1" dirty="0"/>
              <a:t>NB: </a:t>
            </a:r>
            <a:r>
              <a:rPr lang="en-US" dirty="0"/>
              <a:t>I inspected the table element on NCDC website to get the table ‘id’</a:t>
            </a:r>
          </a:p>
        </p:txBody>
      </p:sp>
      <p:pic>
        <p:nvPicPr>
          <p:cNvPr id="8" name="Picture 7">
            <a:extLst>
              <a:ext uri="{FF2B5EF4-FFF2-40B4-BE49-F238E27FC236}">
                <a16:creationId xmlns:a16="http://schemas.microsoft.com/office/drawing/2014/main" id="{DBEAE161-F46B-4E39-8FA6-CE8FE4BA9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94" y="193722"/>
            <a:ext cx="2143125" cy="2143125"/>
          </a:xfrm>
          <a:prstGeom prst="rect">
            <a:avLst/>
          </a:prstGeom>
        </p:spPr>
      </p:pic>
      <p:sp>
        <p:nvSpPr>
          <p:cNvPr id="9" name="Rectangle 8">
            <a:extLst>
              <a:ext uri="{FF2B5EF4-FFF2-40B4-BE49-F238E27FC236}">
                <a16:creationId xmlns:a16="http://schemas.microsoft.com/office/drawing/2014/main" id="{6E0B5C42-B945-4FFF-B33E-DEAEA53B8A10}"/>
              </a:ext>
            </a:extLst>
          </p:cNvPr>
          <p:cNvSpPr/>
          <p:nvPr/>
        </p:nvSpPr>
        <p:spPr>
          <a:xfrm>
            <a:off x="10613799" y="187804"/>
            <a:ext cx="1478873" cy="648239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A16033-BCC2-4863-B6E7-AA330C4A6B97}"/>
              </a:ext>
            </a:extLst>
          </p:cNvPr>
          <p:cNvSpPr/>
          <p:nvPr/>
        </p:nvSpPr>
        <p:spPr>
          <a:xfrm>
            <a:off x="187394" y="242014"/>
            <a:ext cx="2975495" cy="246221"/>
          </a:xfrm>
          <a:prstGeom prst="rect">
            <a:avLst/>
          </a:prstGeom>
        </p:spPr>
        <p:txBody>
          <a:bodyPr wrap="none">
            <a:spAutoFit/>
          </a:bodyPr>
          <a:lstStyle/>
          <a:p>
            <a:r>
              <a:rPr lang="en-US" sz="1000" dirty="0">
                <a:solidFill>
                  <a:srgbClr val="FFC000"/>
                </a:solidFill>
              </a:rPr>
              <a:t>Ustacky Data Scientist Microdegree Capstone Project </a:t>
            </a:r>
          </a:p>
        </p:txBody>
      </p:sp>
    </p:spTree>
    <p:extLst>
      <p:ext uri="{BB962C8B-B14F-4D97-AF65-F5344CB8AC3E}">
        <p14:creationId xmlns:p14="http://schemas.microsoft.com/office/powerpoint/2010/main" val="394831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1896</TotalTime>
  <Words>3490</Words>
  <Application>Microsoft Office PowerPoint</Application>
  <PresentationFormat>Widescreen</PresentationFormat>
  <Paragraphs>418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EXECUTIVE SUMMARY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BOSS</dc:creator>
  <cp:lastModifiedBy>BOSS</cp:lastModifiedBy>
  <cp:revision>39</cp:revision>
  <dcterms:created xsi:type="dcterms:W3CDTF">2021-04-14T09:55:32Z</dcterms:created>
  <dcterms:modified xsi:type="dcterms:W3CDTF">2021-04-20T06:55:39Z</dcterms:modified>
</cp:coreProperties>
</file>