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203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sults%20(2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sults%20(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sults%20(5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MOVIE_ID WITH THE HIGHEST</a:t>
            </a:r>
            <a:r>
              <a:rPr lang="en-US" baseline="0"/>
              <a:t> RENTAL DURATION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Sheet2!$B$1</c:f>
              <c:strCache>
                <c:ptCount val="1"/>
                <c:pt idx="0">
                  <c:v>DURATION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Sheet2!$A$12:$A$359</c:f>
              <c:numCache>
                <c:formatCode>General</c:formatCode>
                <c:ptCount val="90"/>
                <c:pt idx="0">
                  <c:v>767</c:v>
                </c:pt>
                <c:pt idx="1">
                  <c:v>814</c:v>
                </c:pt>
                <c:pt idx="2">
                  <c:v>822</c:v>
                </c:pt>
                <c:pt idx="3">
                  <c:v>849</c:v>
                </c:pt>
                <c:pt idx="4">
                  <c:v>866</c:v>
                </c:pt>
                <c:pt idx="5">
                  <c:v>874</c:v>
                </c:pt>
                <c:pt idx="6">
                  <c:v>880</c:v>
                </c:pt>
                <c:pt idx="7">
                  <c:v>883</c:v>
                </c:pt>
                <c:pt idx="8">
                  <c:v>951</c:v>
                </c:pt>
                <c:pt idx="9">
                  <c:v>959</c:v>
                </c:pt>
                <c:pt idx="10">
                  <c:v>975</c:v>
                </c:pt>
                <c:pt idx="11">
                  <c:v>986</c:v>
                </c:pt>
                <c:pt idx="12">
                  <c:v>993</c:v>
                </c:pt>
                <c:pt idx="13">
                  <c:v>36</c:v>
                </c:pt>
                <c:pt idx="14">
                  <c:v>70</c:v>
                </c:pt>
                <c:pt idx="15">
                  <c:v>78</c:v>
                </c:pt>
                <c:pt idx="16">
                  <c:v>80</c:v>
                </c:pt>
                <c:pt idx="17">
                  <c:v>89</c:v>
                </c:pt>
                <c:pt idx="18">
                  <c:v>94</c:v>
                </c:pt>
                <c:pt idx="19">
                  <c:v>99</c:v>
                </c:pt>
                <c:pt idx="20">
                  <c:v>118</c:v>
                </c:pt>
                <c:pt idx="21">
                  <c:v>133</c:v>
                </c:pt>
                <c:pt idx="22">
                  <c:v>139</c:v>
                </c:pt>
                <c:pt idx="23">
                  <c:v>149</c:v>
                </c:pt>
                <c:pt idx="24">
                  <c:v>157</c:v>
                </c:pt>
                <c:pt idx="25">
                  <c:v>182</c:v>
                </c:pt>
                <c:pt idx="26">
                  <c:v>188</c:v>
                </c:pt>
                <c:pt idx="27">
                  <c:v>196</c:v>
                </c:pt>
                <c:pt idx="28">
                  <c:v>208</c:v>
                </c:pt>
                <c:pt idx="29">
                  <c:v>220</c:v>
                </c:pt>
                <c:pt idx="30">
                  <c:v>223</c:v>
                </c:pt>
                <c:pt idx="31">
                  <c:v>231</c:v>
                </c:pt>
                <c:pt idx="32">
                  <c:v>249</c:v>
                </c:pt>
                <c:pt idx="33">
                  <c:v>280</c:v>
                </c:pt>
                <c:pt idx="34">
                  <c:v>328</c:v>
                </c:pt>
                <c:pt idx="35">
                  <c:v>330</c:v>
                </c:pt>
                <c:pt idx="36">
                  <c:v>332</c:v>
                </c:pt>
                <c:pt idx="37">
                  <c:v>333</c:v>
                </c:pt>
                <c:pt idx="38">
                  <c:v>348</c:v>
                </c:pt>
                <c:pt idx="39">
                  <c:v>355</c:v>
                </c:pt>
                <c:pt idx="40">
                  <c:v>357</c:v>
                </c:pt>
                <c:pt idx="41">
                  <c:v>373</c:v>
                </c:pt>
                <c:pt idx="42">
                  <c:v>377</c:v>
                </c:pt>
                <c:pt idx="43">
                  <c:v>410</c:v>
                </c:pt>
                <c:pt idx="44">
                  <c:v>413</c:v>
                </c:pt>
                <c:pt idx="45">
                  <c:v>423</c:v>
                </c:pt>
                <c:pt idx="46">
                  <c:v>426</c:v>
                </c:pt>
                <c:pt idx="47">
                  <c:v>430</c:v>
                </c:pt>
                <c:pt idx="48">
                  <c:v>437</c:v>
                </c:pt>
                <c:pt idx="49">
                  <c:v>469</c:v>
                </c:pt>
                <c:pt idx="50">
                  <c:v>471</c:v>
                </c:pt>
                <c:pt idx="51">
                  <c:v>479</c:v>
                </c:pt>
                <c:pt idx="52">
                  <c:v>498</c:v>
                </c:pt>
                <c:pt idx="53">
                  <c:v>515</c:v>
                </c:pt>
                <c:pt idx="54">
                  <c:v>516</c:v>
                </c:pt>
                <c:pt idx="55">
                  <c:v>523</c:v>
                </c:pt>
                <c:pt idx="56">
                  <c:v>540</c:v>
                </c:pt>
                <c:pt idx="57">
                  <c:v>569</c:v>
                </c:pt>
                <c:pt idx="58">
                  <c:v>610</c:v>
                </c:pt>
                <c:pt idx="59">
                  <c:v>611</c:v>
                </c:pt>
                <c:pt idx="60">
                  <c:v>638</c:v>
                </c:pt>
                <c:pt idx="61">
                  <c:v>639</c:v>
                </c:pt>
                <c:pt idx="62">
                  <c:v>644</c:v>
                </c:pt>
                <c:pt idx="63">
                  <c:v>660</c:v>
                </c:pt>
                <c:pt idx="64">
                  <c:v>663</c:v>
                </c:pt>
                <c:pt idx="65">
                  <c:v>672</c:v>
                </c:pt>
                <c:pt idx="66">
                  <c:v>690</c:v>
                </c:pt>
                <c:pt idx="67">
                  <c:v>718</c:v>
                </c:pt>
                <c:pt idx="68">
                  <c:v>721</c:v>
                </c:pt>
                <c:pt idx="69">
                  <c:v>731</c:v>
                </c:pt>
                <c:pt idx="70">
                  <c:v>735</c:v>
                </c:pt>
                <c:pt idx="71">
                  <c:v>741</c:v>
                </c:pt>
                <c:pt idx="72">
                  <c:v>743</c:v>
                </c:pt>
                <c:pt idx="73">
                  <c:v>756</c:v>
                </c:pt>
                <c:pt idx="74">
                  <c:v>761</c:v>
                </c:pt>
                <c:pt idx="75">
                  <c:v>765</c:v>
                </c:pt>
                <c:pt idx="76">
                  <c:v>780</c:v>
                </c:pt>
                <c:pt idx="77">
                  <c:v>786</c:v>
                </c:pt>
                <c:pt idx="78">
                  <c:v>795</c:v>
                </c:pt>
                <c:pt idx="79">
                  <c:v>797</c:v>
                </c:pt>
                <c:pt idx="80">
                  <c:v>828</c:v>
                </c:pt>
                <c:pt idx="81">
                  <c:v>829</c:v>
                </c:pt>
                <c:pt idx="82">
                  <c:v>899</c:v>
                </c:pt>
                <c:pt idx="83">
                  <c:v>905</c:v>
                </c:pt>
                <c:pt idx="84">
                  <c:v>921</c:v>
                </c:pt>
                <c:pt idx="85">
                  <c:v>950</c:v>
                </c:pt>
                <c:pt idx="86">
                  <c:v>955</c:v>
                </c:pt>
                <c:pt idx="87">
                  <c:v>962</c:v>
                </c:pt>
                <c:pt idx="88">
                  <c:v>970</c:v>
                </c:pt>
                <c:pt idx="89">
                  <c:v>983</c:v>
                </c:pt>
              </c:numCache>
            </c:numRef>
          </c:cat>
          <c:val>
            <c:numRef>
              <c:f>Sheet2!$B$2:$B$362</c:f>
              <c:numCache>
                <c:formatCode>General</c:formatCode>
                <c:ptCount val="90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08-4DD2-9F9F-485316D8100B}"/>
            </c:ext>
          </c:extLst>
        </c:ser>
        <c:ser>
          <c:idx val="2"/>
          <c:order val="2"/>
          <c:tx>
            <c:strRef>
              <c:f>Sheet2!$C$1</c:f>
              <c:strCache>
                <c:ptCount val="1"/>
                <c:pt idx="0">
                  <c:v>QUARTILE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Sheet2!$A$12:$A$359</c:f>
              <c:numCache>
                <c:formatCode>General</c:formatCode>
                <c:ptCount val="90"/>
                <c:pt idx="0">
                  <c:v>767</c:v>
                </c:pt>
                <c:pt idx="1">
                  <c:v>814</c:v>
                </c:pt>
                <c:pt idx="2">
                  <c:v>822</c:v>
                </c:pt>
                <c:pt idx="3">
                  <c:v>849</c:v>
                </c:pt>
                <c:pt idx="4">
                  <c:v>866</c:v>
                </c:pt>
                <c:pt idx="5">
                  <c:v>874</c:v>
                </c:pt>
                <c:pt idx="6">
                  <c:v>880</c:v>
                </c:pt>
                <c:pt idx="7">
                  <c:v>883</c:v>
                </c:pt>
                <c:pt idx="8">
                  <c:v>951</c:v>
                </c:pt>
                <c:pt idx="9">
                  <c:v>959</c:v>
                </c:pt>
                <c:pt idx="10">
                  <c:v>975</c:v>
                </c:pt>
                <c:pt idx="11">
                  <c:v>986</c:v>
                </c:pt>
                <c:pt idx="12">
                  <c:v>993</c:v>
                </c:pt>
                <c:pt idx="13">
                  <c:v>36</c:v>
                </c:pt>
                <c:pt idx="14">
                  <c:v>70</c:v>
                </c:pt>
                <c:pt idx="15">
                  <c:v>78</c:v>
                </c:pt>
                <c:pt idx="16">
                  <c:v>80</c:v>
                </c:pt>
                <c:pt idx="17">
                  <c:v>89</c:v>
                </c:pt>
                <c:pt idx="18">
                  <c:v>94</c:v>
                </c:pt>
                <c:pt idx="19">
                  <c:v>99</c:v>
                </c:pt>
                <c:pt idx="20">
                  <c:v>118</c:v>
                </c:pt>
                <c:pt idx="21">
                  <c:v>133</c:v>
                </c:pt>
                <c:pt idx="22">
                  <c:v>139</c:v>
                </c:pt>
                <c:pt idx="23">
                  <c:v>149</c:v>
                </c:pt>
                <c:pt idx="24">
                  <c:v>157</c:v>
                </c:pt>
                <c:pt idx="25">
                  <c:v>182</c:v>
                </c:pt>
                <c:pt idx="26">
                  <c:v>188</c:v>
                </c:pt>
                <c:pt idx="27">
                  <c:v>196</c:v>
                </c:pt>
                <c:pt idx="28">
                  <c:v>208</c:v>
                </c:pt>
                <c:pt idx="29">
                  <c:v>220</c:v>
                </c:pt>
                <c:pt idx="30">
                  <c:v>223</c:v>
                </c:pt>
                <c:pt idx="31">
                  <c:v>231</c:v>
                </c:pt>
                <c:pt idx="32">
                  <c:v>249</c:v>
                </c:pt>
                <c:pt idx="33">
                  <c:v>280</c:v>
                </c:pt>
                <c:pt idx="34">
                  <c:v>328</c:v>
                </c:pt>
                <c:pt idx="35">
                  <c:v>330</c:v>
                </c:pt>
                <c:pt idx="36">
                  <c:v>332</c:v>
                </c:pt>
                <c:pt idx="37">
                  <c:v>333</c:v>
                </c:pt>
                <c:pt idx="38">
                  <c:v>348</c:v>
                </c:pt>
                <c:pt idx="39">
                  <c:v>355</c:v>
                </c:pt>
                <c:pt idx="40">
                  <c:v>357</c:v>
                </c:pt>
                <c:pt idx="41">
                  <c:v>373</c:v>
                </c:pt>
                <c:pt idx="42">
                  <c:v>377</c:v>
                </c:pt>
                <c:pt idx="43">
                  <c:v>410</c:v>
                </c:pt>
                <c:pt idx="44">
                  <c:v>413</c:v>
                </c:pt>
                <c:pt idx="45">
                  <c:v>423</c:v>
                </c:pt>
                <c:pt idx="46">
                  <c:v>426</c:v>
                </c:pt>
                <c:pt idx="47">
                  <c:v>430</c:v>
                </c:pt>
                <c:pt idx="48">
                  <c:v>437</c:v>
                </c:pt>
                <c:pt idx="49">
                  <c:v>469</c:v>
                </c:pt>
                <c:pt idx="50">
                  <c:v>471</c:v>
                </c:pt>
                <c:pt idx="51">
                  <c:v>479</c:v>
                </c:pt>
                <c:pt idx="52">
                  <c:v>498</c:v>
                </c:pt>
                <c:pt idx="53">
                  <c:v>515</c:v>
                </c:pt>
                <c:pt idx="54">
                  <c:v>516</c:v>
                </c:pt>
                <c:pt idx="55">
                  <c:v>523</c:v>
                </c:pt>
                <c:pt idx="56">
                  <c:v>540</c:v>
                </c:pt>
                <c:pt idx="57">
                  <c:v>569</c:v>
                </c:pt>
                <c:pt idx="58">
                  <c:v>610</c:v>
                </c:pt>
                <c:pt idx="59">
                  <c:v>611</c:v>
                </c:pt>
                <c:pt idx="60">
                  <c:v>638</c:v>
                </c:pt>
                <c:pt idx="61">
                  <c:v>639</c:v>
                </c:pt>
                <c:pt idx="62">
                  <c:v>644</c:v>
                </c:pt>
                <c:pt idx="63">
                  <c:v>660</c:v>
                </c:pt>
                <c:pt idx="64">
                  <c:v>663</c:v>
                </c:pt>
                <c:pt idx="65">
                  <c:v>672</c:v>
                </c:pt>
                <c:pt idx="66">
                  <c:v>690</c:v>
                </c:pt>
                <c:pt idx="67">
                  <c:v>718</c:v>
                </c:pt>
                <c:pt idx="68">
                  <c:v>721</c:v>
                </c:pt>
                <c:pt idx="69">
                  <c:v>731</c:v>
                </c:pt>
                <c:pt idx="70">
                  <c:v>735</c:v>
                </c:pt>
                <c:pt idx="71">
                  <c:v>741</c:v>
                </c:pt>
                <c:pt idx="72">
                  <c:v>743</c:v>
                </c:pt>
                <c:pt idx="73">
                  <c:v>756</c:v>
                </c:pt>
                <c:pt idx="74">
                  <c:v>761</c:v>
                </c:pt>
                <c:pt idx="75">
                  <c:v>765</c:v>
                </c:pt>
                <c:pt idx="76">
                  <c:v>780</c:v>
                </c:pt>
                <c:pt idx="77">
                  <c:v>786</c:v>
                </c:pt>
                <c:pt idx="78">
                  <c:v>795</c:v>
                </c:pt>
                <c:pt idx="79">
                  <c:v>797</c:v>
                </c:pt>
                <c:pt idx="80">
                  <c:v>828</c:v>
                </c:pt>
                <c:pt idx="81">
                  <c:v>829</c:v>
                </c:pt>
                <c:pt idx="82">
                  <c:v>899</c:v>
                </c:pt>
                <c:pt idx="83">
                  <c:v>905</c:v>
                </c:pt>
                <c:pt idx="84">
                  <c:v>921</c:v>
                </c:pt>
                <c:pt idx="85">
                  <c:v>950</c:v>
                </c:pt>
                <c:pt idx="86">
                  <c:v>955</c:v>
                </c:pt>
                <c:pt idx="87">
                  <c:v>962</c:v>
                </c:pt>
                <c:pt idx="88">
                  <c:v>970</c:v>
                </c:pt>
                <c:pt idx="89">
                  <c:v>983</c:v>
                </c:pt>
              </c:numCache>
            </c:numRef>
          </c:cat>
          <c:val>
            <c:numRef>
              <c:f>Sheet2!$C$2:$C$362</c:f>
              <c:numCache>
                <c:formatCode>General</c:formatCode>
                <c:ptCount val="9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08-4DD2-9F9F-485316D81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8817216"/>
        <c:axId val="191882096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Sheet2!$A$1</c15:sqref>
                        </c15:formulaRef>
                      </c:ext>
                    </c:extLst>
                    <c:strCache>
                      <c:ptCount val="1"/>
                      <c:pt idx="0">
                        <c:v>FILM_ID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Sheet2!$A$12:$A$359</c15:sqref>
                        </c15:formulaRef>
                      </c:ext>
                    </c:extLst>
                    <c:numCache>
                      <c:formatCode>General</c:formatCode>
                      <c:ptCount val="90"/>
                      <c:pt idx="0">
                        <c:v>767</c:v>
                      </c:pt>
                      <c:pt idx="1">
                        <c:v>814</c:v>
                      </c:pt>
                      <c:pt idx="2">
                        <c:v>822</c:v>
                      </c:pt>
                      <c:pt idx="3">
                        <c:v>849</c:v>
                      </c:pt>
                      <c:pt idx="4">
                        <c:v>866</c:v>
                      </c:pt>
                      <c:pt idx="5">
                        <c:v>874</c:v>
                      </c:pt>
                      <c:pt idx="6">
                        <c:v>880</c:v>
                      </c:pt>
                      <c:pt idx="7">
                        <c:v>883</c:v>
                      </c:pt>
                      <c:pt idx="8">
                        <c:v>951</c:v>
                      </c:pt>
                      <c:pt idx="9">
                        <c:v>959</c:v>
                      </c:pt>
                      <c:pt idx="10">
                        <c:v>975</c:v>
                      </c:pt>
                      <c:pt idx="11">
                        <c:v>986</c:v>
                      </c:pt>
                      <c:pt idx="12">
                        <c:v>993</c:v>
                      </c:pt>
                      <c:pt idx="13">
                        <c:v>36</c:v>
                      </c:pt>
                      <c:pt idx="14">
                        <c:v>70</c:v>
                      </c:pt>
                      <c:pt idx="15">
                        <c:v>78</c:v>
                      </c:pt>
                      <c:pt idx="16">
                        <c:v>80</c:v>
                      </c:pt>
                      <c:pt idx="17">
                        <c:v>89</c:v>
                      </c:pt>
                      <c:pt idx="18">
                        <c:v>94</c:v>
                      </c:pt>
                      <c:pt idx="19">
                        <c:v>99</c:v>
                      </c:pt>
                      <c:pt idx="20">
                        <c:v>118</c:v>
                      </c:pt>
                      <c:pt idx="21">
                        <c:v>133</c:v>
                      </c:pt>
                      <c:pt idx="22">
                        <c:v>139</c:v>
                      </c:pt>
                      <c:pt idx="23">
                        <c:v>149</c:v>
                      </c:pt>
                      <c:pt idx="24">
                        <c:v>157</c:v>
                      </c:pt>
                      <c:pt idx="25">
                        <c:v>182</c:v>
                      </c:pt>
                      <c:pt idx="26">
                        <c:v>188</c:v>
                      </c:pt>
                      <c:pt idx="27">
                        <c:v>196</c:v>
                      </c:pt>
                      <c:pt idx="28">
                        <c:v>208</c:v>
                      </c:pt>
                      <c:pt idx="29">
                        <c:v>220</c:v>
                      </c:pt>
                      <c:pt idx="30">
                        <c:v>223</c:v>
                      </c:pt>
                      <c:pt idx="31">
                        <c:v>231</c:v>
                      </c:pt>
                      <c:pt idx="32">
                        <c:v>249</c:v>
                      </c:pt>
                      <c:pt idx="33">
                        <c:v>280</c:v>
                      </c:pt>
                      <c:pt idx="34">
                        <c:v>328</c:v>
                      </c:pt>
                      <c:pt idx="35">
                        <c:v>330</c:v>
                      </c:pt>
                      <c:pt idx="36">
                        <c:v>332</c:v>
                      </c:pt>
                      <c:pt idx="37">
                        <c:v>333</c:v>
                      </c:pt>
                      <c:pt idx="38">
                        <c:v>348</c:v>
                      </c:pt>
                      <c:pt idx="39">
                        <c:v>355</c:v>
                      </c:pt>
                      <c:pt idx="40">
                        <c:v>357</c:v>
                      </c:pt>
                      <c:pt idx="41">
                        <c:v>373</c:v>
                      </c:pt>
                      <c:pt idx="42">
                        <c:v>377</c:v>
                      </c:pt>
                      <c:pt idx="43">
                        <c:v>410</c:v>
                      </c:pt>
                      <c:pt idx="44">
                        <c:v>413</c:v>
                      </c:pt>
                      <c:pt idx="45">
                        <c:v>423</c:v>
                      </c:pt>
                      <c:pt idx="46">
                        <c:v>426</c:v>
                      </c:pt>
                      <c:pt idx="47">
                        <c:v>430</c:v>
                      </c:pt>
                      <c:pt idx="48">
                        <c:v>437</c:v>
                      </c:pt>
                      <c:pt idx="49">
                        <c:v>469</c:v>
                      </c:pt>
                      <c:pt idx="50">
                        <c:v>471</c:v>
                      </c:pt>
                      <c:pt idx="51">
                        <c:v>479</c:v>
                      </c:pt>
                      <c:pt idx="52">
                        <c:v>498</c:v>
                      </c:pt>
                      <c:pt idx="53">
                        <c:v>515</c:v>
                      </c:pt>
                      <c:pt idx="54">
                        <c:v>516</c:v>
                      </c:pt>
                      <c:pt idx="55">
                        <c:v>523</c:v>
                      </c:pt>
                      <c:pt idx="56">
                        <c:v>540</c:v>
                      </c:pt>
                      <c:pt idx="57">
                        <c:v>569</c:v>
                      </c:pt>
                      <c:pt idx="58">
                        <c:v>610</c:v>
                      </c:pt>
                      <c:pt idx="59">
                        <c:v>611</c:v>
                      </c:pt>
                      <c:pt idx="60">
                        <c:v>638</c:v>
                      </c:pt>
                      <c:pt idx="61">
                        <c:v>639</c:v>
                      </c:pt>
                      <c:pt idx="62">
                        <c:v>644</c:v>
                      </c:pt>
                      <c:pt idx="63">
                        <c:v>660</c:v>
                      </c:pt>
                      <c:pt idx="64">
                        <c:v>663</c:v>
                      </c:pt>
                      <c:pt idx="65">
                        <c:v>672</c:v>
                      </c:pt>
                      <c:pt idx="66">
                        <c:v>690</c:v>
                      </c:pt>
                      <c:pt idx="67">
                        <c:v>718</c:v>
                      </c:pt>
                      <c:pt idx="68">
                        <c:v>721</c:v>
                      </c:pt>
                      <c:pt idx="69">
                        <c:v>731</c:v>
                      </c:pt>
                      <c:pt idx="70">
                        <c:v>735</c:v>
                      </c:pt>
                      <c:pt idx="71">
                        <c:v>741</c:v>
                      </c:pt>
                      <c:pt idx="72">
                        <c:v>743</c:v>
                      </c:pt>
                      <c:pt idx="73">
                        <c:v>756</c:v>
                      </c:pt>
                      <c:pt idx="74">
                        <c:v>761</c:v>
                      </c:pt>
                      <c:pt idx="75">
                        <c:v>765</c:v>
                      </c:pt>
                      <c:pt idx="76">
                        <c:v>780</c:v>
                      </c:pt>
                      <c:pt idx="77">
                        <c:v>786</c:v>
                      </c:pt>
                      <c:pt idx="78">
                        <c:v>795</c:v>
                      </c:pt>
                      <c:pt idx="79">
                        <c:v>797</c:v>
                      </c:pt>
                      <c:pt idx="80">
                        <c:v>828</c:v>
                      </c:pt>
                      <c:pt idx="81">
                        <c:v>829</c:v>
                      </c:pt>
                      <c:pt idx="82">
                        <c:v>899</c:v>
                      </c:pt>
                      <c:pt idx="83">
                        <c:v>905</c:v>
                      </c:pt>
                      <c:pt idx="84">
                        <c:v>921</c:v>
                      </c:pt>
                      <c:pt idx="85">
                        <c:v>950</c:v>
                      </c:pt>
                      <c:pt idx="86">
                        <c:v>955</c:v>
                      </c:pt>
                      <c:pt idx="87">
                        <c:v>962</c:v>
                      </c:pt>
                      <c:pt idx="88">
                        <c:v>970</c:v>
                      </c:pt>
                      <c:pt idx="89">
                        <c:v>983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Sheet2!$A$2:$A$362</c15:sqref>
                        </c15:formulaRef>
                      </c:ext>
                    </c:extLst>
                    <c:numCache>
                      <c:formatCode>General</c:formatCode>
                      <c:ptCount val="90"/>
                      <c:pt idx="0">
                        <c:v>767</c:v>
                      </c:pt>
                      <c:pt idx="1">
                        <c:v>814</c:v>
                      </c:pt>
                      <c:pt idx="2">
                        <c:v>822</c:v>
                      </c:pt>
                      <c:pt idx="3">
                        <c:v>849</c:v>
                      </c:pt>
                      <c:pt idx="4">
                        <c:v>866</c:v>
                      </c:pt>
                      <c:pt idx="5">
                        <c:v>874</c:v>
                      </c:pt>
                      <c:pt idx="6">
                        <c:v>880</c:v>
                      </c:pt>
                      <c:pt idx="7">
                        <c:v>883</c:v>
                      </c:pt>
                      <c:pt idx="8">
                        <c:v>951</c:v>
                      </c:pt>
                      <c:pt idx="9">
                        <c:v>959</c:v>
                      </c:pt>
                      <c:pt idx="10">
                        <c:v>975</c:v>
                      </c:pt>
                      <c:pt idx="11">
                        <c:v>986</c:v>
                      </c:pt>
                      <c:pt idx="12">
                        <c:v>993</c:v>
                      </c:pt>
                      <c:pt idx="13">
                        <c:v>36</c:v>
                      </c:pt>
                      <c:pt idx="14">
                        <c:v>70</c:v>
                      </c:pt>
                      <c:pt idx="15">
                        <c:v>78</c:v>
                      </c:pt>
                      <c:pt idx="16">
                        <c:v>80</c:v>
                      </c:pt>
                      <c:pt idx="17">
                        <c:v>89</c:v>
                      </c:pt>
                      <c:pt idx="18">
                        <c:v>94</c:v>
                      </c:pt>
                      <c:pt idx="19">
                        <c:v>99</c:v>
                      </c:pt>
                      <c:pt idx="20">
                        <c:v>118</c:v>
                      </c:pt>
                      <c:pt idx="21">
                        <c:v>133</c:v>
                      </c:pt>
                      <c:pt idx="22">
                        <c:v>139</c:v>
                      </c:pt>
                      <c:pt idx="23">
                        <c:v>149</c:v>
                      </c:pt>
                      <c:pt idx="24">
                        <c:v>157</c:v>
                      </c:pt>
                      <c:pt idx="25">
                        <c:v>182</c:v>
                      </c:pt>
                      <c:pt idx="26">
                        <c:v>188</c:v>
                      </c:pt>
                      <c:pt idx="27">
                        <c:v>196</c:v>
                      </c:pt>
                      <c:pt idx="28">
                        <c:v>208</c:v>
                      </c:pt>
                      <c:pt idx="29">
                        <c:v>220</c:v>
                      </c:pt>
                      <c:pt idx="30">
                        <c:v>223</c:v>
                      </c:pt>
                      <c:pt idx="31">
                        <c:v>231</c:v>
                      </c:pt>
                      <c:pt idx="32">
                        <c:v>249</c:v>
                      </c:pt>
                      <c:pt idx="33">
                        <c:v>280</c:v>
                      </c:pt>
                      <c:pt idx="34">
                        <c:v>328</c:v>
                      </c:pt>
                      <c:pt idx="35">
                        <c:v>330</c:v>
                      </c:pt>
                      <c:pt idx="36">
                        <c:v>332</c:v>
                      </c:pt>
                      <c:pt idx="37">
                        <c:v>333</c:v>
                      </c:pt>
                      <c:pt idx="38">
                        <c:v>348</c:v>
                      </c:pt>
                      <c:pt idx="39">
                        <c:v>355</c:v>
                      </c:pt>
                      <c:pt idx="40">
                        <c:v>357</c:v>
                      </c:pt>
                      <c:pt idx="41">
                        <c:v>373</c:v>
                      </c:pt>
                      <c:pt idx="42">
                        <c:v>377</c:v>
                      </c:pt>
                      <c:pt idx="43">
                        <c:v>410</c:v>
                      </c:pt>
                      <c:pt idx="44">
                        <c:v>413</c:v>
                      </c:pt>
                      <c:pt idx="45">
                        <c:v>423</c:v>
                      </c:pt>
                      <c:pt idx="46">
                        <c:v>426</c:v>
                      </c:pt>
                      <c:pt idx="47">
                        <c:v>430</c:v>
                      </c:pt>
                      <c:pt idx="48">
                        <c:v>437</c:v>
                      </c:pt>
                      <c:pt idx="49">
                        <c:v>469</c:v>
                      </c:pt>
                      <c:pt idx="50">
                        <c:v>471</c:v>
                      </c:pt>
                      <c:pt idx="51">
                        <c:v>479</c:v>
                      </c:pt>
                      <c:pt idx="52">
                        <c:v>498</c:v>
                      </c:pt>
                      <c:pt idx="53">
                        <c:v>515</c:v>
                      </c:pt>
                      <c:pt idx="54">
                        <c:v>516</c:v>
                      </c:pt>
                      <c:pt idx="55">
                        <c:v>523</c:v>
                      </c:pt>
                      <c:pt idx="56">
                        <c:v>540</c:v>
                      </c:pt>
                      <c:pt idx="57">
                        <c:v>569</c:v>
                      </c:pt>
                      <c:pt idx="58">
                        <c:v>610</c:v>
                      </c:pt>
                      <c:pt idx="59">
                        <c:v>611</c:v>
                      </c:pt>
                      <c:pt idx="60">
                        <c:v>638</c:v>
                      </c:pt>
                      <c:pt idx="61">
                        <c:v>639</c:v>
                      </c:pt>
                      <c:pt idx="62">
                        <c:v>644</c:v>
                      </c:pt>
                      <c:pt idx="63">
                        <c:v>660</c:v>
                      </c:pt>
                      <c:pt idx="64">
                        <c:v>663</c:v>
                      </c:pt>
                      <c:pt idx="65">
                        <c:v>672</c:v>
                      </c:pt>
                      <c:pt idx="66">
                        <c:v>690</c:v>
                      </c:pt>
                      <c:pt idx="67">
                        <c:v>718</c:v>
                      </c:pt>
                      <c:pt idx="68">
                        <c:v>721</c:v>
                      </c:pt>
                      <c:pt idx="69">
                        <c:v>731</c:v>
                      </c:pt>
                      <c:pt idx="70">
                        <c:v>735</c:v>
                      </c:pt>
                      <c:pt idx="71">
                        <c:v>741</c:v>
                      </c:pt>
                      <c:pt idx="72">
                        <c:v>743</c:v>
                      </c:pt>
                      <c:pt idx="73">
                        <c:v>756</c:v>
                      </c:pt>
                      <c:pt idx="74">
                        <c:v>761</c:v>
                      </c:pt>
                      <c:pt idx="75">
                        <c:v>765</c:v>
                      </c:pt>
                      <c:pt idx="76">
                        <c:v>780</c:v>
                      </c:pt>
                      <c:pt idx="77">
                        <c:v>786</c:v>
                      </c:pt>
                      <c:pt idx="78">
                        <c:v>795</c:v>
                      </c:pt>
                      <c:pt idx="79">
                        <c:v>797</c:v>
                      </c:pt>
                      <c:pt idx="80">
                        <c:v>828</c:v>
                      </c:pt>
                      <c:pt idx="81">
                        <c:v>829</c:v>
                      </c:pt>
                      <c:pt idx="82">
                        <c:v>899</c:v>
                      </c:pt>
                      <c:pt idx="83">
                        <c:v>905</c:v>
                      </c:pt>
                      <c:pt idx="84">
                        <c:v>921</c:v>
                      </c:pt>
                      <c:pt idx="85">
                        <c:v>950</c:v>
                      </c:pt>
                      <c:pt idx="86">
                        <c:v>955</c:v>
                      </c:pt>
                      <c:pt idx="87">
                        <c:v>962</c:v>
                      </c:pt>
                      <c:pt idx="88">
                        <c:v>970</c:v>
                      </c:pt>
                      <c:pt idx="89">
                        <c:v>983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708-4DD2-9F9F-485316D8100B}"/>
                  </c:ext>
                </c:extLst>
              </c15:ser>
            </c15:filteredLineSeries>
          </c:ext>
        </c:extLst>
      </c:lineChart>
      <c:catAx>
        <c:axId val="1918817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FILM_ID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820960"/>
        <c:crosses val="autoZero"/>
        <c:auto val="1"/>
        <c:lblAlgn val="ctr"/>
        <c:lblOffset val="100"/>
        <c:noMultiLvlLbl val="0"/>
      </c:catAx>
      <c:valAx>
        <c:axId val="1918820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81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ORDERS BY STORE</a:t>
            </a:r>
            <a:r>
              <a:rPr lang="en-US" baseline="0"/>
              <a:t> AND BY YEAR</a:t>
            </a:r>
            <a:endParaRPr lang="en-US"/>
          </a:p>
        </c:rich>
      </c:tx>
      <c:layout>
        <c:manualLayout>
          <c:xMode val="edge"/>
          <c:yMode val="edge"/>
          <c:x val="0.3409374453193350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'[results (4).xlsx]Sheet1'!$H$3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'[results (4).xlsx]Sheet1'!$G$4:$G$5</c:f>
              <c:strCache>
                <c:ptCount val="2"/>
                <c:pt idx="0">
                  <c:v>Store 1</c:v>
                </c:pt>
                <c:pt idx="1">
                  <c:v>Store 2</c:v>
                </c:pt>
              </c:strCache>
            </c:strRef>
          </c:cat>
          <c:val>
            <c:numRef>
              <c:f>'[results (4).xlsx]Sheet1'!$H$4:$H$5</c:f>
              <c:numCache>
                <c:formatCode>General</c:formatCode>
                <c:ptCount val="2"/>
                <c:pt idx="0">
                  <c:v>7955</c:v>
                </c:pt>
                <c:pt idx="1">
                  <c:v>7907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D1-43D8-BA94-514D24AFB882}"/>
            </c:ext>
          </c:extLst>
        </c:ser>
        <c:ser>
          <c:idx val="1"/>
          <c:order val="1"/>
          <c:tx>
            <c:strRef>
              <c:f>'[results (4).xlsx]Sheet1'!$I$3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'[results (4).xlsx]Sheet1'!$G$4:$G$5</c:f>
              <c:strCache>
                <c:ptCount val="2"/>
                <c:pt idx="0">
                  <c:v>Store 1</c:v>
                </c:pt>
                <c:pt idx="1">
                  <c:v>Store 2</c:v>
                </c:pt>
              </c:strCache>
            </c:strRef>
          </c:cat>
          <c:val>
            <c:numRef>
              <c:f>'[results (4).xlsx]Sheet1'!$I$4:$I$5</c:f>
              <c:numCache>
                <c:formatCode>General</c:formatCode>
                <c:ptCount val="2"/>
                <c:pt idx="0">
                  <c:v>85</c:v>
                </c:pt>
                <c:pt idx="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D1-43D8-BA94-514D24AFB8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47395263"/>
        <c:axId val="1347407327"/>
      </c:barChart>
      <c:catAx>
        <c:axId val="1347395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STORE_ID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407327"/>
        <c:crosses val="autoZero"/>
        <c:auto val="1"/>
        <c:lblAlgn val="ctr"/>
        <c:lblOffset val="100"/>
        <c:noMultiLvlLbl val="0"/>
      </c:catAx>
      <c:valAx>
        <c:axId val="134740732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739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PAYMENT</a:t>
            </a:r>
            <a:r>
              <a:rPr lang="en-US" baseline="0"/>
              <a:t> FOR </a:t>
            </a:r>
            <a:r>
              <a:rPr lang="en-US"/>
              <a:t>TOP 10 CUSTOMERS BY MONTH 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Sheet1!$I$3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Sheet1!$H$4:$H$13</c:f>
              <c:strCache>
                <c:ptCount val="10"/>
                <c:pt idx="0">
                  <c:v>Mike Way</c:v>
                </c:pt>
                <c:pt idx="1">
                  <c:v>Marcia Dean</c:v>
                </c:pt>
                <c:pt idx="2">
                  <c:v>Curtis Irby</c:v>
                </c:pt>
                <c:pt idx="3">
                  <c:v>Ana Bradley</c:v>
                </c:pt>
                <c:pt idx="4">
                  <c:v>Tommy Collazo</c:v>
                </c:pt>
                <c:pt idx="5">
                  <c:v>Clara Shaw</c:v>
                </c:pt>
                <c:pt idx="6">
                  <c:v>Rhonda Kennedy</c:v>
                </c:pt>
                <c:pt idx="7">
                  <c:v>Marion Snyder</c:v>
                </c:pt>
                <c:pt idx="8">
                  <c:v>Karl Seal</c:v>
                </c:pt>
                <c:pt idx="9">
                  <c:v>Eleanor Hunt</c:v>
                </c:pt>
              </c:strCache>
            </c:strRef>
          </c:cat>
          <c:val>
            <c:numRef>
              <c:f>Sheet1!$I$4:$I$13</c:f>
              <c:numCache>
                <c:formatCode>General</c:formatCode>
                <c:ptCount val="10"/>
                <c:pt idx="0">
                  <c:v>35.94</c:v>
                </c:pt>
                <c:pt idx="1">
                  <c:v>37.92</c:v>
                </c:pt>
                <c:pt idx="2">
                  <c:v>22.94</c:v>
                </c:pt>
                <c:pt idx="3">
                  <c:v>19.96</c:v>
                </c:pt>
                <c:pt idx="4">
                  <c:v>25.93</c:v>
                </c:pt>
                <c:pt idx="5">
                  <c:v>22.94</c:v>
                </c:pt>
                <c:pt idx="6">
                  <c:v>19.96</c:v>
                </c:pt>
                <c:pt idx="7">
                  <c:v>44.92</c:v>
                </c:pt>
                <c:pt idx="8">
                  <c:v>41.91</c:v>
                </c:pt>
                <c:pt idx="9">
                  <c:v>22.95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4-4548-8CA0-D0A13E3D6A05}"/>
            </c:ext>
          </c:extLst>
        </c:ser>
        <c:ser>
          <c:idx val="1"/>
          <c:order val="1"/>
          <c:tx>
            <c:strRef>
              <c:f>Sheet1!$J$3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Sheet1!$H$4:$H$13</c:f>
              <c:strCache>
                <c:ptCount val="10"/>
                <c:pt idx="0">
                  <c:v>Mike Way</c:v>
                </c:pt>
                <c:pt idx="1">
                  <c:v>Marcia Dean</c:v>
                </c:pt>
                <c:pt idx="2">
                  <c:v>Curtis Irby</c:v>
                </c:pt>
                <c:pt idx="3">
                  <c:v>Ana Bradley</c:v>
                </c:pt>
                <c:pt idx="4">
                  <c:v>Tommy Collazo</c:v>
                </c:pt>
                <c:pt idx="5">
                  <c:v>Clara Shaw</c:v>
                </c:pt>
                <c:pt idx="6">
                  <c:v>Rhonda Kennedy</c:v>
                </c:pt>
                <c:pt idx="7">
                  <c:v>Marion Snyder</c:v>
                </c:pt>
                <c:pt idx="8">
                  <c:v>Karl Seal</c:v>
                </c:pt>
                <c:pt idx="9">
                  <c:v>Eleanor Hunt</c:v>
                </c:pt>
              </c:strCache>
            </c:strRef>
          </c:cat>
          <c:val>
            <c:numRef>
              <c:f>Sheet1!$J$4:$J$13</c:f>
              <c:numCache>
                <c:formatCode>General</c:formatCode>
                <c:ptCount val="10"/>
                <c:pt idx="0">
                  <c:v>64.849999999999994</c:v>
                </c:pt>
                <c:pt idx="1">
                  <c:v>53.9</c:v>
                </c:pt>
                <c:pt idx="2">
                  <c:v>86.83</c:v>
                </c:pt>
                <c:pt idx="3">
                  <c:v>71.84</c:v>
                </c:pt>
                <c:pt idx="4">
                  <c:v>67.88</c:v>
                </c:pt>
                <c:pt idx="5">
                  <c:v>72.84</c:v>
                </c:pt>
                <c:pt idx="6">
                  <c:v>74.849999999999994</c:v>
                </c:pt>
                <c:pt idx="7">
                  <c:v>58.88</c:v>
                </c:pt>
                <c:pt idx="8">
                  <c:v>76.87</c:v>
                </c:pt>
                <c:pt idx="9">
                  <c:v>87.82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F4-4548-8CA0-D0A13E3D6A05}"/>
            </c:ext>
          </c:extLst>
        </c:ser>
        <c:ser>
          <c:idx val="2"/>
          <c:order val="2"/>
          <c:tx>
            <c:strRef>
              <c:f>Sheet1!$K$3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Sheet1!$H$4:$H$13</c:f>
              <c:strCache>
                <c:ptCount val="10"/>
                <c:pt idx="0">
                  <c:v>Mike Way</c:v>
                </c:pt>
                <c:pt idx="1">
                  <c:v>Marcia Dean</c:v>
                </c:pt>
                <c:pt idx="2">
                  <c:v>Curtis Irby</c:v>
                </c:pt>
                <c:pt idx="3">
                  <c:v>Ana Bradley</c:v>
                </c:pt>
                <c:pt idx="4">
                  <c:v>Tommy Collazo</c:v>
                </c:pt>
                <c:pt idx="5">
                  <c:v>Clara Shaw</c:v>
                </c:pt>
                <c:pt idx="6">
                  <c:v>Rhonda Kennedy</c:v>
                </c:pt>
                <c:pt idx="7">
                  <c:v>Marion Snyder</c:v>
                </c:pt>
                <c:pt idx="8">
                  <c:v>Karl Seal</c:v>
                </c:pt>
                <c:pt idx="9">
                  <c:v>Eleanor Hunt</c:v>
                </c:pt>
              </c:strCache>
            </c:strRef>
          </c:cat>
          <c:val>
            <c:numRef>
              <c:f>Sheet1!$K$4:$K$13</c:f>
              <c:numCache>
                <c:formatCode>General</c:formatCode>
                <c:ptCount val="10"/>
                <c:pt idx="0">
                  <c:v>61.88</c:v>
                </c:pt>
                <c:pt idx="1">
                  <c:v>73.8</c:v>
                </c:pt>
                <c:pt idx="2">
                  <c:v>54.86</c:v>
                </c:pt>
                <c:pt idx="3">
                  <c:v>72.88</c:v>
                </c:pt>
                <c:pt idx="4">
                  <c:v>89.82</c:v>
                </c:pt>
                <c:pt idx="5">
                  <c:v>93.82</c:v>
                </c:pt>
                <c:pt idx="6">
                  <c:v>96.81</c:v>
                </c:pt>
                <c:pt idx="7">
                  <c:v>85.82</c:v>
                </c:pt>
                <c:pt idx="8">
                  <c:v>89.8</c:v>
                </c:pt>
                <c:pt idx="9">
                  <c:v>100.78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F4-4548-8CA0-D0A13E3D6A05}"/>
            </c:ext>
          </c:extLst>
        </c:ser>
        <c:ser>
          <c:idx val="3"/>
          <c:order val="3"/>
          <c:tx>
            <c:strRef>
              <c:f>Sheet1!$L$3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Sheet1!$H$4:$H$13</c:f>
              <c:strCache>
                <c:ptCount val="10"/>
                <c:pt idx="0">
                  <c:v>Mike Way</c:v>
                </c:pt>
                <c:pt idx="1">
                  <c:v>Marcia Dean</c:v>
                </c:pt>
                <c:pt idx="2">
                  <c:v>Curtis Irby</c:v>
                </c:pt>
                <c:pt idx="3">
                  <c:v>Ana Bradley</c:v>
                </c:pt>
                <c:pt idx="4">
                  <c:v>Tommy Collazo</c:v>
                </c:pt>
                <c:pt idx="5">
                  <c:v>Clara Shaw</c:v>
                </c:pt>
                <c:pt idx="6">
                  <c:v>Rhonda Kennedy</c:v>
                </c:pt>
                <c:pt idx="7">
                  <c:v>Marion Snyder</c:v>
                </c:pt>
                <c:pt idx="8">
                  <c:v>Karl Seal</c:v>
                </c:pt>
                <c:pt idx="9">
                  <c:v>Eleanor Hunt</c:v>
                </c:pt>
              </c:strCache>
            </c:strRef>
          </c:cat>
          <c:val>
            <c:numRef>
              <c:f>Sheet1!$L$4:$L$13</c:f>
              <c:numCache>
                <c:formatCode>General</c:formatCode>
                <c:ptCount val="10"/>
                <c:pt idx="1">
                  <c:v>0.99</c:v>
                </c:pt>
                <c:pt idx="2">
                  <c:v>2.99</c:v>
                </c:pt>
                <c:pt idx="3">
                  <c:v>2.99</c:v>
                </c:pt>
                <c:pt idx="7">
                  <c:v>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F4-4548-8CA0-D0A13E3D6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3648927"/>
        <c:axId val="903634783"/>
      </c:barChart>
      <c:catAx>
        <c:axId val="903648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CUSTOMER_NAMES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634783"/>
        <c:crosses val="autoZero"/>
        <c:auto val="1"/>
        <c:lblAlgn val="ctr"/>
        <c:lblOffset val="100"/>
        <c:noMultiLvlLbl val="0"/>
      </c:catAx>
      <c:valAx>
        <c:axId val="9036347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PAYMENT_AMOUNT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648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QUERY</a:t>
            </a:r>
          </a:p>
          <a:p>
            <a:pPr marL="139700" indent="0">
              <a:buNone/>
            </a:pPr>
            <a:r>
              <a:rPr lang="en-US" b="1" dirty="0"/>
              <a:t>See Q1.sql</a:t>
            </a:r>
          </a:p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b="1" dirty="0"/>
              <a:t>INSIGHTS</a:t>
            </a:r>
          </a:p>
          <a:p>
            <a:r>
              <a:rPr lang="en-US" dirty="0"/>
              <a:t>1. Family movies in the animation category had the highest rentals.</a:t>
            </a:r>
          </a:p>
          <a:p>
            <a:r>
              <a:rPr lang="en-US" dirty="0"/>
              <a:t>2. The lowest rentals was observed in family movies that belongs to the ‘music’ category.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TOTAL NUMBER OF RENTALS BY MOVIE_CATEGORY FOR FAMILY FRIENDLY MOVIES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01C3B0-C0F6-40F9-8915-7BF220A1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04" y="1583126"/>
            <a:ext cx="3237091" cy="2637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231414"/>
            <a:ext cx="3591300" cy="355533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QUERY</a:t>
            </a:r>
          </a:p>
          <a:p>
            <a:pPr marL="139700" indent="0">
              <a:buNone/>
            </a:pPr>
            <a:r>
              <a:rPr lang="en-US" b="1" dirty="0"/>
              <a:t>See Q2.sql</a:t>
            </a:r>
          </a:p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b="1" dirty="0"/>
              <a:t>INSIGHTS</a:t>
            </a:r>
          </a:p>
          <a:p>
            <a:r>
              <a:rPr lang="en-US" dirty="0"/>
              <a:t>1. Movie with </a:t>
            </a:r>
            <a:r>
              <a:rPr lang="en-US" dirty="0" err="1"/>
              <a:t>film_id</a:t>
            </a:r>
            <a:r>
              <a:rPr lang="en-US" dirty="0"/>
              <a:t> 767 had a rental duration of 6 days</a:t>
            </a:r>
          </a:p>
          <a:p>
            <a:r>
              <a:rPr lang="en-US" dirty="0"/>
              <a:t>2. Movie with </a:t>
            </a:r>
            <a:r>
              <a:rPr lang="en-US" dirty="0" err="1"/>
              <a:t>film_id</a:t>
            </a:r>
            <a:r>
              <a:rPr lang="en-US" dirty="0"/>
              <a:t> 962 had a rental duration of 7 days</a:t>
            </a:r>
          </a:p>
          <a:p>
            <a:r>
              <a:rPr lang="en-US" dirty="0"/>
              <a:t>3. The highest rental duration for movies in the family friendly category is 7 days</a:t>
            </a:r>
          </a:p>
          <a:p>
            <a:r>
              <a:rPr lang="en-US" dirty="0"/>
              <a:t>4. From the data, the lowest rental duration for movies in the family friendly category is 3 days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26590" y="1231414"/>
            <a:ext cx="4702609" cy="35553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</a:rPr>
              <a:t>MOVIES WITH THE HIGHEST RENTAL DURATION (4TH QUARTILE) IN THE FAMILY FRIENDLY MOVIE CATEGORIES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67096F11-0CA4-4FB7-8651-8B1EE67B0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820023"/>
              </p:ext>
            </p:extLst>
          </p:nvPr>
        </p:nvGraphicFramePr>
        <p:xfrm>
          <a:off x="599031" y="1418450"/>
          <a:ext cx="4061237" cy="329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QUERY</a:t>
            </a:r>
          </a:p>
          <a:p>
            <a:pPr marL="139700" indent="0">
              <a:buNone/>
            </a:pPr>
            <a:r>
              <a:rPr lang="en-US" b="1" dirty="0"/>
              <a:t>See Q3.sql</a:t>
            </a:r>
          </a:p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b="1" dirty="0"/>
              <a:t>INSIGHTS</a:t>
            </a:r>
          </a:p>
          <a:p>
            <a:r>
              <a:rPr lang="en-US" dirty="0"/>
              <a:t>Store 1 had the highest rental orders in 2005</a:t>
            </a:r>
          </a:p>
          <a:p>
            <a:r>
              <a:rPr lang="en-US" dirty="0"/>
              <a:t>Store 2 had the highest rental orders in 2006, although this is not so significant considering the duration of the data set.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STORE WITH THE HIGHEST RENTAL ORDERS BY YEAR</a:t>
            </a:r>
          </a:p>
        </p:txBody>
      </p:sp>
      <p:graphicFrame>
        <p:nvGraphicFramePr>
          <p:cNvPr id="5" name="Content Placeholder 13">
            <a:extLst>
              <a:ext uri="{FF2B5EF4-FFF2-40B4-BE49-F238E27FC236}">
                <a16:creationId xmlns:a16="http://schemas.microsoft.com/office/drawing/2014/main" id="{0A198882-8100-4581-BD24-DABF68D8E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073419"/>
              </p:ext>
            </p:extLst>
          </p:nvPr>
        </p:nvGraphicFramePr>
        <p:xfrm>
          <a:off x="354300" y="1418450"/>
          <a:ext cx="4061237" cy="3217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QUERY</a:t>
            </a:r>
          </a:p>
          <a:p>
            <a:pPr marL="139700" indent="0">
              <a:buNone/>
            </a:pPr>
            <a:r>
              <a:rPr lang="en-US" b="1" dirty="0"/>
              <a:t>See Q4.sql</a:t>
            </a:r>
          </a:p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b="1" dirty="0"/>
              <a:t>INSIGHTS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ELEANOR HUNT is the highest paying customer with a total payment of $211.55 between the second and fifth month, followed closely by Karl Seal with total payment of $208.58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PAYMENT AMOUNT FOR EACH MONTH BY TOP 10 PAYING CUSTOMERS IN 2007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780459-2F3D-4A20-AAA7-A736625649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414290"/>
              </p:ext>
            </p:extLst>
          </p:nvPr>
        </p:nvGraphicFramePr>
        <p:xfrm>
          <a:off x="354300" y="17478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274</Words>
  <Application>Microsoft Office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TOTAL NUMBER OF RENTALS BY MOVIE_CATEGORY FOR FAMILY FRIENDLY MOVIES</vt:lpstr>
      <vt:lpstr>MOVIES WITH THE HIGHEST RENTAL DURATION (4TH QUARTILE) IN THE FAMILY FRIENDLY MOVIE CATEGORIES</vt:lpstr>
      <vt:lpstr>STORE WITH THE HIGHEST RENTAL ORDERS BY YEAR</vt:lpstr>
      <vt:lpstr>TOTAL PAYMENT AMOUNT FOR EACH MONTH BY TOP 10 PAYING CUSTOMERS IN 2007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NUMBER OF RENTALS BY MOVIE_CATEGORY</dc:title>
  <cp:lastModifiedBy>Victoria Oke</cp:lastModifiedBy>
  <cp:revision>4</cp:revision>
  <dcterms:modified xsi:type="dcterms:W3CDTF">2021-08-24T14:36:47Z</dcterms:modified>
</cp:coreProperties>
</file>