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41"/>
  </p:notesMasterIdLst>
  <p:handoutMasterIdLst>
    <p:handoutMasterId r:id="rId42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935" r:id="rId13"/>
    <p:sldId id="338" r:id="rId14"/>
    <p:sldId id="339" r:id="rId15"/>
    <p:sldId id="341" r:id="rId16"/>
    <p:sldId id="342" r:id="rId17"/>
    <p:sldId id="492" r:id="rId18"/>
    <p:sldId id="343" r:id="rId19"/>
    <p:sldId id="466" r:id="rId20"/>
    <p:sldId id="467" r:id="rId21"/>
    <p:sldId id="344" r:id="rId22"/>
    <p:sldId id="469" r:id="rId23"/>
    <p:sldId id="345" r:id="rId24"/>
    <p:sldId id="346" r:id="rId25"/>
    <p:sldId id="347" r:id="rId26"/>
    <p:sldId id="348" r:id="rId27"/>
    <p:sldId id="349" r:id="rId28"/>
    <p:sldId id="356" r:id="rId29"/>
    <p:sldId id="357" r:id="rId30"/>
    <p:sldId id="358" r:id="rId31"/>
    <p:sldId id="359" r:id="rId32"/>
    <p:sldId id="487" r:id="rId33"/>
    <p:sldId id="354" r:id="rId34"/>
    <p:sldId id="488" r:id="rId35"/>
    <p:sldId id="489" r:id="rId36"/>
    <p:sldId id="490" r:id="rId37"/>
    <p:sldId id="493" r:id="rId38"/>
    <p:sldId id="355" r:id="rId39"/>
    <p:sldId id="929" r:id="rId40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935"/>
            <p14:sldId id="338"/>
            <p14:sldId id="339"/>
            <p14:sldId id="341"/>
            <p14:sldId id="342"/>
            <p14:sldId id="492"/>
            <p14:sldId id="343"/>
            <p14:sldId id="466"/>
            <p14:sldId id="467"/>
            <p14:sldId id="344"/>
            <p14:sldId id="469"/>
            <p14:sldId id="345"/>
            <p14:sldId id="346"/>
            <p14:sldId id="347"/>
            <p14:sldId id="348"/>
            <p14:sldId id="349"/>
            <p14:sldId id="356"/>
            <p14:sldId id="357"/>
            <p14:sldId id="358"/>
            <p14:sldId id="359"/>
            <p14:sldId id="487"/>
            <p14:sldId id="354"/>
            <p14:sldId id="488"/>
            <p14:sldId id="489"/>
            <p14:sldId id="490"/>
            <p14:sldId id="493"/>
            <p14:sldId id="355"/>
            <p14:sldId id="929"/>
          </p14:sldIdLst>
        </p14:section>
        <p14:section name="CSS3" id="{D2C78D48-A115-4072-A02C-4ED1383C6250}">
          <p14:sldIdLst/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옥혜원" initials="옥" lastIdx="1" clrIdx="0">
    <p:extLst>
      <p:ext uri="{19B8F6BF-5375-455C-9EA6-DF929625EA0E}">
        <p15:presenceInfo xmlns:p15="http://schemas.microsoft.com/office/powerpoint/2012/main" userId="옥혜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86" d="100"/>
          <a:sy n="86" d="100"/>
        </p:scale>
        <p:origin x="1680" y="10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6T09:37:57.706" idx="1">
    <p:pos x="1829" y="1647"/>
    <p:text>https://ko.wikipedia.org/wiki/%EB%A7%88%ED%81%AC%EC%97%85_%EC%96%B8%EC%96%B4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18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455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00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545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855931" TargetMode="External"/><Relationship Id="rId2" Type="http://schemas.openxmlformats.org/officeDocument/2006/relationships/hyperlink" Target="http://terms.naver.com/entry.nhn?docId=84194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ko.wikipedia.org/wiki/%ED%8C%8C%EC%9D%BC:Tim_Berners-Lee-Knight-crop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&#51060;&#45796;" TargetMode="External"/><Relationship Id="rId2" Type="http://schemas.openxmlformats.org/officeDocument/2006/relationships/hyperlink" Target="http://ko.wikipedia.org/wiki/%ED%94%84%EB%A1%9C%ED%86%A0%EC%BD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01 </a:t>
            </a:r>
            <a:r>
              <a:rPr lang="ko-KR" altLang="en-US" b="1" dirty="0"/>
              <a:t>웹 프로그래밍 기초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Version_02</a:t>
            </a:r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202136" y="6266323"/>
            <a:ext cx="11517824" cy="6806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버전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219757"/>
              </p:ext>
            </p:extLst>
          </p:nvPr>
        </p:nvGraphicFramePr>
        <p:xfrm>
          <a:off x="774761" y="1831633"/>
          <a:ext cx="10445248" cy="5709402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599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5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  <a:endParaRPr lang="en-US" sz="3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Year</a:t>
                      </a:r>
                      <a:endParaRPr lang="en-US" sz="3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HTML</a:t>
                      </a:r>
                      <a:endParaRPr lang="en-US" sz="3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1991</a:t>
                      </a:r>
                      <a:endParaRPr lang="en-US" sz="3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HTML+</a:t>
                      </a:r>
                      <a:endParaRPr lang="en-US" sz="3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1993</a:t>
                      </a:r>
                      <a:endParaRPr lang="en-US" sz="3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HTML 2.0</a:t>
                      </a:r>
                      <a:endParaRPr lang="en-US" sz="3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1995</a:t>
                      </a:r>
                      <a:endParaRPr lang="en-US" sz="3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HTML 3.2</a:t>
                      </a:r>
                      <a:endParaRPr lang="en-US" sz="3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1997</a:t>
                      </a:r>
                      <a:endParaRPr lang="en-US" sz="3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HTML 4.01</a:t>
                      </a:r>
                      <a:endParaRPr lang="en-US" sz="3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1999</a:t>
                      </a:r>
                      <a:endParaRPr lang="en-US" sz="3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XHTML 1.0</a:t>
                      </a:r>
                      <a:endParaRPr lang="en-US" sz="3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2000</a:t>
                      </a:r>
                      <a:endParaRPr lang="en-US" sz="3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4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HTML5</a:t>
                      </a:r>
                      <a:endParaRPr lang="en-US" sz="3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2012</a:t>
                      </a:r>
                      <a:endParaRPr lang="en-US" sz="3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4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XHTML5</a:t>
                      </a:r>
                      <a:endParaRPr lang="en-US" sz="3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2013</a:t>
                      </a:r>
                      <a:endParaRPr lang="en-US" sz="3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35997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HTML5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의 새로운 표준</a:t>
            </a:r>
            <a:endParaRPr lang="en-US" altLang="ko-KR" dirty="0"/>
          </a:p>
          <a:p>
            <a:r>
              <a:rPr lang="en-US" altLang="ko-KR" dirty="0"/>
              <a:t>W3C</a:t>
            </a:r>
            <a:r>
              <a:rPr lang="ko-KR" altLang="en-US" dirty="0"/>
              <a:t>와 </a:t>
            </a:r>
            <a:r>
              <a:rPr lang="en-US" altLang="ko-KR" dirty="0"/>
              <a:t>WHATWG (Web Application Technology Working Group) </a:t>
            </a:r>
            <a:r>
              <a:rPr lang="ko-KR" altLang="en-US" dirty="0"/>
              <a:t>의 협동작업</a:t>
            </a:r>
          </a:p>
          <a:p>
            <a:pPr lvl="1"/>
            <a:r>
              <a:rPr lang="ko-KR" altLang="en-US" dirty="0"/>
              <a:t>완전한 </a:t>
            </a:r>
            <a:r>
              <a:rPr lang="en-US" altLang="ko-KR" dirty="0" err="1"/>
              <a:t>CSS3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</a:p>
          <a:p>
            <a:pPr lvl="1"/>
            <a:r>
              <a:rPr lang="ko-KR" altLang="en-US" dirty="0"/>
              <a:t>비디오와 오디오 지원</a:t>
            </a:r>
          </a:p>
          <a:p>
            <a:pPr lvl="1"/>
            <a:r>
              <a:rPr lang="en-US" altLang="ko-KR" dirty="0" err="1"/>
              <a:t>2D</a:t>
            </a:r>
            <a:r>
              <a:rPr lang="en-US" altLang="ko-KR" dirty="0"/>
              <a:t>/3D </a:t>
            </a:r>
            <a:r>
              <a:rPr lang="ko-KR" altLang="en-US" dirty="0"/>
              <a:t>그래픽 지원 </a:t>
            </a:r>
          </a:p>
          <a:p>
            <a:pPr lvl="1"/>
            <a:r>
              <a:rPr lang="ko-KR" altLang="en-US" dirty="0"/>
              <a:t>로컬 저장소 지원 </a:t>
            </a:r>
          </a:p>
          <a:p>
            <a:pPr lvl="1"/>
            <a:r>
              <a:rPr lang="ko-KR" altLang="en-US" dirty="0"/>
              <a:t>로컬 </a:t>
            </a:r>
            <a:r>
              <a:rPr lang="en-US" altLang="ko-KR" dirty="0"/>
              <a:t>SQL </a:t>
            </a:r>
            <a:r>
              <a:rPr lang="ko-KR" altLang="en-US" dirty="0"/>
              <a:t>데이터베이스 지원 </a:t>
            </a:r>
          </a:p>
          <a:p>
            <a:pPr lvl="1"/>
            <a:r>
              <a:rPr lang="ko-KR" altLang="en-US" dirty="0"/>
              <a:t>웹 애플리케이션 지원 </a:t>
            </a:r>
          </a:p>
          <a:p>
            <a:endParaRPr lang="ko-KR" altLang="en-US" dirty="0"/>
          </a:p>
        </p:txBody>
      </p:sp>
      <p:pic>
        <p:nvPicPr>
          <p:cNvPr id="414723" name="_x181211936" descr="EMB000019e4b8f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756" y="3626740"/>
            <a:ext cx="3559655" cy="343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21762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현황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작업초안</a:t>
            </a:r>
            <a:r>
              <a:rPr lang="en-US" altLang="ko-KR"/>
              <a:t>-&gt;Candidate Recommendation -&gt; Proposed Recommendation-&gt; W3C Recommendation -&gt;  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6" y="3056617"/>
            <a:ext cx="9027341" cy="472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1123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앱과</a:t>
            </a:r>
            <a:r>
              <a:rPr lang="ko-KR" altLang="en-US" dirty="0"/>
              <a:t> </a:t>
            </a:r>
            <a:r>
              <a:rPr lang="ko-KR" altLang="en-US" dirty="0" err="1"/>
              <a:t>네이티브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016440"/>
              </p:ext>
            </p:extLst>
          </p:nvPr>
        </p:nvGraphicFramePr>
        <p:xfrm>
          <a:off x="479496" y="1957709"/>
          <a:ext cx="10882352" cy="34038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2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5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Native App.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Web App.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effectLst/>
                        </a:rPr>
                        <a:t>실행속도</a:t>
                      </a:r>
                      <a:r>
                        <a:rPr lang="ko-KR" altLang="en-US" sz="1800" kern="0" spc="0" dirty="0">
                          <a:effectLst/>
                        </a:rPr>
                        <a:t> 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</a:rPr>
                        <a:t>빠름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</a:rPr>
                        <a:t>일반적으로 느림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</a:rPr>
                        <a:t>플랫폼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</a:rPr>
                        <a:t>플랫폼마다 제작하여야 함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</a:rPr>
                        <a:t>하나의 버전으로 모든 플랫폼에서 실행 가능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</a:rPr>
                        <a:t>배포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effectLst/>
                        </a:rPr>
                        <a:t>앱</a:t>
                      </a:r>
                      <a:r>
                        <a:rPr lang="ko-KR" altLang="en-US" sz="1800" kern="0" spc="0" dirty="0">
                          <a:effectLst/>
                        </a:rPr>
                        <a:t> 마켓을 통한 배포 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</a:rPr>
                        <a:t>배포할 필요가 없음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5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</a:rPr>
                        <a:t>버전 업데이트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</a:rPr>
                        <a:t>상당한 시간이 걸림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</a:rPr>
                        <a:t>즉시 반영된다</a:t>
                      </a:r>
                      <a:r>
                        <a:rPr lang="en-US" altLang="ko-KR" sz="1800" kern="0" spc="0" dirty="0">
                          <a:effectLst/>
                        </a:rPr>
                        <a:t>. 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effectLst/>
                        </a:rPr>
                        <a:t>오프라인시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</a:rPr>
                        <a:t>사용가능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</a:rPr>
                        <a:t>약간의 기능 사용 가능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1676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667" y="5600617"/>
            <a:ext cx="4424380" cy="245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42CF7-1812-4BC9-9F83-D9CE68918546}"/>
              </a:ext>
            </a:extLst>
          </p:cNvPr>
          <p:cNvSpPr txBox="1"/>
          <p:nvPr/>
        </p:nvSpPr>
        <p:spPr>
          <a:xfrm>
            <a:off x="5939631" y="1376492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=&gt; </a:t>
            </a:r>
            <a:r>
              <a:rPr lang="ko-KR" altLang="en-US" sz="2400" dirty="0">
                <a:solidFill>
                  <a:srgbClr val="FF0000"/>
                </a:solidFill>
              </a:rPr>
              <a:t>기계종속</a:t>
            </a:r>
          </a:p>
        </p:txBody>
      </p:sp>
    </p:spTree>
    <p:extLst>
      <p:ext uri="{BB962C8B-B14F-4D97-AF65-F5344CB8AC3E}">
        <p14:creationId xmlns:p14="http://schemas.microsoft.com/office/powerpoint/2010/main" val="10691009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앱과</a:t>
            </a:r>
            <a:r>
              <a:rPr lang="ko-KR" altLang="en-US" dirty="0"/>
              <a:t> </a:t>
            </a:r>
            <a:r>
              <a:rPr lang="ko-KR" altLang="en-US" dirty="0" err="1"/>
              <a:t>네이티브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endParaRPr lang="ko-KR" altLang="en-US" dirty="0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934" y="2287696"/>
            <a:ext cx="6732482" cy="5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 flipH="1">
            <a:off x="4182782" y="1377674"/>
            <a:ext cx="2199222" cy="9100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직선 화살표 연결선 7"/>
          <p:cNvCxnSpPr/>
          <p:nvPr/>
        </p:nvCxnSpPr>
        <p:spPr bwMode="auto">
          <a:xfrm>
            <a:off x="3854165" y="1365036"/>
            <a:ext cx="3551617" cy="989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4495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멀티미디어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브라우저에서 비디오나 오디오를 재생</a:t>
            </a:r>
            <a:endParaRPr lang="en-US" altLang="ko-KR" dirty="0"/>
          </a:p>
          <a:p>
            <a:pPr lvl="1"/>
            <a:r>
              <a:rPr lang="ko-KR" altLang="en-US" dirty="0"/>
              <a:t>예전 방법</a:t>
            </a:r>
            <a:r>
              <a:rPr lang="en-US" altLang="ko-KR" dirty="0"/>
              <a:t>: </a:t>
            </a:r>
            <a:r>
              <a:rPr lang="ko-KR" altLang="en-US" dirty="0" err="1"/>
              <a:t>어도비</a:t>
            </a:r>
            <a:r>
              <a:rPr lang="en-US" altLang="ko-KR" dirty="0"/>
              <a:t>(adobe)</a:t>
            </a:r>
            <a:r>
              <a:rPr lang="ko-KR" altLang="en-US" dirty="0"/>
              <a:t>의 플래시</a:t>
            </a:r>
            <a:endParaRPr lang="en-US" altLang="ko-KR" dirty="0"/>
          </a:p>
          <a:p>
            <a:pPr lvl="1"/>
            <a:r>
              <a:rPr lang="en-US" altLang="ko-KR" dirty="0" err="1"/>
              <a:t>HTML5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&lt;audio&gt;, &lt;video&gt; </a:t>
            </a:r>
            <a:r>
              <a:rPr lang="ko-KR" altLang="en-US" dirty="0"/>
              <a:t>태그를 이용해서 지원</a:t>
            </a:r>
            <a:endParaRPr lang="en-US" altLang="ko-KR" dirty="0"/>
          </a:p>
          <a:p>
            <a:r>
              <a:rPr lang="ko-KR" altLang="en-US" dirty="0"/>
              <a:t>그래픽을 위한 캔버스</a:t>
            </a:r>
            <a:r>
              <a:rPr lang="en-US" altLang="ko-KR" dirty="0"/>
              <a:t> </a:t>
            </a:r>
            <a:r>
              <a:rPr lang="ko-KR" altLang="en-US" dirty="0"/>
              <a:t>요소 지원</a:t>
            </a:r>
            <a:endParaRPr lang="en-US" altLang="ko-KR" dirty="0"/>
          </a:p>
          <a:p>
            <a:r>
              <a:rPr lang="ko-KR" altLang="en-US" dirty="0"/>
              <a:t>벡터 그래픽스를 지원하는 </a:t>
            </a:r>
            <a:r>
              <a:rPr lang="en-US" altLang="ko-KR" dirty="0" err="1"/>
              <a:t>SVG</a:t>
            </a:r>
            <a:r>
              <a:rPr lang="en-US" altLang="ko-KR" dirty="0"/>
              <a:t>(Scalable Vector Graphics)</a:t>
            </a:r>
          </a:p>
          <a:p>
            <a:r>
              <a:rPr lang="en-US" altLang="ko-KR" dirty="0" err="1"/>
              <a:t>WebGL</a:t>
            </a:r>
            <a:r>
              <a:rPr lang="en-US" altLang="ko-KR" dirty="0"/>
              <a:t> 3D</a:t>
            </a:r>
            <a:r>
              <a:rPr lang="ko-KR" altLang="en-US" dirty="0"/>
              <a:t>를 이용하여 </a:t>
            </a:r>
            <a:r>
              <a:rPr lang="en-US" altLang="ko-KR" dirty="0"/>
              <a:t>3</a:t>
            </a:r>
            <a:r>
              <a:rPr lang="ko-KR" altLang="en-US" dirty="0"/>
              <a:t>차원 그래픽 지원</a:t>
            </a:r>
            <a:endParaRPr lang="en-US" altLang="ko-KR" dirty="0"/>
          </a:p>
        </p:txBody>
      </p:sp>
      <p:pic>
        <p:nvPicPr>
          <p:cNvPr id="419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87" y="5175183"/>
            <a:ext cx="5569148" cy="312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2967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HTML5</a:t>
            </a:r>
            <a:r>
              <a:rPr lang="ko-KR" altLang="en-US" dirty="0"/>
              <a:t>의 신기능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732625"/>
            <a:ext cx="11264119" cy="6154238"/>
          </a:xfrm>
        </p:spPr>
        <p:txBody>
          <a:bodyPr/>
          <a:lstStyle/>
          <a:p>
            <a:pPr lvl="0"/>
            <a:r>
              <a:rPr lang="ko-KR" altLang="en-US" dirty="0" err="1"/>
              <a:t>오프라인</a:t>
            </a:r>
            <a:r>
              <a:rPr lang="ko-KR" altLang="en-US" dirty="0"/>
              <a:t> 웹 애플리케이션 </a:t>
            </a:r>
            <a:r>
              <a:rPr lang="en-US" altLang="ko-KR" dirty="0"/>
              <a:t>– </a:t>
            </a:r>
            <a:r>
              <a:rPr lang="ko-KR" altLang="en-US" dirty="0"/>
              <a:t>네트워크가 연결되지 않은 상태에서도 실행 가능</a:t>
            </a:r>
          </a:p>
          <a:p>
            <a:pPr lvl="0"/>
            <a:r>
              <a:rPr lang="ko-KR" altLang="en-US" dirty="0"/>
              <a:t>드래그 앤 </a:t>
            </a:r>
            <a:r>
              <a:rPr lang="ko-KR" altLang="en-US" dirty="0" err="1"/>
              <a:t>드롭</a:t>
            </a:r>
            <a:r>
              <a:rPr lang="en-US" altLang="ko-KR" dirty="0"/>
              <a:t>(Drag-and-drop) - </a:t>
            </a:r>
            <a:r>
              <a:rPr lang="ko-KR" altLang="en-US" dirty="0"/>
              <a:t>요소들을 마우스로 끌어서 넣을 수 있음</a:t>
            </a:r>
          </a:p>
          <a:p>
            <a:pPr lvl="0"/>
            <a:r>
              <a:rPr lang="ko-KR" altLang="en-US" dirty="0"/>
              <a:t>웹 스토리지</a:t>
            </a:r>
            <a:r>
              <a:rPr lang="en-US" altLang="ko-KR" dirty="0"/>
              <a:t>(Web Storage) - </a:t>
            </a:r>
            <a:r>
              <a:rPr lang="ko-KR" altLang="en-US" dirty="0"/>
              <a:t>쿠키를 대체할 수 있는 웹 저장소 기능 제공</a:t>
            </a:r>
          </a:p>
          <a:p>
            <a:pPr lvl="0"/>
            <a:r>
              <a:rPr lang="ko-KR" altLang="en-US" dirty="0"/>
              <a:t>위치 정보</a:t>
            </a:r>
            <a:r>
              <a:rPr lang="en-US" altLang="ko-KR" dirty="0"/>
              <a:t>(</a:t>
            </a:r>
            <a:r>
              <a:rPr lang="en-US" altLang="ko-KR" dirty="0" err="1"/>
              <a:t>Geolocation</a:t>
            </a:r>
            <a:r>
              <a:rPr lang="en-US" altLang="ko-KR" dirty="0"/>
              <a:t>) </a:t>
            </a:r>
            <a:r>
              <a:rPr lang="ko-KR" altLang="en-US" dirty="0"/>
              <a:t>제공 </a:t>
            </a:r>
            <a:r>
              <a:rPr lang="en-US" altLang="ko-KR" dirty="0"/>
              <a:t>- </a:t>
            </a:r>
            <a:r>
              <a:rPr lang="ko-KR" altLang="en-US" dirty="0"/>
              <a:t>지도 기능</a:t>
            </a:r>
          </a:p>
          <a:p>
            <a:pPr lvl="0"/>
            <a:r>
              <a:rPr lang="ko-KR" altLang="en-US" dirty="0"/>
              <a:t>웹 </a:t>
            </a:r>
            <a:r>
              <a:rPr lang="en-US" altLang="ko-KR" dirty="0"/>
              <a:t>SQL </a:t>
            </a:r>
            <a:r>
              <a:rPr lang="ko-KR" altLang="en-US" dirty="0"/>
              <a:t>데이터베이스</a:t>
            </a:r>
            <a:r>
              <a:rPr lang="en-US" altLang="ko-KR" dirty="0"/>
              <a:t>(Web SQL Database) </a:t>
            </a:r>
            <a:endParaRPr lang="ko-KR" altLang="en-US" dirty="0"/>
          </a:p>
          <a:p>
            <a:pPr lvl="0"/>
            <a:r>
              <a:rPr lang="ko-KR" altLang="en-US" dirty="0"/>
              <a:t>파일 </a:t>
            </a:r>
            <a:r>
              <a:rPr lang="en-US" altLang="ko-KR" dirty="0"/>
              <a:t>API </a:t>
            </a:r>
            <a:r>
              <a:rPr lang="ko-KR" altLang="en-US" dirty="0"/>
              <a:t>지원 </a:t>
            </a:r>
            <a:r>
              <a:rPr lang="en-US" altLang="ko-KR" dirty="0"/>
              <a:t>– </a:t>
            </a:r>
            <a:r>
              <a:rPr lang="ko-KR" altLang="en-US" dirty="0"/>
              <a:t>파일 업로드와 파일 관리 기능 제공 </a:t>
            </a:r>
          </a:p>
          <a:p>
            <a:pPr lvl="0"/>
            <a:r>
              <a:rPr lang="ko-KR" altLang="en-US" dirty="0" err="1"/>
              <a:t>웹소켓</a:t>
            </a:r>
            <a:r>
              <a:rPr lang="en-US" altLang="ko-KR" dirty="0"/>
              <a:t>(</a:t>
            </a:r>
            <a:r>
              <a:rPr lang="en-US" altLang="ko-KR" dirty="0" err="1"/>
              <a:t>WebSocket</a:t>
            </a:r>
            <a:r>
              <a:rPr lang="en-US" altLang="ko-KR" dirty="0"/>
              <a:t>) API </a:t>
            </a:r>
            <a:r>
              <a:rPr lang="ko-KR" altLang="en-US" dirty="0"/>
              <a:t>제공 </a:t>
            </a:r>
            <a:r>
              <a:rPr lang="en-US" altLang="ko-KR" dirty="0"/>
              <a:t>– </a:t>
            </a:r>
            <a:r>
              <a:rPr lang="ko-KR" altLang="en-US" dirty="0"/>
              <a:t>서버와 브라우저 간의 양방향 통신 기능 제공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875210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HTML5+CSS3+Javascript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페이지의 내용은 </a:t>
            </a:r>
            <a:r>
              <a:rPr lang="en-US" altLang="ko-KR" dirty="0" err="1"/>
              <a:t>HTML5</a:t>
            </a:r>
            <a:r>
              <a:rPr lang="ko-KR" altLang="en-US" dirty="0"/>
              <a:t>로 작성</a:t>
            </a:r>
            <a:endParaRPr lang="en-US" altLang="ko-KR" dirty="0"/>
          </a:p>
          <a:p>
            <a:r>
              <a:rPr lang="ko-KR" altLang="en-US" dirty="0"/>
              <a:t>웹 페이지의 스타일은 </a:t>
            </a:r>
            <a:r>
              <a:rPr lang="en-US" altLang="ko-KR" dirty="0" err="1"/>
              <a:t>CSS3</a:t>
            </a:r>
            <a:r>
              <a:rPr lang="ko-KR" altLang="en-US" dirty="0"/>
              <a:t>로 지정</a:t>
            </a:r>
            <a:endParaRPr lang="en-US" altLang="ko-KR" dirty="0"/>
          </a:p>
          <a:p>
            <a:r>
              <a:rPr lang="ko-KR" altLang="en-US" dirty="0"/>
              <a:t>웹 페이지의 상호작용은 </a:t>
            </a:r>
            <a:r>
              <a:rPr lang="ko-KR" altLang="en-US" dirty="0" err="1"/>
              <a:t>자바스크립트로</a:t>
            </a:r>
            <a:r>
              <a:rPr lang="ko-KR" altLang="en-US" dirty="0"/>
              <a:t> 작성</a:t>
            </a:r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22" y="3729269"/>
            <a:ext cx="7400780" cy="469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43241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</a:t>
            </a:r>
            <a:endParaRPr lang="ko-KR" altLang="en-US" dirty="0"/>
          </a:p>
        </p:txBody>
      </p:sp>
      <p:pic>
        <p:nvPicPr>
          <p:cNvPr id="420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6" y="1936830"/>
            <a:ext cx="9702694" cy="602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487190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</a:t>
            </a:r>
            <a:r>
              <a:rPr lang="ko-KR" altLang="en-US" dirty="0"/>
              <a:t> 점유율</a:t>
            </a:r>
            <a:r>
              <a:rPr lang="en-US" altLang="ko-KR" dirty="0"/>
              <a:t>(</a:t>
            </a:r>
            <a:r>
              <a:rPr lang="ko-KR" altLang="en-US" dirty="0"/>
              <a:t>전세계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751" y="1915762"/>
            <a:ext cx="10395744" cy="662109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34965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(QUIZ) </a:t>
            </a:r>
            <a:r>
              <a:rPr lang="ko-KR" altLang="en-US" dirty="0"/>
              <a:t>지난 </a:t>
            </a:r>
            <a:r>
              <a:rPr lang="en-US" altLang="ko-KR" dirty="0"/>
              <a:t>30</a:t>
            </a:r>
            <a:r>
              <a:rPr lang="ko-KR" altLang="en-US" dirty="0"/>
              <a:t>년 동안  가장 혁신적인 발명품은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인터넷</a:t>
            </a:r>
            <a:endParaRPr lang="en-US" altLang="ko-KR" dirty="0"/>
          </a:p>
          <a:p>
            <a:pPr lvl="1"/>
            <a:r>
              <a:rPr lang="en-US" altLang="ko-KR" dirty="0"/>
              <a:t>PC</a:t>
            </a:r>
          </a:p>
          <a:p>
            <a:pPr lvl="1"/>
            <a:r>
              <a:rPr lang="ko-KR" altLang="en-US" dirty="0" err="1"/>
              <a:t>휴대전화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E-MAIL</a:t>
            </a:r>
          </a:p>
          <a:p>
            <a:pPr lvl="1"/>
            <a:r>
              <a:rPr lang="en-US" altLang="ko-KR" dirty="0"/>
              <a:t>LOL (</a:t>
            </a:r>
            <a:r>
              <a:rPr lang="ko-KR" altLang="en-US" dirty="0"/>
              <a:t>리그 </a:t>
            </a:r>
            <a:r>
              <a:rPr lang="ko-KR" altLang="en-US" dirty="0" err="1"/>
              <a:t>오브</a:t>
            </a:r>
            <a:r>
              <a:rPr lang="ko-KR" altLang="en-US" dirty="0"/>
              <a:t> </a:t>
            </a:r>
            <a:r>
              <a:rPr lang="ko-KR" altLang="en-US" dirty="0" err="1"/>
              <a:t>레전드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05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676" y="3558070"/>
            <a:ext cx="3592467" cy="354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339365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</a:t>
            </a:r>
            <a:r>
              <a:rPr lang="ko-KR" altLang="en-US" dirty="0"/>
              <a:t> 점유율</a:t>
            </a:r>
            <a:r>
              <a:rPr lang="en-US" altLang="ko-KR" dirty="0"/>
              <a:t>(</a:t>
            </a:r>
            <a:r>
              <a:rPr lang="ko-KR" altLang="en-US" dirty="0"/>
              <a:t>대한민국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126" y="1801743"/>
            <a:ext cx="10370992" cy="659634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7359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HTML5</a:t>
            </a:r>
            <a:r>
              <a:rPr lang="en-US" altLang="ko-KR" dirty="0"/>
              <a:t> </a:t>
            </a:r>
            <a:r>
              <a:rPr lang="ko-KR" altLang="en-US" dirty="0"/>
              <a:t>지원 여부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50814"/>
              </p:ext>
            </p:extLst>
          </p:nvPr>
        </p:nvGraphicFramePr>
        <p:xfrm>
          <a:off x="681725" y="1818497"/>
          <a:ext cx="10515815" cy="6182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7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/>
                        <a:t>웹 브라우저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/>
                        <a:t>버전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/>
                        <a:t>HTML5 </a:t>
                      </a:r>
                      <a:r>
                        <a:rPr lang="ko-KR" altLang="en-US" sz="2300" b="1" dirty="0"/>
                        <a:t>테스트 점수</a:t>
                      </a:r>
                      <a:r>
                        <a:rPr lang="en-US" altLang="ko-KR" sz="2300" b="1" dirty="0"/>
                        <a:t>(555</a:t>
                      </a:r>
                      <a:r>
                        <a:rPr lang="ko-KR" altLang="en-US" sz="2300" b="1" dirty="0"/>
                        <a:t>만점</a:t>
                      </a:r>
                      <a:r>
                        <a:rPr lang="en-US" altLang="ko-KR" sz="2300" b="1" dirty="0"/>
                        <a:t>)</a:t>
                      </a:r>
                      <a:endParaRPr lang="ko-KR" altLang="en-US" sz="2300" b="1" dirty="0"/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Apple Safari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8.0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396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Google</a:t>
                      </a:r>
                      <a:r>
                        <a:rPr lang="en-US" altLang="ko-KR" sz="2300" baseline="0" dirty="0"/>
                        <a:t> Chrome</a:t>
                      </a:r>
                      <a:endParaRPr lang="ko-KR" altLang="en-US" sz="2300" dirty="0"/>
                    </a:p>
                  </a:txBody>
                  <a:tcPr marL="118809" marR="118809" marT="59404" marB="5940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40</a:t>
                      </a:r>
                      <a:endParaRPr lang="ko-KR" altLang="en-US" sz="2300" dirty="0"/>
                    </a:p>
                  </a:txBody>
                  <a:tcPr marL="118809" marR="118809" marT="59404" marB="5940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511</a:t>
                      </a:r>
                      <a:endParaRPr lang="ko-KR" altLang="en-US" sz="2300" dirty="0"/>
                    </a:p>
                  </a:txBody>
                  <a:tcPr marL="118809" marR="118809" marT="59404" marB="5940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/>
                        <a:t>Maxthon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4.4.4.2000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467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Mozilla Firefox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36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449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/>
                        <a:t>Opera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26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497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/>
                        <a:t>Microsoft</a:t>
                      </a:r>
                      <a:r>
                        <a:rPr lang="en-US" altLang="ko-KR" sz="2300" baseline="0" dirty="0"/>
                        <a:t> Internet Explorer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8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33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/>
                        <a:t>Microsoft</a:t>
                      </a:r>
                      <a:r>
                        <a:rPr lang="en-US" altLang="ko-KR" sz="2300" baseline="0" dirty="0"/>
                        <a:t> Internet Explorer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9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113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/>
                        <a:t>Microsoft</a:t>
                      </a:r>
                      <a:r>
                        <a:rPr lang="en-US" altLang="ko-KR" sz="2300" baseline="0" dirty="0"/>
                        <a:t> Internet Explorer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10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297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/>
                        <a:t>Microsoft</a:t>
                      </a:r>
                      <a:r>
                        <a:rPr lang="en-US" altLang="ko-KR" sz="2300" baseline="0" dirty="0"/>
                        <a:t> Internet Explorer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11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343</a:t>
                      </a:r>
                      <a:endParaRPr lang="ko-KR" altLang="en-US" sz="2300" dirty="0"/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8443" y="9101918"/>
            <a:ext cx="287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http://html5test.com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7538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브라우저의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웹 브라우저에서 어떤 브라우저를 사용해야 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정답은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사용자로서 개인적으로 좋아하고 편하다고 생각하는 브라우저를 사용하면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CSS</a:t>
            </a:r>
            <a:r>
              <a:rPr lang="ko-KR" altLang="en-US" dirty="0"/>
              <a:t>가 업계 표준이기는 하지만 브라우저마다 지원하는 정도가 조금씩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현재 다양한 브라우저가 존재하는 만큼 사용자에게 배포되는 </a:t>
            </a:r>
            <a:r>
              <a:rPr lang="en-US" altLang="ko-KR" dirty="0"/>
              <a:t>HTML</a:t>
            </a:r>
            <a:r>
              <a:rPr lang="ko-KR" altLang="en-US" dirty="0"/>
              <a:t>문서를 작성할 때는 여러 브라우저를 사용해 다양한 환경에서 테스트해야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9126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</a:t>
            </a:r>
            <a:r>
              <a:rPr lang="en-US" altLang="ko-KR" dirty="0"/>
              <a:t>, </a:t>
            </a:r>
            <a:r>
              <a:rPr lang="en-US" altLang="ko-KR" dirty="0" err="1"/>
              <a:t>UltraEdit</a:t>
            </a:r>
            <a:r>
              <a:rPr lang="en-US" altLang="ko-KR" dirty="0"/>
              <a:t>, </a:t>
            </a:r>
            <a:r>
              <a:rPr lang="en-US" altLang="ko-KR" dirty="0" err="1"/>
              <a:t>EditPlus</a:t>
            </a:r>
            <a:r>
              <a:rPr lang="en-US" altLang="ko-KR" dirty="0"/>
              <a:t>,   eclipse</a:t>
            </a:r>
          </a:p>
          <a:p>
            <a:r>
              <a:rPr lang="en-US" altLang="ko-KR" dirty="0"/>
              <a:t>Visual Studio 2012 Express for Web , Notepad++</a:t>
            </a:r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4790" y="3055172"/>
            <a:ext cx="9788813" cy="487278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09397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메모장을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HTML </a:t>
            </a:r>
            <a:r>
              <a:rPr lang="ko-KR" altLang="en-US" dirty="0"/>
              <a:t>작성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dirty="0"/>
              <a:t>메모장을 실행하여서 다음과 같이 입력한다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737" y="2854705"/>
            <a:ext cx="10940283" cy="508236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73699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메모장을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HTML </a:t>
            </a:r>
            <a:r>
              <a:rPr lang="ko-KR" altLang="en-US" dirty="0"/>
              <a:t>작성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2"/>
            </a:pPr>
            <a:r>
              <a:rPr lang="ko-KR" altLang="en-US" dirty="0"/>
              <a:t>입력된 </a:t>
            </a:r>
            <a:r>
              <a:rPr lang="en-US" altLang="ko-KR" dirty="0"/>
              <a:t>HTML </a:t>
            </a:r>
            <a:r>
              <a:rPr lang="ko-KR" altLang="en-US" dirty="0"/>
              <a:t>코드를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]-&gt;[</a:t>
            </a:r>
            <a:r>
              <a:rPr lang="ko-KR" altLang="en-US" dirty="0"/>
              <a:t>다른 이름으로 저장</a:t>
            </a:r>
            <a:r>
              <a:rPr lang="en-US" altLang="ko-KR" dirty="0"/>
              <a:t>] </a:t>
            </a:r>
            <a:r>
              <a:rPr lang="ko-KR" altLang="en-US" dirty="0"/>
              <a:t>메뉴를 사용하여서 파일에 저장한다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24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6" y="3093974"/>
            <a:ext cx="9888332" cy="417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325353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파일 실행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3"/>
            </a:pPr>
            <a:r>
              <a:rPr lang="ko-KR" altLang="en-US" dirty="0"/>
              <a:t>저장된 </a:t>
            </a:r>
            <a:r>
              <a:rPr lang="en-US" altLang="ko-KR" dirty="0"/>
              <a:t>HTML </a:t>
            </a:r>
            <a:r>
              <a:rPr lang="ko-KR" altLang="en-US" dirty="0"/>
              <a:t>파일을 </a:t>
            </a:r>
            <a:r>
              <a:rPr lang="ko-KR" altLang="en-US" dirty="0" err="1"/>
              <a:t>더블클릭하여</a:t>
            </a:r>
            <a:r>
              <a:rPr lang="ko-KR" altLang="en-US" dirty="0"/>
              <a:t> 실행한다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342" y="2440113"/>
            <a:ext cx="10689179" cy="592598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959657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소스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4"/>
            </a:pPr>
            <a:r>
              <a:rPr lang="ko-KR" altLang="en-US" dirty="0"/>
              <a:t>마우스 오른쪽 버튼을 누르고 </a:t>
            </a:r>
            <a:r>
              <a:rPr lang="en-US" altLang="ko-KR" dirty="0"/>
              <a:t>[</a:t>
            </a:r>
            <a:r>
              <a:rPr lang="ko-KR" altLang="en-US" dirty="0" err="1"/>
              <a:t>소스보기</a:t>
            </a:r>
            <a:r>
              <a:rPr lang="en-US" altLang="ko-KR" dirty="0"/>
              <a:t>] </a:t>
            </a:r>
            <a:r>
              <a:rPr lang="ko-KR" altLang="en-US" dirty="0"/>
              <a:t>메뉴를 선택하면 현재 페이지의 </a:t>
            </a:r>
            <a:r>
              <a:rPr lang="en-US" altLang="ko-KR" dirty="0"/>
              <a:t>HTML </a:t>
            </a:r>
            <a:r>
              <a:rPr lang="ko-KR" altLang="en-US" dirty="0"/>
              <a:t>소스를 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464" y="3096036"/>
            <a:ext cx="10913956" cy="487403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0182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Notepad++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환경설정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5115" y="2615437"/>
            <a:ext cx="10086347" cy="556914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5032068" y="3225980"/>
            <a:ext cx="2821701" cy="35477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780255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556" y="2912460"/>
            <a:ext cx="10606134" cy="52721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Notepad++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왼쪽에서 </a:t>
            </a:r>
            <a:r>
              <a:rPr lang="ko-KR" altLang="en-US" dirty="0" err="1"/>
              <a:t>새문서를</a:t>
            </a:r>
            <a:r>
              <a:rPr lang="ko-KR" altLang="en-US" dirty="0"/>
              <a:t> 선택하고 프로그래밍언어는 </a:t>
            </a:r>
            <a:r>
              <a:rPr lang="en-US" altLang="ko-KR" dirty="0"/>
              <a:t>HTML, </a:t>
            </a:r>
            <a:r>
              <a:rPr lang="ko-KR" altLang="en-US" dirty="0" err="1"/>
              <a:t>인코딩은</a:t>
            </a:r>
            <a:r>
              <a:rPr lang="ko-KR" altLang="en-US" dirty="0"/>
              <a:t> </a:t>
            </a:r>
            <a:r>
              <a:rPr lang="en-US" altLang="ko-KR" dirty="0"/>
              <a:t>UTF-8</a:t>
            </a:r>
            <a:r>
              <a:rPr lang="ko-KR" altLang="en-US" dirty="0"/>
              <a:t>을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760323" y="3795272"/>
            <a:ext cx="1483044" cy="24751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459934" y="4925604"/>
            <a:ext cx="1228822" cy="3052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925324" y="7483286"/>
            <a:ext cx="1228822" cy="3052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1762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WWW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WWW(World Wide Web): </a:t>
            </a:r>
            <a:r>
              <a:rPr lang="ko-KR" altLang="en-US" dirty="0"/>
              <a:t>세계를 뒤덮는 거미줄</a:t>
            </a:r>
            <a:endParaRPr lang="en-US" altLang="ko-KR" dirty="0"/>
          </a:p>
          <a:p>
            <a:r>
              <a:rPr lang="ko-KR" altLang="en-US" dirty="0"/>
              <a:t>초기 인터넷에서는 텔넷</a:t>
            </a:r>
            <a:r>
              <a:rPr lang="en-US" altLang="ko-KR" dirty="0"/>
              <a:t>, FTP, </a:t>
            </a:r>
            <a:r>
              <a:rPr lang="ko-KR" altLang="en-US" dirty="0">
                <a:hlinkClick r:id="rId2"/>
              </a:rPr>
              <a:t>전자 메일</a:t>
            </a:r>
            <a:r>
              <a:rPr lang="en-US" altLang="ko-KR" dirty="0"/>
              <a:t>, </a:t>
            </a:r>
            <a:r>
              <a:rPr lang="ko-KR" altLang="en-US" dirty="0">
                <a:hlinkClick r:id="rId3"/>
              </a:rPr>
              <a:t>유즈넷</a:t>
            </a:r>
            <a:r>
              <a:rPr lang="ko-KR" altLang="en-US" dirty="0"/>
              <a:t> 등의</a:t>
            </a:r>
            <a:r>
              <a:rPr lang="en-US" altLang="ko-KR" dirty="0"/>
              <a:t> </a:t>
            </a:r>
            <a:r>
              <a:rPr lang="ko-KR" altLang="en-US" dirty="0"/>
              <a:t>문자 위주 서비스</a:t>
            </a:r>
            <a:endParaRPr lang="en-US" altLang="ko-KR" dirty="0"/>
          </a:p>
          <a:p>
            <a:r>
              <a:rPr lang="en-US" altLang="ko-KR" dirty="0"/>
              <a:t>WWW</a:t>
            </a:r>
            <a:r>
              <a:rPr lang="ko-KR" altLang="en-US" dirty="0"/>
              <a:t>은 인터넷을 사용하기 쉽도록 </a:t>
            </a:r>
            <a:r>
              <a:rPr lang="ko-KR" altLang="en-US" dirty="0" err="1"/>
              <a:t>하이퍼</a:t>
            </a:r>
            <a:r>
              <a:rPr lang="ko-KR" altLang="en-US" dirty="0"/>
              <a:t> 텍스트와 그림을 통하여 모든 서비스를 이용할 수 있도록 만든 것</a:t>
            </a:r>
          </a:p>
          <a:p>
            <a:endParaRPr lang="ko-KR" altLang="en-US" dirty="0"/>
          </a:p>
        </p:txBody>
      </p:sp>
      <p:pic>
        <p:nvPicPr>
          <p:cNvPr id="406531" name="_x181212336" descr="EMB000019e4b8c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232" y="4554328"/>
            <a:ext cx="3456997" cy="318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617296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8262" y="2603063"/>
            <a:ext cx="10098722" cy="5581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Notepad++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719456" y="3844777"/>
            <a:ext cx="6480839" cy="382827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12274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4450" y="2615437"/>
            <a:ext cx="10086347" cy="55691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Notepad++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(</a:t>
            </a:r>
            <a:r>
              <a:rPr lang="ko-KR" altLang="en-US" dirty="0"/>
              <a:t>브라우저가 설치되어 있을 경우 실행된다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141773" y="3584882"/>
            <a:ext cx="4055165" cy="113445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060827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기본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75758" y="1831633"/>
            <a:ext cx="10659761" cy="4728115"/>
          </a:xfrm>
          <a:noFill/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&lt;title&gt;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나의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웹페이지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&lt;/head&gt;</a:t>
            </a:r>
          </a:p>
          <a:p>
            <a:pPr marL="0" indent="0">
              <a:buNone/>
            </a:pP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안녕하세요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웹프로그래밍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기초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126071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&lt;!</a:t>
            </a:r>
            <a:r>
              <a:rPr lang="en-US" altLang="ko-KR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DOCTYPE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&gt;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웹페이지에</a:t>
            </a:r>
            <a:r>
              <a:rPr lang="ko-KR" altLang="en-US" dirty="0"/>
              <a:t> 사용된 </a:t>
            </a:r>
            <a:r>
              <a:rPr lang="en-US" altLang="ko-KR" dirty="0"/>
              <a:t>HTML</a:t>
            </a:r>
            <a:r>
              <a:rPr lang="ko-KR" altLang="en-US" dirty="0"/>
              <a:t>의 종류와 버전을 지정</a:t>
            </a:r>
          </a:p>
          <a:p>
            <a:r>
              <a:rPr lang="en-US" altLang="ko-KR" dirty="0"/>
              <a:t>HTML5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 4.01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XHTML 1.0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4219" y="2894469"/>
            <a:ext cx="10939054" cy="682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html&gt;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54219" y="4640114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html public "-//W3C//DTD HTML 4.01 Transitional//EN" "http://www.w3.org/TR/html4/loose.dtd"&gt;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4219" y="6339345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html public "-//W3C//DTD XHTML 1.0 Transitional//EN" "http://www.w3.org/TR/xhtml1/DTD/xhtml1-transitional.dtd"&gt;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597986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</a:t>
            </a:r>
            <a:r>
              <a:rPr lang="en-US" altLang="ko-KR" dirty="0"/>
              <a:t>(element)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시작태그와</a:t>
            </a:r>
            <a:r>
              <a:rPr lang="ko-KR" altLang="en-US" dirty="0"/>
              <a:t> </a:t>
            </a:r>
            <a:r>
              <a:rPr lang="ko-KR" altLang="en-US" dirty="0" err="1"/>
              <a:t>종료태그로</a:t>
            </a:r>
            <a:r>
              <a:rPr lang="ko-KR" altLang="en-US" dirty="0"/>
              <a:t> 이루어진 문서의 구성 요소</a:t>
            </a:r>
            <a:endParaRPr lang="en-US" altLang="ko-KR" u="sng" dirty="0"/>
          </a:p>
          <a:p>
            <a:r>
              <a:rPr lang="ko-KR" altLang="en-US" u="sng" dirty="0"/>
              <a:t>요소 </a:t>
            </a:r>
            <a:r>
              <a:rPr lang="en-US" altLang="ko-KR" u="sng" dirty="0"/>
              <a:t>= (</a:t>
            </a:r>
            <a:r>
              <a:rPr lang="ko-KR" altLang="en-US" u="sng" dirty="0"/>
              <a:t>시작 태그 </a:t>
            </a:r>
            <a:r>
              <a:rPr lang="en-US" altLang="ko-KR" u="sng" dirty="0"/>
              <a:t>+ </a:t>
            </a:r>
            <a:r>
              <a:rPr lang="ko-KR" altLang="en-US" u="sng" dirty="0" err="1"/>
              <a:t>콘텐츠</a:t>
            </a:r>
            <a:r>
              <a:rPr lang="ko-KR" altLang="en-US" u="sng" dirty="0"/>
              <a:t> </a:t>
            </a:r>
            <a:r>
              <a:rPr lang="en-US" altLang="ko-KR" u="sng" dirty="0"/>
              <a:t>+ </a:t>
            </a:r>
            <a:r>
              <a:rPr lang="ko-KR" altLang="en-US" u="sng" dirty="0"/>
              <a:t>종료 태그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466490" y="4664558"/>
            <a:ext cx="4406055" cy="71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&lt;title&gt;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나의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웹페이지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6033" y="3800552"/>
            <a:ext cx="337466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시작태그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(start tag)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3374" y="5917044"/>
            <a:ext cx="271977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(element)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3143" y="3800552"/>
            <a:ext cx="325868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종료태그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(end tag)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3371" y="3813093"/>
            <a:ext cx="234774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요소의 내용</a:t>
            </a: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 bwMode="auto">
          <a:xfrm flipH="1">
            <a:off x="5396157" y="4182425"/>
            <a:ext cx="251086" cy="684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9" idx="2"/>
          </p:cNvCxnSpPr>
          <p:nvPr/>
        </p:nvCxnSpPr>
        <p:spPr bwMode="auto">
          <a:xfrm flipH="1">
            <a:off x="7445818" y="4169885"/>
            <a:ext cx="1376666" cy="7618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stCxn id="7" idx="2"/>
          </p:cNvCxnSpPr>
          <p:nvPr/>
        </p:nvCxnSpPr>
        <p:spPr bwMode="auto">
          <a:xfrm>
            <a:off x="2533367" y="4169884"/>
            <a:ext cx="1445885" cy="6972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/>
          <p:cNvCxnSpPr>
            <a:stCxn id="8" idx="0"/>
            <a:endCxn id="6" idx="2"/>
          </p:cNvCxnSpPr>
          <p:nvPr/>
        </p:nvCxnSpPr>
        <p:spPr bwMode="auto">
          <a:xfrm flipH="1" flipV="1">
            <a:off x="5669517" y="5377444"/>
            <a:ext cx="163742" cy="53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38672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속성은 요소에 대한 추가적인 정보를 제공</a:t>
            </a:r>
            <a:endParaRPr lang="en-US" altLang="ko-KR" dirty="0"/>
          </a:p>
          <a:p>
            <a:r>
              <a:rPr lang="ko-KR" altLang="en-US" dirty="0"/>
              <a:t>속성은 항상 </a:t>
            </a:r>
            <a:r>
              <a:rPr lang="ko-KR" altLang="en-US" dirty="0" err="1"/>
              <a:t>시작태그에</a:t>
            </a:r>
            <a:r>
              <a:rPr lang="ko-KR" altLang="en-US" dirty="0"/>
              <a:t>  이름</a:t>
            </a:r>
            <a:r>
              <a:rPr lang="en-US" altLang="ko-KR" dirty="0"/>
              <a:t>=“</a:t>
            </a:r>
            <a:r>
              <a:rPr lang="ko-KR" altLang="en-US" dirty="0"/>
              <a:t>값” 형태로 기술된다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229306" y="4442814"/>
            <a:ext cx="7006810" cy="712887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"http://www.w3.org"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나의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웹페이지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9680" y="3615446"/>
            <a:ext cx="19778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7489" y="5640963"/>
            <a:ext cx="27822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(attribute)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3899" y="3615446"/>
            <a:ext cx="225637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 bwMode="auto">
          <a:xfrm flipH="1">
            <a:off x="4822697" y="3984778"/>
            <a:ext cx="589390" cy="66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>
            <a:stCxn id="6" idx="2"/>
          </p:cNvCxnSpPr>
          <p:nvPr/>
        </p:nvCxnSpPr>
        <p:spPr bwMode="auto">
          <a:xfrm>
            <a:off x="2408584" y="3984778"/>
            <a:ext cx="620572" cy="66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오른쪽 중괄호 22"/>
          <p:cNvSpPr/>
          <p:nvPr/>
        </p:nvSpPr>
        <p:spPr bwMode="auto">
          <a:xfrm rot="5400000">
            <a:off x="4337261" y="3459337"/>
            <a:ext cx="404454" cy="358391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937122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주석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</a:t>
            </a:r>
            <a:r>
              <a:rPr lang="en-US" altLang="ko-KR" dirty="0"/>
              <a:t>HTML </a:t>
            </a:r>
            <a:r>
              <a:rPr lang="ko-KR" altLang="en-US" dirty="0"/>
              <a:t>코드를 설명하는 글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4649" y="3692808"/>
            <a:ext cx="7002691" cy="1432500"/>
          </a:xfrm>
          <a:prstGeom prst="foldedCorner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</a:t>
            </a:r>
            <a:r>
              <a:rPr lang="ko-KR" altLang="en-US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여기에 주석을 표시합니다</a:t>
            </a:r>
            <a:r>
              <a:rPr lang="en-US" altLang="ko-KR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--&gt;</a:t>
            </a:r>
            <a:endParaRPr lang="ko-KR" altLang="en-US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/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html&gt;</a:t>
            </a:r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/>
            <a:r>
              <a:rPr lang="en-US" altLang="ko-KR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  <a:endParaRPr lang="ko-KR" altLang="en-US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/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>
            <a:off x="6304722" y="3173024"/>
            <a:ext cx="835371" cy="519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모서리가 둥근 직사각형 6"/>
          <p:cNvSpPr/>
          <p:nvPr/>
        </p:nvSpPr>
        <p:spPr bwMode="auto">
          <a:xfrm>
            <a:off x="2527047" y="3692810"/>
            <a:ext cx="3777674" cy="47028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9" name="TextBox 8"/>
          <p:cNvSpPr txBox="1"/>
          <p:nvPr/>
        </p:nvSpPr>
        <p:spPr>
          <a:xfrm>
            <a:off x="7140090" y="279695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>
                <a:solidFill>
                  <a:srgbClr val="FF0000"/>
                </a:solidFill>
                <a:latin typeface="+mn-ea"/>
              </a:rPr>
              <a:t>코드를 설명하는 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355642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 작성시</a:t>
            </a:r>
            <a:r>
              <a:rPr lang="en-US" altLang="ko-KR" dirty="0"/>
              <a:t> </a:t>
            </a:r>
            <a:r>
              <a:rPr lang="ko-KR" altLang="en-US" dirty="0"/>
              <a:t>주의사항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dirty="0"/>
              <a:t>HTML </a:t>
            </a:r>
            <a:r>
              <a:rPr lang="ko-KR" altLang="en-US" dirty="0"/>
              <a:t>문서는 대소문자를 가리지 않으므로 </a:t>
            </a:r>
            <a:r>
              <a:rPr lang="en-US" altLang="ko-KR" dirty="0"/>
              <a:t>Head, HEAD, </a:t>
            </a:r>
            <a:r>
              <a:rPr lang="en-US" altLang="ko-KR" dirty="0" err="1"/>
              <a:t>HeaD</a:t>
            </a:r>
            <a:r>
              <a:rPr lang="en-US" altLang="ko-KR" dirty="0"/>
              <a:t>, head </a:t>
            </a:r>
            <a:r>
              <a:rPr lang="ko-KR" altLang="en-US" dirty="0"/>
              <a:t>등 어떠한 형태로 써도 무방하나 되도록 보기 편하고 수정이 용이하도록 소문자로 통일해서 쓰는 것이 좋음</a:t>
            </a: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/>
              <a:t>시작태그와 종료태그를 먼저 쓰고 그 안에 내용을 넣는다</a:t>
            </a:r>
            <a:r>
              <a:rPr lang="en-US" altLang="ko-KR" dirty="0"/>
              <a:t>.</a:t>
            </a:r>
          </a:p>
          <a:p>
            <a:pPr marL="594068" indent="-594068">
              <a:buFont typeface="+mj-lt"/>
              <a:buAutoNum type="arabicPeriod"/>
            </a:pPr>
            <a:r>
              <a:rPr lang="en-US" altLang="ko-KR" dirty="0"/>
              <a:t>HTML </a:t>
            </a:r>
            <a:r>
              <a:rPr lang="ko-KR" altLang="en-US" dirty="0"/>
              <a:t>문서를 정의할 때 들여쓰기</a:t>
            </a:r>
            <a:r>
              <a:rPr lang="en-US" altLang="ko-KR" dirty="0"/>
              <a:t>(indent)</a:t>
            </a:r>
            <a:r>
              <a:rPr lang="ko-KR" altLang="en-US" dirty="0"/>
              <a:t>에 주의한다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887898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만들기</a:t>
            </a:r>
          </a:p>
        </p:txBody>
      </p:sp>
      <p:pic>
        <p:nvPicPr>
          <p:cNvPr id="1025" name="_x182465896" descr="EMB00001098b0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67" y="1897637"/>
            <a:ext cx="10214231" cy="646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047217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&lt;head&gt;</a:t>
            </a:r>
          </a:p>
          <a:p>
            <a:pPr marL="0" indent="0">
              <a:buNone/>
            </a:pP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&lt;title&gt; &lt;/title&gt;</a:t>
            </a:r>
          </a:p>
          <a:p>
            <a:pPr marL="0" indent="0">
              <a:buNone/>
            </a:pP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&lt;/head&gt;</a:t>
            </a:r>
          </a:p>
          <a:p>
            <a:pPr marL="0" indent="0">
              <a:buNone/>
            </a:pP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&lt;body&gt;</a:t>
            </a:r>
          </a:p>
          <a:p>
            <a:pPr marL="0" indent="0">
              <a:buNone/>
            </a:pP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&lt;h1&gt;Welcome to the Web Programming!&lt;/h1&gt;</a:t>
            </a:r>
          </a:p>
          <a:p>
            <a:pPr marL="0" indent="0">
              <a:buNone/>
            </a:pP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&lt;img src="../images/coffee.gif"&gt;</a:t>
            </a:r>
          </a:p>
          <a:p>
            <a:pPr marL="0" indent="0">
              <a:buNone/>
            </a:pP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</a:p>
          <a:p>
            <a:pPr marL="0" indent="0">
              <a:buNone/>
            </a:pP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ko-KR" altLang="en-US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언제든지 오셔서 질문이 있으시면 올려주세요</a:t>
            </a: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</a:p>
          <a:p>
            <a:pPr marL="0" indent="0">
              <a:buNone/>
            </a:pP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&lt;em&gt;</a:t>
            </a:r>
            <a:r>
              <a:rPr lang="ko-KR" altLang="en-US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여러분을 환영합니다</a:t>
            </a: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&lt;/em&gt;.</a:t>
            </a:r>
          </a:p>
          <a:p>
            <a:pPr marL="0" indent="0">
              <a:buNone/>
            </a:pP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&lt;/p&gt;</a:t>
            </a:r>
          </a:p>
          <a:p>
            <a:pPr marL="0" indent="0">
              <a:buNone/>
            </a:pP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</a:t>
            </a: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&lt;/h2&gt;</a:t>
            </a:r>
          </a:p>
          <a:p>
            <a:pPr marL="0" indent="0">
              <a:buNone/>
            </a:pP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 HTML5, CSS, Javascript, jQuery, SQL, JSP, ...    &lt;/p&gt;</a:t>
            </a:r>
          </a:p>
          <a:p>
            <a:pPr marL="0" indent="0">
              <a:buNone/>
            </a:pP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&lt;/body&gt;</a:t>
            </a:r>
          </a:p>
          <a:p>
            <a:pPr marL="0" indent="0">
              <a:buNone/>
            </a:pPr>
            <a:r>
              <a:rPr lang="en-US" altLang="ko-KR" sz="2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26399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WWW</a:t>
            </a:r>
            <a:r>
              <a:rPr lang="ko-KR" altLang="en-US" dirty="0"/>
              <a:t>의 </a:t>
            </a:r>
            <a:r>
              <a:rPr lang="ko-KR" altLang="en-US" dirty="0" err="1"/>
              <a:t>동작원리</a:t>
            </a:r>
            <a:endParaRPr lang="ko-KR" altLang="en-US" dirty="0"/>
          </a:p>
        </p:txBody>
      </p:sp>
      <p:pic>
        <p:nvPicPr>
          <p:cNvPr id="407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3" y="2444240"/>
            <a:ext cx="10477121" cy="547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52E43-65AC-4001-BF44-F6FD4B22F9EA}"/>
              </a:ext>
            </a:extLst>
          </p:cNvPr>
          <p:cNvSpPr txBox="1"/>
          <p:nvPr/>
        </p:nvSpPr>
        <p:spPr>
          <a:xfrm>
            <a:off x="956941" y="176793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request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DF349-E599-4D9D-8413-0826C0E7A55B}"/>
              </a:ext>
            </a:extLst>
          </p:cNvPr>
          <p:cNvSpPr txBox="1"/>
          <p:nvPr/>
        </p:nvSpPr>
        <p:spPr>
          <a:xfrm>
            <a:off x="7424647" y="1767938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FF0000"/>
                </a:solidFill>
              </a:rPr>
              <a:t>resonse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3339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클라이언트와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가지의 기본 프로토콜</a:t>
            </a:r>
            <a:endParaRPr lang="en-US" altLang="ko-KR" dirty="0"/>
          </a:p>
          <a:p>
            <a:pPr lvl="1"/>
            <a:r>
              <a:rPr lang="ko-KR" altLang="en-US" dirty="0"/>
              <a:t>특정한 파일을 요청하는 </a:t>
            </a:r>
            <a:r>
              <a:rPr lang="en-US" altLang="ko-KR" dirty="0"/>
              <a:t>HTTP Request</a:t>
            </a:r>
          </a:p>
          <a:p>
            <a:pPr lvl="1"/>
            <a:r>
              <a:rPr lang="ko-KR" altLang="en-US" dirty="0"/>
              <a:t>찾은 파일을 돌려주는 </a:t>
            </a:r>
            <a:r>
              <a:rPr lang="en-US" altLang="ko-KR" dirty="0"/>
              <a:t>HTTP Response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8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82" y="3539506"/>
            <a:ext cx="9746009" cy="348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28015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HTML(Hyper Text Markup Language)</a:t>
            </a:r>
            <a:r>
              <a:rPr lang="ko-KR" altLang="en-US" dirty="0"/>
              <a:t>은 웹 페이지를 기술하기 위한 </a:t>
            </a:r>
            <a:r>
              <a:rPr lang="ko-KR" altLang="en-US" dirty="0" err="1"/>
              <a:t>마크업</a:t>
            </a:r>
            <a:r>
              <a:rPr lang="en-US" altLang="ko-KR" dirty="0"/>
              <a:t>(markup) 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ko-KR" altLang="en-US" dirty="0" err="1"/>
              <a:t>마크업</a:t>
            </a:r>
            <a:r>
              <a:rPr lang="ko-KR" altLang="en-US" dirty="0"/>
              <a:t> 언어는 텍스트에 태그를 붙여서 텍스트가 문서의 어디에 해당하는지를 기술한 것</a:t>
            </a:r>
          </a:p>
        </p:txBody>
      </p:sp>
      <p:pic>
        <p:nvPicPr>
          <p:cNvPr id="4096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653" y="3943783"/>
            <a:ext cx="8625993" cy="326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47572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문서를 읽어서 눈에 보이는 웹 페이지를 만든다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10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8" y="2590686"/>
            <a:ext cx="11264119" cy="504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694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2" name="Picture 4" descr="http://upload.wikimedia.org/wikipedia/commons/thumb/8/83/Tim_Berners-Lee-Knight-crop.jpg/220px-Tim_Berners-Lee-Knight-crop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4358" y="561042"/>
            <a:ext cx="2435988" cy="291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의 역사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 </a:t>
            </a:r>
            <a:r>
              <a:rPr lang="ko-KR" altLang="en-US" dirty="0" err="1"/>
              <a:t>버너스리</a:t>
            </a:r>
            <a:r>
              <a:rPr lang="en-US" altLang="ko-KR" dirty="0"/>
              <a:t>(Tim Berners-Lee)</a:t>
            </a:r>
            <a:r>
              <a:rPr lang="ko-KR" altLang="en-US" dirty="0"/>
              <a:t>에 의하여 개발</a:t>
            </a:r>
            <a:endParaRPr lang="en-US" altLang="ko-KR" dirty="0"/>
          </a:p>
          <a:p>
            <a:r>
              <a:rPr lang="ko-KR" altLang="ko-KR" b="1" dirty="0"/>
              <a:t>인터넷의 아버지</a:t>
            </a:r>
            <a:endParaRPr lang="en-US" altLang="ko-KR" b="1" dirty="0"/>
          </a:p>
          <a:p>
            <a:r>
              <a:rPr lang="ko-KR" altLang="ko-KR" dirty="0"/>
              <a:t>URL, HTTP, HTML 최초 설계</a:t>
            </a:r>
            <a:endParaRPr lang="en-US" altLang="ko-KR" dirty="0"/>
          </a:p>
          <a:p>
            <a:r>
              <a:rPr lang="ko-KR" altLang="ko-KR" dirty="0"/>
              <a:t>1989년 </a:t>
            </a:r>
            <a:r>
              <a:rPr lang="ko-KR" altLang="en-US" dirty="0"/>
              <a:t>팀 </a:t>
            </a:r>
            <a:r>
              <a:rPr lang="ko-KR" altLang="en-US" dirty="0" err="1"/>
              <a:t>버너스리는</a:t>
            </a:r>
            <a:r>
              <a:rPr lang="ko-KR" altLang="en-US" dirty="0"/>
              <a:t> </a:t>
            </a:r>
            <a:r>
              <a:rPr lang="en-US" altLang="ko-KR" dirty="0"/>
              <a:t>CERN</a:t>
            </a:r>
            <a:r>
              <a:rPr lang="ko-KR" altLang="en-US" dirty="0"/>
              <a:t>의 연구자들이 문서를 공유할 수 있는 </a:t>
            </a:r>
            <a:r>
              <a:rPr lang="ko-KR" altLang="ko-KR" dirty="0"/>
              <a:t>월드 </a:t>
            </a:r>
            <a:r>
              <a:rPr lang="ko-KR" altLang="ko-KR" dirty="0" err="1"/>
              <a:t>와이드</a:t>
            </a:r>
            <a:r>
              <a:rPr lang="ko-KR" altLang="ko-KR" dirty="0"/>
              <a:t> 웹의 하이퍼텍스트 시스템을 고안하여 개발했다. </a:t>
            </a:r>
            <a:endParaRPr lang="en-US" altLang="ko-KR" dirty="0"/>
          </a:p>
          <a:p>
            <a:r>
              <a:rPr lang="ko-KR" altLang="ko-KR" dirty="0"/>
              <a:t>1990년 최초의 하이퍼텍스트 브라우저와 편집기를 개발</a:t>
            </a:r>
            <a:endParaRPr lang="en-US" altLang="ko-KR" dirty="0"/>
          </a:p>
          <a:p>
            <a:r>
              <a:rPr lang="ko-KR" altLang="en-US" dirty="0"/>
              <a:t>차</a:t>
            </a:r>
            <a:r>
              <a:rPr lang="ko-KR" altLang="ko-KR" dirty="0"/>
              <a:t>세대 웹 기술인 </a:t>
            </a:r>
            <a:r>
              <a:rPr lang="ko-KR" altLang="ko-KR" dirty="0" err="1"/>
              <a:t>시맨틱</a:t>
            </a:r>
            <a:r>
              <a:rPr lang="ko-KR" altLang="ko-KR" dirty="0"/>
              <a:t> 웹 기술의 표준화</a:t>
            </a:r>
            <a:r>
              <a:rPr lang="en-US" altLang="ko-KR" dirty="0"/>
              <a:t> </a:t>
            </a:r>
            <a:r>
              <a:rPr lang="ko-KR" altLang="en-US" dirty="0" err="1"/>
              <a:t>작업중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74405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W3C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W3C</a:t>
            </a:r>
            <a:r>
              <a:rPr lang="ko-KR" altLang="en-US" dirty="0"/>
              <a:t>란 </a:t>
            </a:r>
            <a:r>
              <a:rPr lang="en-US" altLang="ko-KR" dirty="0"/>
              <a:t>World Wide Web Consortium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ko-KR" altLang="en-US" dirty="0"/>
              <a:t>중립적인 기구로서 </a:t>
            </a:r>
            <a:r>
              <a:rPr lang="ko-KR" altLang="en-US" dirty="0" err="1"/>
              <a:t>참여기관들이</a:t>
            </a:r>
            <a:r>
              <a:rPr lang="ko-KR" altLang="en-US" dirty="0"/>
              <a:t> </a:t>
            </a:r>
            <a:r>
              <a:rPr lang="ko-KR" altLang="ko-KR" dirty="0"/>
              <a:t>협력하여 웹 표준을 개발하는 국제 컨소시엄</a:t>
            </a:r>
            <a:endParaRPr lang="en-US" altLang="ko-KR" dirty="0"/>
          </a:p>
          <a:p>
            <a:r>
              <a:rPr lang="ko-KR" altLang="ko-KR" dirty="0"/>
              <a:t>팀 </a:t>
            </a:r>
            <a:r>
              <a:rPr lang="ko-KR" altLang="ko-KR" dirty="0" err="1"/>
              <a:t>버너스</a:t>
            </a:r>
            <a:r>
              <a:rPr lang="ko-KR" altLang="ko-KR" dirty="0"/>
              <a:t> 리를 중심으로</a:t>
            </a:r>
            <a:r>
              <a:rPr lang="en-US" altLang="ko-KR" dirty="0"/>
              <a:t> 1994</a:t>
            </a:r>
            <a:r>
              <a:rPr lang="ko-KR" altLang="en-US" dirty="0"/>
              <a:t>년에 설립</a:t>
            </a:r>
            <a:endParaRPr lang="en-US" altLang="ko-KR" dirty="0"/>
          </a:p>
          <a:p>
            <a:r>
              <a:rPr lang="ko-KR" altLang="ko-KR" dirty="0"/>
              <a:t>웹의 </a:t>
            </a:r>
            <a:r>
              <a:rPr lang="ko-KR" altLang="ko-KR" dirty="0">
                <a:hlinkClick r:id="rId2" tooltip="프로토콜"/>
              </a:rPr>
              <a:t>프로토콜</a:t>
            </a:r>
            <a:r>
              <a:rPr lang="ko-KR" altLang="ko-KR" dirty="0"/>
              <a:t>과 가이드라인을 개발</a:t>
            </a:r>
            <a:endParaRPr lang="en-US" altLang="ko-KR" dirty="0"/>
          </a:p>
          <a:p>
            <a:r>
              <a:rPr lang="ko-KR" altLang="en-US" dirty="0"/>
              <a:t>홈페이지는 </a:t>
            </a:r>
            <a:r>
              <a:rPr lang="en-US" altLang="ko-KR" u="sng" dirty="0">
                <a:hlinkClick r:id="rId3"/>
              </a:rPr>
              <a:t>http://</a:t>
            </a:r>
            <a:r>
              <a:rPr lang="en-US" altLang="ko-KR" u="sng" dirty="0" err="1">
                <a:hlinkClick r:id="rId3"/>
              </a:rPr>
              <a:t>www.w3.org</a:t>
            </a:r>
            <a:endParaRPr lang="ko-KR" altLang="en-US" dirty="0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89"/>
          <a:stretch/>
        </p:blipFill>
        <p:spPr bwMode="auto">
          <a:xfrm>
            <a:off x="1280824" y="5123629"/>
            <a:ext cx="8403226" cy="332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9784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13518</TotalTime>
  <Words>1188</Words>
  <Application>Microsoft Office PowerPoint</Application>
  <PresentationFormat>사용자 지정</PresentationFormat>
  <Paragraphs>277</Paragraphs>
  <Slides>39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01 웹 프로그래밍 기초 </vt:lpstr>
      <vt:lpstr>인터넷</vt:lpstr>
      <vt:lpstr>WWW </vt:lpstr>
      <vt:lpstr>WWW의 동작원리</vt:lpstr>
      <vt:lpstr>클라이언트와 서버</vt:lpstr>
      <vt:lpstr>HTML</vt:lpstr>
      <vt:lpstr>웹브라우저</vt:lpstr>
      <vt:lpstr>HTML의 역사 </vt:lpstr>
      <vt:lpstr>W3C</vt:lpstr>
      <vt:lpstr>HTML 버전 </vt:lpstr>
      <vt:lpstr>HTML5</vt:lpstr>
      <vt:lpstr>HTML5 현황 </vt:lpstr>
      <vt:lpstr>웹 앱과 네이티브 앱</vt:lpstr>
      <vt:lpstr>웹 앱과 네이티브 앱</vt:lpstr>
      <vt:lpstr>멀티미디어 지원</vt:lpstr>
      <vt:lpstr>HTML5의 신기능 </vt:lpstr>
      <vt:lpstr>HTML5+CSS3+Javascript</vt:lpstr>
      <vt:lpstr>웹브라우저</vt:lpstr>
      <vt:lpstr>웹브라우저 점유율(전세계)</vt:lpstr>
      <vt:lpstr>웹브라우저 점유율(대한민국)</vt:lpstr>
      <vt:lpstr>HTML5 지원 여부</vt:lpstr>
      <vt:lpstr>웹 브라우저의 사용</vt:lpstr>
      <vt:lpstr>HTML 편집기</vt:lpstr>
      <vt:lpstr>메모장을 이용한 HTML 작성 </vt:lpstr>
      <vt:lpstr>메모장을 이용한 HTML 작성 </vt:lpstr>
      <vt:lpstr>HTML 파일 실행 </vt:lpstr>
      <vt:lpstr>HTML 소스 보기</vt:lpstr>
      <vt:lpstr>Notepad++</vt:lpstr>
      <vt:lpstr>Notepad++</vt:lpstr>
      <vt:lpstr>Notepad++</vt:lpstr>
      <vt:lpstr>Notepad++</vt:lpstr>
      <vt:lpstr>HTML 문서의 기본 구조</vt:lpstr>
      <vt:lpstr>&lt;!DOCTYPE&gt; 선언</vt:lpstr>
      <vt:lpstr>요소(element)</vt:lpstr>
      <vt:lpstr>속성</vt:lpstr>
      <vt:lpstr>HTML 주석 </vt:lpstr>
      <vt:lpstr>HTML 문서 작성시 주의사항</vt:lpstr>
      <vt:lpstr>HTML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옥혜원</cp:lastModifiedBy>
  <cp:revision>1081</cp:revision>
  <cp:lastPrinted>2015-02-24T08:02:21Z</cp:lastPrinted>
  <dcterms:created xsi:type="dcterms:W3CDTF">2007-06-29T06:43:39Z</dcterms:created>
  <dcterms:modified xsi:type="dcterms:W3CDTF">2020-03-16T03:28:25Z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