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471" r:id="rId13"/>
    <p:sldId id="371" r:id="rId14"/>
    <p:sldId id="372" r:id="rId15"/>
    <p:sldId id="501" r:id="rId16"/>
    <p:sldId id="502" r:id="rId17"/>
    <p:sldId id="503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7" r:id="rId32"/>
    <p:sldId id="388" r:id="rId33"/>
    <p:sldId id="491" r:id="rId34"/>
    <p:sldId id="389" r:id="rId35"/>
    <p:sldId id="390" r:id="rId36"/>
    <p:sldId id="496" r:id="rId37"/>
    <p:sldId id="392" r:id="rId38"/>
    <p:sldId id="393" r:id="rId39"/>
    <p:sldId id="394" r:id="rId40"/>
    <p:sldId id="395" r:id="rId41"/>
    <p:sldId id="473" r:id="rId42"/>
    <p:sldId id="396" r:id="rId43"/>
    <p:sldId id="397" r:id="rId44"/>
    <p:sldId id="398" r:id="rId45"/>
    <p:sldId id="399" r:id="rId46"/>
    <p:sldId id="474" r:id="rId47"/>
    <p:sldId id="477" r:id="rId48"/>
    <p:sldId id="400" r:id="rId49"/>
    <p:sldId id="401" r:id="rId50"/>
    <p:sldId id="479" r:id="rId51"/>
    <p:sldId id="478" r:id="rId52"/>
    <p:sldId id="500" r:id="rId53"/>
    <p:sldId id="497" r:id="rId54"/>
    <p:sldId id="498" r:id="rId55"/>
    <p:sldId id="499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</p14:sldIdLst>
        </p14:section>
        <p14:section name="CSS3" id="{D2C78D48-A115-4072-A02C-4ED1383C6250}">
          <p14:sldIdLst>
            <p14:sldId id="501"/>
            <p14:sldId id="502"/>
            <p14:sldId id="503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9"/>
            <p14:sldId id="478"/>
            <p14:sldId id="500"/>
            <p14:sldId id="497"/>
            <p14:sldId id="498"/>
            <p14:sldId id="499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62" d="100"/>
          <a:sy n="62" d="100"/>
        </p:scale>
        <p:origin x="102" y="65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02 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서식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17443"/>
              </p:ext>
            </p:extLst>
          </p:nvPr>
        </p:nvGraphicFramePr>
        <p:xfrm>
          <a:off x="504775" y="1732623"/>
          <a:ext cx="10958188" cy="586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&lt;code&gt;…&lt;/code&gt;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텍스트가 코드임을 표시한다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서식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4903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bold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&lt;p&gt;&lt;strong&gt;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strong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italic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emphasized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&lt;p&gt;&lt;code&gt;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&lt;/code&gt;&lt;/p&gt;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&lt;p&gt;&lt;sub&gt;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&lt;sup&gt;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스펙에</a:t>
            </a:r>
            <a:r>
              <a:rPr lang="ko-KR" altLang="en-US" dirty="0"/>
              <a:t> 따르면 </a:t>
            </a:r>
            <a:r>
              <a:rPr lang="en-US" altLang="ko-KR" dirty="0"/>
              <a:t>&lt;b&gt;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 </a:t>
            </a:r>
            <a:r>
              <a:rPr lang="ko-KR" altLang="en-US" dirty="0"/>
              <a:t>태그는 다른 모든 태그가 적절하지 않는 경우에만 사용되어야 함</a:t>
            </a:r>
            <a:endParaRPr lang="en-US" altLang="ko-KR" dirty="0"/>
          </a:p>
          <a:p>
            <a:r>
              <a:rPr lang="ko-KR" altLang="en-US" dirty="0"/>
              <a:t>강조해야 하는 텍스트는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을 사용하는 편이 좋음</a:t>
            </a:r>
            <a:endParaRPr lang="en-US" altLang="ko-KR" dirty="0"/>
          </a:p>
          <a:p>
            <a:r>
              <a:rPr lang="ko-KR" altLang="en-US" dirty="0"/>
              <a:t>중요한 텍스트는 </a:t>
            </a:r>
            <a:r>
              <a:rPr lang="en-US" altLang="ko-KR" dirty="0"/>
              <a:t>&lt;strong&gt; </a:t>
            </a:r>
            <a:r>
              <a:rPr lang="ko-KR" altLang="en-US" dirty="0"/>
              <a:t>태그를 사용</a:t>
            </a:r>
            <a:endParaRPr lang="en-US" altLang="ko-KR" dirty="0"/>
          </a:p>
          <a:p>
            <a:r>
              <a:rPr lang="ko-KR" altLang="en-US" dirty="0" err="1"/>
              <a:t>하이라이트된</a:t>
            </a:r>
            <a:r>
              <a:rPr lang="ko-KR" altLang="en-US" dirty="0"/>
              <a:t> 텍스트는 </a:t>
            </a:r>
            <a:r>
              <a:rPr lang="en-US" altLang="ko-KR" dirty="0"/>
              <a:t>&lt;mark&gt; </a:t>
            </a:r>
            <a:r>
              <a:rPr lang="ko-KR" altLang="en-US" dirty="0"/>
              <a:t>태그를 사용</a:t>
            </a:r>
            <a:endParaRPr lang="en-US" altLang="ko-KR" dirty="0"/>
          </a:p>
          <a:p>
            <a:r>
              <a:rPr lang="ko-KR" altLang="en-US" dirty="0"/>
              <a:t>모든 텍스트 스타일은 </a:t>
            </a:r>
            <a:r>
              <a:rPr lang="en-US" altLang="ko-KR" dirty="0"/>
              <a:t>CSS</a:t>
            </a:r>
            <a:r>
              <a:rPr lang="ko-KR" altLang="en-US" dirty="0"/>
              <a:t>를 이용하는 것이 원칙</a:t>
            </a:r>
            <a:endParaRPr lang="en-US" altLang="ko-KR" dirty="0"/>
          </a:p>
          <a:p>
            <a:r>
              <a:rPr lang="ko-KR" altLang="en-US" dirty="0"/>
              <a:t>볼드 텍스트를 만들려면 </a:t>
            </a:r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font-weight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  span{ font-weight : bold;  }</a:t>
            </a:r>
          </a:p>
          <a:p>
            <a:r>
              <a:rPr lang="en-US" altLang="ko-KR" dirty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수평선을 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622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표시하기 위하여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HTML</a:t>
            </a:r>
            <a:r>
              <a:rPr lang="ko-KR" altLang="en-US" dirty="0"/>
              <a:t>은 여러 개의 공백이 이웃해 있더라도 하나의 공백으로 간주한다</a:t>
            </a:r>
            <a:r>
              <a:rPr lang="en-US" altLang="ko-KR" dirty="0"/>
              <a:t>. </a:t>
            </a:r>
            <a:r>
              <a:rPr lang="ko-KR" altLang="en-US" dirty="0"/>
              <a:t>따라서 불가피하게 여러 개의 공백을 나타내고자 할 때는 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여러 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7576"/>
              </p:ext>
            </p:extLst>
          </p:nvPr>
        </p:nvGraphicFramePr>
        <p:xfrm>
          <a:off x="669084" y="3895361"/>
          <a:ext cx="10465261" cy="394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quot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와 </a:t>
            </a:r>
            <a:r>
              <a:rPr lang="en-US" altLang="ko-KR" dirty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요소는 </a:t>
            </a:r>
            <a:r>
              <a:rPr lang="en-US" altLang="ko-KR" dirty="0"/>
              <a:t>&lt;div&gt;</a:t>
            </a:r>
            <a:r>
              <a:rPr lang="ko-KR" altLang="en-US" dirty="0"/>
              <a:t>와 </a:t>
            </a:r>
            <a:r>
              <a:rPr lang="en-US" altLang="ko-KR" dirty="0"/>
              <a:t>&lt;span&gt;</a:t>
            </a:r>
            <a:r>
              <a:rPr lang="ko-KR" altLang="en-US" dirty="0"/>
              <a:t>을 이용해 묶을 수 있음</a:t>
            </a:r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는 자체적으로 특별한 의미가 없으며 블록 수준의 요소로서 모든 </a:t>
            </a:r>
            <a:r>
              <a:rPr lang="en-US" altLang="ko-KR" dirty="0"/>
              <a:t>HTML </a:t>
            </a:r>
            <a:r>
              <a:rPr lang="ko-KR" altLang="en-US" dirty="0"/>
              <a:t>요소를 묶는데 사용함</a:t>
            </a:r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는 블록 수준의 요소이기 때문에 하나의 줄을 전부 차지함</a:t>
            </a:r>
            <a:endParaRPr lang="en-US" altLang="ko-KR" dirty="0"/>
          </a:p>
          <a:p>
            <a:r>
              <a:rPr lang="ko-KR" altLang="en-US" dirty="0"/>
              <a:t>주로 웹 페이지의 레이아웃을 작성하는데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&lt;span&gt;</a:t>
            </a:r>
            <a:r>
              <a:rPr lang="ko-KR" altLang="en-US" dirty="0"/>
              <a:t>은 자체적으로 특별한 의미가 없으며 </a:t>
            </a:r>
            <a:r>
              <a:rPr lang="ko-KR" altLang="en-US" dirty="0" err="1"/>
              <a:t>인라인</a:t>
            </a:r>
            <a:r>
              <a:rPr lang="ko-KR" altLang="en-US" dirty="0"/>
              <a:t> 요소로서 텍스트를 묶어 스타일을 적용할 때 사용함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요소는 자신이 필요한 크기만 차지하는 요소임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요소는 크기를 지정할 수 없다</a:t>
            </a:r>
            <a:r>
              <a:rPr lang="en-US" altLang="ko-KR" dirty="0"/>
              <a:t>(width, height</a:t>
            </a:r>
            <a:r>
              <a:rPr lang="ko-KR" altLang="en-US" dirty="0"/>
              <a:t>가 적용되지 않는다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"divide"</a:t>
            </a:r>
            <a:r>
              <a:rPr lang="ko-KR" altLang="en-US" dirty="0"/>
              <a:t>의 약자로서 페이지를 논리적인 섹션으로 분리하는데 사용되는 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4582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전문점 웹 페이지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993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7741" y="1551111"/>
            <a:ext cx="11031038" cy="6575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Coffee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추가한 것입니다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카페오레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우유를 넣은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위에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우유거품을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얹은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2761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장의 목표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769424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항목들을 나열하는데 사용</a:t>
            </a:r>
            <a:endParaRPr lang="en-US" altLang="ko-KR" dirty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리스트</a:t>
            </a:r>
            <a:r>
              <a:rPr lang="en-US" altLang="ko-KR" dirty="0"/>
              <a:t>(unordered list)</a:t>
            </a:r>
            <a:r>
              <a:rPr lang="ko-KR" altLang="en-US" dirty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번호있는</a:t>
            </a:r>
            <a:r>
              <a:rPr lang="ko-KR" altLang="en-US" dirty="0"/>
              <a:t> 리스트</a:t>
            </a:r>
            <a:r>
              <a:rPr lang="en-US" altLang="ko-KR" dirty="0"/>
              <a:t>(ordered list)</a:t>
            </a:r>
            <a:r>
              <a:rPr lang="ko-KR" altLang="en-US" dirty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정의 리스트</a:t>
            </a:r>
            <a:r>
              <a:rPr lang="en-US" altLang="ko-KR" dirty="0"/>
              <a:t>(definition list)</a:t>
            </a:r>
            <a:r>
              <a:rPr lang="ko-KR" altLang="en-US" dirty="0"/>
              <a:t> </a:t>
            </a:r>
            <a:r>
              <a:rPr lang="en-US" altLang="ko-KR" dirty="0"/>
              <a:t>: &lt;dl&gt;</a:t>
            </a:r>
          </a:p>
          <a:p>
            <a:pPr lvl="1"/>
            <a:r>
              <a:rPr lang="ko-KR" altLang="en-US" dirty="0"/>
              <a:t>리스트 항목 안에도 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다른 리스트를 넣을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92" y="2706085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17" y="4319187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&lt;dl&gt;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list):</a:t>
            </a:r>
            <a:r>
              <a:rPr lang="ko-KR" altLang="en-US" dirty="0"/>
              <a:t> 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리스트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64" y="1729089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지정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2759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775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 </a:t>
            </a:r>
            <a:r>
              <a:rPr lang="ko-KR" altLang="en-US" dirty="0"/>
              <a:t>속성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: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표시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단락을 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41" y="4269964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432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</a:t>
            </a:r>
            <a:r>
              <a:rPr lang="ko-KR" altLang="en-US" dirty="0"/>
              <a:t> 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2292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2178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JPEG(JPG) </a:t>
            </a:r>
            <a:endParaRPr lang="ko-KR" altLang="en-US" dirty="0"/>
          </a:p>
          <a:p>
            <a:pPr lvl="1"/>
            <a:r>
              <a:rPr lang="ko-KR" altLang="en-US" dirty="0" err="1"/>
              <a:t>실사사진과</a:t>
            </a:r>
            <a:r>
              <a:rPr lang="ko-KR" altLang="en-US" dirty="0"/>
              <a:t> 같이 복잡하고 </a:t>
            </a:r>
            <a:r>
              <a:rPr lang="ko-KR" altLang="en-US"/>
              <a:t>많은 색상으로 이루어진 </a:t>
            </a:r>
            <a:r>
              <a:rPr lang="ko-KR" altLang="en-US" dirty="0"/>
              <a:t>이미지에 적합</a:t>
            </a:r>
            <a:endParaRPr lang="en-US" altLang="ko-KR" dirty="0"/>
          </a:p>
          <a:p>
            <a:pPr lvl="1"/>
            <a:r>
              <a:rPr lang="en-US" altLang="ko-KR"/>
              <a:t>1600</a:t>
            </a:r>
            <a:r>
              <a:rPr lang="ko-KR" altLang="en-US"/>
              <a:t>만개의 색상을 사용</a:t>
            </a:r>
            <a:endParaRPr lang="en-US" altLang="ko-KR"/>
          </a:p>
          <a:p>
            <a:pPr lvl="1"/>
            <a:r>
              <a:rPr lang="ko-KR" altLang="en-US"/>
              <a:t> 손실 </a:t>
            </a:r>
            <a:r>
              <a:rPr lang="ko-KR" altLang="en-US" dirty="0"/>
              <a:t>압축 방식을 </a:t>
            </a:r>
            <a:r>
              <a:rPr lang="ko-KR" altLang="en-US"/>
              <a:t>사용한다</a:t>
            </a:r>
            <a:r>
              <a:rPr lang="en-US" altLang="ko-KR"/>
              <a:t>.- </a:t>
            </a:r>
            <a:r>
              <a:rPr lang="ko-KR" altLang="en-US"/>
              <a:t>압축과정에서 약간의 데이터는 영구히 사라진다 </a:t>
            </a:r>
            <a:r>
              <a:rPr lang="en-US" altLang="ko-KR"/>
              <a:t>. </a:t>
            </a:r>
            <a:endParaRPr lang="en-US" altLang="ko-KR" dirty="0"/>
          </a:p>
          <a:p>
            <a:pPr lvl="0"/>
            <a:r>
              <a:rPr lang="en-US" altLang="ko-KR" dirty="0" err="1"/>
              <a:t>PNG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클립 아트와 같이 적은 수의 색상을 가진 이미지에 적합</a:t>
            </a:r>
            <a:endParaRPr lang="en-US" altLang="ko-KR" dirty="0"/>
          </a:p>
          <a:p>
            <a:pPr lvl="1"/>
            <a:r>
              <a:rPr lang="ko-KR" altLang="en-US" dirty="0" err="1"/>
              <a:t>무손실</a:t>
            </a:r>
            <a:r>
              <a:rPr lang="ko-KR" altLang="en-US" dirty="0"/>
              <a:t> </a:t>
            </a:r>
            <a:r>
              <a:rPr lang="ko-KR" altLang="en-US"/>
              <a:t>압축 방식</a:t>
            </a:r>
            <a:r>
              <a:rPr lang="en-US" altLang="ko-KR"/>
              <a:t>, </a:t>
            </a:r>
            <a:r>
              <a:rPr lang="ko-KR" altLang="en-US"/>
              <a:t>투명배경을 지원 </a:t>
            </a:r>
            <a:endParaRPr lang="en-US" altLang="ko-KR" dirty="0"/>
          </a:p>
          <a:p>
            <a:r>
              <a:rPr lang="en-US" altLang="ko-KR" dirty="0"/>
              <a:t>GIF</a:t>
            </a:r>
            <a:endParaRPr lang="ko-KR" altLang="en-US" dirty="0"/>
          </a:p>
          <a:p>
            <a:pPr lvl="1"/>
            <a:r>
              <a:rPr lang="ko-KR" altLang="en-US" dirty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적합</a:t>
            </a:r>
            <a:endParaRPr lang="en-US" altLang="ko-KR" dirty="0"/>
          </a:p>
          <a:p>
            <a:pPr lvl="1"/>
            <a:r>
              <a:rPr lang="en-US" altLang="ko-KR" dirty="0"/>
              <a:t>256 </a:t>
            </a:r>
            <a:r>
              <a:rPr lang="ko-KR" altLang="en-US" dirty="0"/>
              <a:t>색상만을 지원</a:t>
            </a:r>
            <a:endParaRPr lang="en-US" altLang="ko-KR" dirty="0"/>
          </a:p>
          <a:p>
            <a:pPr lvl="1"/>
            <a:r>
              <a:rPr lang="ko-KR" altLang="en-US" dirty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26163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238" y="1485109"/>
            <a:ext cx="11154798" cy="6780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Programming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Welcome to Web Coffee!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coffee.gif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하우스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로스팅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원두의 신선한 커피를 맛보고 싶다면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바리스타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최고급 원두만을 직접 엄선하여 사용합니다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카페모카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6057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썸네일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9152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thumnail.html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5744" y="1551112"/>
            <a:ext cx="11079007" cy="6740206"/>
          </a:xfrm>
          <a:noFill/>
          <a:ln>
            <a:solidFill>
              <a:schemeClr val="tx1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 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제공하는 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미국의 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우주에 대한 고해상도 이미지들을 제공하고 있다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허블 망원경으로 촬영한 이미지로서 우주의 초기의 은하 모습을 보여준다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photo1.html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PIA12110_hithumb.jpg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photo2.html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    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59328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photo1.html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54755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PIA03542_ip.jpg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2155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단락</a:t>
            </a:r>
            <a:r>
              <a:rPr lang="en-US" altLang="ko-KR" dirty="0"/>
              <a:t>(Paragraphs)</a:t>
            </a:r>
            <a:r>
              <a:rPr lang="ko-KR" altLang="en-US" dirty="0"/>
              <a:t>이란 하나하나의 짧은 이야기 토막</a:t>
            </a:r>
            <a:endParaRPr lang="en-US" altLang="ko-KR" dirty="0"/>
          </a:p>
          <a:p>
            <a:r>
              <a:rPr lang="ko-KR" altLang="en-US" dirty="0"/>
              <a:t>단락의 전후에 빈 줄이 추가된다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2" y="2219087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photo2.html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4085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00869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 형태의 데이터를 표시하는 데 사용됨</a:t>
            </a:r>
            <a:endParaRPr lang="en-US" altLang="ko-KR" dirty="0"/>
          </a:p>
          <a:p>
            <a:r>
              <a:rPr lang="ko-KR" altLang="en-US" dirty="0"/>
              <a:t>초기의 웹 페이지에서는 전체 페이지의 레이아웃에 사용하였음</a:t>
            </a:r>
            <a:endParaRPr lang="en-US" altLang="ko-KR" dirty="0"/>
          </a:p>
          <a:p>
            <a:r>
              <a:rPr lang="ko-KR" altLang="en-US" dirty="0"/>
              <a:t>하나의 행을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로 표현</a:t>
            </a:r>
            <a:r>
              <a:rPr lang="en-US" altLang="ko-KR" dirty="0"/>
              <a:t>(table row)</a:t>
            </a:r>
          </a:p>
          <a:p>
            <a:r>
              <a:rPr lang="ko-KR" altLang="en-US" dirty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/>
              <a:t>로 표현</a:t>
            </a:r>
            <a:r>
              <a:rPr lang="en-US" altLang="ko-KR" dirty="0"/>
              <a:t>(table data)</a:t>
            </a:r>
          </a:p>
          <a:p>
            <a:r>
              <a:rPr lang="ko-KR" altLang="en-US" dirty="0"/>
              <a:t>각 열의 헤더</a:t>
            </a:r>
            <a:r>
              <a:rPr lang="en-US" altLang="ko-KR" dirty="0"/>
              <a:t>(</a:t>
            </a:r>
            <a:r>
              <a:rPr lang="ko-KR" altLang="en-US" dirty="0"/>
              <a:t>열의 제목</a:t>
            </a:r>
            <a:r>
              <a:rPr lang="en-US" altLang="ko-KR" dirty="0"/>
              <a:t>)</a:t>
            </a:r>
            <a:r>
              <a:rPr lang="ko-KR" altLang="en-US" dirty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를 사용하여 생성</a:t>
            </a:r>
            <a:r>
              <a:rPr lang="en-US" altLang="ko-KR" dirty="0"/>
              <a:t>(table header)</a:t>
            </a:r>
          </a:p>
          <a:p>
            <a:r>
              <a:rPr lang="ko-KR" altLang="en-US" dirty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개나리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166" y="2725193"/>
            <a:ext cx="5207861" cy="29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63966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헤더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5" y="3474719"/>
            <a:ext cx="4773466" cy="497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28" y="1545317"/>
            <a:ext cx="8482149" cy="28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헤더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92" y="2439578"/>
            <a:ext cx="9161007" cy="31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04746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경계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4537474" cy="535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 html&gt;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91" y="4512899"/>
            <a:ext cx="7837714" cy="29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1535930"/>
            <a:ext cx="7733211" cy="26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 HTML 4.01</a:t>
            </a:r>
            <a:r>
              <a:rPr lang="ko-KR" altLang="en-US" dirty="0"/>
              <a:t>의 경우 테이블의 속성으로 </a:t>
            </a:r>
            <a:r>
              <a:rPr lang="en-US" altLang="ko-KR" dirty="0"/>
              <a:t>border </a:t>
            </a:r>
            <a:r>
              <a:rPr lang="ko-KR" altLang="en-US" dirty="0"/>
              <a:t>이외에도 </a:t>
            </a:r>
            <a:r>
              <a:rPr lang="en-US" altLang="ko-KR" dirty="0" err="1"/>
              <a:t>bgcolor</a:t>
            </a:r>
            <a:r>
              <a:rPr lang="en-US" altLang="ko-KR" dirty="0"/>
              <a:t>, align, </a:t>
            </a:r>
            <a:r>
              <a:rPr lang="en-US" altLang="ko-KR" dirty="0" err="1"/>
              <a:t>cellspacing</a:t>
            </a:r>
            <a:r>
              <a:rPr lang="en-US" altLang="ko-KR" dirty="0"/>
              <a:t>, frame, rules, </a:t>
            </a:r>
            <a:r>
              <a:rPr lang="en-US" altLang="ko-KR" dirty="0" err="1"/>
              <a:t>cellpadding</a:t>
            </a:r>
            <a:r>
              <a:rPr lang="ko-KR" altLang="en-US" dirty="0"/>
              <a:t>과 같은 많은 속성이 있었다</a:t>
            </a:r>
            <a:r>
              <a:rPr lang="en-US" altLang="ko-KR" dirty="0"/>
              <a:t>. </a:t>
            </a:r>
            <a:r>
              <a:rPr lang="ko-KR" altLang="en-US" dirty="0"/>
              <a:t>하지만 이는 모두 </a:t>
            </a:r>
            <a:r>
              <a:rPr lang="en-US" altLang="ko-KR" dirty="0"/>
              <a:t>HTML5</a:t>
            </a:r>
            <a:r>
              <a:rPr lang="ko-KR" altLang="en-US" dirty="0"/>
              <a:t>에서는 권장하지 않는다</a:t>
            </a:r>
            <a:r>
              <a:rPr lang="en-US" altLang="ko-KR" dirty="0"/>
              <a:t>. </a:t>
            </a:r>
          </a:p>
          <a:p>
            <a:pPr marL="0" indent="0"/>
            <a:r>
              <a:rPr lang="ko-KR" altLang="en-US" dirty="0"/>
              <a:t> 권장하는 단 하나의 속성은 </a:t>
            </a:r>
            <a:r>
              <a:rPr lang="en-US" altLang="ko-KR" dirty="0"/>
              <a:t>border</a:t>
            </a:r>
            <a:r>
              <a:rPr lang="ko-KR" altLang="en-US" dirty="0"/>
              <a:t>이고 </a:t>
            </a:r>
            <a:r>
              <a:rPr lang="en-US" altLang="ko-KR" dirty="0"/>
              <a:t>border</a:t>
            </a:r>
            <a:r>
              <a:rPr lang="ko-KR" altLang="en-US" dirty="0"/>
              <a:t>도 값이 </a:t>
            </a:r>
            <a:r>
              <a:rPr lang="en-US" altLang="ko-KR" dirty="0"/>
              <a:t>"1" </a:t>
            </a:r>
            <a:r>
              <a:rPr lang="ko-KR" altLang="en-US" dirty="0"/>
              <a:t>또는 </a:t>
            </a:r>
            <a:r>
              <a:rPr lang="en-US" altLang="ko-KR" dirty="0"/>
              <a:t>""</a:t>
            </a:r>
            <a:r>
              <a:rPr lang="ko-KR" altLang="en-US" dirty="0"/>
              <a:t>만 사용하도록 권장하고 있다</a:t>
            </a:r>
            <a:r>
              <a:rPr lang="en-US" altLang="ko-KR" dirty="0"/>
              <a:t>. </a:t>
            </a:r>
          </a:p>
          <a:p>
            <a:pPr marL="0" indent="0"/>
            <a:r>
              <a:rPr lang="en-US" altLang="ko-KR" dirty="0"/>
              <a:t> border</a:t>
            </a:r>
            <a:r>
              <a:rPr lang="ko-KR" altLang="en-US" dirty="0"/>
              <a:t>가 </a:t>
            </a:r>
            <a:r>
              <a:rPr lang="en-US" altLang="ko-KR" dirty="0"/>
              <a:t>"1"</a:t>
            </a:r>
            <a:r>
              <a:rPr lang="ko-KR" altLang="en-US" dirty="0"/>
              <a:t>이면 경계선이 있는 것이고 </a:t>
            </a:r>
            <a:r>
              <a:rPr lang="en-US" altLang="ko-KR" dirty="0"/>
              <a:t>""</a:t>
            </a:r>
            <a:r>
              <a:rPr lang="ko-KR" altLang="en-US" dirty="0"/>
              <a:t>이면 경계선이 없다는 것을 의미한다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HTML5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스타일을 지정하는 작업은 </a:t>
            </a:r>
            <a:r>
              <a:rPr lang="en-US" altLang="ko-KR" dirty="0"/>
              <a:t>CSS</a:t>
            </a:r>
            <a:r>
              <a:rPr lang="ko-KR" altLang="en-US" dirty="0"/>
              <a:t>를 사용해야 한다</a:t>
            </a:r>
            <a:r>
              <a:rPr lang="en-US" altLang="ko-KR" dirty="0"/>
              <a:t>. HTML5</a:t>
            </a:r>
            <a:r>
              <a:rPr lang="ko-KR" altLang="en-US" dirty="0"/>
              <a:t>에서는 태그로 요소의 스타일을 지정하지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4712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</a:t>
            </a:r>
            <a:r>
              <a:rPr lang="en-US" altLang="ko-KR" dirty="0"/>
              <a:t> </a:t>
            </a:r>
            <a:r>
              <a:rPr lang="ko-KR" altLang="en-US" dirty="0"/>
              <a:t>행의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행병합</a:t>
            </a:r>
            <a:r>
              <a:rPr lang="en-US" altLang="ko-KR" dirty="0"/>
              <a:t>(row span) : </a:t>
            </a:r>
            <a:r>
              <a:rPr lang="ko-KR" altLang="en-US" dirty="0"/>
              <a:t>행이 병합되는 것 </a:t>
            </a:r>
            <a:r>
              <a:rPr lang="en-US" altLang="ko-KR" dirty="0" err="1">
                <a:solidFill>
                  <a:srgbClr val="FF0000"/>
                </a:solidFill>
              </a:rPr>
              <a:t>rowspan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열병합</a:t>
            </a:r>
            <a:r>
              <a:rPr lang="en-US" altLang="ko-KR" dirty="0"/>
              <a:t>(column span) : </a:t>
            </a:r>
            <a:r>
              <a:rPr lang="ko-KR" altLang="en-US" dirty="0"/>
              <a:t>열이 병합되는 것 </a:t>
            </a:r>
            <a:r>
              <a:rPr lang="en-US" altLang="ko-KR" dirty="0" err="1">
                <a:solidFill>
                  <a:srgbClr val="FF0000"/>
                </a:solidFill>
              </a:rPr>
              <a:t>colspan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rowspan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라고 지정하면 현재 셀 위치에서 </a:t>
            </a:r>
            <a:r>
              <a:rPr lang="en-US" altLang="ko-KR" dirty="0"/>
              <a:t>2</a:t>
            </a:r>
            <a:r>
              <a:rPr lang="ko-KR" altLang="en-US" dirty="0"/>
              <a:t>개의 행을 병합하겠다는 의미</a:t>
            </a:r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이라고 지정하면 현재 셀 위치에서 </a:t>
            </a:r>
            <a:r>
              <a:rPr lang="en-US" altLang="ko-KR" dirty="0"/>
              <a:t>3</a:t>
            </a:r>
            <a:r>
              <a:rPr lang="ko-KR" altLang="en-US" dirty="0"/>
              <a:t>개의 열을 병합하겠다는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0276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행</a:t>
            </a:r>
            <a:r>
              <a:rPr lang="en-US" altLang="ko-KR" dirty="0"/>
              <a:t> </a:t>
            </a:r>
            <a:r>
              <a:rPr lang="ko-KR" altLang="en-US" dirty="0"/>
              <a:t>열 병합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65" y="2751183"/>
            <a:ext cx="5970270" cy="32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캡션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영화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090" y="2084978"/>
            <a:ext cx="7761106" cy="42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입력시</a:t>
            </a:r>
            <a:r>
              <a:rPr lang="ko-KR" altLang="en-US" dirty="0"/>
              <a:t>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41" y="3146629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50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177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6" y="1739786"/>
            <a:ext cx="9444446" cy="65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53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 안에서 다른 웹 페이지를 표시하고자 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익스플로러가</a:t>
            </a:r>
            <a:r>
              <a:rPr lang="ko-KR" altLang="en-US" dirty="0"/>
              <a:t> 페이지 안에 프레임을 놓기 위해 사용하던 태그였고 </a:t>
            </a:r>
            <a:r>
              <a:rPr lang="en-US" altLang="ko-KR" dirty="0"/>
              <a:t>w3c</a:t>
            </a:r>
            <a:r>
              <a:rPr lang="ko-KR" altLang="en-US" dirty="0"/>
              <a:t>는 </a:t>
            </a:r>
            <a:r>
              <a:rPr lang="en-US" altLang="ko-KR" dirty="0" err="1"/>
              <a:t>iframe</a:t>
            </a:r>
            <a:r>
              <a:rPr lang="ko-KR" altLang="en-US" dirty="0"/>
              <a:t>을 </a:t>
            </a:r>
            <a:r>
              <a:rPr lang="en-US" altLang="ko-KR" dirty="0"/>
              <a:t>HTML 4.01</a:t>
            </a:r>
            <a:r>
              <a:rPr lang="ko-KR" altLang="en-US" dirty="0"/>
              <a:t>부터 도입하여 현재는 거의 모든 </a:t>
            </a:r>
            <a:r>
              <a:rPr lang="ko-KR" altLang="en-US" dirty="0" err="1"/>
              <a:t>부라우저가</a:t>
            </a:r>
            <a:r>
              <a:rPr lang="ko-KR" altLang="en-US" dirty="0"/>
              <a:t> </a:t>
            </a:r>
            <a:r>
              <a:rPr lang="en-US" altLang="ko-KR" dirty="0" err="1"/>
              <a:t>iframe</a:t>
            </a:r>
            <a:r>
              <a:rPr lang="ko-KR" altLang="en-US" dirty="0"/>
              <a:t>을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링크의 </a:t>
            </a:r>
            <a:r>
              <a:rPr lang="ko-KR" altLang="en-US" dirty="0" err="1"/>
              <a:t>타겟</a:t>
            </a:r>
            <a:r>
              <a:rPr lang="ko-KR" altLang="en-US" dirty="0"/>
              <a:t> 프레임으로 사용될 수 있음</a:t>
            </a:r>
            <a:endParaRPr lang="en-US" altLang="ko-KR" dirty="0"/>
          </a:p>
          <a:p>
            <a:r>
              <a:rPr lang="ko-KR" altLang="en-US" dirty="0"/>
              <a:t>링크의 </a:t>
            </a:r>
            <a:r>
              <a:rPr lang="ko-KR" altLang="en-US" dirty="0" err="1"/>
              <a:t>타겟</a:t>
            </a:r>
            <a:r>
              <a:rPr lang="ko-KR" altLang="en-US" dirty="0"/>
              <a:t> 속성은 </a:t>
            </a:r>
            <a:r>
              <a:rPr lang="en-US" altLang="ko-KR" dirty="0"/>
              <a:t>iframe</a:t>
            </a:r>
            <a:r>
              <a:rPr lang="ko-KR" altLang="en-US" dirty="0"/>
              <a:t>에서 지정된 이름을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2082005"/>
            <a:ext cx="7824651" cy="61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강제 줄 바꿈</a:t>
            </a:r>
            <a:r>
              <a:rPr lang="en-US" altLang="ko-KR" dirty="0"/>
              <a:t>(line break)</a:t>
            </a:r>
            <a:r>
              <a:rPr lang="ko-KR" altLang="en-US" dirty="0"/>
              <a:t> 태그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856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화면에 표시하는 태그</a:t>
            </a:r>
            <a:endParaRPr lang="en-US" altLang="ko-KR" dirty="0"/>
          </a:p>
          <a:p>
            <a:r>
              <a:rPr lang="en-US" altLang="ko-KR" dirty="0"/>
              <a:t>previously formatted text</a:t>
            </a:r>
            <a:r>
              <a:rPr lang="ko-KR" altLang="en-US" dirty="0"/>
              <a:t>의 약자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65" y="2777108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(heading): </a:t>
            </a:r>
            <a:r>
              <a:rPr lang="ko-KR" altLang="en-US" dirty="0"/>
              <a:t>웹 페이지의 머리기사</a:t>
            </a:r>
            <a:r>
              <a:rPr lang="en-US" altLang="ko-KR" dirty="0"/>
              <a:t>(headline)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45" y="977418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3094</Words>
  <Application>Microsoft Office PowerPoint</Application>
  <PresentationFormat>사용자 지정</PresentationFormat>
  <Paragraphs>536</Paragraphs>
  <Slides>55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굴림</vt:lpstr>
      <vt:lpstr>나눔고딕</vt:lpstr>
      <vt:lpstr>나눔고딕코딩</vt:lpstr>
      <vt:lpstr>나눔바른고딕</vt:lpstr>
      <vt:lpstr>Arial</vt:lpstr>
      <vt:lpstr>Comic Sans MS</vt:lpstr>
      <vt:lpstr>Symbol</vt:lpstr>
      <vt:lpstr>1_Crayons</vt:lpstr>
      <vt:lpstr>02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텍스트 서식</vt:lpstr>
      <vt:lpstr>참고</vt:lpstr>
      <vt:lpstr>&lt;hr&gt;</vt:lpstr>
      <vt:lpstr>특수문자</vt:lpstr>
      <vt:lpstr>&lt;div&gt;와 &lt;span&gt;</vt:lpstr>
      <vt:lpstr>&lt;div&gt;와 &lt;span&gt;</vt:lpstr>
      <vt:lpstr>예제</vt:lpstr>
      <vt:lpstr>커피 전문점 웹 페이지</vt:lpstr>
      <vt:lpstr>HTML 소스 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&lt;img&gt;</vt:lpstr>
      <vt:lpstr>예제</vt:lpstr>
      <vt:lpstr>width와 height 속성</vt:lpstr>
      <vt:lpstr>alt 속성 </vt:lpstr>
      <vt:lpstr>이미지 처리 방법</vt:lpstr>
      <vt:lpstr>이미지의 종류</vt:lpstr>
      <vt:lpstr>연습</vt:lpstr>
      <vt:lpstr>HTML 소스 </vt:lpstr>
      <vt:lpstr>썸네일 예제</vt:lpstr>
      <vt:lpstr>thumnail.html</vt:lpstr>
      <vt:lpstr>photo1.html</vt:lpstr>
      <vt:lpstr>photo2.html</vt:lpstr>
      <vt:lpstr>&lt;table&gt;</vt:lpstr>
      <vt:lpstr>&lt;table&gt; </vt:lpstr>
      <vt:lpstr>테이블 헤더</vt:lpstr>
      <vt:lpstr>테이블 헤더</vt:lpstr>
      <vt:lpstr>테이블 경계</vt:lpstr>
      <vt:lpstr>참고</vt:lpstr>
      <vt:lpstr>열과 행의 병합</vt:lpstr>
      <vt:lpstr>테이블 행 열 병합</vt:lpstr>
      <vt:lpstr>테이블 캡션</vt:lpstr>
      <vt:lpstr>테이블 연습 2</vt:lpstr>
      <vt:lpstr>테이블 연습 1</vt:lpstr>
      <vt:lpstr>예제</vt:lpstr>
      <vt:lpstr>연습</vt:lpstr>
      <vt:lpstr>&lt;iframe&gt;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옥혜원</cp:lastModifiedBy>
  <cp:revision>1094</cp:revision>
  <cp:lastPrinted>2015-02-24T08:02:21Z</cp:lastPrinted>
  <dcterms:created xsi:type="dcterms:W3CDTF">2007-06-29T06:43:39Z</dcterms:created>
  <dcterms:modified xsi:type="dcterms:W3CDTF">2020-03-17T03:07:28Z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