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7"/>
  </p:notesMasterIdLst>
  <p:handoutMasterIdLst>
    <p:handoutMasterId r:id="rId58"/>
  </p:handoutMasterIdLst>
  <p:sldIdLst>
    <p:sldId id="360" r:id="rId2"/>
    <p:sldId id="361" r:id="rId3"/>
    <p:sldId id="362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370" r:id="rId12"/>
    <p:sldId id="471" r:id="rId13"/>
    <p:sldId id="371" r:id="rId14"/>
    <p:sldId id="372" r:id="rId15"/>
    <p:sldId id="501" r:id="rId16"/>
    <p:sldId id="502" r:id="rId17"/>
    <p:sldId id="503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7" r:id="rId32"/>
    <p:sldId id="388" r:id="rId33"/>
    <p:sldId id="491" r:id="rId34"/>
    <p:sldId id="389" r:id="rId35"/>
    <p:sldId id="390" r:id="rId36"/>
    <p:sldId id="496" r:id="rId37"/>
    <p:sldId id="392" r:id="rId38"/>
    <p:sldId id="393" r:id="rId39"/>
    <p:sldId id="394" r:id="rId40"/>
    <p:sldId id="395" r:id="rId41"/>
    <p:sldId id="473" r:id="rId42"/>
    <p:sldId id="396" r:id="rId43"/>
    <p:sldId id="397" r:id="rId44"/>
    <p:sldId id="398" r:id="rId45"/>
    <p:sldId id="399" r:id="rId46"/>
    <p:sldId id="474" r:id="rId47"/>
    <p:sldId id="477" r:id="rId48"/>
    <p:sldId id="400" r:id="rId49"/>
    <p:sldId id="401" r:id="rId50"/>
    <p:sldId id="479" r:id="rId51"/>
    <p:sldId id="478" r:id="rId52"/>
    <p:sldId id="497" r:id="rId53"/>
    <p:sldId id="498" r:id="rId54"/>
    <p:sldId id="499" r:id="rId55"/>
    <p:sldId id="500" r:id="rId5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</p14:sldIdLst>
        </p14:section>
        <p14:section name="CSS3" id="{D2C78D48-A115-4072-A02C-4ED1383C6250}">
          <p14:sldIdLst>
            <p14:sldId id="501"/>
            <p14:sldId id="502"/>
            <p14:sldId id="503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9"/>
            <p14:sldId id="478"/>
            <p14:sldId id="497"/>
            <p14:sldId id="498"/>
            <p14:sldId id="499"/>
            <p14:sldId id="500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 varScale="1">
        <p:scale>
          <a:sx n="62" d="100"/>
          <a:sy n="62" d="100"/>
        </p:scale>
        <p:origin x="102" y="76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1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02 HTML </a:t>
            </a:r>
            <a:r>
              <a:rPr lang="ko-KR" altLang="en-US" b="1" dirty="0"/>
              <a:t>기본 요소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10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서식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117443"/>
              </p:ext>
            </p:extLst>
          </p:nvPr>
        </p:nvGraphicFramePr>
        <p:xfrm>
          <a:off x="504775" y="1732623"/>
          <a:ext cx="10958188" cy="586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&lt;b&gt;…&lt;/b&gt;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볼드체로</a:t>
                      </a:r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이탤릭체로</a:t>
                      </a:r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&lt;strong&gt;…&lt;/strong&gt;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강하게 표시한다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강조한다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&lt;code&gt;…&lt;/code&gt;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텍스트가 코드임을 표시한다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&lt;sup&gt;…&lt;/sup&gt;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위첨자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(superscript)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&lt;sub&gt;…&lt;/sub&gt;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아래첨자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982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서식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6303" y="1769754"/>
            <a:ext cx="11092479" cy="4903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&lt;p&gt;&lt;b&gt;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bold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&lt;p&gt;&lt;strong&gt;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strong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&lt;/strong&gt;&lt;/p&gt;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italic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emphasized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&lt;p&gt;&lt;code&gt;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code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&lt;/code&gt;&lt;/p&gt;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&lt;p&gt;&lt;sub&gt;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subscript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&lt;/sub&gt;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&lt;sup&gt;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superscript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1090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스펙에</a:t>
            </a:r>
            <a:r>
              <a:rPr lang="ko-KR" altLang="en-US" dirty="0"/>
              <a:t> 따르면 </a:t>
            </a:r>
            <a:r>
              <a:rPr lang="en-US" altLang="ko-KR" dirty="0"/>
              <a:t>&lt;b&gt;</a:t>
            </a:r>
            <a:r>
              <a:rPr lang="ko-KR" altLang="en-US" dirty="0"/>
              <a:t>와 </a:t>
            </a: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&gt; </a:t>
            </a:r>
            <a:r>
              <a:rPr lang="ko-KR" altLang="en-US" dirty="0"/>
              <a:t>태그는 다른 모든 태그가 적절하지 않는 경우에만 사용되어야 함</a:t>
            </a:r>
            <a:endParaRPr lang="en-US" altLang="ko-KR" dirty="0"/>
          </a:p>
          <a:p>
            <a:r>
              <a:rPr lang="ko-KR" altLang="en-US" dirty="0"/>
              <a:t>강조해야 하는 텍스트는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을 사용하는 편이 좋음</a:t>
            </a:r>
            <a:endParaRPr lang="en-US" altLang="ko-KR" dirty="0"/>
          </a:p>
          <a:p>
            <a:r>
              <a:rPr lang="ko-KR" altLang="en-US" dirty="0"/>
              <a:t>중요한 텍스트는 </a:t>
            </a:r>
            <a:r>
              <a:rPr lang="en-US" altLang="ko-KR" dirty="0"/>
              <a:t>&lt;strong&gt; </a:t>
            </a:r>
            <a:r>
              <a:rPr lang="ko-KR" altLang="en-US" dirty="0"/>
              <a:t>태그를 사용</a:t>
            </a:r>
            <a:endParaRPr lang="en-US" altLang="ko-KR" dirty="0"/>
          </a:p>
          <a:p>
            <a:r>
              <a:rPr lang="ko-KR" altLang="en-US" dirty="0" err="1"/>
              <a:t>하이라이트된</a:t>
            </a:r>
            <a:r>
              <a:rPr lang="ko-KR" altLang="en-US" dirty="0"/>
              <a:t> 텍스트는 </a:t>
            </a:r>
            <a:r>
              <a:rPr lang="en-US" altLang="ko-KR" dirty="0"/>
              <a:t>&lt;mark&gt; </a:t>
            </a:r>
            <a:r>
              <a:rPr lang="ko-KR" altLang="en-US" dirty="0"/>
              <a:t>태그를 사용</a:t>
            </a:r>
            <a:endParaRPr lang="en-US" altLang="ko-KR" dirty="0"/>
          </a:p>
          <a:p>
            <a:r>
              <a:rPr lang="ko-KR" altLang="en-US" dirty="0"/>
              <a:t>모든 텍스트 스타일은 </a:t>
            </a:r>
            <a:r>
              <a:rPr lang="en-US" altLang="ko-KR" dirty="0"/>
              <a:t>CSS</a:t>
            </a:r>
            <a:r>
              <a:rPr lang="ko-KR" altLang="en-US" dirty="0"/>
              <a:t>를 이용하는 것이 원칙</a:t>
            </a:r>
            <a:endParaRPr lang="en-US" altLang="ko-KR" dirty="0"/>
          </a:p>
          <a:p>
            <a:r>
              <a:rPr lang="ko-KR" altLang="en-US" dirty="0"/>
              <a:t>볼드 텍스트를 만들려면 </a:t>
            </a:r>
            <a:r>
              <a:rPr lang="en-US" altLang="ko-KR" dirty="0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font-weight </a:t>
            </a:r>
            <a:r>
              <a:rPr lang="ko-KR" altLang="en-US" dirty="0"/>
              <a:t>속성을 사용</a:t>
            </a:r>
            <a:endParaRPr lang="en-US" altLang="ko-KR" dirty="0"/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  span{ font-weight : bold;  }</a:t>
            </a:r>
          </a:p>
          <a:p>
            <a:r>
              <a:rPr lang="en-US" altLang="ko-KR" dirty="0"/>
              <a:t>&lt;/style&gt;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0554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태그를 사용하면 수평선을 그릴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이것이 수평선입니다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수평선이었습니다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19" y="4377261"/>
            <a:ext cx="9401836" cy="277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0622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특수문자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&lt;’</a:t>
            </a:r>
            <a:r>
              <a:rPr lang="ko-KR" altLang="en-US" dirty="0"/>
              <a:t>와 ‘</a:t>
            </a:r>
            <a:r>
              <a:rPr lang="en-US" altLang="ko-KR" dirty="0"/>
              <a:t>&gt;’ </a:t>
            </a:r>
            <a:r>
              <a:rPr lang="ko-KR" altLang="en-US" dirty="0"/>
              <a:t>같은 문자를 화면에 표시하기 위하여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HTML</a:t>
            </a:r>
            <a:r>
              <a:rPr lang="ko-KR" altLang="en-US" dirty="0"/>
              <a:t>은 여러 개의 공백이 이웃해 있더라도 하나의 공백으로 간주한다</a:t>
            </a:r>
            <a:r>
              <a:rPr lang="en-US" altLang="ko-KR" dirty="0"/>
              <a:t>. </a:t>
            </a:r>
            <a:r>
              <a:rPr lang="ko-KR" altLang="en-US" dirty="0"/>
              <a:t>따라서 불가피하게 여러 개의 공백을 나타내고자 할 때는 </a:t>
            </a: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여러 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17576"/>
              </p:ext>
            </p:extLst>
          </p:nvPr>
        </p:nvGraphicFramePr>
        <p:xfrm>
          <a:off x="669084" y="3895361"/>
          <a:ext cx="10465261" cy="3940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 문자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nbsp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non-breaking space</a:t>
                      </a:r>
                      <a:r>
                        <a:rPr lang="ko-KR" altLang="en-US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약자로 공백 문자 한 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lt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gt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quot</a:t>
                      </a:r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4739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와 </a:t>
            </a:r>
            <a:r>
              <a:rPr lang="en-US" altLang="ko-KR" dirty="0"/>
              <a:t>&lt;span&gt;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요소는 </a:t>
            </a:r>
            <a:r>
              <a:rPr lang="en-US" altLang="ko-KR" dirty="0"/>
              <a:t>&lt;div&gt;</a:t>
            </a:r>
            <a:r>
              <a:rPr lang="ko-KR" altLang="en-US" dirty="0"/>
              <a:t>와 </a:t>
            </a:r>
            <a:r>
              <a:rPr lang="en-US" altLang="ko-KR" dirty="0"/>
              <a:t>&lt;span&gt;</a:t>
            </a:r>
            <a:r>
              <a:rPr lang="ko-KR" altLang="en-US" dirty="0"/>
              <a:t>을 이용해 묶을 수 있음</a:t>
            </a:r>
            <a:endParaRPr lang="en-US" altLang="ko-KR" dirty="0"/>
          </a:p>
          <a:p>
            <a:r>
              <a:rPr lang="en-US" altLang="ko-KR" dirty="0"/>
              <a:t>&lt;div&gt;</a:t>
            </a:r>
            <a:r>
              <a:rPr lang="ko-KR" altLang="en-US" dirty="0"/>
              <a:t>는 자체적으로 특별한 의미가 없으며 블록 수준의 요소로서 모든 </a:t>
            </a:r>
            <a:r>
              <a:rPr lang="en-US" altLang="ko-KR" dirty="0"/>
              <a:t>HTML </a:t>
            </a:r>
            <a:r>
              <a:rPr lang="ko-KR" altLang="en-US" dirty="0"/>
              <a:t>요소를 묶는데 사용함</a:t>
            </a:r>
            <a:endParaRPr lang="en-US" altLang="ko-KR" dirty="0"/>
          </a:p>
          <a:p>
            <a:r>
              <a:rPr lang="en-US" altLang="ko-KR" dirty="0"/>
              <a:t>&lt;div&gt;</a:t>
            </a:r>
            <a:r>
              <a:rPr lang="ko-KR" altLang="en-US" dirty="0"/>
              <a:t>는 블록 수준의 요소이기 때문에 하나의 줄을 전부 차지함</a:t>
            </a:r>
            <a:endParaRPr lang="en-US" altLang="ko-KR" dirty="0"/>
          </a:p>
          <a:p>
            <a:r>
              <a:rPr lang="ko-KR" altLang="en-US" dirty="0"/>
              <a:t>주로 웹 페이지의 레이아웃을 작성하는데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&lt;span&gt;</a:t>
            </a:r>
            <a:r>
              <a:rPr lang="ko-KR" altLang="en-US" dirty="0"/>
              <a:t>은 자체적으로 특별한 의미가 없으며 </a:t>
            </a:r>
            <a:r>
              <a:rPr lang="ko-KR" altLang="en-US" dirty="0" err="1"/>
              <a:t>인라인</a:t>
            </a:r>
            <a:r>
              <a:rPr lang="ko-KR" altLang="en-US" dirty="0"/>
              <a:t> 요소로서 텍스트를 묶어 스타일을 적용할 때 사용함</a:t>
            </a:r>
            <a:endParaRPr lang="en-US" altLang="ko-KR" dirty="0"/>
          </a:p>
          <a:p>
            <a:r>
              <a:rPr lang="ko-KR" altLang="en-US" dirty="0" err="1"/>
              <a:t>인라인</a:t>
            </a:r>
            <a:r>
              <a:rPr lang="ko-KR" altLang="en-US" dirty="0"/>
              <a:t> 요소는 자신이 필요한 크기만 차지하는 요소임</a:t>
            </a:r>
            <a:endParaRPr lang="en-US" altLang="ko-KR" dirty="0"/>
          </a:p>
          <a:p>
            <a:r>
              <a:rPr lang="ko-KR" altLang="en-US" dirty="0" err="1"/>
              <a:t>인라인</a:t>
            </a:r>
            <a:r>
              <a:rPr lang="ko-KR" altLang="en-US" dirty="0"/>
              <a:t> 요소는 크기를 지정할 수 없다</a:t>
            </a:r>
            <a:r>
              <a:rPr lang="en-US" altLang="ko-KR" dirty="0"/>
              <a:t>(width, height</a:t>
            </a:r>
            <a:r>
              <a:rPr lang="ko-KR" altLang="en-US" dirty="0"/>
              <a:t>가 적용되지 않는다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659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&lt;div&gt;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&lt;span&gt;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</a:t>
            </a:r>
            <a:r>
              <a:rPr lang="en-US" altLang="ko-KR" dirty="0"/>
              <a:t>"divide"</a:t>
            </a:r>
            <a:r>
              <a:rPr lang="ko-KR" altLang="en-US" dirty="0"/>
              <a:t>의 약자로서 페이지를 논리적인 섹션으로 분리하는데 사용되는 태그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6366" y="3111026"/>
            <a:ext cx="11123838" cy="190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사자는 아프리카에 살며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4582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강한 다리와 턱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"color: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송곳니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&lt;/span&gt;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지니고 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71" y="875211"/>
            <a:ext cx="5934236" cy="2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8232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커피 전문점 웹 페이지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6" y="1551112"/>
            <a:ext cx="10920220" cy="651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993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7741" y="1551111"/>
            <a:ext cx="11031038" cy="6575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Coffee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메뉴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추가한 것입니다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카페오레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우유를 넣은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위에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우유거품을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얹은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2761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장의 목표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147"/>
            <a:ext cx="11460070" cy="61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769424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항목들을 나열하는데 사용</a:t>
            </a:r>
            <a:endParaRPr lang="en-US" altLang="ko-KR" dirty="0"/>
          </a:p>
          <a:p>
            <a:pPr lvl="1"/>
            <a:r>
              <a:rPr lang="ko-KR" altLang="en-US" dirty="0" err="1"/>
              <a:t>번호없는</a:t>
            </a:r>
            <a:r>
              <a:rPr lang="ko-KR" altLang="en-US" dirty="0"/>
              <a:t> 리스트</a:t>
            </a:r>
            <a:r>
              <a:rPr lang="en-US" altLang="ko-KR" dirty="0"/>
              <a:t>(unordered list)</a:t>
            </a:r>
            <a:r>
              <a:rPr lang="ko-KR" altLang="en-US" dirty="0"/>
              <a:t> </a:t>
            </a:r>
            <a:r>
              <a:rPr lang="en-US" altLang="ko-KR" dirty="0"/>
              <a:t>: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/>
              <a:t>번호있는</a:t>
            </a:r>
            <a:r>
              <a:rPr lang="ko-KR" altLang="en-US" dirty="0"/>
              <a:t> 리스트</a:t>
            </a:r>
            <a:r>
              <a:rPr lang="en-US" altLang="ko-KR" dirty="0"/>
              <a:t>(ordered list)</a:t>
            </a:r>
            <a:r>
              <a:rPr lang="ko-KR" altLang="en-US" dirty="0"/>
              <a:t> </a:t>
            </a:r>
            <a:r>
              <a:rPr lang="en-US" altLang="ko-KR" dirty="0"/>
              <a:t>: 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정의 리스트</a:t>
            </a:r>
            <a:r>
              <a:rPr lang="en-US" altLang="ko-KR" dirty="0"/>
              <a:t>(definition list)</a:t>
            </a:r>
            <a:r>
              <a:rPr lang="ko-KR" altLang="en-US" dirty="0"/>
              <a:t> </a:t>
            </a:r>
            <a:r>
              <a:rPr lang="en-US" altLang="ko-KR" dirty="0"/>
              <a:t>: &lt;dl&gt;</a:t>
            </a:r>
          </a:p>
          <a:p>
            <a:pPr lvl="1"/>
            <a:r>
              <a:rPr lang="ko-KR" altLang="en-US" dirty="0"/>
              <a:t>리스트 항목 안에도 텍스트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다른 리스트를 넣을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116866" y="4882768"/>
            <a:ext cx="6542102" cy="218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275" y="4882768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275" y="6569409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>
            <a:off x="3184286" y="5067434"/>
            <a:ext cx="1011137" cy="5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3"/>
          </p:cNvCxnSpPr>
          <p:nvPr/>
        </p:nvCxnSpPr>
        <p:spPr bwMode="auto">
          <a:xfrm>
            <a:off x="3184285" y="6754076"/>
            <a:ext cx="1036414" cy="55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004924" y="5256984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4924" y="5732363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4924" y="6215631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7022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2063165"/>
            <a:ext cx="10581382" cy="218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265" name="_x257684656" descr="EMB00000700b1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92" y="2706085"/>
            <a:ext cx="8457512" cy="386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13249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1874949"/>
            <a:ext cx="10581382" cy="212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57685616" descr="EMB00000700b1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17" y="4319187"/>
            <a:ext cx="9034396" cy="41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25579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&lt;dl&gt;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 리스트</a:t>
            </a:r>
            <a:r>
              <a:rPr lang="en-US" altLang="ko-KR" b="1" dirty="0"/>
              <a:t>(definition list):</a:t>
            </a:r>
            <a:r>
              <a:rPr lang="ko-KR" altLang="en-US" dirty="0"/>
              <a:t> 항목들과 함께 항목들의 정의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가 표시되는 리스트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797982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기본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원액이다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넣은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커피에 우유를 섞은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7" name="_x257685776" descr="EMB00000700b1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64" y="1729089"/>
            <a:ext cx="7472796" cy="34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15216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하이퍼링크</a:t>
            </a:r>
            <a:r>
              <a:rPr lang="en-US" altLang="ko-KR" b="1" dirty="0"/>
              <a:t>(</a:t>
            </a:r>
            <a:r>
              <a:rPr lang="ko-KR" altLang="en-US" b="1" dirty="0"/>
              <a:t>또는 링크</a:t>
            </a:r>
            <a:r>
              <a:rPr lang="en-US" altLang="ko-KR" b="1" dirty="0"/>
              <a:t>)</a:t>
            </a:r>
            <a:r>
              <a:rPr lang="ko-KR" altLang="en-US" dirty="0"/>
              <a:t>는 다른 문서로 점프할 수 있는 단어나 이미지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12388" y="4602163"/>
            <a:ext cx="9346581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31" y="3163580"/>
            <a:ext cx="4322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링크는 다른 페이지로 링크를 생성할 때 사용한다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87" y="6006561"/>
            <a:ext cx="3709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링크의 목적지를 나타낸다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3617" y="3163580"/>
            <a:ext cx="6286731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링크 텍스트이다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수 있다는 것을 나타내기 위하여 화면에서 밑줄이 그려지고 마우스 커서도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손모양으로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 bwMode="auto">
          <a:xfrm flipH="1">
            <a:off x="1668934" y="3809911"/>
            <a:ext cx="935300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7" idx="0"/>
          </p:cNvCxnSpPr>
          <p:nvPr/>
        </p:nvCxnSpPr>
        <p:spPr bwMode="auto">
          <a:xfrm flipH="1" flipV="1">
            <a:off x="2261626" y="5144156"/>
            <a:ext cx="905564" cy="862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8" idx="2"/>
          </p:cNvCxnSpPr>
          <p:nvPr/>
        </p:nvCxnSpPr>
        <p:spPr bwMode="auto">
          <a:xfrm>
            <a:off x="8416982" y="3809911"/>
            <a:ext cx="657172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33358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www.google.com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링크는 새로운 탭에서 열립니다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7628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</a:t>
            </a:r>
            <a:r>
              <a:rPr lang="ko-KR" altLang="en-US" dirty="0"/>
              <a:t>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속성은 각 링크가 클릭되었을 때</a:t>
            </a:r>
            <a:r>
              <a:rPr lang="en-US" altLang="ko-KR" dirty="0"/>
              <a:t>, </a:t>
            </a:r>
            <a:r>
              <a:rPr lang="ko-KR" altLang="en-US" dirty="0"/>
              <a:t>새로운 페이지가 어디에 열리는 지를 지정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65856"/>
              </p:ext>
            </p:extLst>
          </p:nvPr>
        </p:nvGraphicFramePr>
        <p:xfrm>
          <a:off x="619823" y="3120924"/>
          <a:ext cx="10616930" cy="39317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6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윈도우에서 새로운 페이지를 연다</a:t>
                      </a:r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_self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적재한다</a:t>
                      </a:r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프레임에 새로운 페이지를 적재한다</a:t>
                      </a:r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적재하고 모든 프레임을 취소한다</a:t>
                      </a:r>
                      <a:r>
                        <a:rPr lang="en-US" altLang="ko-KR" sz="23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2759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5733" y="1551112"/>
            <a:ext cx="11237304" cy="4504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"_self"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07752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 </a:t>
            </a:r>
            <a:r>
              <a:rPr lang="ko-KR" altLang="en-US" dirty="0"/>
              <a:t>속성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5718" y="1551113"/>
            <a:ext cx="11001966" cy="666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사항으로 가려면 여기를 클릭하세요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동일한 페이지 안에서도 점프할 수 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83558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: 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56056" y="4473658"/>
            <a:ext cx="7900796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04" y="2732447"/>
            <a:ext cx="4225642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태그는 이미지를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웹페이지에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삽입할 때 사용한다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554" y="6334629"/>
            <a:ext cx="539700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이미지 파일 이름을 지정한다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0882" y="2657997"/>
            <a:ext cx="5641298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width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각각 이미지의 가로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세로 크기를 나타낸다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7" idx="2"/>
          </p:cNvCxnSpPr>
          <p:nvPr/>
        </p:nvCxnSpPr>
        <p:spPr bwMode="auto">
          <a:xfrm flipH="1">
            <a:off x="2324821" y="3378777"/>
            <a:ext cx="313904" cy="13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7266749" y="3046050"/>
            <a:ext cx="126393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 flipH="1">
            <a:off x="5648930" y="3046050"/>
            <a:ext cx="729630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>
            <a:stCxn id="8" idx="0"/>
          </p:cNvCxnSpPr>
          <p:nvPr/>
        </p:nvCxnSpPr>
        <p:spPr bwMode="auto">
          <a:xfrm flipH="1" flipV="1">
            <a:off x="2893585" y="5017765"/>
            <a:ext cx="786472" cy="1316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4840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표시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텍스트는 특별한 </a:t>
            </a:r>
            <a:r>
              <a:rPr lang="ko-KR" altLang="en-US" dirty="0" err="1"/>
              <a:t>태그없이도</a:t>
            </a:r>
            <a:r>
              <a:rPr lang="ko-KR" altLang="en-US" dirty="0"/>
              <a:t> </a:t>
            </a:r>
            <a:r>
              <a:rPr lang="en-US" altLang="ko-KR" dirty="0"/>
              <a:t>&lt;body&gt;...&lt;/body&gt; </a:t>
            </a:r>
            <a:r>
              <a:rPr lang="ko-KR" altLang="en-US" dirty="0"/>
              <a:t>안에서 표시할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단락을 생성하지 않으면 모든 텍스트가 연결되어서 하나의 긴 줄로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단락을 사용하지 않으면 전체가 연결되어서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한줄로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표시됩니다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41" y="4269964"/>
            <a:ext cx="6711855" cy="18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15115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2305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width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height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4" y="2523936"/>
            <a:ext cx="10901156" cy="2242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4322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</a:t>
            </a:r>
            <a:r>
              <a:rPr lang="ko-KR" altLang="en-US" dirty="0"/>
              <a:t> 속성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브라우저가 어떤 이유로 이미지를 화면에 표시하지 못했을 경우에</a:t>
            </a:r>
            <a:r>
              <a:rPr lang="en-US" altLang="ko-KR" dirty="0"/>
              <a:t>, </a:t>
            </a:r>
            <a:r>
              <a:rPr lang="ko-KR" altLang="en-US" dirty="0"/>
              <a:t>표시되는 대체 텍스트</a:t>
            </a:r>
            <a:r>
              <a:rPr lang="en-US" altLang="ko-KR" dirty="0"/>
              <a:t>(alternate text)</a:t>
            </a:r>
            <a:r>
              <a:rPr lang="ko-KR" altLang="en-US" dirty="0"/>
              <a:t>를 지정</a:t>
            </a:r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7" y="2970215"/>
            <a:ext cx="11313992" cy="47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22920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4" y="2413298"/>
            <a:ext cx="11224207" cy="521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2178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JPEG(JPG) </a:t>
            </a:r>
            <a:endParaRPr lang="ko-KR" altLang="en-US" dirty="0"/>
          </a:p>
          <a:p>
            <a:pPr lvl="1"/>
            <a:r>
              <a:rPr lang="ko-KR" altLang="en-US" dirty="0" err="1"/>
              <a:t>실사사진과</a:t>
            </a:r>
            <a:r>
              <a:rPr lang="ko-KR" altLang="en-US" dirty="0"/>
              <a:t> 같이 복잡하고 </a:t>
            </a:r>
            <a:r>
              <a:rPr lang="ko-KR" altLang="en-US"/>
              <a:t>많은 색상으로 이루어진 </a:t>
            </a:r>
            <a:r>
              <a:rPr lang="ko-KR" altLang="en-US" dirty="0"/>
              <a:t>이미지에 적합</a:t>
            </a:r>
            <a:endParaRPr lang="en-US" altLang="ko-KR" dirty="0"/>
          </a:p>
          <a:p>
            <a:pPr lvl="1"/>
            <a:r>
              <a:rPr lang="en-US" altLang="ko-KR"/>
              <a:t>1600</a:t>
            </a:r>
            <a:r>
              <a:rPr lang="ko-KR" altLang="en-US"/>
              <a:t>만개의 색상을 사용</a:t>
            </a:r>
            <a:endParaRPr lang="en-US" altLang="ko-KR"/>
          </a:p>
          <a:p>
            <a:pPr lvl="1"/>
            <a:r>
              <a:rPr lang="ko-KR" altLang="en-US"/>
              <a:t> 손실 </a:t>
            </a:r>
            <a:r>
              <a:rPr lang="ko-KR" altLang="en-US" dirty="0"/>
              <a:t>압축 방식을 </a:t>
            </a:r>
            <a:r>
              <a:rPr lang="ko-KR" altLang="en-US"/>
              <a:t>사용한다</a:t>
            </a:r>
            <a:r>
              <a:rPr lang="en-US" altLang="ko-KR"/>
              <a:t>.- </a:t>
            </a:r>
            <a:r>
              <a:rPr lang="ko-KR" altLang="en-US"/>
              <a:t>압축과정에서 약간의 데이터는 영구히 사라진다 </a:t>
            </a:r>
            <a:r>
              <a:rPr lang="en-US" altLang="ko-KR"/>
              <a:t>. </a:t>
            </a:r>
            <a:endParaRPr lang="en-US" altLang="ko-KR" dirty="0"/>
          </a:p>
          <a:p>
            <a:pPr lvl="0"/>
            <a:r>
              <a:rPr lang="en-US" altLang="ko-KR" dirty="0" err="1"/>
              <a:t>PNG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클립 아트와 같이 적은 수의 색상을 가진 이미지에 적합</a:t>
            </a:r>
            <a:endParaRPr lang="en-US" altLang="ko-KR" dirty="0"/>
          </a:p>
          <a:p>
            <a:pPr lvl="1"/>
            <a:r>
              <a:rPr lang="ko-KR" altLang="en-US" dirty="0" err="1"/>
              <a:t>무손실</a:t>
            </a:r>
            <a:r>
              <a:rPr lang="ko-KR" altLang="en-US" dirty="0"/>
              <a:t> </a:t>
            </a:r>
            <a:r>
              <a:rPr lang="ko-KR" altLang="en-US"/>
              <a:t>압축 방식</a:t>
            </a:r>
            <a:r>
              <a:rPr lang="en-US" altLang="ko-KR"/>
              <a:t>, </a:t>
            </a:r>
            <a:r>
              <a:rPr lang="ko-KR" altLang="en-US"/>
              <a:t>투명배경을 지원 </a:t>
            </a:r>
            <a:endParaRPr lang="en-US" altLang="ko-KR" dirty="0"/>
          </a:p>
          <a:p>
            <a:r>
              <a:rPr lang="en-US" altLang="ko-KR" dirty="0"/>
              <a:t>GIF</a:t>
            </a:r>
            <a:endParaRPr lang="ko-KR" altLang="en-US" dirty="0"/>
          </a:p>
          <a:p>
            <a:pPr lvl="1"/>
            <a:r>
              <a:rPr lang="ko-KR" altLang="en-US" dirty="0"/>
              <a:t>로고나 </a:t>
            </a:r>
            <a:r>
              <a:rPr lang="ko-KR" altLang="en-US" dirty="0" err="1"/>
              <a:t>클립아트</a:t>
            </a:r>
            <a:r>
              <a:rPr lang="ko-KR" altLang="en-US" dirty="0"/>
              <a:t> 형태의 이미지에 적합</a:t>
            </a:r>
            <a:endParaRPr lang="en-US" altLang="ko-KR" dirty="0"/>
          </a:p>
          <a:p>
            <a:pPr lvl="1"/>
            <a:r>
              <a:rPr lang="en-US" altLang="ko-KR" dirty="0"/>
              <a:t>256 </a:t>
            </a:r>
            <a:r>
              <a:rPr lang="ko-KR" altLang="en-US" dirty="0"/>
              <a:t>색상만을 지원</a:t>
            </a:r>
            <a:endParaRPr lang="en-US" altLang="ko-KR" dirty="0"/>
          </a:p>
          <a:p>
            <a:pPr lvl="1"/>
            <a:r>
              <a:rPr lang="ko-KR" altLang="en-US" dirty="0"/>
              <a:t>투명 배경과 애니메이션을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14802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4" y="1831632"/>
            <a:ext cx="10412245" cy="62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26163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소스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238" y="1485109"/>
            <a:ext cx="11154798" cy="6780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Programming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Welcome to Web Coffee!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coffee.gif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하우스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로스팅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원두의 신선한 커피를 맛보고 싶다면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공인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바리스타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최고급 원두만을 직접 엄선하여 사용합니다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카페모카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60574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썸네일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837822"/>
            <a:ext cx="10304987" cy="5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99152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thumnail.html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5744" y="1551112"/>
            <a:ext cx="11079007" cy="6740206"/>
          </a:xfrm>
          <a:noFill/>
          <a:ln>
            <a:solidFill>
              <a:schemeClr val="tx1"/>
            </a:solidFill>
          </a:ln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NASA 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이미지들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NASA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제공하는 이미지들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미국의 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NASA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우주에 대한 고해상도 이미지들을 제공하고 있다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Hubble Images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허블 망원경으로 촬영한 이미지로서 우주의 초기의 은하 모습을 보여준다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&lt;a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photo1.html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"thumbnails/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PIA12110_hithumb.jpg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&lt;/a&gt;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&lt;a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photo2.html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"thumbnails/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PIA03149_hithumb.jpg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&lt;/a&gt;    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59328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photo1.html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554755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Deep Field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Hubble Image #1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PIA03542_ip.jpg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"Deep Field"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2155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&lt;p&gt;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단락</a:t>
            </a:r>
            <a:r>
              <a:rPr lang="en-US" altLang="ko-KR" dirty="0"/>
              <a:t>(Paragraphs)</a:t>
            </a:r>
            <a:r>
              <a:rPr lang="ko-KR" altLang="en-US" dirty="0"/>
              <a:t>이란 하나하나의 짧은 이야기 토막</a:t>
            </a:r>
            <a:endParaRPr lang="en-US" altLang="ko-KR" dirty="0"/>
          </a:p>
          <a:p>
            <a:r>
              <a:rPr lang="ko-KR" altLang="en-US" dirty="0"/>
              <a:t>단락의 전후에 빈 줄이 추가된다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3135227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02" y="2219087"/>
            <a:ext cx="7066407" cy="2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888487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photo2.html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540852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Deep Field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Hubble Image #2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kern="12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"images/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PIA03149_ip.jpg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"Deep Field"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00869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&lt;table&gt;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 형태의 데이터를 표시하는 데 사용됨</a:t>
            </a:r>
            <a:endParaRPr lang="en-US" altLang="ko-KR" dirty="0"/>
          </a:p>
          <a:p>
            <a:r>
              <a:rPr lang="ko-KR" altLang="en-US" dirty="0"/>
              <a:t>초기의 웹 페이지에서는 전체 페이지의 레이아웃에 사용하였음</a:t>
            </a:r>
            <a:endParaRPr lang="en-US" altLang="ko-KR" dirty="0"/>
          </a:p>
          <a:p>
            <a:r>
              <a:rPr lang="ko-KR" altLang="en-US" dirty="0"/>
              <a:t>하나의 행을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 … &lt;/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/>
              <a:t>로 표현</a:t>
            </a:r>
            <a:r>
              <a:rPr lang="en-US" altLang="ko-KR" dirty="0"/>
              <a:t>(table row)</a:t>
            </a:r>
          </a:p>
          <a:p>
            <a:r>
              <a:rPr lang="ko-KR" altLang="en-US" dirty="0"/>
              <a:t>하나의 데이터는 </a:t>
            </a:r>
            <a:r>
              <a:rPr lang="en-US" altLang="ko-KR" dirty="0">
                <a:solidFill>
                  <a:srgbClr val="0000FF"/>
                </a:solidFill>
              </a:rPr>
              <a:t>&lt;td&gt; … &lt;/td&gt;</a:t>
            </a:r>
            <a:r>
              <a:rPr lang="ko-KR" altLang="en-US" dirty="0"/>
              <a:t>로 표현</a:t>
            </a:r>
            <a:r>
              <a:rPr lang="en-US" altLang="ko-KR" dirty="0"/>
              <a:t>(table data)</a:t>
            </a:r>
          </a:p>
          <a:p>
            <a:r>
              <a:rPr lang="ko-KR" altLang="en-US" dirty="0"/>
              <a:t>각 열의 헤더</a:t>
            </a:r>
            <a:r>
              <a:rPr lang="en-US" altLang="ko-KR" dirty="0"/>
              <a:t>(</a:t>
            </a:r>
            <a:r>
              <a:rPr lang="ko-KR" altLang="en-US" dirty="0"/>
              <a:t>열의 제목</a:t>
            </a:r>
            <a:r>
              <a:rPr lang="en-US" altLang="ko-KR" dirty="0"/>
              <a:t>)</a:t>
            </a:r>
            <a:r>
              <a:rPr lang="ko-KR" altLang="en-US" dirty="0"/>
              <a:t>이 있는 경우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&gt;…&lt;/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/>
              <a:t>로 행을 만들고 그 안에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… 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/>
              <a:t>를 사용하여 생성</a:t>
            </a:r>
            <a:r>
              <a:rPr lang="en-US" altLang="ko-KR" dirty="0"/>
              <a:t>(table header)</a:t>
            </a:r>
          </a:p>
          <a:p>
            <a:r>
              <a:rPr lang="ko-KR" altLang="en-US" dirty="0"/>
              <a:t>테이블은 일반 글자 또는 데이터를 표로 표현할 때만 사용하고 화면의 레이아웃은 스타일시트를 이용해서 표현하도록 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25372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&lt;table&gt;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9893" y="2279270"/>
            <a:ext cx="3849426" cy="4533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개나리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166" y="2725193"/>
            <a:ext cx="5207861" cy="299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639668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헤더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530055" y="3474719"/>
            <a:ext cx="4773466" cy="497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828" y="1545317"/>
            <a:ext cx="8482149" cy="288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2267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헤더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292" y="2439578"/>
            <a:ext cx="9161007" cy="31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04746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경계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4537474" cy="5357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 html&gt;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&lt;/table&gt;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091" y="4512899"/>
            <a:ext cx="7837714" cy="297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4720" y="1535930"/>
            <a:ext cx="7733211" cy="267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22761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 HTML 4.01</a:t>
            </a:r>
            <a:r>
              <a:rPr lang="ko-KR" altLang="en-US" dirty="0"/>
              <a:t>의 경우 테이블의 속성으로 </a:t>
            </a:r>
            <a:r>
              <a:rPr lang="en-US" altLang="ko-KR" dirty="0"/>
              <a:t>border </a:t>
            </a:r>
            <a:r>
              <a:rPr lang="ko-KR" altLang="en-US" dirty="0"/>
              <a:t>이외에도 </a:t>
            </a:r>
            <a:r>
              <a:rPr lang="en-US" altLang="ko-KR" dirty="0" err="1"/>
              <a:t>bgcolor</a:t>
            </a:r>
            <a:r>
              <a:rPr lang="en-US" altLang="ko-KR" dirty="0"/>
              <a:t>, align, </a:t>
            </a:r>
            <a:r>
              <a:rPr lang="en-US" altLang="ko-KR" dirty="0" err="1"/>
              <a:t>cellspacing</a:t>
            </a:r>
            <a:r>
              <a:rPr lang="en-US" altLang="ko-KR" dirty="0"/>
              <a:t>, frame, rules, </a:t>
            </a:r>
            <a:r>
              <a:rPr lang="en-US" altLang="ko-KR" dirty="0" err="1"/>
              <a:t>cellpadding</a:t>
            </a:r>
            <a:r>
              <a:rPr lang="ko-KR" altLang="en-US" dirty="0"/>
              <a:t>과 같은 많은 속성이 있었다</a:t>
            </a:r>
            <a:r>
              <a:rPr lang="en-US" altLang="ko-KR" dirty="0"/>
              <a:t>. </a:t>
            </a:r>
            <a:r>
              <a:rPr lang="ko-KR" altLang="en-US" dirty="0"/>
              <a:t>하지만 이는 모두 </a:t>
            </a:r>
            <a:r>
              <a:rPr lang="en-US" altLang="ko-KR" dirty="0"/>
              <a:t>HTML5</a:t>
            </a:r>
            <a:r>
              <a:rPr lang="ko-KR" altLang="en-US" dirty="0"/>
              <a:t>에서는 권장하지 않는다</a:t>
            </a:r>
            <a:r>
              <a:rPr lang="en-US" altLang="ko-KR" dirty="0"/>
              <a:t>. </a:t>
            </a:r>
          </a:p>
          <a:p>
            <a:pPr marL="0" indent="0"/>
            <a:r>
              <a:rPr lang="ko-KR" altLang="en-US" dirty="0"/>
              <a:t> 권장하는 단 하나의 속성은 </a:t>
            </a:r>
            <a:r>
              <a:rPr lang="en-US" altLang="ko-KR" dirty="0"/>
              <a:t>border</a:t>
            </a:r>
            <a:r>
              <a:rPr lang="ko-KR" altLang="en-US" dirty="0"/>
              <a:t>이고 </a:t>
            </a:r>
            <a:r>
              <a:rPr lang="en-US" altLang="ko-KR" dirty="0"/>
              <a:t>border</a:t>
            </a:r>
            <a:r>
              <a:rPr lang="ko-KR" altLang="en-US" dirty="0"/>
              <a:t>도 값이 </a:t>
            </a:r>
            <a:r>
              <a:rPr lang="en-US" altLang="ko-KR" dirty="0"/>
              <a:t>"1" </a:t>
            </a:r>
            <a:r>
              <a:rPr lang="ko-KR" altLang="en-US" dirty="0"/>
              <a:t>또는 </a:t>
            </a:r>
            <a:r>
              <a:rPr lang="en-US" altLang="ko-KR" dirty="0"/>
              <a:t>""</a:t>
            </a:r>
            <a:r>
              <a:rPr lang="ko-KR" altLang="en-US" dirty="0"/>
              <a:t>만 사용하도록 권장하고 있다</a:t>
            </a:r>
            <a:r>
              <a:rPr lang="en-US" altLang="ko-KR" dirty="0"/>
              <a:t>. </a:t>
            </a:r>
          </a:p>
          <a:p>
            <a:pPr marL="0" indent="0"/>
            <a:r>
              <a:rPr lang="en-US" altLang="ko-KR" dirty="0"/>
              <a:t> border</a:t>
            </a:r>
            <a:r>
              <a:rPr lang="ko-KR" altLang="en-US" dirty="0"/>
              <a:t>가 </a:t>
            </a:r>
            <a:r>
              <a:rPr lang="en-US" altLang="ko-KR" dirty="0"/>
              <a:t>"1"</a:t>
            </a:r>
            <a:r>
              <a:rPr lang="ko-KR" altLang="en-US" dirty="0"/>
              <a:t>이면 경계선이 있는 것이고 </a:t>
            </a:r>
            <a:r>
              <a:rPr lang="en-US" altLang="ko-KR" dirty="0"/>
              <a:t>""</a:t>
            </a:r>
            <a:r>
              <a:rPr lang="ko-KR" altLang="en-US" dirty="0"/>
              <a:t>이면 경계선이 없다는 것을 의미한다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HTML5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스타일을 지정하는 작업은 </a:t>
            </a:r>
            <a:r>
              <a:rPr lang="en-US" altLang="ko-KR" dirty="0"/>
              <a:t>CSS</a:t>
            </a:r>
            <a:r>
              <a:rPr lang="ko-KR" altLang="en-US" dirty="0"/>
              <a:t>를 사용해야 한다</a:t>
            </a:r>
            <a:r>
              <a:rPr lang="en-US" altLang="ko-KR" dirty="0"/>
              <a:t>. HTML5</a:t>
            </a:r>
            <a:r>
              <a:rPr lang="ko-KR" altLang="en-US" dirty="0"/>
              <a:t>에서는 태그로 요소의 스타일을 지정하지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4712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열과</a:t>
            </a:r>
            <a:r>
              <a:rPr lang="en-US" altLang="ko-KR" dirty="0"/>
              <a:t> </a:t>
            </a:r>
            <a:r>
              <a:rPr lang="ko-KR" altLang="en-US" dirty="0"/>
              <a:t>행의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행병합</a:t>
            </a:r>
            <a:r>
              <a:rPr lang="en-US" altLang="ko-KR" dirty="0"/>
              <a:t>(row span) : </a:t>
            </a:r>
            <a:r>
              <a:rPr lang="ko-KR" altLang="en-US" dirty="0"/>
              <a:t>행이 병합되는 것 </a:t>
            </a:r>
            <a:r>
              <a:rPr lang="en-US" altLang="ko-KR" dirty="0" err="1">
                <a:solidFill>
                  <a:srgbClr val="FF0000"/>
                </a:solidFill>
              </a:rPr>
              <a:t>rowspan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열병합</a:t>
            </a:r>
            <a:r>
              <a:rPr lang="en-US" altLang="ko-KR" dirty="0"/>
              <a:t>(column span) : </a:t>
            </a:r>
            <a:r>
              <a:rPr lang="ko-KR" altLang="en-US" dirty="0"/>
              <a:t>열이 병합되는 것 </a:t>
            </a:r>
            <a:r>
              <a:rPr lang="en-US" altLang="ko-KR" dirty="0" err="1">
                <a:solidFill>
                  <a:srgbClr val="FF0000"/>
                </a:solidFill>
              </a:rPr>
              <a:t>colspan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rowspan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라고 지정하면 현재 셀 위치에서 </a:t>
            </a:r>
            <a:r>
              <a:rPr lang="en-US" altLang="ko-KR" dirty="0"/>
              <a:t>2</a:t>
            </a:r>
            <a:r>
              <a:rPr lang="ko-KR" altLang="en-US" dirty="0"/>
              <a:t>개의 행을 병합하겠다는 의미</a:t>
            </a:r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이라고 지정하면 현재 셀 위치에서 </a:t>
            </a:r>
            <a:r>
              <a:rPr lang="en-US" altLang="ko-KR" dirty="0"/>
              <a:t>3</a:t>
            </a:r>
            <a:r>
              <a:rPr lang="ko-KR" altLang="en-US" dirty="0"/>
              <a:t>개의 열을 병합하겠다는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402762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행</a:t>
            </a:r>
            <a:r>
              <a:rPr lang="en-US" altLang="ko-KR" dirty="0"/>
              <a:t> </a:t>
            </a:r>
            <a:r>
              <a:rPr lang="ko-KR" altLang="en-US" dirty="0"/>
              <a:t>열 병합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6187154" cy="636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65" y="2751183"/>
            <a:ext cx="5970270" cy="327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199722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캡션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9"/>
            <a:ext cx="4442945" cy="6229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재밌는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영화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090" y="2084978"/>
            <a:ext cx="7761106" cy="423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8740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입력시</a:t>
            </a:r>
            <a:r>
              <a:rPr lang="ko-KR" altLang="en-US" dirty="0"/>
              <a:t> 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코드에서 </a:t>
            </a:r>
            <a:r>
              <a:rPr lang="ko-KR" altLang="en-US" dirty="0" err="1"/>
              <a:t>엔터키를</a:t>
            </a:r>
            <a:r>
              <a:rPr lang="ko-KR" altLang="en-US" dirty="0"/>
              <a:t> 눌러서 줄을 바꾸었다고 해서 웹 브라우저에서 줄이 바뀌는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2928961"/>
            <a:ext cx="10581382" cy="5140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41" y="3146629"/>
            <a:ext cx="6304328" cy="24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115968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50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845830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05" y="2220685"/>
            <a:ext cx="11364685" cy="406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1775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52</a:t>
            </a:fld>
            <a:endParaRPr lang="en-US" altLang="ko-K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824" y="1463041"/>
            <a:ext cx="10698479" cy="468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776" y="6138137"/>
            <a:ext cx="949819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 안에서 다른 웹 페이지를 표시하고자 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익스플로러가</a:t>
            </a:r>
            <a:r>
              <a:rPr lang="ko-KR" altLang="en-US" dirty="0"/>
              <a:t> 페이지 안에 프레임을 놓기 위해 사용하던 태그였고 </a:t>
            </a:r>
            <a:r>
              <a:rPr lang="en-US" altLang="ko-KR" dirty="0"/>
              <a:t>w3c</a:t>
            </a:r>
            <a:r>
              <a:rPr lang="ko-KR" altLang="en-US" dirty="0"/>
              <a:t>는 </a:t>
            </a:r>
            <a:r>
              <a:rPr lang="en-US" altLang="ko-KR" dirty="0" err="1"/>
              <a:t>iframe</a:t>
            </a:r>
            <a:r>
              <a:rPr lang="ko-KR" altLang="en-US" dirty="0"/>
              <a:t>을 </a:t>
            </a:r>
            <a:r>
              <a:rPr lang="en-US" altLang="ko-KR" dirty="0"/>
              <a:t>HTML 4.01</a:t>
            </a:r>
            <a:r>
              <a:rPr lang="ko-KR" altLang="en-US" dirty="0"/>
              <a:t>부터 도입하여 현재는 거의 모든 </a:t>
            </a:r>
            <a:r>
              <a:rPr lang="ko-KR" altLang="en-US" dirty="0" err="1"/>
              <a:t>부라우저가</a:t>
            </a:r>
            <a:r>
              <a:rPr lang="ko-KR" altLang="en-US" dirty="0"/>
              <a:t> </a:t>
            </a:r>
            <a:r>
              <a:rPr lang="en-US" altLang="ko-KR" dirty="0" err="1"/>
              <a:t>iframe</a:t>
            </a:r>
            <a:r>
              <a:rPr lang="ko-KR" altLang="en-US" dirty="0"/>
              <a:t>을 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링크의 </a:t>
            </a:r>
            <a:r>
              <a:rPr lang="ko-KR" altLang="en-US" dirty="0" err="1"/>
              <a:t>타겟</a:t>
            </a:r>
            <a:r>
              <a:rPr lang="ko-KR" altLang="en-US" dirty="0"/>
              <a:t> 프레임으로 사용될 수 있음</a:t>
            </a:r>
            <a:endParaRPr lang="en-US" altLang="ko-KR" dirty="0"/>
          </a:p>
          <a:p>
            <a:r>
              <a:rPr lang="ko-KR" altLang="en-US" dirty="0"/>
              <a:t>링크의 </a:t>
            </a:r>
            <a:r>
              <a:rPr lang="ko-KR" altLang="en-US" dirty="0" err="1"/>
              <a:t>타겟</a:t>
            </a:r>
            <a:r>
              <a:rPr lang="ko-KR" altLang="en-US" dirty="0"/>
              <a:t> 속성은 </a:t>
            </a:r>
            <a:r>
              <a:rPr lang="en-US" altLang="ko-KR" dirty="0"/>
              <a:t>iframe</a:t>
            </a:r>
            <a:r>
              <a:rPr lang="ko-KR" altLang="en-US" dirty="0"/>
              <a:t>에서 지정된 이름을 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13057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54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549" y="2082005"/>
            <a:ext cx="7824651" cy="619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55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896" y="1739786"/>
            <a:ext cx="9444446" cy="65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강제 줄 바꿈</a:t>
            </a:r>
            <a:r>
              <a:rPr lang="en-US" altLang="ko-KR" dirty="0"/>
              <a:t>(line break)</a:t>
            </a:r>
            <a:r>
              <a:rPr lang="ko-KR" altLang="en-US" dirty="0"/>
              <a:t> 태그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여기는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태그를 사용하여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줄을 바꾸었습니다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89" y="4958608"/>
            <a:ext cx="8141463" cy="272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8561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&lt;pre&gt;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프로그래머가 입력한 그대로 화면에 표시하는 태그</a:t>
            </a:r>
            <a:endParaRPr lang="en-US" altLang="ko-KR" dirty="0"/>
          </a:p>
          <a:p>
            <a:r>
              <a:rPr lang="en-US" altLang="ko-KR" dirty="0"/>
              <a:t>previously formatted text</a:t>
            </a:r>
            <a:r>
              <a:rPr lang="ko-KR" altLang="en-US" dirty="0"/>
              <a:t>의 약자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65" y="2777108"/>
            <a:ext cx="6593933" cy="27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6272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&lt;h1&gt; ~ &lt;h6&gt;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헤딩</a:t>
            </a:r>
            <a:r>
              <a:rPr lang="en-US" altLang="ko-KR" dirty="0"/>
              <a:t>(heading): </a:t>
            </a:r>
            <a:r>
              <a:rPr lang="ko-KR" altLang="en-US" dirty="0"/>
              <a:t>웹 페이지의 머리기사</a:t>
            </a:r>
            <a:r>
              <a:rPr lang="en-US" altLang="ko-KR" dirty="0"/>
              <a:t>(headline)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492708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1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2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3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4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5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6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45" y="977418"/>
            <a:ext cx="5557518" cy="37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39075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코드를 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링크는 나의 배너임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ko-KR" altLang="en-US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"http://www.company.com/pics/f.jpg"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"400"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5624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13675</TotalTime>
  <Words>3095</Words>
  <Application>Microsoft Office PowerPoint</Application>
  <PresentationFormat>사용자 지정</PresentationFormat>
  <Paragraphs>537</Paragraphs>
  <Slides>55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굴림</vt:lpstr>
      <vt:lpstr>나눔고딕</vt:lpstr>
      <vt:lpstr>나눔고딕코딩</vt:lpstr>
      <vt:lpstr>나눔바른고딕</vt:lpstr>
      <vt:lpstr>Arial</vt:lpstr>
      <vt:lpstr>Comic Sans MS</vt:lpstr>
      <vt:lpstr>Symbol</vt:lpstr>
      <vt:lpstr>1_Crayons</vt:lpstr>
      <vt:lpstr>02 HTML 기본 요소 </vt:lpstr>
      <vt:lpstr>이번 장의 목표</vt:lpstr>
      <vt:lpstr>텍스트 표시</vt:lpstr>
      <vt:lpstr>&lt;p&gt;</vt:lpstr>
      <vt:lpstr>텍스트 입력시 주의할 점</vt:lpstr>
      <vt:lpstr>&lt;br&gt;</vt:lpstr>
      <vt:lpstr>&lt;pre&gt;</vt:lpstr>
      <vt:lpstr>&lt;h1&gt; ~ &lt;h6&gt;</vt:lpstr>
      <vt:lpstr>주석(comment)</vt:lpstr>
      <vt:lpstr>텍스트 서식</vt:lpstr>
      <vt:lpstr>텍스트 서식</vt:lpstr>
      <vt:lpstr>참고</vt:lpstr>
      <vt:lpstr>&lt;hr&gt;</vt:lpstr>
      <vt:lpstr>특수문자</vt:lpstr>
      <vt:lpstr>&lt;div&gt;와 &lt;span&gt;</vt:lpstr>
      <vt:lpstr>&lt;div&gt;와 &lt;span&gt;</vt:lpstr>
      <vt:lpstr>예제</vt:lpstr>
      <vt:lpstr>커피 전문점 웹 페이지</vt:lpstr>
      <vt:lpstr>HTML 소스 </vt:lpstr>
      <vt:lpstr>리스트</vt:lpstr>
      <vt:lpstr>&lt;ul&gt;</vt:lpstr>
      <vt:lpstr>&lt;ol&gt;</vt:lpstr>
      <vt:lpstr>&lt;dl&gt;</vt:lpstr>
      <vt:lpstr>&lt;a&gt;</vt:lpstr>
      <vt:lpstr>링크 예제</vt:lpstr>
      <vt:lpstr>target 속성 </vt:lpstr>
      <vt:lpstr>예제</vt:lpstr>
      <vt:lpstr>id 속성</vt:lpstr>
      <vt:lpstr>&lt;img&gt;</vt:lpstr>
      <vt:lpstr>예제</vt:lpstr>
      <vt:lpstr>width와 height 속성</vt:lpstr>
      <vt:lpstr>alt 속성 </vt:lpstr>
      <vt:lpstr>이미지 처리 방법</vt:lpstr>
      <vt:lpstr>이미지의 종류</vt:lpstr>
      <vt:lpstr>연습</vt:lpstr>
      <vt:lpstr>HTML 소스 </vt:lpstr>
      <vt:lpstr>썸네일 예제</vt:lpstr>
      <vt:lpstr>thumnail.html</vt:lpstr>
      <vt:lpstr>photo1.html</vt:lpstr>
      <vt:lpstr>photo2.html</vt:lpstr>
      <vt:lpstr>&lt;table&gt;</vt:lpstr>
      <vt:lpstr>&lt;table&gt; </vt:lpstr>
      <vt:lpstr>테이블 헤더</vt:lpstr>
      <vt:lpstr>테이블 헤더</vt:lpstr>
      <vt:lpstr>테이블 경계</vt:lpstr>
      <vt:lpstr>참고</vt:lpstr>
      <vt:lpstr>열과 행의 병합</vt:lpstr>
      <vt:lpstr>테이블 행 열 병합</vt:lpstr>
      <vt:lpstr>테이블 캡션</vt:lpstr>
      <vt:lpstr>테이블 연습 2</vt:lpstr>
      <vt:lpstr>테이블 연습 1</vt:lpstr>
      <vt:lpstr>연습</vt:lpstr>
      <vt:lpstr>&lt;iframe&gt;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옥혜원</cp:lastModifiedBy>
  <cp:revision>1095</cp:revision>
  <cp:lastPrinted>2015-02-24T08:02:21Z</cp:lastPrinted>
  <dcterms:created xsi:type="dcterms:W3CDTF">2007-06-29T06:43:39Z</dcterms:created>
  <dcterms:modified xsi:type="dcterms:W3CDTF">2020-03-19T03:25:23Z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