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1"/>
  </p:notesMasterIdLst>
  <p:sldIdLst>
    <p:sldId id="4115" r:id="rId3"/>
    <p:sldId id="4150" r:id="rId4"/>
    <p:sldId id="4154" r:id="rId5"/>
    <p:sldId id="4152" r:id="rId6"/>
    <p:sldId id="4151" r:id="rId7"/>
    <p:sldId id="4155" r:id="rId8"/>
    <p:sldId id="4140" r:id="rId9"/>
    <p:sldId id="408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4498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pos="7083" userDrawn="1">
          <p15:clr>
            <a:srgbClr val="A4A3A4"/>
          </p15:clr>
        </p15:guide>
        <p15:guide id="5" orient="horz" pos="3725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  <p15:guide id="7" pos="3636" userDrawn="1">
          <p15:clr>
            <a:srgbClr val="A4A3A4"/>
          </p15:clr>
        </p15:guide>
        <p15:guide id="8" pos="7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 Mr" initials="YM" lastIdx="1" clrIdx="0">
    <p:extLst>
      <p:ext uri="{19B8F6BF-5375-455C-9EA6-DF929625EA0E}">
        <p15:presenceInfo xmlns:p15="http://schemas.microsoft.com/office/powerpoint/2012/main" userId="0eddd63716a575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028"/>
    <a:srgbClr val="292934"/>
    <a:srgbClr val="008000"/>
    <a:srgbClr val="02C268"/>
    <a:srgbClr val="FF7C00"/>
    <a:srgbClr val="FFFFFF"/>
    <a:srgbClr val="ECC849"/>
    <a:srgbClr val="FF0066"/>
    <a:srgbClr val="FFE793"/>
    <a:srgbClr val="008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6790" autoAdjust="0"/>
  </p:normalViewPr>
  <p:slideViewPr>
    <p:cSldViewPr snapToGrid="0">
      <p:cViewPr>
        <p:scale>
          <a:sx n="75" d="100"/>
          <a:sy n="75" d="100"/>
        </p:scale>
        <p:origin x="202" y="106"/>
      </p:cViewPr>
      <p:guideLst>
        <p:guide orient="horz" pos="913"/>
        <p:guide pos="4498"/>
        <p:guide orient="horz" pos="232"/>
        <p:guide pos="7083"/>
        <p:guide orient="horz" pos="3725"/>
        <p:guide orient="horz" pos="3884"/>
        <p:guide pos="3636"/>
        <p:guide pos="7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6D9D8-CF28-4FF3-8CC1-C1D0F0FC8B2F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6AFC0-EDB7-4F06-8979-A29617F65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阿里巴巴普惠体 R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F6AFC0-EDB7-4F06-8979-A29617F652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39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F6AFC0-EDB7-4F06-8979-A29617F652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41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F6AFC0-EDB7-4F06-8979-A29617F652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79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F6AFC0-EDB7-4F06-8979-A29617F652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71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F6AFC0-EDB7-4F06-8979-A29617F652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493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F6AFC0-EDB7-4F06-8979-A29617F652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91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F6AFC0-EDB7-4F06-8979-A29617F652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78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53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991EF-0551-4D1A-A204-360469880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D55159-316E-4EE7-956B-12E2CD082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C03F0-06EE-4FA0-817C-EB0C7225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DE009-6E6C-4894-9EED-97DBCA2D7FD8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A4A76-6A40-4462-84D1-00DB4A78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C0289-99E2-4494-AB3B-0224AAE3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0912-F174-4943-AF05-394005920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4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1BE0C-2ECE-40CC-BECC-F2F7B205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A11A8-9D5F-4612-B8D6-6A0AD922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96FEF-92F6-4537-A967-35912ED4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CBDF-419D-4CDF-A791-4A98D0DE3925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19895-FC95-4D1A-9135-D9A4A3FB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E2C12-371F-4350-B1A9-EEC6E542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0912-F174-4943-AF05-394005920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5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AEE49D-2167-46DB-A040-2F8BEAC18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63AAB-4F06-46EA-B14D-B1207580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F99F5-B022-4D20-B77B-932B411F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58CFE-4007-461F-B8BA-37A159609746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5B844-8198-4162-8FB6-28CC6143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BF9F7-1C95-455B-8B27-D8EB55D4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0912-F174-4943-AF05-394005920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1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877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C05A-657F-4025-B86F-54D780970E7F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4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24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7706B-76F9-48C0-987F-8D3AF516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336920-E912-4B6C-9686-EE7997C3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71B5-AAD2-47B5-B933-E915E18C67DF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CECFF0-3C01-4505-B934-74D235C3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B8D7A2-FBD1-4A8F-BFA3-3DE1E667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16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16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4FF16-58BC-4111-8795-0519F574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B40A4-8EEE-4C00-959C-ADFE3709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04685-84C4-4403-9DD2-6BBB8776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F871-8AD1-4243-B144-53C4D29B5788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AA9D8-0730-4AF1-A7A9-3399C6AC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04060-2EFD-48FF-B939-3394E588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51" y="282399"/>
            <a:ext cx="550465" cy="365125"/>
          </a:xfrm>
        </p:spPr>
        <p:txBody>
          <a:bodyPr/>
          <a:lstStyle>
            <a:lvl1pPr algn="ctr">
              <a:defRPr sz="1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2B0912-F174-4943-AF05-39400592081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3495E-BD08-4E13-A909-424CEE5D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2C3D4-968A-4AFF-A824-5023D0AA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BEB0E-4FE9-4380-957F-B9090AAE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4E91-1CE4-4B8D-8136-B0665A9765D6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938A1-DE74-4438-AB25-48813D5E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E6B94-C03C-4906-A094-370D3EA2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0912-F174-4943-AF05-394005920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1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E4692-CC7C-4C4B-8964-22671A43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BEC95-E2B7-4C4E-B59E-0A1D6C004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4AE9FB-FAC3-420C-9682-50F81E673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067E32-79B2-4FFE-AEC3-5B25BE1E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8B1A-131A-4E89-BA54-9315FDEB93F6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0BDCF4-7A74-4D7B-A5FD-E707EF0B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BE33C-7A47-4D08-9B8E-CAB3CA66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0912-F174-4943-AF05-394005920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3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67E18-6F60-432B-BE1E-BE14FA2C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5F0A9-DDCB-4FD0-AE1C-2FA0520C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63306E-08FE-4849-92CB-65B44C075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118C98-452A-4C3E-BD7E-3F75DE6B5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235DB1-3711-44E7-A743-65D391CCF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0F3ECE-AC77-485B-AE01-2076F391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6355-03C4-4493-97D1-887BA5C698F9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16BA21-AE83-4BA2-A086-FB8056C9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870B09-E6D0-4606-B740-464CB694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0912-F174-4943-AF05-394005920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4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8A319-B197-447F-AE70-9A7DAE3D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E42C5F-50A5-44B5-9E6D-F44DA3C1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4239-30B5-49F3-A6DE-CB147A915216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A55417-39EE-424F-BB94-D4E62593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040A63-1A23-43F6-98FE-6BF526E9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0912-F174-4943-AF05-394005920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1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F8A2EF-8F78-499F-9D77-24B616BD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A33-8DC5-4995-A9CE-5AAB60CC2AB8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1ED199-E346-4048-BCFA-F939E423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CDA52-CF5D-439E-A9A7-96CC91F7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0912-F174-4943-AF05-394005920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8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C8203-6123-4482-9707-D61A31D2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41F4F-89CB-453A-9433-39904C4DC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D2ECAB-8656-4E18-9D3C-DFD7366DF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5A913-5943-4775-83AA-D36FAD83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C6F7-77ED-43C6-8E11-799224A34E24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36CBE-04A4-417D-B228-70430687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E7162-2558-4C8B-AC14-64FCF406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0912-F174-4943-AF05-394005920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1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6C2C8-A564-4ABA-B58A-DBC334E8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83AC8B-55B5-4D44-992A-E51D012A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B32FA9-9DEB-47FB-A398-53815DC9C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3AD66-DA7D-4B44-AEA6-C809CE76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FB99-05C4-426F-AB94-FBA36D635F0B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C8EC4F-E0D6-4795-8F5B-4A339DA3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66B42-BC78-4C72-86FF-D9B29566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0912-F174-4943-AF05-394005920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6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D2E8ED-24BD-486C-BA38-CB14F51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E36D1B-35B9-46CD-927D-EF718BA4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1E126-A4E4-45D1-BDCD-AA2E11436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EB5AA-F4A1-4576-84BA-54EE4D9335DC}" type="datetime1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FE079-3118-44E2-985C-F74F95605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6CEC2-17DD-452C-A901-40E00F48C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0912-F174-4943-AF05-394005920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2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AD16F101-2BF8-49AE-A75A-E225E95202E9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50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D77EB89-A415-4E83-9263-2887A119DBF2}"/>
              </a:ext>
            </a:extLst>
          </p:cNvPr>
          <p:cNvSpPr/>
          <p:nvPr/>
        </p:nvSpPr>
        <p:spPr>
          <a:xfrm>
            <a:off x="0" y="0"/>
            <a:ext cx="12192000" cy="4655127"/>
          </a:xfrm>
          <a:custGeom>
            <a:avLst/>
            <a:gdLst>
              <a:gd name="connsiteX0" fmla="*/ 0 w 12192000"/>
              <a:gd name="connsiteY0" fmla="*/ 0 h 4771887"/>
              <a:gd name="connsiteX1" fmla="*/ 12192000 w 12192000"/>
              <a:gd name="connsiteY1" fmla="*/ 0 h 4771887"/>
              <a:gd name="connsiteX2" fmla="*/ 12192000 w 12192000"/>
              <a:gd name="connsiteY2" fmla="*/ 862149 h 4771887"/>
              <a:gd name="connsiteX3" fmla="*/ 12192000 w 12192000"/>
              <a:gd name="connsiteY3" fmla="*/ 2715296 h 4771887"/>
              <a:gd name="connsiteX4" fmla="*/ 12192000 w 12192000"/>
              <a:gd name="connsiteY4" fmla="*/ 3566202 h 4771887"/>
              <a:gd name="connsiteX5" fmla="*/ 12192000 w 12192000"/>
              <a:gd name="connsiteY5" fmla="*/ 4289383 h 4771887"/>
              <a:gd name="connsiteX6" fmla="*/ 12034906 w 12192000"/>
              <a:gd name="connsiteY6" fmla="*/ 4330138 h 4771887"/>
              <a:gd name="connsiteX7" fmla="*/ 6095998 w 12192000"/>
              <a:gd name="connsiteY7" fmla="*/ 4771887 h 4771887"/>
              <a:gd name="connsiteX8" fmla="*/ 157089 w 12192000"/>
              <a:gd name="connsiteY8" fmla="*/ 4330138 h 4771887"/>
              <a:gd name="connsiteX9" fmla="*/ 0 w 12192000"/>
              <a:gd name="connsiteY9" fmla="*/ 4289385 h 4771887"/>
              <a:gd name="connsiteX10" fmla="*/ 0 w 12192000"/>
              <a:gd name="connsiteY10" fmla="*/ 3566202 h 4771887"/>
              <a:gd name="connsiteX11" fmla="*/ 0 w 12192000"/>
              <a:gd name="connsiteY11" fmla="*/ 1420649 h 4771887"/>
              <a:gd name="connsiteX12" fmla="*/ 0 w 12192000"/>
              <a:gd name="connsiteY12" fmla="*/ 862149 h 477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4771887">
                <a:moveTo>
                  <a:pt x="0" y="0"/>
                </a:moveTo>
                <a:lnTo>
                  <a:pt x="12192000" y="0"/>
                </a:lnTo>
                <a:lnTo>
                  <a:pt x="12192000" y="862149"/>
                </a:lnTo>
                <a:lnTo>
                  <a:pt x="12192000" y="2715296"/>
                </a:lnTo>
                <a:lnTo>
                  <a:pt x="12192000" y="3566202"/>
                </a:lnTo>
                <a:lnTo>
                  <a:pt x="12192000" y="4289383"/>
                </a:lnTo>
                <a:lnTo>
                  <a:pt x="12034906" y="4330138"/>
                </a:lnTo>
                <a:cubicBezTo>
                  <a:pt x="10891172" y="4593264"/>
                  <a:pt x="8660496" y="4771887"/>
                  <a:pt x="6095998" y="4771887"/>
                </a:cubicBezTo>
                <a:cubicBezTo>
                  <a:pt x="3531498" y="4771887"/>
                  <a:pt x="1300822" y="4593264"/>
                  <a:pt x="157089" y="4330138"/>
                </a:cubicBezTo>
                <a:lnTo>
                  <a:pt x="0" y="4289385"/>
                </a:lnTo>
                <a:lnTo>
                  <a:pt x="0" y="3566202"/>
                </a:lnTo>
                <a:lnTo>
                  <a:pt x="0" y="1420649"/>
                </a:lnTo>
                <a:lnTo>
                  <a:pt x="0" y="862149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5A315B-341B-42D8-B431-42EEA31F6E27}"/>
              </a:ext>
            </a:extLst>
          </p:cNvPr>
          <p:cNvSpPr txBox="1"/>
          <p:nvPr/>
        </p:nvSpPr>
        <p:spPr>
          <a:xfrm>
            <a:off x="1795028" y="2266209"/>
            <a:ext cx="8601943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800" b="1" dirty="0">
                <a:solidFill>
                  <a:srgbClr val="E7E6E6">
                    <a:lumMod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黑体简体" panose="03000509000000000000" pitchFamily="65" charset="-122"/>
                <a:ea typeface="方正黑体简体" panose="03000509000000000000" pitchFamily="65" charset="-122"/>
                <a:cs typeface="Arial" panose="020B0604020202020204" pitchFamily="34" charset="0"/>
              </a:rPr>
              <a:t>本周</a:t>
            </a: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cs typeface="Arial" panose="020B0604020202020204" pitchFamily="34" charset="0"/>
              </a:rPr>
              <a:t>工作汇报</a:t>
            </a:r>
            <a:endParaRPr kumimoji="0" lang="en-US" altLang="zh-CN" sz="8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9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69E127-E4F6-47DE-A516-CFD70CD34560}"/>
              </a:ext>
            </a:extLst>
          </p:cNvPr>
          <p:cNvSpPr txBox="1"/>
          <p:nvPr/>
        </p:nvSpPr>
        <p:spPr>
          <a:xfrm>
            <a:off x="1760194" y="2223918"/>
            <a:ext cx="8601943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黑体简体" panose="03000509000000000000" pitchFamily="65" charset="-122"/>
                <a:ea typeface="方正黑体简体" panose="03000509000000000000" pitchFamily="65" charset="-122"/>
                <a:cs typeface="Arial" panose="020B0604020202020204" pitchFamily="34" charset="0"/>
              </a:rPr>
              <a:t>本周</a:t>
            </a:r>
            <a:r>
              <a:rPr kumimoji="0" lang="zh-CN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  <a:cs typeface="Arial" panose="020B0604020202020204" pitchFamily="34" charset="0"/>
              </a:rPr>
              <a:t>工作汇报</a:t>
            </a:r>
            <a:endParaRPr kumimoji="0" lang="en-US" altLang="zh-CN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9ECB4B-848E-4CB8-8A3F-956C2C721592}"/>
              </a:ext>
            </a:extLst>
          </p:cNvPr>
          <p:cNvSpPr txBox="1"/>
          <p:nvPr/>
        </p:nvSpPr>
        <p:spPr>
          <a:xfrm>
            <a:off x="3733500" y="5274123"/>
            <a:ext cx="465532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</a:t>
            </a:r>
            <a:r>
              <a:rPr kumimoji="0" lang="zh-CN" altLang="en-US" sz="2800" b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人：何开森</a:t>
            </a:r>
            <a:endParaRPr kumimoji="0" lang="en-US" altLang="zh-CN" sz="2800" b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8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D21BB70-0EE0-4403-B3A8-57E134A7C49C}"/>
              </a:ext>
            </a:extLst>
          </p:cNvPr>
          <p:cNvSpPr/>
          <p:nvPr/>
        </p:nvSpPr>
        <p:spPr>
          <a:xfrm>
            <a:off x="0" y="0"/>
            <a:ext cx="12192000" cy="735980"/>
          </a:xfrm>
          <a:custGeom>
            <a:avLst/>
            <a:gdLst>
              <a:gd name="connsiteX0" fmla="*/ 11327665 w 12192000"/>
              <a:gd name="connsiteY0" fmla="*/ 282215 h 735980"/>
              <a:gd name="connsiteX1" fmla="*/ 11102324 w 12192000"/>
              <a:gd name="connsiteY1" fmla="*/ 464778 h 735980"/>
              <a:gd name="connsiteX2" fmla="*/ 11327665 w 12192000"/>
              <a:gd name="connsiteY2" fmla="*/ 647341 h 735980"/>
              <a:gd name="connsiteX3" fmla="*/ 11553006 w 12192000"/>
              <a:gd name="connsiteY3" fmla="*/ 464778 h 735980"/>
              <a:gd name="connsiteX4" fmla="*/ 11327665 w 12192000"/>
              <a:gd name="connsiteY4" fmla="*/ 282215 h 735980"/>
              <a:gd name="connsiteX5" fmla="*/ 0 w 12192000"/>
              <a:gd name="connsiteY5" fmla="*/ 0 h 735980"/>
              <a:gd name="connsiteX6" fmla="*/ 12192000 w 12192000"/>
              <a:gd name="connsiteY6" fmla="*/ 0 h 735980"/>
              <a:gd name="connsiteX7" fmla="*/ 12192000 w 12192000"/>
              <a:gd name="connsiteY7" fmla="*/ 735980 h 735980"/>
              <a:gd name="connsiteX8" fmla="*/ 0 w 12192000"/>
              <a:gd name="connsiteY8" fmla="*/ 735980 h 73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35980">
                <a:moveTo>
                  <a:pt x="11327665" y="282215"/>
                </a:moveTo>
                <a:cubicBezTo>
                  <a:pt x="11203213" y="282215"/>
                  <a:pt x="11102324" y="363951"/>
                  <a:pt x="11102324" y="464778"/>
                </a:cubicBezTo>
                <a:cubicBezTo>
                  <a:pt x="11102324" y="565605"/>
                  <a:pt x="11203213" y="647341"/>
                  <a:pt x="11327665" y="647341"/>
                </a:cubicBezTo>
                <a:cubicBezTo>
                  <a:pt x="11452117" y="647341"/>
                  <a:pt x="11553006" y="565605"/>
                  <a:pt x="11553006" y="464778"/>
                </a:cubicBezTo>
                <a:cubicBezTo>
                  <a:pt x="11553006" y="363951"/>
                  <a:pt x="11452117" y="282215"/>
                  <a:pt x="11327665" y="28221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35980"/>
                </a:lnTo>
                <a:lnTo>
                  <a:pt x="0" y="73598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3E5144-3476-4472-AECA-BCC98375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072" y="295278"/>
            <a:ext cx="550465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B0912-F174-4943-AF05-39400592081B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45F552-55B1-908D-750E-47F676AF3296}"/>
              </a:ext>
            </a:extLst>
          </p:cNvPr>
          <p:cNvSpPr txBox="1"/>
          <p:nvPr/>
        </p:nvSpPr>
        <p:spPr>
          <a:xfrm>
            <a:off x="1449272" y="889755"/>
            <a:ext cx="9293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0" dirty="0" err="1">
                <a:solidFill>
                  <a:srgbClr val="404040"/>
                </a:solidFill>
                <a:effectLst/>
                <a:latin typeface="-apple-system"/>
              </a:rPr>
              <a:t>KickStarter</a:t>
            </a:r>
            <a:r>
              <a:rPr lang="en-US" altLang="zh-CN" sz="2800" b="1" i="0" dirty="0">
                <a:solidFill>
                  <a:srgbClr val="404040"/>
                </a:solidFill>
                <a:effectLst/>
                <a:latin typeface="-apple-system"/>
              </a:rPr>
              <a:t>: Fast and Accurate Computations on Streaming Graphs via Trimmed Approximations</a:t>
            </a:r>
            <a:br>
              <a:rPr lang="en-US" altLang="zh-CN" sz="2400" b="0" i="0" dirty="0">
                <a:solidFill>
                  <a:srgbClr val="404040"/>
                </a:solidFill>
                <a:effectLst/>
                <a:latin typeface="-apple-system"/>
              </a:rPr>
            </a:br>
            <a:r>
              <a:rPr lang="en-US" altLang="zh-CN" sz="2400" dirty="0"/>
              <a:t>							——2017 ASPLOS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0B364D-2624-2408-74C7-B98A2B4B6BC3}"/>
              </a:ext>
            </a:extLst>
          </p:cNvPr>
          <p:cNvSpPr txBox="1"/>
          <p:nvPr/>
        </p:nvSpPr>
        <p:spPr>
          <a:xfrm>
            <a:off x="5419239" y="5101340"/>
            <a:ext cx="6005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创新点：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 在流式图数据中，当出现边删除的情况时，通过修剪受影响的顶点的值来实现安全有效的顶点更新，以在用户查询时返回正确的结果。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813B7A-99A9-256E-E5E3-4EE8E8E9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67" y="2500312"/>
            <a:ext cx="4442845" cy="33607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EF83FF-CEE1-9491-5640-E930F51B58BB}"/>
              </a:ext>
            </a:extLst>
          </p:cNvPr>
          <p:cNvSpPr txBox="1"/>
          <p:nvPr/>
        </p:nvSpPr>
        <p:spPr>
          <a:xfrm>
            <a:off x="5498081" y="2263269"/>
            <a:ext cx="61024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过去的算法：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	</a:t>
            </a: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	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、 将图的批量更新程序与迭代处理进行交互，使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迭代处理维护了一个中间结果，这个结果是在图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的最新版本上的计算结果的近似。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	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、 当查询到来时，直接在中间结果上进行计算，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而不是在原始图上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受边更新影响的点也是如此。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71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D21BB70-0EE0-4403-B3A8-57E134A7C49C}"/>
              </a:ext>
            </a:extLst>
          </p:cNvPr>
          <p:cNvSpPr/>
          <p:nvPr/>
        </p:nvSpPr>
        <p:spPr>
          <a:xfrm>
            <a:off x="0" y="0"/>
            <a:ext cx="12192000" cy="735980"/>
          </a:xfrm>
          <a:custGeom>
            <a:avLst/>
            <a:gdLst>
              <a:gd name="connsiteX0" fmla="*/ 11327665 w 12192000"/>
              <a:gd name="connsiteY0" fmla="*/ 282215 h 735980"/>
              <a:gd name="connsiteX1" fmla="*/ 11102324 w 12192000"/>
              <a:gd name="connsiteY1" fmla="*/ 464778 h 735980"/>
              <a:gd name="connsiteX2" fmla="*/ 11327665 w 12192000"/>
              <a:gd name="connsiteY2" fmla="*/ 647341 h 735980"/>
              <a:gd name="connsiteX3" fmla="*/ 11553006 w 12192000"/>
              <a:gd name="connsiteY3" fmla="*/ 464778 h 735980"/>
              <a:gd name="connsiteX4" fmla="*/ 11327665 w 12192000"/>
              <a:gd name="connsiteY4" fmla="*/ 282215 h 735980"/>
              <a:gd name="connsiteX5" fmla="*/ 0 w 12192000"/>
              <a:gd name="connsiteY5" fmla="*/ 0 h 735980"/>
              <a:gd name="connsiteX6" fmla="*/ 12192000 w 12192000"/>
              <a:gd name="connsiteY6" fmla="*/ 0 h 735980"/>
              <a:gd name="connsiteX7" fmla="*/ 12192000 w 12192000"/>
              <a:gd name="connsiteY7" fmla="*/ 735980 h 735980"/>
              <a:gd name="connsiteX8" fmla="*/ 0 w 12192000"/>
              <a:gd name="connsiteY8" fmla="*/ 735980 h 73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35980">
                <a:moveTo>
                  <a:pt x="11327665" y="282215"/>
                </a:moveTo>
                <a:cubicBezTo>
                  <a:pt x="11203213" y="282215"/>
                  <a:pt x="11102324" y="363951"/>
                  <a:pt x="11102324" y="464778"/>
                </a:cubicBezTo>
                <a:cubicBezTo>
                  <a:pt x="11102324" y="565605"/>
                  <a:pt x="11203213" y="647341"/>
                  <a:pt x="11327665" y="647341"/>
                </a:cubicBezTo>
                <a:cubicBezTo>
                  <a:pt x="11452117" y="647341"/>
                  <a:pt x="11553006" y="565605"/>
                  <a:pt x="11553006" y="464778"/>
                </a:cubicBezTo>
                <a:cubicBezTo>
                  <a:pt x="11553006" y="363951"/>
                  <a:pt x="11452117" y="282215"/>
                  <a:pt x="11327665" y="28221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35980"/>
                </a:lnTo>
                <a:lnTo>
                  <a:pt x="0" y="73598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3E5144-3476-4472-AECA-BCC98375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072" y="295278"/>
            <a:ext cx="550465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B0912-F174-4943-AF05-39400592081B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45F552-55B1-908D-750E-47F676AF3296}"/>
              </a:ext>
            </a:extLst>
          </p:cNvPr>
          <p:cNvSpPr txBox="1"/>
          <p:nvPr/>
        </p:nvSpPr>
        <p:spPr>
          <a:xfrm>
            <a:off x="596866" y="1120266"/>
            <a:ext cx="929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Background and Motivation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0B364D-2624-2408-74C7-B98A2B4B6BC3}"/>
              </a:ext>
            </a:extLst>
          </p:cNvPr>
          <p:cNvSpPr txBox="1"/>
          <p:nvPr/>
        </p:nvSpPr>
        <p:spPr>
          <a:xfrm>
            <a:off x="698574" y="2288957"/>
            <a:ext cx="10705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问题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1:  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对于呈现单调性计算特性的图算法（如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SSSP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BFS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SSWP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），删除一条边会改变图结构并打破图的单调性，使中间结果无效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。（以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SSWP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为例）</a:t>
            </a:r>
            <a:endParaRPr lang="en-US" altLang="zh-CN" dirty="0">
              <a:solidFill>
                <a:srgbClr val="40404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B1A933-C50C-62F0-7EF7-BAA590120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0" y="2935288"/>
            <a:ext cx="10615580" cy="36274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3C09A0-50C8-EE3D-BF45-13A13B729BF1}"/>
              </a:ext>
            </a:extLst>
          </p:cNvPr>
          <p:cNvSpPr txBox="1"/>
          <p:nvPr/>
        </p:nvSpPr>
        <p:spPr>
          <a:xfrm>
            <a:off x="596866" y="1704606"/>
            <a:ext cx="7593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以两个算法为例，说明过去系统在面对边删除时存在的两个问题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87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D21BB70-0EE0-4403-B3A8-57E134A7C49C}"/>
              </a:ext>
            </a:extLst>
          </p:cNvPr>
          <p:cNvSpPr/>
          <p:nvPr/>
        </p:nvSpPr>
        <p:spPr>
          <a:xfrm>
            <a:off x="0" y="0"/>
            <a:ext cx="12192000" cy="735980"/>
          </a:xfrm>
          <a:custGeom>
            <a:avLst/>
            <a:gdLst>
              <a:gd name="connsiteX0" fmla="*/ 11327665 w 12192000"/>
              <a:gd name="connsiteY0" fmla="*/ 282215 h 735980"/>
              <a:gd name="connsiteX1" fmla="*/ 11102324 w 12192000"/>
              <a:gd name="connsiteY1" fmla="*/ 464778 h 735980"/>
              <a:gd name="connsiteX2" fmla="*/ 11327665 w 12192000"/>
              <a:gd name="connsiteY2" fmla="*/ 647341 h 735980"/>
              <a:gd name="connsiteX3" fmla="*/ 11553006 w 12192000"/>
              <a:gd name="connsiteY3" fmla="*/ 464778 h 735980"/>
              <a:gd name="connsiteX4" fmla="*/ 11327665 w 12192000"/>
              <a:gd name="connsiteY4" fmla="*/ 282215 h 735980"/>
              <a:gd name="connsiteX5" fmla="*/ 0 w 12192000"/>
              <a:gd name="connsiteY5" fmla="*/ 0 h 735980"/>
              <a:gd name="connsiteX6" fmla="*/ 12192000 w 12192000"/>
              <a:gd name="connsiteY6" fmla="*/ 0 h 735980"/>
              <a:gd name="connsiteX7" fmla="*/ 12192000 w 12192000"/>
              <a:gd name="connsiteY7" fmla="*/ 735980 h 735980"/>
              <a:gd name="connsiteX8" fmla="*/ 0 w 12192000"/>
              <a:gd name="connsiteY8" fmla="*/ 735980 h 73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35980">
                <a:moveTo>
                  <a:pt x="11327665" y="282215"/>
                </a:moveTo>
                <a:cubicBezTo>
                  <a:pt x="11203213" y="282215"/>
                  <a:pt x="11102324" y="363951"/>
                  <a:pt x="11102324" y="464778"/>
                </a:cubicBezTo>
                <a:cubicBezTo>
                  <a:pt x="11102324" y="565605"/>
                  <a:pt x="11203213" y="647341"/>
                  <a:pt x="11327665" y="647341"/>
                </a:cubicBezTo>
                <a:cubicBezTo>
                  <a:pt x="11452117" y="647341"/>
                  <a:pt x="11553006" y="565605"/>
                  <a:pt x="11553006" y="464778"/>
                </a:cubicBezTo>
                <a:cubicBezTo>
                  <a:pt x="11553006" y="363951"/>
                  <a:pt x="11452117" y="282215"/>
                  <a:pt x="11327665" y="28221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35980"/>
                </a:lnTo>
                <a:lnTo>
                  <a:pt x="0" y="73598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3E5144-3476-4472-AECA-BCC98375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072" y="295278"/>
            <a:ext cx="550465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B0912-F174-4943-AF05-39400592081B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45F552-55B1-908D-750E-47F676AF3296}"/>
              </a:ext>
            </a:extLst>
          </p:cNvPr>
          <p:cNvSpPr txBox="1"/>
          <p:nvPr/>
        </p:nvSpPr>
        <p:spPr>
          <a:xfrm>
            <a:off x="596866" y="1120266"/>
            <a:ext cx="929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Background and Motivation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0B364D-2624-2408-74C7-B98A2B4B6BC3}"/>
              </a:ext>
            </a:extLst>
          </p:cNvPr>
          <p:cNvSpPr txBox="1"/>
          <p:nvPr/>
        </p:nvSpPr>
        <p:spPr>
          <a:xfrm>
            <a:off x="746760" y="1893226"/>
            <a:ext cx="8465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2:</a:t>
            </a:r>
            <a:r>
              <a:rPr lang="zh-CN" altLang="en-US" dirty="0"/>
              <a:t> 使用中间结果的确能达到正确的结果，但是性能有明显的下降（</a:t>
            </a:r>
            <a:r>
              <a:rPr lang="en-US" altLang="zh-CN" dirty="0"/>
              <a:t>SSSP</a:t>
            </a:r>
            <a:r>
              <a:rPr lang="zh-CN" altLang="en-US" dirty="0"/>
              <a:t>为例）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A4A4D1-7951-01A7-F77F-3BFCEDEA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59" y="2539557"/>
            <a:ext cx="5547841" cy="31473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AE6C668-BD8C-2CAA-5889-04B33CBFD24A}"/>
              </a:ext>
            </a:extLst>
          </p:cNvPr>
          <p:cNvSpPr txBox="1"/>
          <p:nvPr/>
        </p:nvSpPr>
        <p:spPr>
          <a:xfrm>
            <a:off x="6096000" y="3047013"/>
            <a:ext cx="57651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KickStarter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方法：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运行时的技术，通过修剪（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Trim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），在边删除时能为受影响的顶点计算一个安全而有效的近似值。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404040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关键思想：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先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识别被所删除的边直接或间接影响的顶点值，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再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在这些值被送入后续计算之前调整它们（计算一个合适的值）。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58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D21BB70-0EE0-4403-B3A8-57E134A7C49C}"/>
              </a:ext>
            </a:extLst>
          </p:cNvPr>
          <p:cNvSpPr/>
          <p:nvPr/>
        </p:nvSpPr>
        <p:spPr>
          <a:xfrm>
            <a:off x="0" y="0"/>
            <a:ext cx="12192000" cy="735980"/>
          </a:xfrm>
          <a:custGeom>
            <a:avLst/>
            <a:gdLst>
              <a:gd name="connsiteX0" fmla="*/ 11327665 w 12192000"/>
              <a:gd name="connsiteY0" fmla="*/ 282215 h 735980"/>
              <a:gd name="connsiteX1" fmla="*/ 11102324 w 12192000"/>
              <a:gd name="connsiteY1" fmla="*/ 464778 h 735980"/>
              <a:gd name="connsiteX2" fmla="*/ 11327665 w 12192000"/>
              <a:gd name="connsiteY2" fmla="*/ 647341 h 735980"/>
              <a:gd name="connsiteX3" fmla="*/ 11553006 w 12192000"/>
              <a:gd name="connsiteY3" fmla="*/ 464778 h 735980"/>
              <a:gd name="connsiteX4" fmla="*/ 11327665 w 12192000"/>
              <a:gd name="connsiteY4" fmla="*/ 282215 h 735980"/>
              <a:gd name="connsiteX5" fmla="*/ 0 w 12192000"/>
              <a:gd name="connsiteY5" fmla="*/ 0 h 735980"/>
              <a:gd name="connsiteX6" fmla="*/ 12192000 w 12192000"/>
              <a:gd name="connsiteY6" fmla="*/ 0 h 735980"/>
              <a:gd name="connsiteX7" fmla="*/ 12192000 w 12192000"/>
              <a:gd name="connsiteY7" fmla="*/ 735980 h 735980"/>
              <a:gd name="connsiteX8" fmla="*/ 0 w 12192000"/>
              <a:gd name="connsiteY8" fmla="*/ 735980 h 73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35980">
                <a:moveTo>
                  <a:pt x="11327665" y="282215"/>
                </a:moveTo>
                <a:cubicBezTo>
                  <a:pt x="11203213" y="282215"/>
                  <a:pt x="11102324" y="363951"/>
                  <a:pt x="11102324" y="464778"/>
                </a:cubicBezTo>
                <a:cubicBezTo>
                  <a:pt x="11102324" y="565605"/>
                  <a:pt x="11203213" y="647341"/>
                  <a:pt x="11327665" y="647341"/>
                </a:cubicBezTo>
                <a:cubicBezTo>
                  <a:pt x="11452117" y="647341"/>
                  <a:pt x="11553006" y="565605"/>
                  <a:pt x="11553006" y="464778"/>
                </a:cubicBezTo>
                <a:cubicBezTo>
                  <a:pt x="11553006" y="363951"/>
                  <a:pt x="11452117" y="282215"/>
                  <a:pt x="11327665" y="28221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35980"/>
                </a:lnTo>
                <a:lnTo>
                  <a:pt x="0" y="73598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3E5144-3476-4472-AECA-BCC98375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072" y="295278"/>
            <a:ext cx="550465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B0912-F174-4943-AF05-39400592081B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45F552-55B1-908D-750E-47F676AF3296}"/>
              </a:ext>
            </a:extLst>
          </p:cNvPr>
          <p:cNvSpPr txBox="1"/>
          <p:nvPr/>
        </p:nvSpPr>
        <p:spPr>
          <a:xfrm>
            <a:off x="1449272" y="889755"/>
            <a:ext cx="9293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0" dirty="0" err="1">
                <a:solidFill>
                  <a:srgbClr val="404040"/>
                </a:solidFill>
                <a:effectLst/>
                <a:latin typeface="-apple-system"/>
              </a:rPr>
              <a:t>GraphBolt</a:t>
            </a:r>
            <a:r>
              <a:rPr lang="en-US" altLang="zh-CN" sz="2800" b="1" i="0" dirty="0">
                <a:solidFill>
                  <a:srgbClr val="404040"/>
                </a:solidFill>
                <a:effectLst/>
                <a:latin typeface="-apple-system"/>
              </a:rPr>
              <a:t>: Dependency-Driven Synchronous Processing of Streaming Graphs</a:t>
            </a:r>
            <a:r>
              <a:rPr lang="en-US" altLang="zh-CN" sz="2400" dirty="0"/>
              <a:t>					——2019 </a:t>
            </a:r>
            <a:r>
              <a:rPr lang="en-US" altLang="zh-CN" sz="2400" dirty="0" err="1"/>
              <a:t>EuroSys</a:t>
            </a: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F822AA-37FF-A889-A0D8-BCF81D957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7" y="2530820"/>
            <a:ext cx="5444681" cy="343742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F14B16A-E9BB-F47C-B603-951853A76C27}"/>
              </a:ext>
            </a:extLst>
          </p:cNvPr>
          <p:cNvSpPr txBox="1"/>
          <p:nvPr/>
        </p:nvSpPr>
        <p:spPr>
          <a:xfrm>
            <a:off x="5891338" y="2682197"/>
            <a:ext cx="61040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同步批处理并行：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假设∆G在迭代k期间到达，则使用SK生成的中间结果，在迭代k + 1开始时，增量计算在迭代k + 1开始时结合了∆G。令GT = G + ∆G。</a:t>
            </a:r>
            <a:endParaRPr lang="en-US" altLang="zh-CN" dirty="0"/>
          </a:p>
          <a:p>
            <a:r>
              <a:rPr lang="zh-CN" altLang="en-US" dirty="0"/>
              <a:t>因此，在迭代中，k+1，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在收敛时，最终结果变为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F9D973-461F-7954-5D6B-98D278A17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023" y="3528872"/>
            <a:ext cx="1775614" cy="3353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B52FF2-E617-CBF5-C1F4-DAF9F30B1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884" y="3994127"/>
            <a:ext cx="1531753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D21BB70-0EE0-4403-B3A8-57E134A7C49C}"/>
              </a:ext>
            </a:extLst>
          </p:cNvPr>
          <p:cNvSpPr/>
          <p:nvPr/>
        </p:nvSpPr>
        <p:spPr>
          <a:xfrm>
            <a:off x="0" y="0"/>
            <a:ext cx="12192000" cy="735980"/>
          </a:xfrm>
          <a:custGeom>
            <a:avLst/>
            <a:gdLst>
              <a:gd name="connsiteX0" fmla="*/ 11327665 w 12192000"/>
              <a:gd name="connsiteY0" fmla="*/ 282215 h 735980"/>
              <a:gd name="connsiteX1" fmla="*/ 11102324 w 12192000"/>
              <a:gd name="connsiteY1" fmla="*/ 464778 h 735980"/>
              <a:gd name="connsiteX2" fmla="*/ 11327665 w 12192000"/>
              <a:gd name="connsiteY2" fmla="*/ 647341 h 735980"/>
              <a:gd name="connsiteX3" fmla="*/ 11553006 w 12192000"/>
              <a:gd name="connsiteY3" fmla="*/ 464778 h 735980"/>
              <a:gd name="connsiteX4" fmla="*/ 11327665 w 12192000"/>
              <a:gd name="connsiteY4" fmla="*/ 282215 h 735980"/>
              <a:gd name="connsiteX5" fmla="*/ 0 w 12192000"/>
              <a:gd name="connsiteY5" fmla="*/ 0 h 735980"/>
              <a:gd name="connsiteX6" fmla="*/ 12192000 w 12192000"/>
              <a:gd name="connsiteY6" fmla="*/ 0 h 735980"/>
              <a:gd name="connsiteX7" fmla="*/ 12192000 w 12192000"/>
              <a:gd name="connsiteY7" fmla="*/ 735980 h 735980"/>
              <a:gd name="connsiteX8" fmla="*/ 0 w 12192000"/>
              <a:gd name="connsiteY8" fmla="*/ 735980 h 73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35980">
                <a:moveTo>
                  <a:pt x="11327665" y="282215"/>
                </a:moveTo>
                <a:cubicBezTo>
                  <a:pt x="11203213" y="282215"/>
                  <a:pt x="11102324" y="363951"/>
                  <a:pt x="11102324" y="464778"/>
                </a:cubicBezTo>
                <a:cubicBezTo>
                  <a:pt x="11102324" y="565605"/>
                  <a:pt x="11203213" y="647341"/>
                  <a:pt x="11327665" y="647341"/>
                </a:cubicBezTo>
                <a:cubicBezTo>
                  <a:pt x="11452117" y="647341"/>
                  <a:pt x="11553006" y="565605"/>
                  <a:pt x="11553006" y="464778"/>
                </a:cubicBezTo>
                <a:cubicBezTo>
                  <a:pt x="11553006" y="363951"/>
                  <a:pt x="11452117" y="282215"/>
                  <a:pt x="11327665" y="28221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35980"/>
                </a:lnTo>
                <a:lnTo>
                  <a:pt x="0" y="73598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3E5144-3476-4472-AECA-BCC98375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072" y="295278"/>
            <a:ext cx="550465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B0912-F174-4943-AF05-39400592081B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95FB3F-C539-170B-C5BB-A131D0C3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6" y="2226439"/>
            <a:ext cx="5936494" cy="36655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60B6E54-5A25-DA00-2DE5-B7F1F6592F92}"/>
              </a:ext>
            </a:extLst>
          </p:cNvPr>
          <p:cNvSpPr txBox="1"/>
          <p:nvPr/>
        </p:nvSpPr>
        <p:spPr>
          <a:xfrm>
            <a:off x="559554" y="1245969"/>
            <a:ext cx="6102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Motivation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416CF9-80D1-F3F5-726A-FB699A13CF83}"/>
              </a:ext>
            </a:extLst>
          </p:cNvPr>
          <p:cNvSpPr txBox="1"/>
          <p:nvPr/>
        </p:nvSpPr>
        <p:spPr>
          <a:xfrm>
            <a:off x="6096000" y="2510878"/>
            <a:ext cx="5872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直接使用中间值导致错误主要是因为 </a:t>
            </a:r>
            <a:endParaRPr lang="en-US" altLang="zh-CN" sz="2400" dirty="0"/>
          </a:p>
          <a:p>
            <a:r>
              <a:rPr lang="zh-CN" altLang="en-US" sz="2400" dirty="0"/>
              <a:t>由于   表示与G相对应的值，因此它不包含在先前的K迭代中的∆G的影响。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4EA917-0A6F-811A-C059-47CB1F64A70B}"/>
              </a:ext>
            </a:extLst>
          </p:cNvPr>
          <p:cNvSpPr txBox="1"/>
          <p:nvPr/>
        </p:nvSpPr>
        <p:spPr>
          <a:xfrm>
            <a:off x="778958" y="1736204"/>
            <a:ext cx="6753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问题：对于同步的算法产生不正确</a:t>
            </a:r>
            <a:r>
              <a:rPr lang="zh-CN" altLang="en-US"/>
              <a:t>的结果 </a:t>
            </a:r>
            <a:r>
              <a:rPr lang="en-US" altLang="zh-CN"/>
              <a:t>(</a:t>
            </a:r>
            <a:r>
              <a:rPr lang="en-US" altLang="zh-CN" dirty="0"/>
              <a:t>Label Propagation)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91AB76-4D3D-2E5B-F059-108200756090}"/>
              </a:ext>
            </a:extLst>
          </p:cNvPr>
          <p:cNvSpPr txBox="1"/>
          <p:nvPr/>
        </p:nvSpPr>
        <p:spPr>
          <a:xfrm>
            <a:off x="6176697" y="4312433"/>
            <a:ext cx="60989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方法：</a:t>
            </a:r>
            <a:r>
              <a:rPr lang="zh-CN" altLang="en-US" dirty="0"/>
              <a:t>以价值依赖性的形式捕获      的信息，后来使用捕获的信息来结合图形结构中变化的影响。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关键思想</a:t>
            </a:r>
            <a:r>
              <a:rPr lang="en-US" altLang="zh-CN" b="1" dirty="0"/>
              <a:t>: </a:t>
            </a:r>
            <a:r>
              <a:rPr lang="zh-CN" altLang="en-US" dirty="0"/>
              <a:t>表征连续迭代之间的依赖关系，当∆</a:t>
            </a:r>
            <a:r>
              <a:rPr lang="en-US" altLang="zh-CN" dirty="0"/>
              <a:t>G</a:t>
            </a:r>
            <a:r>
              <a:rPr lang="zh-CN" altLang="en-US" dirty="0"/>
              <a:t>到达时，完善捕获的依赖项迭代，以逐渐产生迭代</a:t>
            </a:r>
            <a:r>
              <a:rPr lang="en-US" altLang="zh-CN" dirty="0"/>
              <a:t>k</a:t>
            </a:r>
            <a:r>
              <a:rPr lang="zh-CN" altLang="en-US" dirty="0"/>
              <a:t>的</a:t>
            </a:r>
            <a:r>
              <a:rPr lang="en-US" altLang="zh-CN" dirty="0"/>
              <a:t>     </a:t>
            </a:r>
            <a:r>
              <a:rPr lang="zh-CN" altLang="en-US" dirty="0"/>
              <a:t>，然后直接用于以同步方式计算前进。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001D46-87B4-D09C-F84B-48024EBA4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327" y="1964179"/>
            <a:ext cx="3084806" cy="443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D1F059-8DB9-EF62-8301-7752AFD74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29" y="2953347"/>
            <a:ext cx="358171" cy="3048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FB43E5-8766-E5A1-B229-90A6916B1F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4314" y="5416850"/>
            <a:ext cx="411516" cy="2895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1DD02DC-2075-AF9B-5A26-6F807A3C2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539" y="4312433"/>
            <a:ext cx="358171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5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D21BB70-0EE0-4403-B3A8-57E134A7C49C}"/>
              </a:ext>
            </a:extLst>
          </p:cNvPr>
          <p:cNvSpPr/>
          <p:nvPr/>
        </p:nvSpPr>
        <p:spPr>
          <a:xfrm>
            <a:off x="0" y="0"/>
            <a:ext cx="12192000" cy="735980"/>
          </a:xfrm>
          <a:custGeom>
            <a:avLst/>
            <a:gdLst>
              <a:gd name="connsiteX0" fmla="*/ 11327665 w 12192000"/>
              <a:gd name="connsiteY0" fmla="*/ 282215 h 735980"/>
              <a:gd name="connsiteX1" fmla="*/ 11102324 w 12192000"/>
              <a:gd name="connsiteY1" fmla="*/ 464778 h 735980"/>
              <a:gd name="connsiteX2" fmla="*/ 11327665 w 12192000"/>
              <a:gd name="connsiteY2" fmla="*/ 647341 h 735980"/>
              <a:gd name="connsiteX3" fmla="*/ 11553006 w 12192000"/>
              <a:gd name="connsiteY3" fmla="*/ 464778 h 735980"/>
              <a:gd name="connsiteX4" fmla="*/ 11327665 w 12192000"/>
              <a:gd name="connsiteY4" fmla="*/ 282215 h 735980"/>
              <a:gd name="connsiteX5" fmla="*/ 0 w 12192000"/>
              <a:gd name="connsiteY5" fmla="*/ 0 h 735980"/>
              <a:gd name="connsiteX6" fmla="*/ 12192000 w 12192000"/>
              <a:gd name="connsiteY6" fmla="*/ 0 h 735980"/>
              <a:gd name="connsiteX7" fmla="*/ 12192000 w 12192000"/>
              <a:gd name="connsiteY7" fmla="*/ 735980 h 735980"/>
              <a:gd name="connsiteX8" fmla="*/ 0 w 12192000"/>
              <a:gd name="connsiteY8" fmla="*/ 735980 h 73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35980">
                <a:moveTo>
                  <a:pt x="11327665" y="282215"/>
                </a:moveTo>
                <a:cubicBezTo>
                  <a:pt x="11203213" y="282215"/>
                  <a:pt x="11102324" y="363951"/>
                  <a:pt x="11102324" y="464778"/>
                </a:cubicBezTo>
                <a:cubicBezTo>
                  <a:pt x="11102324" y="565605"/>
                  <a:pt x="11203213" y="647341"/>
                  <a:pt x="11327665" y="647341"/>
                </a:cubicBezTo>
                <a:cubicBezTo>
                  <a:pt x="11452117" y="647341"/>
                  <a:pt x="11553006" y="565605"/>
                  <a:pt x="11553006" y="464778"/>
                </a:cubicBezTo>
                <a:cubicBezTo>
                  <a:pt x="11553006" y="363951"/>
                  <a:pt x="11452117" y="282215"/>
                  <a:pt x="11327665" y="28221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35980"/>
                </a:lnTo>
                <a:lnTo>
                  <a:pt x="0" y="73598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3E5144-3476-4472-AECA-BCC98375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072" y="295278"/>
            <a:ext cx="550465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B0912-F174-4943-AF05-39400592081B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C6593E-A57A-4E4D-9936-753D9FA8D8CB}"/>
              </a:ext>
            </a:extLst>
          </p:cNvPr>
          <p:cNvSpPr txBox="1"/>
          <p:nvPr/>
        </p:nvSpPr>
        <p:spPr>
          <a:xfrm>
            <a:off x="683794" y="1886487"/>
            <a:ext cx="45892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根据系统工作平台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en-US" altLang="zh-CN" dirty="0"/>
              <a:t>    1</a:t>
            </a:r>
            <a:r>
              <a:rPr lang="zh-CN" altLang="en-US" dirty="0"/>
              <a:t>、分布式系统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节点通信开销高，如</a:t>
            </a:r>
            <a:r>
              <a:rPr lang="en-US" altLang="zh-CN" dirty="0"/>
              <a:t>Kineograph</a:t>
            </a:r>
            <a:r>
              <a:rPr lang="zh-CN" altLang="en-US" dirty="0"/>
              <a:t>，  </a:t>
            </a:r>
            <a:r>
              <a:rPr lang="en-US" altLang="zh-CN" dirty="0" err="1"/>
              <a:t>GraphTau</a:t>
            </a:r>
            <a:r>
              <a:rPr lang="zh-CN" altLang="en-US" dirty="0"/>
              <a:t>和 </a:t>
            </a:r>
            <a:r>
              <a:rPr lang="en-US" altLang="zh-CN" dirty="0" err="1"/>
              <a:t>GraPU</a:t>
            </a:r>
            <a:r>
              <a:rPr lang="zh-CN" altLang="en-US" dirty="0"/>
              <a:t>，</a:t>
            </a:r>
            <a:r>
              <a:rPr lang="en-US" altLang="zh-CN" dirty="0"/>
              <a:t>Kickstarter 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    2</a:t>
            </a:r>
            <a:r>
              <a:rPr lang="zh-CN" altLang="en-US" dirty="0"/>
              <a:t>、单机服务器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内存容量受限，如</a:t>
            </a:r>
            <a:r>
              <a:rPr lang="en-US" altLang="zh-CN" dirty="0"/>
              <a:t>Stinger, </a:t>
            </a:r>
            <a:r>
              <a:rPr lang="en-US" altLang="zh-CN" dirty="0" err="1"/>
              <a:t>Graphbolt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3</a:t>
            </a:r>
            <a:r>
              <a:rPr lang="zh-CN" altLang="en-US" dirty="0"/>
              <a:t>、</a:t>
            </a:r>
            <a:r>
              <a:rPr lang="en-US" altLang="zh-CN" dirty="0"/>
              <a:t>GPU</a:t>
            </a:r>
            <a:r>
              <a:rPr lang="zh-CN" altLang="en-US" dirty="0"/>
              <a:t>设备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内存容量受限，如</a:t>
            </a:r>
            <a:r>
              <a:rPr lang="en-US" altLang="zh-CN" dirty="0"/>
              <a:t>Hornet, 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40E4DF-A29D-7428-4623-FB8FFD6D895F}"/>
              </a:ext>
            </a:extLst>
          </p:cNvPr>
          <p:cNvSpPr txBox="1"/>
          <p:nvPr/>
        </p:nvSpPr>
        <p:spPr>
          <a:xfrm>
            <a:off x="5892778" y="2136338"/>
            <a:ext cx="55341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想法：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1</a:t>
            </a:r>
            <a:r>
              <a:rPr lang="zh-CN" altLang="en-US" dirty="0"/>
              <a:t>、平台 单机服务器，引入非易失性内存，弥补</a:t>
            </a:r>
            <a:r>
              <a:rPr lang="en-US" altLang="zh-CN" dirty="0"/>
              <a:t>DRAM</a:t>
            </a:r>
            <a:r>
              <a:rPr lang="zh-CN" altLang="en-US" dirty="0"/>
              <a:t>受限的缺陷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2</a:t>
            </a:r>
            <a:r>
              <a:rPr lang="zh-CN" altLang="en-US" dirty="0"/>
              <a:t>、优化目标：减少更新阶段的访存时延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3</a:t>
            </a:r>
            <a:r>
              <a:rPr lang="zh-CN" altLang="en-US" dirty="0"/>
              <a:t>、方法 利用</a:t>
            </a:r>
            <a:r>
              <a:rPr lang="en-US" altLang="zh-CN" dirty="0"/>
              <a:t>NVM</a:t>
            </a:r>
            <a:r>
              <a:rPr lang="zh-CN" altLang="en-US" dirty="0"/>
              <a:t>的两级缓冲区，对图的操作进行合并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11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A0E987CA-26B8-4040-B9C2-52D5BAC18FD6}"/>
              </a:ext>
            </a:extLst>
          </p:cNvPr>
          <p:cNvSpPr/>
          <p:nvPr/>
        </p:nvSpPr>
        <p:spPr>
          <a:xfrm>
            <a:off x="0" y="0"/>
            <a:ext cx="12192000" cy="4540481"/>
          </a:xfrm>
          <a:custGeom>
            <a:avLst/>
            <a:gdLst>
              <a:gd name="connsiteX0" fmla="*/ 774 w 12192000"/>
              <a:gd name="connsiteY0" fmla="*/ 0 h 4895356"/>
              <a:gd name="connsiteX1" fmla="*/ 12191225 w 12192000"/>
              <a:gd name="connsiteY1" fmla="*/ 0 h 4895356"/>
              <a:gd name="connsiteX2" fmla="*/ 12191225 w 12192000"/>
              <a:gd name="connsiteY2" fmla="*/ 4170940 h 4895356"/>
              <a:gd name="connsiteX3" fmla="*/ 12192000 w 12192000"/>
              <a:gd name="connsiteY3" fmla="*/ 4171067 h 4895356"/>
              <a:gd name="connsiteX4" fmla="*/ 12192000 w 12192000"/>
              <a:gd name="connsiteY4" fmla="*/ 4585900 h 4895356"/>
              <a:gd name="connsiteX5" fmla="*/ 11953574 w 12192000"/>
              <a:gd name="connsiteY5" fmla="*/ 4624856 h 4895356"/>
              <a:gd name="connsiteX6" fmla="*/ 6179128 w 12192000"/>
              <a:gd name="connsiteY6" fmla="*/ 4895356 h 4895356"/>
              <a:gd name="connsiteX7" fmla="*/ 128144 w 12192000"/>
              <a:gd name="connsiteY7" fmla="*/ 4579674 h 4895356"/>
              <a:gd name="connsiteX8" fmla="*/ 0 w 12192000"/>
              <a:gd name="connsiteY8" fmla="*/ 4552117 h 4895356"/>
              <a:gd name="connsiteX9" fmla="*/ 0 w 12192000"/>
              <a:gd name="connsiteY9" fmla="*/ 4204850 h 4895356"/>
              <a:gd name="connsiteX10" fmla="*/ 774 w 12192000"/>
              <a:gd name="connsiteY10" fmla="*/ 4204683 h 489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895356">
                <a:moveTo>
                  <a:pt x="774" y="0"/>
                </a:moveTo>
                <a:lnTo>
                  <a:pt x="12191225" y="0"/>
                </a:lnTo>
                <a:lnTo>
                  <a:pt x="12191225" y="4170940"/>
                </a:lnTo>
                <a:lnTo>
                  <a:pt x="12192000" y="4171067"/>
                </a:lnTo>
                <a:lnTo>
                  <a:pt x="12192000" y="4585900"/>
                </a:lnTo>
                <a:lnTo>
                  <a:pt x="11953574" y="4624856"/>
                </a:lnTo>
                <a:cubicBezTo>
                  <a:pt x="10841513" y="4785978"/>
                  <a:pt x="8672610" y="4895356"/>
                  <a:pt x="6179128" y="4895356"/>
                </a:cubicBezTo>
                <a:cubicBezTo>
                  <a:pt x="3458964" y="4895356"/>
                  <a:pt x="1125077" y="4765187"/>
                  <a:pt x="128144" y="4579674"/>
                </a:cubicBezTo>
                <a:lnTo>
                  <a:pt x="0" y="4552117"/>
                </a:lnTo>
                <a:lnTo>
                  <a:pt x="0" y="4204850"/>
                </a:lnTo>
                <a:lnTo>
                  <a:pt x="774" y="4204683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66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9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思源宋体 CN" panose="02020700000000000000" pitchFamily="18" charset="-122"/>
              <a:cs typeface="+mn-cs"/>
              <a:sym typeface="等线" panose="02010600030101010101" pitchFamily="2" charset="-122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2544462" y="3438996"/>
            <a:ext cx="7004073" cy="140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866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9102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思源宋体 CN" panose="02020700000000000000" pitchFamily="18" charset="-122"/>
                <a:cs typeface="Arial" panose="020B0604020202020204" pitchFamily="34" charset="0"/>
                <a:sym typeface="等线" panose="02010600030101010101" pitchFamily="2" charset="-122"/>
              </a:rPr>
              <a:t>Thank you</a:t>
            </a:r>
            <a:endParaRPr kumimoji="0" lang="zh-CN" altLang="en-US" sz="4172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思源宋体 CN" panose="02020700000000000000" pitchFamily="18" charset="-122"/>
              <a:cs typeface="Arial" panose="020B0604020202020204" pitchFamily="34" charset="0"/>
              <a:sym typeface="等线" panose="02010600030101010101" pitchFamily="2" charset="-122"/>
            </a:endParaRPr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9782809" y="356659"/>
            <a:ext cx="1819510" cy="70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866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551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思源宋体 CN" panose="02020700000000000000" pitchFamily="18" charset="-122"/>
                <a:cs typeface="Arial" panose="020B0604020202020204" pitchFamily="34" charset="0"/>
                <a:sym typeface="等线" panose="02010600030101010101" pitchFamily="2" charset="-122"/>
              </a:rPr>
              <a:t> </a:t>
            </a:r>
            <a:endParaRPr kumimoji="0" lang="zh-CN" altLang="en-US" sz="1707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思源宋体 CN" panose="02020700000000000000" pitchFamily="18" charset="-122"/>
              <a:cs typeface="Arial" panose="020B0604020202020204" pitchFamily="34" charset="0"/>
              <a:sym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10EC8B-CC0C-406C-BDCE-7A543B1E6B0D}"/>
              </a:ext>
            </a:extLst>
          </p:cNvPr>
          <p:cNvSpPr txBox="1"/>
          <p:nvPr/>
        </p:nvSpPr>
        <p:spPr>
          <a:xfrm>
            <a:off x="4694478" y="5319768"/>
            <a:ext cx="2803043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汇报人：何开森</a:t>
            </a:r>
          </a:p>
        </p:txBody>
      </p:sp>
    </p:spTree>
    <p:extLst>
      <p:ext uri="{BB962C8B-B14F-4D97-AF65-F5344CB8AC3E}">
        <p14:creationId xmlns:p14="http://schemas.microsoft.com/office/powerpoint/2010/main" val="22935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23D7A"/>
      </a:accent1>
      <a:accent2>
        <a:srgbClr val="008FDC"/>
      </a:accent2>
      <a:accent3>
        <a:srgbClr val="3FAE29"/>
      </a:accent3>
      <a:accent4>
        <a:srgbClr val="8154B9"/>
      </a:accent4>
      <a:accent5>
        <a:srgbClr val="FA972E"/>
      </a:accent5>
      <a:accent6>
        <a:srgbClr val="658AAE"/>
      </a:accent6>
      <a:hlink>
        <a:srgbClr val="023D7A"/>
      </a:hlink>
      <a:folHlink>
        <a:srgbClr val="BFBFB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19559</TotalTime>
  <Words>651</Words>
  <Application>Microsoft Office PowerPoint</Application>
  <PresentationFormat>宽屏</PresentationFormat>
  <Paragraphs>69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-apple-system</vt:lpstr>
      <vt:lpstr>等线</vt:lpstr>
      <vt:lpstr>等线 Light</vt:lpstr>
      <vt:lpstr>方正黑体简体</vt:lpstr>
      <vt:lpstr>微软雅黑</vt:lpstr>
      <vt:lpstr>印品黑体</vt:lpstr>
      <vt:lpstr>Arial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Mr</dc:creator>
  <cp:lastModifiedBy>He Mr.</cp:lastModifiedBy>
  <cp:revision>964</cp:revision>
  <dcterms:created xsi:type="dcterms:W3CDTF">2020-06-21T03:55:57Z</dcterms:created>
  <dcterms:modified xsi:type="dcterms:W3CDTF">2022-06-24T02:57:35Z</dcterms:modified>
</cp:coreProperties>
</file>