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10692000" cx="75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257711" y="1547777"/>
            <a:ext cx="7044600" cy="426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257704" y="5891409"/>
            <a:ext cx="7044600" cy="1647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257704" y="2299346"/>
            <a:ext cx="7044600" cy="4081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257704" y="6552656"/>
            <a:ext cx="7044600" cy="27038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257704" y="4471058"/>
            <a:ext cx="7044600" cy="17499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257704" y="2395696"/>
            <a:ext cx="7044600" cy="7101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257704"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3995291"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257704" y="925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257704" y="1154948"/>
            <a:ext cx="2321700" cy="15707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257704" y="2888617"/>
            <a:ext cx="2321700" cy="6609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05324" y="935744"/>
            <a:ext cx="5264700" cy="8503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3780000" y="-259"/>
            <a:ext cx="3780000" cy="10692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19507" y="2563450"/>
            <a:ext cx="3344400" cy="30812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19507" y="5826864"/>
            <a:ext cx="3344400" cy="25674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083838" y="1505163"/>
            <a:ext cx="3172199" cy="7681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257704" y="8794266"/>
            <a:ext cx="4959600" cy="12579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7704" y="925091"/>
            <a:ext cx="7044600" cy="11904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257704" y="2395696"/>
            <a:ext cx="7044600" cy="7101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7004787" y="9693616"/>
            <a:ext cx="453600" cy="8181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 Id="rId4"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hyperlink" Target="http://opendatacommons.org/licenses/pddl/" TargetMode="External"/><Relationship Id="rId5" Type="http://schemas.openxmlformats.org/officeDocument/2006/relationships/hyperlink" Target="http://opendatacommons.org/licenses/odbl/" TargetMode="External"/><Relationship Id="rId6" Type="http://schemas.openxmlformats.org/officeDocument/2006/relationships/hyperlink" Target="http://www.nationalarchives.gov.uk/doc/open-government-licence/version/3/" TargetMode="External"/><Relationship Id="rId7"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8.jpg"/><Relationship Id="rId4" Type="http://schemas.openxmlformats.org/officeDocument/2006/relationships/hyperlink" Target="http://instances.ckan.org/" TargetMode="External"/><Relationship Id="rId5" Type="http://schemas.openxmlformats.org/officeDocument/2006/relationships/hyperlink" Target="http://docs.ckan.org/en/latest/sysadmin-guid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5.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5.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5.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5.jp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5.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5.jpg"/><Relationship Id="rId4" Type="http://schemas.openxmlformats.org/officeDocument/2006/relationships/image" Target="../media/image19.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5.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5.jpg"/><Relationship Id="rId4" Type="http://schemas.openxmlformats.org/officeDocument/2006/relationships/image" Target="../media/image17.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5.jpg"/><Relationship Id="rId4" Type="http://schemas.openxmlformats.org/officeDocument/2006/relationships/hyperlink" Target="https://docs.google.com/document/d/1qTvI9YKtUrOPf2ODvfwRYa21OY7CntWAiB2IgzFZklg/edit#heading=h.466mkec93lb2" TargetMode="External"/><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jp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jp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05.jp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5.jpg"/><Relationship Id="rId4" Type="http://schemas.openxmlformats.org/officeDocument/2006/relationships/image" Target="../media/image25.png"/><Relationship Id="rId5" Type="http://schemas.openxmlformats.org/officeDocument/2006/relationships/hyperlink" Target="http://geojson.org/geojson-spec.html" TargetMode="External"/><Relationship Id="rId6" Type="http://schemas.openxmlformats.org/officeDocument/2006/relationships/image" Target="../media/image23.png"/><Relationship Id="rId7" Type="http://schemas.openxmlformats.org/officeDocument/2006/relationships/hyperlink" Target="http://geojson.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5.jp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5.jp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5.jp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jpg"/><Relationship Id="rId4" Type="http://schemas.openxmlformats.org/officeDocument/2006/relationships/image" Target="../media/image30.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06.jp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5.jp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5.jpg"/><Relationship Id="rId4"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55" name="Shape 55"/>
          <p:cNvPicPr preferRelativeResize="0"/>
          <p:nvPr/>
        </p:nvPicPr>
        <p:blipFill>
          <a:blip r:embed="rId4">
            <a:alphaModFix/>
          </a:blip>
          <a:stretch>
            <a:fillRect/>
          </a:stretch>
        </p:blipFill>
        <p:spPr>
          <a:xfrm>
            <a:off x="2185575" y="352124"/>
            <a:ext cx="3515027" cy="1530575"/>
          </a:xfrm>
          <a:prstGeom prst="rect">
            <a:avLst/>
          </a:prstGeom>
          <a:noFill/>
          <a:ln>
            <a:noFill/>
          </a:ln>
        </p:spPr>
      </p:pic>
      <p:sp>
        <p:nvSpPr>
          <p:cNvPr id="56" name="Shape 56"/>
          <p:cNvSpPr txBox="1"/>
          <p:nvPr/>
        </p:nvSpPr>
        <p:spPr>
          <a:xfrm>
            <a:off x="2688725" y="7882525"/>
            <a:ext cx="4307700" cy="1326900"/>
          </a:xfrm>
          <a:prstGeom prst="rect">
            <a:avLst/>
          </a:prstGeom>
          <a:noFill/>
          <a:ln>
            <a:noFill/>
          </a:ln>
        </p:spPr>
        <p:txBody>
          <a:bodyPr anchorCtr="0" anchor="t" bIns="91425" lIns="91425" rIns="91425" tIns="91425">
            <a:noAutofit/>
          </a:bodyPr>
          <a:lstStyle/>
          <a:p>
            <a:pPr lvl="0" algn="r">
              <a:spcBef>
                <a:spcPts val="0"/>
              </a:spcBef>
              <a:buNone/>
            </a:pPr>
            <a:r>
              <a:rPr b="1" lang="pt-BR" sz="6000">
                <a:solidFill>
                  <a:srgbClr val="FFFFFF"/>
                </a:solidFill>
              </a:rPr>
              <a:t>Guia CKAN</a:t>
            </a:r>
          </a:p>
        </p:txBody>
      </p:sp>
      <p:sp>
        <p:nvSpPr>
          <p:cNvPr id="57" name="Shape 57"/>
          <p:cNvSpPr txBox="1"/>
          <p:nvPr/>
        </p:nvSpPr>
        <p:spPr>
          <a:xfrm>
            <a:off x="1228675" y="8804875"/>
            <a:ext cx="5706300" cy="1326900"/>
          </a:xfrm>
          <a:prstGeom prst="rect">
            <a:avLst/>
          </a:prstGeom>
          <a:noFill/>
          <a:ln>
            <a:noFill/>
          </a:ln>
        </p:spPr>
        <p:txBody>
          <a:bodyPr anchorCtr="0" anchor="t" bIns="91425" lIns="91425" rIns="91425" tIns="91425">
            <a:noAutofit/>
          </a:bodyPr>
          <a:lstStyle/>
          <a:p>
            <a:pPr lvl="0" rtl="0" algn="r">
              <a:lnSpc>
                <a:spcPct val="115000"/>
              </a:lnSpc>
              <a:spcBef>
                <a:spcPts val="0"/>
              </a:spcBef>
              <a:buNone/>
            </a:pPr>
            <a:r>
              <a:rPr lang="pt-BR" sz="3500">
                <a:solidFill>
                  <a:srgbClr val="FFFFFF"/>
                </a:solidFill>
              </a:rPr>
              <a:t>para administradores</a:t>
            </a:r>
          </a:p>
        </p:txBody>
      </p:sp>
      <p:sp>
        <p:nvSpPr>
          <p:cNvPr id="58" name="Shape 58"/>
          <p:cNvSpPr txBox="1"/>
          <p:nvPr/>
        </p:nvSpPr>
        <p:spPr>
          <a:xfrm>
            <a:off x="1173150" y="9763500"/>
            <a:ext cx="5706300" cy="1326900"/>
          </a:xfrm>
          <a:prstGeom prst="rect">
            <a:avLst/>
          </a:prstGeom>
          <a:noFill/>
          <a:ln>
            <a:noFill/>
          </a:ln>
        </p:spPr>
        <p:txBody>
          <a:bodyPr anchorCtr="0" anchor="t" bIns="91425" lIns="91425" rIns="91425" tIns="91425">
            <a:noAutofit/>
          </a:bodyPr>
          <a:lstStyle/>
          <a:p>
            <a:pPr lvl="0" rtl="0" algn="r">
              <a:lnSpc>
                <a:spcPct val="115000"/>
              </a:lnSpc>
              <a:spcBef>
                <a:spcPts val="0"/>
              </a:spcBef>
              <a:buNone/>
            </a:pPr>
            <a:r>
              <a:rPr lang="pt-BR" sz="3500">
                <a:solidFill>
                  <a:srgbClr val="FFFFFF"/>
                </a:solidFill>
              </a:rPr>
              <a:t>gastosabertos.org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42" name="Shape 142"/>
          <p:cNvSpPr txBox="1"/>
          <p:nvPr/>
        </p:nvSpPr>
        <p:spPr>
          <a:xfrm>
            <a:off x="352250" y="842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LICENÇA DE DADOS LIVRES</a:t>
            </a:r>
          </a:p>
        </p:txBody>
      </p:sp>
      <p:sp>
        <p:nvSpPr>
          <p:cNvPr id="143" name="Shape 143"/>
          <p:cNvSpPr txBox="1"/>
          <p:nvPr/>
        </p:nvSpPr>
        <p:spPr>
          <a:xfrm>
            <a:off x="318075" y="1394600"/>
            <a:ext cx="6538500" cy="3082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É recomendado que todo dado seja distribuído com alguma licença, há licenças especificas para dados, e é importante ressaltar que elas são especificas para dados e não deve ser utilizada licenças existentes para software livre ou conteúdo livre.</a:t>
            </a:r>
          </a:p>
          <a:p>
            <a:pPr lvl="0" rtl="0" algn="just">
              <a:lnSpc>
                <a:spcPct val="115000"/>
              </a:lnSpc>
              <a:spcBef>
                <a:spcPts val="0"/>
              </a:spcBef>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Open Data Commons Public Domain Dedication and License (PDDL) - </a:t>
            </a:r>
            <a:r>
              <a:rPr lang="pt-BR" sz="1500" u="sng">
                <a:solidFill>
                  <a:srgbClr val="1155CC"/>
                </a:solidFill>
                <a:hlinkClick r:id="rId4"/>
              </a:rPr>
              <a:t>http://opendatacommons.org/licenses/pddl/</a:t>
            </a:r>
          </a:p>
          <a:p>
            <a:pPr indent="-323850" lvl="0" marL="457200" rtl="0">
              <a:lnSpc>
                <a:spcPct val="115000"/>
              </a:lnSpc>
              <a:spcBef>
                <a:spcPts val="0"/>
              </a:spcBef>
              <a:buClr>
                <a:schemeClr val="dk1"/>
              </a:buClr>
              <a:buSzPct val="100000"/>
              <a:buChar char="●"/>
            </a:pPr>
            <a:r>
              <a:rPr lang="pt-BR" sz="1500">
                <a:solidFill>
                  <a:schemeClr val="dk1"/>
                </a:solidFill>
              </a:rPr>
              <a:t>Open Data Commons Open Database License - </a:t>
            </a:r>
            <a:r>
              <a:rPr lang="pt-BR" sz="1500" u="sng">
                <a:solidFill>
                  <a:srgbClr val="1155CC"/>
                </a:solidFill>
                <a:hlinkClick r:id="rId5"/>
              </a:rPr>
              <a:t>http://opendatacommons.org/licenses/odbl/</a:t>
            </a:r>
          </a:p>
          <a:p>
            <a:pPr indent="-323850" lvl="0" marL="457200" rtl="0" algn="just">
              <a:lnSpc>
                <a:spcPct val="115000"/>
              </a:lnSpc>
              <a:spcBef>
                <a:spcPts val="0"/>
              </a:spcBef>
              <a:buClr>
                <a:schemeClr val="dk1"/>
              </a:buClr>
              <a:buSzPct val="100000"/>
              <a:buChar char="●"/>
            </a:pPr>
            <a:r>
              <a:rPr lang="pt-BR" sz="1500">
                <a:solidFill>
                  <a:schemeClr val="dk1"/>
                </a:solidFill>
              </a:rPr>
              <a:t>Database Contents License - http://opendatacommons.org/licenses/dbcl/</a:t>
            </a:r>
          </a:p>
          <a:p>
            <a:pPr lvl="0" rtl="0" algn="just">
              <a:lnSpc>
                <a:spcPct val="115000"/>
              </a:lnSpc>
              <a:spcBef>
                <a:spcPts val="0"/>
              </a:spcBef>
              <a:buNone/>
            </a:pPr>
            <a:r>
              <a:t/>
            </a:r>
            <a:endParaRPr sz="1500">
              <a:solidFill>
                <a:schemeClr val="dk1"/>
              </a:solidFill>
            </a:endParaRPr>
          </a:p>
          <a:p>
            <a:pPr indent="-323850" lvl="0" marL="457200" rtl="0">
              <a:lnSpc>
                <a:spcPct val="115000"/>
              </a:lnSpc>
              <a:spcBef>
                <a:spcPts val="0"/>
              </a:spcBef>
              <a:buClr>
                <a:schemeClr val="dk1"/>
              </a:buClr>
              <a:buSzPct val="100000"/>
              <a:buChar char="●"/>
            </a:pPr>
            <a:r>
              <a:rPr lang="pt-BR" sz="1500">
                <a:solidFill>
                  <a:schemeClr val="dk1"/>
                </a:solidFill>
              </a:rPr>
              <a:t>Open Government License - </a:t>
            </a:r>
            <a:r>
              <a:rPr lang="pt-BR" sz="1500" u="sng">
                <a:solidFill>
                  <a:srgbClr val="1155CC"/>
                </a:solidFill>
                <a:hlinkClick r:id="rId6"/>
              </a:rPr>
              <a:t>http://www.nationalarchives.gov.uk/doc/open-government-licence/version/3/</a:t>
            </a:r>
          </a:p>
        </p:txBody>
      </p:sp>
      <p:pic>
        <p:nvPicPr>
          <p:cNvPr id="144" name="Shape 144"/>
          <p:cNvPicPr preferRelativeResize="0"/>
          <p:nvPr/>
        </p:nvPicPr>
        <p:blipFill>
          <a:blip r:embed="rId7">
            <a:alphaModFix/>
          </a:blip>
          <a:stretch>
            <a:fillRect/>
          </a:stretch>
        </p:blipFill>
        <p:spPr>
          <a:xfrm>
            <a:off x="3715750" y="6311550"/>
            <a:ext cx="2897250" cy="2300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50" name="Shape 150"/>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2500">
                <a:solidFill>
                  <a:srgbClr val="FFFFFF"/>
                </a:solidFill>
              </a:rPr>
              <a:t>Mod. 02. Conceitos básicos do CKAN </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151" name="Shape 151"/>
          <p:cNvSpPr txBox="1"/>
          <p:nvPr/>
        </p:nvSpPr>
        <p:spPr>
          <a:xfrm>
            <a:off x="517125" y="1616125"/>
            <a:ext cx="6807600" cy="1516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objetivo é explicar o workflow de funcionamento do CKAN e suas principais características.</a:t>
            </a:r>
          </a:p>
        </p:txBody>
      </p:sp>
      <p:sp>
        <p:nvSpPr>
          <p:cNvPr id="152" name="Shape 152"/>
          <p:cNvSpPr txBox="1"/>
          <p:nvPr/>
        </p:nvSpPr>
        <p:spPr>
          <a:xfrm>
            <a:off x="431625" y="23295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Quem utiliza?</a:t>
            </a:r>
          </a:p>
        </p:txBody>
      </p:sp>
      <p:sp>
        <p:nvSpPr>
          <p:cNvPr id="153" name="Shape 153"/>
          <p:cNvSpPr txBox="1"/>
          <p:nvPr/>
        </p:nvSpPr>
        <p:spPr>
          <a:xfrm>
            <a:off x="464875" y="2887075"/>
            <a:ext cx="6629400" cy="3743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CKAN é uma ferramenta para fazer sites de dados abertos. (Pense em um sistema de gerenciamento de conteúdo como o WordPress - mas para dados, em vez de páginas e posts.) Ele ajuda você a gerenciar e publicar coleções de dados. Ele é usado por governos nacionais e locais, instituições de pesquisa e outras organizações que coletam uma grande quantidade de dados.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Uma vez que os seus dados são publicados, os usuários podem usar seus recursos de pesquisa facetada para procurar e encontrar os dados de que necessitam, e visualizá-la utilizando mapas, gráficos e tabelas - se eles são os desenvolvedores, jornalistas, pesquisadores, ONGs, cidadãos, ou mesmo a sua própria equipe .</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Neste site é possível visualizar instancias atuais do CKAN, o </a:t>
            </a:r>
            <a:r>
              <a:rPr lang="pt-BR" sz="1500" u="sng">
                <a:solidFill>
                  <a:srgbClr val="1155CC"/>
                </a:solidFill>
                <a:hlinkClick r:id="rId4"/>
              </a:rPr>
              <a:t>http://instances.ckan.org/</a:t>
            </a:r>
            <a:r>
              <a:rPr lang="pt-BR" sz="1500">
                <a:solidFill>
                  <a:schemeClr val="dk1"/>
                </a:solidFill>
              </a:rPr>
              <a:t>.</a:t>
            </a:r>
          </a:p>
        </p:txBody>
      </p:sp>
      <p:sp>
        <p:nvSpPr>
          <p:cNvPr id="154" name="Shape 154"/>
          <p:cNvSpPr txBox="1"/>
          <p:nvPr/>
        </p:nvSpPr>
        <p:spPr>
          <a:xfrm>
            <a:off x="465300" y="7099000"/>
            <a:ext cx="6629400" cy="442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73333"/>
              <a:buFont typeface="Arial"/>
              <a:buNone/>
            </a:pPr>
            <a:r>
              <a:rPr b="1" lang="pt-BR" sz="1500">
                <a:solidFill>
                  <a:srgbClr val="38761D"/>
                </a:solidFill>
              </a:rPr>
              <a:t>Referências e documentações disponíveis na Internet sobre o CKAN.</a:t>
            </a:r>
          </a:p>
        </p:txBody>
      </p:sp>
      <p:sp>
        <p:nvSpPr>
          <p:cNvPr id="155" name="Shape 155"/>
          <p:cNvSpPr txBox="1"/>
          <p:nvPr/>
        </p:nvSpPr>
        <p:spPr>
          <a:xfrm>
            <a:off x="464875" y="7731525"/>
            <a:ext cx="6361500" cy="1769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lang="pt-BR" sz="1500">
                <a:solidFill>
                  <a:schemeClr val="dk1"/>
                </a:solidFill>
              </a:rPr>
              <a:t>Há diversos fóruns e manuais sobre a utilização do CKAN na internet, porém a documentação oficial pode ser acessada: </a:t>
            </a:r>
            <a:r>
              <a:rPr lang="pt-BR" sz="1500">
                <a:solidFill>
                  <a:schemeClr val="dk1"/>
                </a:solidFill>
                <a:hlinkClick r:id="rId5"/>
              </a:rPr>
              <a:t>http://docs.ckan.org/en/latest/sysadmin-guide.html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61" name="Shape 161"/>
          <p:cNvSpPr txBox="1"/>
          <p:nvPr/>
        </p:nvSpPr>
        <p:spPr>
          <a:xfrm>
            <a:off x="465300" y="763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OS DATASETS E RECURSOS</a:t>
            </a:r>
          </a:p>
        </p:txBody>
      </p:sp>
      <p:pic>
        <p:nvPicPr>
          <p:cNvPr id="162" name="Shape 162"/>
          <p:cNvPicPr preferRelativeResize="0"/>
          <p:nvPr/>
        </p:nvPicPr>
        <p:blipFill>
          <a:blip r:embed="rId4">
            <a:alphaModFix/>
          </a:blip>
          <a:stretch>
            <a:fillRect/>
          </a:stretch>
        </p:blipFill>
        <p:spPr>
          <a:xfrm>
            <a:off x="269152" y="1512852"/>
            <a:ext cx="2265525" cy="2025786"/>
          </a:xfrm>
          <a:prstGeom prst="rect">
            <a:avLst/>
          </a:prstGeom>
          <a:noFill/>
          <a:ln>
            <a:noFill/>
          </a:ln>
        </p:spPr>
      </p:pic>
      <p:sp>
        <p:nvSpPr>
          <p:cNvPr id="163" name="Shape 163"/>
          <p:cNvSpPr txBox="1"/>
          <p:nvPr/>
        </p:nvSpPr>
        <p:spPr>
          <a:xfrm>
            <a:off x="2642425" y="1272275"/>
            <a:ext cx="4550700" cy="1859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fins CKAN, os dados são publicados em unidades chamadas "bases de dados". Um conjunto de dados é um pacote de dados - por exemplo, poderia ser as estatísticas de criminalidade para uma região, os valores de gastos para um departamento do governo, ou as leituras de temperatura de várias estações meteorológicas. Quando os usuários pesquisar dados, os resultados da pesquisa que vêem será conjuntos de dados individuais.</a:t>
            </a:r>
          </a:p>
        </p:txBody>
      </p:sp>
      <p:sp>
        <p:nvSpPr>
          <p:cNvPr id="164" name="Shape 164"/>
          <p:cNvSpPr txBox="1"/>
          <p:nvPr/>
        </p:nvSpPr>
        <p:spPr>
          <a:xfrm>
            <a:off x="269150" y="41184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ELEMENTOS DE UM DATASET</a:t>
            </a:r>
          </a:p>
        </p:txBody>
      </p:sp>
      <p:sp>
        <p:nvSpPr>
          <p:cNvPr id="165" name="Shape 165"/>
          <p:cNvSpPr txBox="1"/>
          <p:nvPr/>
        </p:nvSpPr>
        <p:spPr>
          <a:xfrm>
            <a:off x="440400" y="4469025"/>
            <a:ext cx="6458100" cy="2495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b="1" lang="pt-BR" sz="1500">
                <a:solidFill>
                  <a:schemeClr val="dk1"/>
                </a:solidFill>
              </a:rPr>
              <a:t>Metadados :</a:t>
            </a:r>
          </a:p>
          <a:p>
            <a:pPr lvl="0" rtl="0" algn="just">
              <a:lnSpc>
                <a:spcPct val="115000"/>
              </a:lnSpc>
              <a:spcBef>
                <a:spcPts val="0"/>
              </a:spcBef>
              <a:buClr>
                <a:schemeClr val="dk1"/>
              </a:buClr>
              <a:buSzPct val="73333"/>
              <a:buFont typeface="Arial"/>
              <a:buNone/>
            </a:pPr>
            <a:r>
              <a:rPr lang="pt-BR" sz="1500">
                <a:solidFill>
                  <a:schemeClr val="dk1"/>
                </a:solidFill>
              </a:rPr>
              <a:t>	Por exemplo, o título e editora, data, que formata ele está disponível em, qual licença ele é liberado sob, etc.</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b="1" lang="pt-BR" sz="1500">
                <a:solidFill>
                  <a:schemeClr val="dk1"/>
                </a:solidFill>
              </a:rPr>
              <a:t>Recursos:</a:t>
            </a:r>
          </a:p>
          <a:p>
            <a:pPr lvl="0" rtl="0" algn="just">
              <a:lnSpc>
                <a:spcPct val="115000"/>
              </a:lnSpc>
              <a:spcBef>
                <a:spcPts val="0"/>
              </a:spcBef>
              <a:buClr>
                <a:schemeClr val="dk1"/>
              </a:buClr>
              <a:buSzPct val="73333"/>
              <a:buFont typeface="Arial"/>
              <a:buNone/>
            </a:pPr>
            <a:r>
              <a:rPr lang="pt-BR" sz="1500">
                <a:solidFill>
                  <a:schemeClr val="dk1"/>
                </a:solidFill>
              </a:rPr>
              <a:t>	CKAN não se importa que formato os dados estão. Um recurso pode ser uma planilha CSV ou Excel, arquivo XML, documento PDF, arquivo de imagem, dados vinculados no formato RDF, etc. CKAN pode armazenar o recurso internamente, ou armazená-lo simplesmente como um link, o recurso próprio ser em outro lugar na web. Um conjunto de dados pode conter qualquer número de recursos. Por exemplo, diferentes recursos pode conter os dados para anos diferentes, ou eles podem conter os mesmos dados em diferentes formatos.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71" name="Shape 171"/>
          <p:cNvSpPr txBox="1"/>
          <p:nvPr/>
        </p:nvSpPr>
        <p:spPr>
          <a:xfrm>
            <a:off x="465300" y="763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USUÁRIOS, ORGANIZAÇÕES E PERMISSÕES</a:t>
            </a:r>
          </a:p>
        </p:txBody>
      </p:sp>
      <p:sp>
        <p:nvSpPr>
          <p:cNvPr id="172" name="Shape 172"/>
          <p:cNvSpPr txBox="1"/>
          <p:nvPr/>
        </p:nvSpPr>
        <p:spPr>
          <a:xfrm>
            <a:off x="2740275" y="1321200"/>
            <a:ext cx="4354500" cy="18594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Usuários CKAN pode registrar contas de usuários e efetuar login normalmente (dependendo da configuração local), o login não é necessário para procurar e encontrar dados, mas é necessário para todas as funções de publicação: Conjuntos de dados podem ser criados, editados, pelos usuários com o permissões apropriadas.</a:t>
            </a:r>
          </a:p>
        </p:txBody>
      </p:sp>
      <p:pic>
        <p:nvPicPr>
          <p:cNvPr id="173" name="Shape 173"/>
          <p:cNvPicPr preferRelativeResize="0"/>
          <p:nvPr/>
        </p:nvPicPr>
        <p:blipFill>
          <a:blip r:embed="rId4">
            <a:alphaModFix/>
          </a:blip>
          <a:stretch>
            <a:fillRect/>
          </a:stretch>
        </p:blipFill>
        <p:spPr>
          <a:xfrm>
            <a:off x="131622" y="1540824"/>
            <a:ext cx="2532424" cy="1715974"/>
          </a:xfrm>
          <a:prstGeom prst="rect">
            <a:avLst/>
          </a:prstGeom>
          <a:noFill/>
          <a:ln>
            <a:noFill/>
          </a:ln>
        </p:spPr>
      </p:pic>
      <p:sp>
        <p:nvSpPr>
          <p:cNvPr id="174" name="Shape 174"/>
          <p:cNvSpPr txBox="1"/>
          <p:nvPr/>
        </p:nvSpPr>
        <p:spPr>
          <a:xfrm>
            <a:off x="192950" y="3648500"/>
            <a:ext cx="6901800" cy="18594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Normalmente, cada conjunto de dados é propriedade de uma "organização". Um exemplo, CKAN pode ter qualquer número de organizações. Por exemplo, se CKAN está sendo usado como um portal de dados por um governo nacional, as organizações podem ser diferentes departamentos governamentais, cada um dos quais publica dados. Cada organização pode ter seu próprio fluxo de trabalho e autorizações, permitindo-lhe gerir o seu próprio processo de publicação.</a:t>
            </a:r>
          </a:p>
          <a:p>
            <a:pPr lvl="0" rtl="0">
              <a:lnSpc>
                <a:spcPct val="115000"/>
              </a:lnSpc>
              <a:spcBef>
                <a:spcPts val="0"/>
              </a:spcBef>
              <a:buNone/>
            </a:pPr>
            <a:r>
              <a:t/>
            </a:r>
            <a:endParaRPr sz="1500">
              <a:solidFill>
                <a:schemeClr val="dk1"/>
              </a:solidFill>
            </a:endParaRPr>
          </a:p>
          <a:p>
            <a:pPr lvl="0" rtl="0" algn="just">
              <a:lnSpc>
                <a:spcPct val="115000"/>
              </a:lnSpc>
              <a:spcBef>
                <a:spcPts val="0"/>
              </a:spcBef>
              <a:buNone/>
            </a:pPr>
            <a:r>
              <a:rPr lang="pt-BR" sz="1500">
                <a:solidFill>
                  <a:schemeClr val="dk1"/>
                </a:solidFill>
              </a:rPr>
              <a:t>Administradores de uma organização pode adicionar usuários individuais a ele, com diferentes funções, dependendo do nível de autorização necessários. Um usuário em uma organização pode criar um conjunto de dados de propriedade da organização. Na configuração padrão, esse conjunto de dados é inicialmente privado e visível apenas para outros usuários na mesma organização. Quando ele está pronto para publicação, ele pode ser publicado na imprensa de um botão. Isso pode exigir um nível de autorização mais alto dentro da organização.</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lang="pt-BR" sz="1500">
                <a:solidFill>
                  <a:schemeClr val="dk1"/>
                </a:solidFill>
              </a:rPr>
              <a:t>Os conjuntos de dados normalmente não pode ser criado, exceto dentro das organizações. É possível, no entanto, para configurar CKAN para permitir que conjuntos de dados não pertencentes a qualquer organização. Tais conjuntos de dados pode ser editada por qualquer usuário logado, criando a possibilidade de uma DataHub wiki-like.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180" name="Shape 180"/>
          <p:cNvSpPr txBox="1"/>
          <p:nvPr/>
        </p:nvSpPr>
        <p:spPr>
          <a:xfrm>
            <a:off x="562725" y="6207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CRIANDO A CONTA DE ADMINISTRADOR</a:t>
            </a:r>
          </a:p>
        </p:txBody>
      </p:sp>
      <p:sp>
        <p:nvSpPr>
          <p:cNvPr id="181" name="Shape 181"/>
          <p:cNvSpPr txBox="1"/>
          <p:nvPr/>
        </p:nvSpPr>
        <p:spPr>
          <a:xfrm>
            <a:off x="562725" y="1174400"/>
            <a:ext cx="6531900" cy="16149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73333"/>
              <a:buFont typeface="Arial"/>
              <a:buNone/>
            </a:pPr>
            <a:r>
              <a:rPr lang="pt-BR" sz="1500">
                <a:solidFill>
                  <a:schemeClr val="dk1"/>
                </a:solidFill>
              </a:rPr>
              <a:t>Normalmente, uma conta de administrador de sistema é criado como parte do processo de criação de CKAN. Se um não existir, você precisará criar um usuário sysadmin, ou dar direitos sysadmin a um usuário existente. Para fazer isso requer acesso ao servidor; consulte Criando um usuário sysadmin para mais detalhes. Se uma outra organização está hospedando CKAN, você terá que pedir-lhes para criar um usuário sysadmin.</a:t>
            </a:r>
          </a:p>
          <a:p>
            <a:pPr lvl="0" rtl="0" algn="just">
              <a:lnSpc>
                <a:spcPct val="115000"/>
              </a:lnSpc>
              <a:spcBef>
                <a:spcPts val="0"/>
              </a:spcBef>
              <a:spcAft>
                <a:spcPts val="800"/>
              </a:spcAft>
              <a:buClr>
                <a:schemeClr val="dk1"/>
              </a:buClr>
              <a:buSzPct val="73333"/>
              <a:buFont typeface="Arial"/>
              <a:buNone/>
            </a:pPr>
            <a:r>
              <a:rPr lang="pt-BR" sz="1500">
                <a:solidFill>
                  <a:schemeClr val="dk1"/>
                </a:solidFill>
              </a:rPr>
              <a:t>Adicionando mais contas sysadmin é feito da mesma maneira. Ele não pode ser feito através de web UI.</a:t>
            </a:r>
          </a:p>
          <a:p>
            <a:pPr lvl="0">
              <a:spcBef>
                <a:spcPts val="0"/>
              </a:spcBef>
              <a:buNone/>
            </a:pPr>
            <a:r>
              <a:t/>
            </a:r>
            <a:endParaRPr/>
          </a:p>
        </p:txBody>
      </p:sp>
      <p:sp>
        <p:nvSpPr>
          <p:cNvPr id="182" name="Shape 182"/>
          <p:cNvSpPr txBox="1"/>
          <p:nvPr/>
        </p:nvSpPr>
        <p:spPr>
          <a:xfrm>
            <a:off x="562725" y="37919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OBSERVAÇÕES</a:t>
            </a:r>
          </a:p>
        </p:txBody>
      </p:sp>
      <p:sp>
        <p:nvSpPr>
          <p:cNvPr id="183" name="Shape 183"/>
          <p:cNvSpPr txBox="1"/>
          <p:nvPr/>
        </p:nvSpPr>
        <p:spPr>
          <a:xfrm>
            <a:off x="583950" y="4355075"/>
            <a:ext cx="6531900" cy="16149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lang="pt-BR" sz="1500">
                <a:solidFill>
                  <a:schemeClr val="dk1"/>
                </a:solidFill>
              </a:rPr>
              <a:t>Um usuário sysadmin pode acessar e editar quaisquer organizações, ver, alterar detalhes e excluir permanentemente datasets. Você deve considerar cuidadosamente quem tem acesso a uma conta de administrador de sistema em seu sistema CKAN.</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89" name="Shape 189"/>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2500">
                <a:solidFill>
                  <a:srgbClr val="FFFFFF"/>
                </a:solidFill>
              </a:rPr>
              <a:t>Mod. 03. Customização de Interface </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190" name="Shape 190"/>
          <p:cNvSpPr txBox="1"/>
          <p:nvPr/>
        </p:nvSpPr>
        <p:spPr>
          <a:xfrm>
            <a:off x="489325" y="1367350"/>
            <a:ext cx="6630600" cy="1125600"/>
          </a:xfrm>
          <a:prstGeom prst="rect">
            <a:avLst/>
          </a:prstGeom>
          <a:noFill/>
          <a:ln>
            <a:noFill/>
          </a:ln>
        </p:spPr>
        <p:txBody>
          <a:bodyPr anchorCtr="0" anchor="t" bIns="91425" lIns="91425" rIns="91425" tIns="91425">
            <a:noAutofit/>
          </a:bodyPr>
          <a:lstStyle/>
          <a:p>
            <a:pPr lvl="0" rtl="0" algn="just">
              <a:lnSpc>
                <a:spcPct val="142857"/>
              </a:lnSpc>
              <a:spcBef>
                <a:spcPts val="0"/>
              </a:spcBef>
              <a:spcAft>
                <a:spcPts val="800"/>
              </a:spcAft>
              <a:buClr>
                <a:schemeClr val="dk1"/>
              </a:buClr>
              <a:buFont typeface="Arial"/>
              <a:buNone/>
            </a:pPr>
            <a:r>
              <a:rPr lang="pt-BR">
                <a:solidFill>
                  <a:srgbClr val="274E13"/>
                </a:solidFill>
              </a:rPr>
              <a:t>Algumas personalizações simples para o seu site CKAN estão disponíveis através da interface do usuário, feito o login com usuário administrador, acesse o menu </a:t>
            </a:r>
            <a:r>
              <a:rPr b="1" lang="pt-BR">
                <a:solidFill>
                  <a:srgbClr val="274E13"/>
                </a:solidFill>
              </a:rPr>
              <a:t>Sysadmin Settings</a:t>
            </a:r>
            <a:r>
              <a:rPr lang="pt-BR">
                <a:solidFill>
                  <a:srgbClr val="274E13"/>
                </a:solidFill>
              </a:rPr>
              <a:t> e a opção </a:t>
            </a:r>
            <a:r>
              <a:rPr b="1" lang="pt-BR">
                <a:solidFill>
                  <a:srgbClr val="274E13"/>
                </a:solidFill>
              </a:rPr>
              <a:t>Config</a:t>
            </a:r>
            <a:r>
              <a:rPr lang="pt-BR">
                <a:solidFill>
                  <a:srgbClr val="274E13"/>
                </a:solidFill>
              </a:rPr>
              <a:t>. Aqui você pode editar o seguinte:</a:t>
            </a:r>
          </a:p>
        </p:txBody>
      </p:sp>
      <p:sp>
        <p:nvSpPr>
          <p:cNvPr id="191" name="Shape 191"/>
          <p:cNvSpPr txBox="1"/>
          <p:nvPr/>
        </p:nvSpPr>
        <p:spPr>
          <a:xfrm>
            <a:off x="782925" y="2541775"/>
            <a:ext cx="1019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Font typeface="Arial"/>
              <a:buNone/>
            </a:pPr>
            <a:r>
              <a:rPr b="1" lang="pt-BR">
                <a:solidFill>
                  <a:schemeClr val="dk1"/>
                </a:solidFill>
              </a:rPr>
              <a:t>Site title</a:t>
            </a:r>
          </a:p>
        </p:txBody>
      </p:sp>
      <p:sp>
        <p:nvSpPr>
          <p:cNvPr id="192" name="Shape 192"/>
          <p:cNvSpPr txBox="1"/>
          <p:nvPr/>
        </p:nvSpPr>
        <p:spPr>
          <a:xfrm>
            <a:off x="717925" y="4162200"/>
            <a:ext cx="1019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Style</a:t>
            </a:r>
          </a:p>
          <a:p>
            <a:pPr lvl="0" rtl="0" algn="just">
              <a:lnSpc>
                <a:spcPct val="115000"/>
              </a:lnSpc>
              <a:spcBef>
                <a:spcPts val="0"/>
              </a:spcBef>
              <a:spcAft>
                <a:spcPts val="800"/>
              </a:spcAft>
              <a:buNone/>
            </a:pPr>
            <a:r>
              <a:t/>
            </a:r>
            <a:endParaRPr b="1">
              <a:solidFill>
                <a:schemeClr val="dk1"/>
              </a:solidFill>
            </a:endParaRPr>
          </a:p>
        </p:txBody>
      </p:sp>
      <p:sp>
        <p:nvSpPr>
          <p:cNvPr id="193" name="Shape 193"/>
          <p:cNvSpPr txBox="1"/>
          <p:nvPr/>
        </p:nvSpPr>
        <p:spPr>
          <a:xfrm>
            <a:off x="782925" y="4954500"/>
            <a:ext cx="16149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Site tag logo</a:t>
            </a:r>
          </a:p>
        </p:txBody>
      </p:sp>
      <p:sp>
        <p:nvSpPr>
          <p:cNvPr id="194" name="Shape 194"/>
          <p:cNvSpPr txBox="1"/>
          <p:nvPr/>
        </p:nvSpPr>
        <p:spPr>
          <a:xfrm>
            <a:off x="794125" y="5782625"/>
            <a:ext cx="1019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About</a:t>
            </a:r>
          </a:p>
        </p:txBody>
      </p:sp>
      <p:sp>
        <p:nvSpPr>
          <p:cNvPr id="195" name="Shape 195"/>
          <p:cNvSpPr txBox="1"/>
          <p:nvPr/>
        </p:nvSpPr>
        <p:spPr>
          <a:xfrm>
            <a:off x="794125" y="6610750"/>
            <a:ext cx="1019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Site title</a:t>
            </a:r>
          </a:p>
        </p:txBody>
      </p:sp>
      <p:sp>
        <p:nvSpPr>
          <p:cNvPr id="196" name="Shape 196"/>
          <p:cNvSpPr txBox="1"/>
          <p:nvPr/>
        </p:nvSpPr>
        <p:spPr>
          <a:xfrm>
            <a:off x="794125" y="7771850"/>
            <a:ext cx="1019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Intro text</a:t>
            </a:r>
          </a:p>
        </p:txBody>
      </p:sp>
      <p:sp>
        <p:nvSpPr>
          <p:cNvPr id="197" name="Shape 197"/>
          <p:cNvSpPr txBox="1"/>
          <p:nvPr/>
        </p:nvSpPr>
        <p:spPr>
          <a:xfrm>
            <a:off x="794125" y="8658250"/>
            <a:ext cx="14322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None/>
            </a:pPr>
            <a:r>
              <a:rPr b="1" lang="pt-BR">
                <a:solidFill>
                  <a:schemeClr val="dk1"/>
                </a:solidFill>
              </a:rPr>
              <a:t>Custom CSS</a:t>
            </a:r>
          </a:p>
        </p:txBody>
      </p:sp>
      <p:sp>
        <p:nvSpPr>
          <p:cNvPr id="198" name="Shape 198"/>
          <p:cNvSpPr txBox="1"/>
          <p:nvPr/>
        </p:nvSpPr>
        <p:spPr>
          <a:xfrm>
            <a:off x="660600" y="2960475"/>
            <a:ext cx="6239100" cy="1116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Este título é usado no HTML &lt;title&gt; de páginas servidas pela CKAN (que pode ser exibido na barra de título do seu navegador). Por exemplo, se o título do site é "CKAN Demo", a página inicial é chamado de "Bem-vindo - CKAN Demo". O título do local também é usada em alguns outros lugares, por exemplo, no alt-texto do logotipo do site principal.</a:t>
            </a:r>
          </a:p>
        </p:txBody>
      </p:sp>
      <p:sp>
        <p:nvSpPr>
          <p:cNvPr id="199" name="Shape 199"/>
          <p:cNvSpPr txBox="1"/>
          <p:nvPr/>
        </p:nvSpPr>
        <p:spPr>
          <a:xfrm>
            <a:off x="636125" y="4550825"/>
            <a:ext cx="4673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Escolha o tema padrão para o ckan.</a:t>
            </a:r>
          </a:p>
        </p:txBody>
      </p:sp>
      <p:sp>
        <p:nvSpPr>
          <p:cNvPr id="200" name="Shape 200"/>
          <p:cNvSpPr txBox="1"/>
          <p:nvPr/>
        </p:nvSpPr>
        <p:spPr>
          <a:xfrm>
            <a:off x="660600" y="5181375"/>
            <a:ext cx="4673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Este não é usado em temas actuais de CKAN padrão, mas pode ser usado no futuro.</a:t>
            </a:r>
          </a:p>
        </p:txBody>
      </p:sp>
      <p:sp>
        <p:nvSpPr>
          <p:cNvPr id="201" name="Shape 201"/>
          <p:cNvSpPr txBox="1"/>
          <p:nvPr/>
        </p:nvSpPr>
        <p:spPr>
          <a:xfrm>
            <a:off x="660600" y="6064975"/>
            <a:ext cx="47709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A URL para o logotipo do site, usado na cabeça de cada página do CKAN.</a:t>
            </a:r>
          </a:p>
        </p:txBody>
      </p:sp>
      <p:sp>
        <p:nvSpPr>
          <p:cNvPr id="202" name="Shape 202"/>
          <p:cNvSpPr txBox="1"/>
          <p:nvPr/>
        </p:nvSpPr>
        <p:spPr>
          <a:xfrm>
            <a:off x="734000" y="7021975"/>
            <a:ext cx="6239100" cy="5628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O texto que aparece na página "sobre", http: // &lt;my-CKAN-url&gt; / about. Você pode usar Markdown aqui. Se for deixado vazio, um texto descrevendo CKAN padrão aparecerá.</a:t>
            </a:r>
          </a:p>
        </p:txBody>
      </p:sp>
      <p:sp>
        <p:nvSpPr>
          <p:cNvPr id="203" name="Shape 203"/>
          <p:cNvSpPr txBox="1"/>
          <p:nvPr/>
        </p:nvSpPr>
        <p:spPr>
          <a:xfrm>
            <a:off x="709550" y="8098525"/>
            <a:ext cx="4673100" cy="4320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Este texto aparece com destaque na página inicial do seu site.</a:t>
            </a:r>
          </a:p>
        </p:txBody>
      </p:sp>
      <p:sp>
        <p:nvSpPr>
          <p:cNvPr id="204" name="Shape 204"/>
          <p:cNvSpPr txBox="1"/>
          <p:nvPr/>
        </p:nvSpPr>
        <p:spPr>
          <a:xfrm>
            <a:off x="709550" y="9003800"/>
            <a:ext cx="4673100" cy="5628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100000"/>
              <a:buFont typeface="Arial"/>
              <a:buNone/>
            </a:pPr>
            <a:r>
              <a:rPr lang="pt-BR" sz="1100">
                <a:solidFill>
                  <a:schemeClr val="dk1"/>
                </a:solidFill>
              </a:rPr>
              <a:t>Para mudanças de estilo simples, você pode adicionar o código CSS aqui que será adicionado ao &lt;head&gt; de cada página.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0" y="0"/>
            <a:ext cx="7560000" cy="10680403"/>
          </a:xfrm>
          <a:prstGeom prst="rect">
            <a:avLst/>
          </a:prstGeom>
          <a:noFill/>
          <a:ln>
            <a:noFill/>
          </a:ln>
        </p:spPr>
      </p:pic>
      <p:sp>
        <p:nvSpPr>
          <p:cNvPr id="210" name="Shape 210"/>
          <p:cNvSpPr txBox="1"/>
          <p:nvPr/>
        </p:nvSpPr>
        <p:spPr>
          <a:xfrm>
            <a:off x="465300" y="382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GESTÃO DE ORGANIZAÇÃO E DATASETS</a:t>
            </a:r>
          </a:p>
        </p:txBody>
      </p:sp>
      <p:sp>
        <p:nvSpPr>
          <p:cNvPr id="211" name="Shape 211"/>
          <p:cNvSpPr txBox="1"/>
          <p:nvPr/>
        </p:nvSpPr>
        <p:spPr>
          <a:xfrm>
            <a:off x="489325" y="910150"/>
            <a:ext cx="6630600" cy="11256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Um usuário administrador tem acesso total às contas de usuários, organizações e datasets. Por exemplo, você tem acesso a todas as organizações, como se você fosse um membro dessa organização. Assim, a maioria das operações de gestão são feitos exatamente da mesma maneira como na interface web normal.</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lang="pt-BR" sz="1500">
                <a:solidFill>
                  <a:schemeClr val="dk1"/>
                </a:solidFill>
              </a:rPr>
              <a:t>Por exemplo, para adicionar ou excluir usuários de uma organização, mudar o papel de um usuário na organização, excluir a organização ou editar sua descrição, etc, visite a página inicial da organização. Você verá o botão 'Admin' como se você fosse um membro da organização. Você pode usar isso para executar todas as funções de organização de administração. Para mais detalhes, consulte o Guia do usuário.</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lang="pt-BR" sz="1500">
                <a:solidFill>
                  <a:schemeClr val="dk1"/>
                </a:solidFill>
              </a:rPr>
              <a:t>Da mesma forma, para editar, atualizar ou excluir um conjunto de dados, vá até a página de conjunto de dados e use o botão "Editar". Como um usuário admin você pode ver todos os conjuntos de dados, incluindo aqueles que são privados para uma organização. Eles vão mostrar-se ao fazer uma busca dataset.</a:t>
            </a:r>
          </a:p>
        </p:txBody>
      </p:sp>
      <p:sp>
        <p:nvSpPr>
          <p:cNvPr id="212" name="Shape 212"/>
          <p:cNvSpPr txBox="1"/>
          <p:nvPr/>
        </p:nvSpPr>
        <p:spPr>
          <a:xfrm>
            <a:off x="440850" y="57625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GERENCIAMENTO DE USUÁRIO</a:t>
            </a:r>
          </a:p>
        </p:txBody>
      </p:sp>
      <p:sp>
        <p:nvSpPr>
          <p:cNvPr id="213" name="Shape 213"/>
          <p:cNvSpPr txBox="1"/>
          <p:nvPr/>
        </p:nvSpPr>
        <p:spPr>
          <a:xfrm>
            <a:off x="465300" y="6204750"/>
            <a:ext cx="6288000" cy="2789100"/>
          </a:xfrm>
          <a:prstGeom prst="rect">
            <a:avLst/>
          </a:prstGeom>
          <a:noFill/>
          <a:ln>
            <a:noFill/>
          </a:ln>
        </p:spPr>
        <p:txBody>
          <a:bodyPr anchorCtr="0" anchor="t" bIns="91425" lIns="91425" rIns="91425" tIns="91425">
            <a:noAutofit/>
          </a:bodyPr>
          <a:lstStyle/>
          <a:p>
            <a:pPr lvl="0" rtl="0">
              <a:lnSpc>
                <a:spcPct val="115000"/>
              </a:lnSpc>
              <a:spcBef>
                <a:spcPts val="0"/>
              </a:spcBef>
              <a:spcAft>
                <a:spcPts val="1800"/>
              </a:spcAft>
              <a:buClr>
                <a:schemeClr val="dk1"/>
              </a:buClr>
              <a:buSzPct val="100000"/>
              <a:buFont typeface="Arial"/>
              <a:buNone/>
            </a:pPr>
            <a:r>
              <a:rPr lang="pt-BR" sz="1100">
                <a:solidFill>
                  <a:schemeClr val="dk1"/>
                </a:solidFill>
                <a:highlight>
                  <a:srgbClr val="FCFCFC"/>
                </a:highlight>
              </a:rPr>
              <a:t>P</a:t>
            </a:r>
            <a:r>
              <a:rPr lang="pt-BR" sz="1500">
                <a:solidFill>
                  <a:schemeClr val="dk1"/>
                </a:solidFill>
              </a:rPr>
              <a:t>ara encontrar o perfil de um usuário, vá para </a:t>
            </a:r>
            <a:r>
              <a:rPr b="1" lang="pt-BR" sz="1500">
                <a:solidFill>
                  <a:schemeClr val="dk1"/>
                </a:solidFill>
              </a:rPr>
              <a:t>http://&lt;my-CKAN-url&gt;/user/.</a:t>
            </a:r>
            <a:r>
              <a:rPr lang="pt-BR" sz="1500">
                <a:solidFill>
                  <a:schemeClr val="dk1"/>
                </a:solidFill>
              </a:rPr>
              <a:t> Você pode procurar por usuários na caixa de pesquisa fornecida.</a:t>
            </a:r>
            <a:br>
              <a:rPr lang="pt-BR" sz="1500">
                <a:solidFill>
                  <a:schemeClr val="dk1"/>
                </a:solidFill>
              </a:rPr>
            </a:br>
            <a:r>
              <a:rPr lang="pt-BR" sz="1500">
                <a:solidFill>
                  <a:schemeClr val="dk1"/>
                </a:solidFill>
              </a:rPr>
              <a:t>Você pode pesquisar por qualquer parte do perfil de usuário, incluindo o seu endereço de e-mail. Isso é útil se, por exemplo, um usuário tiver esquecido seu ID do usuário. Para usuários que não são administradores, a busca nesta página só irá coincidir com partes públicas do perfil, para que eles não podem procurar por endereço de e-mail.</a:t>
            </a:r>
            <a:br>
              <a:rPr lang="pt-BR" sz="1500">
                <a:solidFill>
                  <a:schemeClr val="dk1"/>
                </a:solidFill>
              </a:rPr>
            </a:br>
            <a:r>
              <a:rPr lang="pt-BR" sz="1500">
                <a:solidFill>
                  <a:schemeClr val="dk1"/>
                </a:solidFill>
              </a:rPr>
              <a:t>Em seu perfil de usuário, você verá um botão "Manage". CKAN exibe a página de configurações do usuário. Você pode excluir o usuário ou alterar qualquer uma das suas configurações, incluindo o seu nome de usuário, nome e senha.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0" y="0"/>
            <a:ext cx="7560000" cy="10680403"/>
          </a:xfrm>
          <a:prstGeom prst="rect">
            <a:avLst/>
          </a:prstGeom>
          <a:noFill/>
          <a:ln>
            <a:noFill/>
          </a:ln>
        </p:spPr>
      </p:pic>
      <p:sp>
        <p:nvSpPr>
          <p:cNvPr id="219" name="Shape 219"/>
          <p:cNvSpPr txBox="1"/>
          <p:nvPr/>
        </p:nvSpPr>
        <p:spPr>
          <a:xfrm>
            <a:off x="465300" y="4588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REGISTRO E FAZER LOGIN</a:t>
            </a:r>
          </a:p>
        </p:txBody>
      </p:sp>
      <p:sp>
        <p:nvSpPr>
          <p:cNvPr id="220" name="Shape 220"/>
          <p:cNvSpPr txBox="1"/>
          <p:nvPr/>
        </p:nvSpPr>
        <p:spPr>
          <a:xfrm>
            <a:off x="550650" y="824850"/>
            <a:ext cx="6458700" cy="3254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t/>
            </a:r>
            <a:endParaRPr sz="1100">
              <a:solidFill>
                <a:schemeClr val="dk1"/>
              </a:solidFill>
            </a:endParaRPr>
          </a:p>
          <a:p>
            <a:pPr lvl="0" rtl="0" algn="just">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Username</a:t>
            </a:r>
            <a:r>
              <a:rPr lang="pt-BR" sz="1500">
                <a:solidFill>
                  <a:schemeClr val="dk1"/>
                </a:solidFill>
                <a:highlight>
                  <a:srgbClr val="FCFCFC"/>
                </a:highlight>
              </a:rPr>
              <a:t> - escolha um nome de usuário usando somente letras, números, - e _ caracteres. Por exemplo, "user1" ou "user_name".</a:t>
            </a:r>
            <a:br>
              <a:rPr lang="pt-BR" sz="1500">
                <a:solidFill>
                  <a:schemeClr val="dk1"/>
                </a:solidFill>
                <a:highlight>
                  <a:srgbClr val="FCFCFC"/>
                </a:highlight>
              </a:rPr>
            </a:br>
            <a:r>
              <a:rPr b="1" lang="pt-BR" sz="1500">
                <a:solidFill>
                  <a:schemeClr val="dk1"/>
                </a:solidFill>
                <a:highlight>
                  <a:srgbClr val="FCFCFC"/>
                </a:highlight>
              </a:rPr>
              <a:t>Name</a:t>
            </a:r>
            <a:r>
              <a:rPr lang="pt-BR" sz="1500">
                <a:solidFill>
                  <a:schemeClr val="dk1"/>
                </a:solidFill>
                <a:highlight>
                  <a:srgbClr val="FCFCFC"/>
                </a:highlight>
              </a:rPr>
              <a:t> - a ser exibido em seu perfil de usuário</a:t>
            </a:r>
            <a:br>
              <a:rPr lang="pt-BR" sz="1500">
                <a:solidFill>
                  <a:schemeClr val="dk1"/>
                </a:solidFill>
                <a:highlight>
                  <a:srgbClr val="FCFCFC"/>
                </a:highlight>
              </a:rPr>
            </a:br>
            <a:r>
              <a:rPr b="1" lang="pt-BR" sz="1500">
                <a:solidFill>
                  <a:schemeClr val="dk1"/>
                </a:solidFill>
                <a:highlight>
                  <a:srgbClr val="FCFCFC"/>
                </a:highlight>
              </a:rPr>
              <a:t>Email</a:t>
            </a:r>
            <a:r>
              <a:rPr lang="pt-BR" sz="1500">
                <a:solidFill>
                  <a:schemeClr val="dk1"/>
                </a:solidFill>
                <a:highlight>
                  <a:srgbClr val="FCFCFC"/>
                </a:highlight>
              </a:rPr>
              <a:t> - este não será visível para outros usuários</a:t>
            </a:r>
            <a:br>
              <a:rPr lang="pt-BR" sz="1500">
                <a:solidFill>
                  <a:schemeClr val="dk1"/>
                </a:solidFill>
                <a:highlight>
                  <a:srgbClr val="FCFCFC"/>
                </a:highlight>
              </a:rPr>
            </a:br>
            <a:r>
              <a:rPr b="1" lang="pt-BR" sz="1500">
                <a:solidFill>
                  <a:schemeClr val="dk1"/>
                </a:solidFill>
                <a:highlight>
                  <a:srgbClr val="FCFCFC"/>
                </a:highlight>
              </a:rPr>
              <a:t>Password</a:t>
            </a:r>
            <a:r>
              <a:rPr lang="pt-BR" sz="1500">
                <a:solidFill>
                  <a:schemeClr val="dk1"/>
                </a:solidFill>
                <a:highlight>
                  <a:srgbClr val="FCFCFC"/>
                </a:highlight>
              </a:rPr>
              <a:t> - digite a mesma senha em ambas as caixas</a:t>
            </a:r>
          </a:p>
        </p:txBody>
      </p:sp>
      <p:pic>
        <p:nvPicPr>
          <p:cNvPr id="221" name="Shape 221"/>
          <p:cNvPicPr preferRelativeResize="0"/>
          <p:nvPr/>
        </p:nvPicPr>
        <p:blipFill>
          <a:blip r:embed="rId4">
            <a:alphaModFix/>
          </a:blip>
          <a:stretch>
            <a:fillRect/>
          </a:stretch>
        </p:blipFill>
        <p:spPr>
          <a:xfrm>
            <a:off x="398250" y="2562050"/>
            <a:ext cx="6802400" cy="3698649"/>
          </a:xfrm>
          <a:prstGeom prst="rect">
            <a:avLst/>
          </a:prstGeom>
          <a:noFill/>
          <a:ln>
            <a:noFill/>
          </a:ln>
        </p:spPr>
      </p:pic>
      <p:sp>
        <p:nvSpPr>
          <p:cNvPr id="222" name="Shape 222"/>
          <p:cNvSpPr txBox="1"/>
          <p:nvPr/>
        </p:nvSpPr>
        <p:spPr>
          <a:xfrm>
            <a:off x="415925" y="6581575"/>
            <a:ext cx="6753000" cy="29115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Se houver problemas com qualquer um dos campos, CKAN irá retornar o problema e permitir para corrigi-lo. Quando os campos estão preenchidos corretamente, CKAN irá criar sua conta de usuário e conectá-lo automaticamente em.</a:t>
            </a:r>
          </a:p>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É perfeitamente possível ter mais de uma conta de usuário conectado ao mesmo endereço de e-mail. Por esta razão, escolha um nome de usuário que você vai se lembrar, como você vai precisar dele quando efetuar o login.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228" name="Shape 228"/>
          <p:cNvPicPr preferRelativeResize="0"/>
          <p:nvPr/>
        </p:nvPicPr>
        <p:blipFill>
          <a:blip r:embed="rId4">
            <a:alphaModFix/>
          </a:blip>
          <a:stretch>
            <a:fillRect/>
          </a:stretch>
        </p:blipFill>
        <p:spPr>
          <a:xfrm>
            <a:off x="11" y="891725"/>
            <a:ext cx="6591750" cy="682525"/>
          </a:xfrm>
          <a:prstGeom prst="rect">
            <a:avLst/>
          </a:prstGeom>
          <a:noFill/>
          <a:ln>
            <a:noFill/>
          </a:ln>
        </p:spPr>
      </p:pic>
      <p:sp>
        <p:nvSpPr>
          <p:cNvPr id="229" name="Shape 229"/>
          <p:cNvSpPr txBox="1"/>
          <p:nvPr/>
        </p:nvSpPr>
        <p:spPr>
          <a:xfrm>
            <a:off x="611675" y="1669350"/>
            <a:ext cx="5823000" cy="6825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AutoNum type="arabicPeriod"/>
            </a:pPr>
            <a:r>
              <a:rPr lang="pt-BR" sz="1500">
                <a:solidFill>
                  <a:schemeClr val="dk1"/>
                </a:solidFill>
              </a:rPr>
              <a:t>Criar usuário</a:t>
            </a:r>
          </a:p>
        </p:txBody>
      </p:sp>
      <p:sp>
        <p:nvSpPr>
          <p:cNvPr id="230" name="Shape 230"/>
          <p:cNvSpPr txBox="1"/>
          <p:nvPr/>
        </p:nvSpPr>
        <p:spPr>
          <a:xfrm>
            <a:off x="381225" y="25137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CRIANDO UMA ORGANIZAÇÃO</a:t>
            </a:r>
          </a:p>
        </p:txBody>
      </p:sp>
      <p:sp>
        <p:nvSpPr>
          <p:cNvPr id="231" name="Shape 231"/>
          <p:cNvSpPr txBox="1"/>
          <p:nvPr/>
        </p:nvSpPr>
        <p:spPr>
          <a:xfrm>
            <a:off x="330150" y="3108025"/>
            <a:ext cx="6899700" cy="56517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Em geral, cada dataset é propriedade de uma organização. Cada organização tem seus usuários que podem alterar ou criar um novo dataset. </a:t>
            </a:r>
          </a:p>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Diferentes níveis de privilégios de acesso dentro de uma organização pode ser dada aos usuários, por exemplo, alguns usuários podem ser capazes de editar datasets, mas não criar novos, ou pode criar dataset, mas não publicar. Cada organização tem uma home page, onde os usuários podem encontrar algumas informações sobre a organização e procurar dentro de seus datasets. </a:t>
            </a:r>
          </a:p>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Para criar uma organização:</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Selecione o link "Organizações" no topo de qualquer página.</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Acesse o menu “Organization” no topo da página.</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Selecione o botão "Add Organization".</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CKAN exibe a página "criar uma organização".</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Digite um nome para a organização, e, opcionalmente, uma descrição e URL da imagem para a página inicial da organização.</a:t>
            </a:r>
          </a:p>
          <a:p>
            <a:pPr indent="-323850" lvl="0" marL="457200" rtl="0">
              <a:lnSpc>
                <a:spcPct val="115000"/>
              </a:lnSpc>
              <a:spcBef>
                <a:spcPts val="0"/>
              </a:spcBef>
              <a:spcAft>
                <a:spcPts val="1800"/>
              </a:spcAft>
              <a:buClr>
                <a:schemeClr val="dk1"/>
              </a:buClr>
              <a:buSzPct val="100000"/>
              <a:buChar char="❖"/>
            </a:pPr>
            <a:r>
              <a:rPr lang="pt-BR" sz="1500">
                <a:solidFill>
                  <a:schemeClr val="dk1"/>
                </a:solidFill>
                <a:highlight>
                  <a:srgbClr val="FCFCFC"/>
                </a:highlight>
              </a:rPr>
              <a:t>Selecione o botão "Criar Organização". CKAN cria sua organização e exibe a sua home page. Inicialmente, é claro, a organização não tem conjuntos de dados.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237" name="Shape 237"/>
          <p:cNvPicPr preferRelativeResize="0"/>
          <p:nvPr/>
        </p:nvPicPr>
        <p:blipFill>
          <a:blip r:embed="rId4">
            <a:alphaModFix/>
          </a:blip>
          <a:stretch>
            <a:fillRect/>
          </a:stretch>
        </p:blipFill>
        <p:spPr>
          <a:xfrm>
            <a:off x="296250" y="1033325"/>
            <a:ext cx="6934499" cy="3849574"/>
          </a:xfrm>
          <a:prstGeom prst="rect">
            <a:avLst/>
          </a:prstGeom>
          <a:noFill/>
          <a:ln>
            <a:noFill/>
          </a:ln>
        </p:spPr>
      </p:pic>
      <p:sp>
        <p:nvSpPr>
          <p:cNvPr id="238" name="Shape 238"/>
          <p:cNvSpPr txBox="1"/>
          <p:nvPr/>
        </p:nvSpPr>
        <p:spPr>
          <a:xfrm>
            <a:off x="318075" y="5255500"/>
            <a:ext cx="6934500" cy="33765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Quando você cria uma organização, CKAN faz automaticamente o seu "Admin". A partir da página da organização você deve ver um botão "Manage" acima da caixa de pesquisa. Ao selecionar esta, CKAN exibe a página de organização administrativa. Esta página tem três guias:</a:t>
            </a:r>
          </a:p>
          <a:p>
            <a:pPr lvl="0" rtl="0" algn="just">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Edit</a:t>
            </a:r>
            <a:r>
              <a:rPr lang="pt-BR" sz="1500">
                <a:solidFill>
                  <a:schemeClr val="dk1"/>
                </a:solidFill>
                <a:highlight>
                  <a:srgbClr val="FCFCFC"/>
                </a:highlight>
              </a:rPr>
              <a:t> - Aqui você pode editar as informações fornecidas quando a organização foi criada (título, descrição e imagem).</a:t>
            </a:r>
          </a:p>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Datasets</a:t>
            </a:r>
            <a:r>
              <a:rPr lang="pt-BR" sz="1500">
                <a:solidFill>
                  <a:schemeClr val="dk1"/>
                </a:solidFill>
                <a:highlight>
                  <a:srgbClr val="FCFCFC"/>
                </a:highlight>
              </a:rPr>
              <a:t> - Aqui você pode criar um novo dataset dentro da organização.</a:t>
            </a:r>
          </a:p>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Members</a:t>
            </a:r>
            <a:r>
              <a:rPr lang="pt-BR" sz="1500">
                <a:solidFill>
                  <a:schemeClr val="dk1"/>
                </a:solidFill>
                <a:highlight>
                  <a:srgbClr val="FCFCFC"/>
                </a:highlight>
              </a:rPr>
              <a:t> - Aqui você pode adicionar, remover e alterar funções de acesso para diferentes usuários na organização. Nota: você precisa saber seu nome de usuário</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0" y="0"/>
            <a:ext cx="7560000" cy="10680403"/>
          </a:xfrm>
          <a:prstGeom prst="rect">
            <a:avLst/>
          </a:prstGeom>
          <a:noFill/>
          <a:ln>
            <a:noFill/>
          </a:ln>
        </p:spPr>
      </p:pic>
      <p:sp>
        <p:nvSpPr>
          <p:cNvPr id="64" name="Shape 64"/>
          <p:cNvSpPr txBox="1"/>
          <p:nvPr/>
        </p:nvSpPr>
        <p:spPr>
          <a:xfrm>
            <a:off x="382525" y="1632700"/>
            <a:ext cx="1307700" cy="5193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SzPct val="45833"/>
              <a:buFont typeface="Arial"/>
              <a:buNone/>
            </a:pPr>
            <a:r>
              <a:rPr b="1" lang="pt-BR" sz="2400">
                <a:solidFill>
                  <a:srgbClr val="38761D"/>
                </a:solidFill>
              </a:rPr>
              <a:t>Índice</a:t>
            </a:r>
          </a:p>
          <a:p>
            <a:pPr lvl="0">
              <a:spcBef>
                <a:spcPts val="0"/>
              </a:spcBef>
              <a:buNone/>
            </a:pPr>
            <a:r>
              <a:t/>
            </a:r>
            <a:endParaRPr/>
          </a:p>
        </p:txBody>
      </p:sp>
      <p:sp>
        <p:nvSpPr>
          <p:cNvPr id="65" name="Shape 65"/>
          <p:cNvSpPr txBox="1"/>
          <p:nvPr/>
        </p:nvSpPr>
        <p:spPr>
          <a:xfrm>
            <a:off x="382525" y="1898800"/>
            <a:ext cx="6249900" cy="7826700"/>
          </a:xfrm>
          <a:prstGeom prst="rect">
            <a:avLst/>
          </a:prstGeom>
          <a:noFill/>
          <a:ln>
            <a:noFill/>
          </a:ln>
        </p:spPr>
        <p:txBody>
          <a:bodyPr anchorCtr="0" anchor="t" bIns="91425" lIns="91425" rIns="91425" tIns="91425">
            <a:noAutofit/>
          </a:bodyPr>
          <a:lstStyle/>
          <a:p>
            <a:pPr lvl="0" rtl="1" algn="l">
              <a:lnSpc>
                <a:spcPct val="115000"/>
              </a:lnSpc>
              <a:spcBef>
                <a:spcPts val="0"/>
              </a:spcBef>
              <a:buClr>
                <a:schemeClr val="dk1"/>
              </a:buClr>
              <a:buFont typeface="Arial"/>
              <a:buNone/>
            </a:pPr>
            <a:r>
              <a:t/>
            </a:r>
            <a:endParaRPr sz="1300"/>
          </a:p>
          <a:p>
            <a:pPr lvl="0" rtl="1" algn="l">
              <a:lnSpc>
                <a:spcPct val="115000"/>
              </a:lnSpc>
              <a:spcBef>
                <a:spcPts val="0"/>
              </a:spcBef>
              <a:buNone/>
            </a:pPr>
            <a:r>
              <a:rPr b="1" lang="pt-BR" sz="1500">
                <a:solidFill>
                  <a:srgbClr val="274E13"/>
                </a:solidFill>
              </a:rPr>
              <a:t>Mod. 1. Orientações Gerais</a:t>
            </a:r>
          </a:p>
          <a:p>
            <a:pPr lvl="0" rtl="1" algn="l">
              <a:lnSpc>
                <a:spcPct val="115000"/>
              </a:lnSpc>
              <a:spcBef>
                <a:spcPts val="0"/>
              </a:spcBef>
              <a:buClr>
                <a:schemeClr val="dk1"/>
              </a:buClr>
              <a:buSzPct val="73333"/>
              <a:buFont typeface="Arial"/>
              <a:buNone/>
            </a:pPr>
            <a:r>
              <a:rPr lang="pt-BR" sz="1500">
                <a:solidFill>
                  <a:srgbClr val="274E13"/>
                </a:solidFill>
              </a:rPr>
              <a:t>Base</a:t>
            </a:r>
          </a:p>
          <a:p>
            <a:pPr lvl="0" rtl="1" algn="l">
              <a:lnSpc>
                <a:spcPct val="115000"/>
              </a:lnSpc>
              <a:spcBef>
                <a:spcPts val="0"/>
              </a:spcBef>
              <a:buClr>
                <a:schemeClr val="dk1"/>
              </a:buClr>
              <a:buSzPct val="73333"/>
              <a:buFont typeface="Arial"/>
              <a:buNone/>
            </a:pPr>
            <a:r>
              <a:rPr lang="pt-BR" sz="1500">
                <a:solidFill>
                  <a:srgbClr val="274E13"/>
                </a:solidFill>
              </a:rPr>
              <a:t>CKAN</a:t>
            </a:r>
          </a:p>
          <a:p>
            <a:pPr lvl="0" rtl="1" algn="l">
              <a:lnSpc>
                <a:spcPct val="115000"/>
              </a:lnSpc>
              <a:spcBef>
                <a:spcPts val="0"/>
              </a:spcBef>
              <a:buClr>
                <a:schemeClr val="dk1"/>
              </a:buClr>
              <a:buSzPct val="73333"/>
              <a:buFont typeface="Arial"/>
              <a:buNone/>
            </a:pPr>
            <a:r>
              <a:rPr lang="pt-BR" sz="1500">
                <a:solidFill>
                  <a:srgbClr val="274E13"/>
                </a:solidFill>
              </a:rPr>
              <a:t>?O que são dados abertos</a:t>
            </a:r>
          </a:p>
          <a:p>
            <a:pPr lvl="0" rtl="1" algn="l">
              <a:lnSpc>
                <a:spcPct val="115000"/>
              </a:lnSpc>
              <a:spcBef>
                <a:spcPts val="0"/>
              </a:spcBef>
              <a:buClr>
                <a:schemeClr val="dk1"/>
              </a:buClr>
              <a:buSzPct val="73333"/>
              <a:buFont typeface="Arial"/>
              <a:buNone/>
            </a:pPr>
            <a:r>
              <a:rPr lang="pt-BR" sz="1500">
                <a:solidFill>
                  <a:srgbClr val="274E13"/>
                </a:solidFill>
              </a:rPr>
              <a:t>As três leis</a:t>
            </a:r>
          </a:p>
          <a:p>
            <a:pPr lvl="0" rtl="1" algn="l">
              <a:lnSpc>
                <a:spcPct val="115000"/>
              </a:lnSpc>
              <a:spcBef>
                <a:spcPts val="0"/>
              </a:spcBef>
              <a:buClr>
                <a:schemeClr val="dk1"/>
              </a:buClr>
              <a:buSzPct val="73333"/>
              <a:buFont typeface="Arial"/>
              <a:buNone/>
            </a:pPr>
            <a:r>
              <a:rPr lang="pt-BR" sz="1500">
                <a:solidFill>
                  <a:srgbClr val="274E13"/>
                </a:solidFill>
              </a:rPr>
              <a:t>Os oito princípios</a:t>
            </a:r>
          </a:p>
          <a:p>
            <a:pPr lvl="0" rtl="1" algn="l">
              <a:lnSpc>
                <a:spcPct val="115000"/>
              </a:lnSpc>
              <a:spcBef>
                <a:spcPts val="0"/>
              </a:spcBef>
              <a:buClr>
                <a:schemeClr val="dk1"/>
              </a:buClr>
              <a:buSzPct val="73333"/>
              <a:buFont typeface="Arial"/>
              <a:buNone/>
            </a:pPr>
            <a:r>
              <a:rPr lang="pt-BR" sz="1500">
                <a:solidFill>
                  <a:srgbClr val="274E13"/>
                </a:solidFill>
              </a:rPr>
              <a:t>Linked Data</a:t>
            </a:r>
          </a:p>
          <a:p>
            <a:pPr lvl="0" rtl="1" algn="l">
              <a:lnSpc>
                <a:spcPct val="115000"/>
              </a:lnSpc>
              <a:spcBef>
                <a:spcPts val="0"/>
              </a:spcBef>
              <a:buClr>
                <a:schemeClr val="dk1"/>
              </a:buClr>
              <a:buSzPct val="73333"/>
              <a:buFont typeface="Arial"/>
              <a:buNone/>
            </a:pPr>
            <a:r>
              <a:rPr lang="pt-BR" sz="1500">
                <a:solidFill>
                  <a:srgbClr val="274E13"/>
                </a:solidFill>
              </a:rPr>
              <a:t>Os 4 princípios de linked data</a:t>
            </a:r>
          </a:p>
          <a:p>
            <a:pPr lvl="0" rtl="1" algn="l">
              <a:lnSpc>
                <a:spcPct val="115000"/>
              </a:lnSpc>
              <a:spcBef>
                <a:spcPts val="0"/>
              </a:spcBef>
              <a:buClr>
                <a:schemeClr val="dk1"/>
              </a:buClr>
              <a:buSzPct val="73333"/>
              <a:buFont typeface="Arial"/>
              <a:buNone/>
            </a:pPr>
            <a:r>
              <a:rPr lang="pt-BR" sz="1500">
                <a:solidFill>
                  <a:srgbClr val="274E13"/>
                </a:solidFill>
              </a:rPr>
              <a:t>Meta data</a:t>
            </a:r>
          </a:p>
          <a:p>
            <a:pPr lvl="0" rtl="1" algn="l">
              <a:lnSpc>
                <a:spcPct val="115000"/>
              </a:lnSpc>
              <a:spcBef>
                <a:spcPts val="0"/>
              </a:spcBef>
              <a:buClr>
                <a:schemeClr val="dk1"/>
              </a:buClr>
              <a:buSzPct val="73333"/>
              <a:buFont typeface="Arial"/>
              <a:buNone/>
            </a:pPr>
            <a:r>
              <a:rPr lang="pt-BR" sz="1500">
                <a:solidFill>
                  <a:srgbClr val="274E13"/>
                </a:solidFill>
              </a:rPr>
              <a:t>RDF</a:t>
            </a:r>
          </a:p>
          <a:p>
            <a:pPr lvl="0" rtl="1" algn="l">
              <a:lnSpc>
                <a:spcPct val="115000"/>
              </a:lnSpc>
              <a:spcBef>
                <a:spcPts val="0"/>
              </a:spcBef>
              <a:buNone/>
            </a:pPr>
            <a:r>
              <a:rPr lang="pt-BR" sz="1500">
                <a:solidFill>
                  <a:srgbClr val="274E13"/>
                </a:solidFill>
              </a:rPr>
              <a:t>Licença de dados livres</a:t>
            </a:r>
          </a:p>
          <a:p>
            <a:pPr lvl="0" rtl="1" algn="l">
              <a:lnSpc>
                <a:spcPct val="115000"/>
              </a:lnSpc>
              <a:spcBef>
                <a:spcPts val="0"/>
              </a:spcBef>
              <a:buNone/>
            </a:pPr>
            <a:r>
              <a:rPr b="1" lang="pt-BR" sz="1500">
                <a:solidFill>
                  <a:srgbClr val="274E13"/>
                </a:solidFill>
              </a:rPr>
              <a:t>Mod. 2. Conceitos básicos do CKAN</a:t>
            </a:r>
          </a:p>
          <a:p>
            <a:pPr lvl="0" rtl="1" algn="l">
              <a:lnSpc>
                <a:spcPct val="115000"/>
              </a:lnSpc>
              <a:spcBef>
                <a:spcPts val="0"/>
              </a:spcBef>
              <a:buNone/>
            </a:pPr>
            <a:r>
              <a:rPr lang="pt-BR" sz="1500">
                <a:solidFill>
                  <a:srgbClr val="274E13"/>
                </a:solidFill>
              </a:rPr>
              <a:t>?Quem utiliza</a:t>
            </a:r>
          </a:p>
          <a:p>
            <a:pPr lvl="0" rtl="1" algn="l">
              <a:lnSpc>
                <a:spcPct val="115000"/>
              </a:lnSpc>
              <a:spcBef>
                <a:spcPts val="0"/>
              </a:spcBef>
              <a:buNone/>
            </a:pPr>
            <a:r>
              <a:rPr lang="pt-BR" sz="1500">
                <a:solidFill>
                  <a:srgbClr val="274E13"/>
                </a:solidFill>
              </a:rPr>
              <a:t>Referências e documentações disponíveis na Internet sobre o CKAN</a:t>
            </a:r>
          </a:p>
          <a:p>
            <a:pPr lvl="0" rtl="1" algn="l">
              <a:lnSpc>
                <a:spcPct val="115000"/>
              </a:lnSpc>
              <a:spcBef>
                <a:spcPts val="0"/>
              </a:spcBef>
              <a:buNone/>
            </a:pPr>
            <a:r>
              <a:rPr lang="pt-BR" sz="1500">
                <a:solidFill>
                  <a:srgbClr val="274E13"/>
                </a:solidFill>
              </a:rPr>
              <a:t>Os datasets e recursos</a:t>
            </a:r>
          </a:p>
          <a:p>
            <a:pPr lvl="0" rtl="1" algn="l">
              <a:lnSpc>
                <a:spcPct val="115000"/>
              </a:lnSpc>
              <a:spcBef>
                <a:spcPts val="0"/>
              </a:spcBef>
              <a:buNone/>
            </a:pPr>
            <a:r>
              <a:rPr lang="pt-BR" sz="1500">
                <a:solidFill>
                  <a:srgbClr val="274E13"/>
                </a:solidFill>
              </a:rPr>
              <a:t>Elementos de um dataset</a:t>
            </a:r>
          </a:p>
          <a:p>
            <a:pPr lvl="0" rtl="1" algn="l">
              <a:lnSpc>
                <a:spcPct val="115000"/>
              </a:lnSpc>
              <a:spcBef>
                <a:spcPts val="0"/>
              </a:spcBef>
              <a:buNone/>
            </a:pPr>
            <a:r>
              <a:rPr lang="pt-BR" sz="1500">
                <a:solidFill>
                  <a:srgbClr val="274E13"/>
                </a:solidFill>
              </a:rPr>
              <a:t>Usuários, Organizações e Permissões</a:t>
            </a:r>
          </a:p>
          <a:p>
            <a:pPr lvl="0" rtl="1" algn="l">
              <a:lnSpc>
                <a:spcPct val="115000"/>
              </a:lnSpc>
              <a:spcBef>
                <a:spcPts val="0"/>
              </a:spcBef>
              <a:buNone/>
            </a:pPr>
            <a:r>
              <a:rPr lang="pt-BR" sz="1500">
                <a:solidFill>
                  <a:srgbClr val="274E13"/>
                </a:solidFill>
              </a:rPr>
              <a:t>Criando a conta de administrador</a:t>
            </a:r>
          </a:p>
          <a:p>
            <a:pPr lvl="0" rtl="1" algn="l">
              <a:lnSpc>
                <a:spcPct val="115000"/>
              </a:lnSpc>
              <a:spcBef>
                <a:spcPts val="0"/>
              </a:spcBef>
              <a:buNone/>
            </a:pPr>
            <a:r>
              <a:rPr lang="pt-BR" sz="1500">
                <a:solidFill>
                  <a:srgbClr val="274E13"/>
                </a:solidFill>
              </a:rPr>
              <a:t>Observação</a:t>
            </a:r>
          </a:p>
          <a:p>
            <a:pPr lvl="0" rtl="1" algn="l">
              <a:lnSpc>
                <a:spcPct val="115000"/>
              </a:lnSpc>
              <a:spcBef>
                <a:spcPts val="0"/>
              </a:spcBef>
              <a:buClr>
                <a:schemeClr val="dk1"/>
              </a:buClr>
              <a:buSzPct val="73333"/>
              <a:buFont typeface="Arial"/>
              <a:buNone/>
            </a:pPr>
            <a:r>
              <a:rPr b="1" lang="pt-BR" sz="1500">
                <a:solidFill>
                  <a:srgbClr val="274E13"/>
                </a:solidFill>
              </a:rPr>
              <a:t>Mod. 3. Customização da Interface</a:t>
            </a:r>
          </a:p>
          <a:p>
            <a:pPr lvl="0" rtl="1" algn="l">
              <a:lnSpc>
                <a:spcPct val="115000"/>
              </a:lnSpc>
              <a:spcBef>
                <a:spcPts val="0"/>
              </a:spcBef>
              <a:buClr>
                <a:schemeClr val="dk1"/>
              </a:buClr>
              <a:buSzPct val="73333"/>
              <a:buFont typeface="Arial"/>
              <a:buNone/>
            </a:pPr>
            <a:r>
              <a:rPr lang="pt-BR" sz="1500">
                <a:solidFill>
                  <a:srgbClr val="274E13"/>
                </a:solidFill>
              </a:rPr>
              <a:t>Gestão de organizações e datasets</a:t>
            </a:r>
          </a:p>
          <a:p>
            <a:pPr lvl="0" rtl="1" algn="l">
              <a:lnSpc>
                <a:spcPct val="115000"/>
              </a:lnSpc>
              <a:spcBef>
                <a:spcPts val="0"/>
              </a:spcBef>
              <a:buClr>
                <a:schemeClr val="dk1"/>
              </a:buClr>
              <a:buSzPct val="73333"/>
              <a:buFont typeface="Arial"/>
              <a:buNone/>
            </a:pPr>
            <a:r>
              <a:rPr lang="pt-BR" sz="1500">
                <a:solidFill>
                  <a:srgbClr val="274E13"/>
                </a:solidFill>
              </a:rPr>
              <a:t>Gerenciamento de usuários</a:t>
            </a:r>
          </a:p>
          <a:p>
            <a:pPr lvl="0" rtl="1" algn="l">
              <a:lnSpc>
                <a:spcPct val="115000"/>
              </a:lnSpc>
              <a:spcBef>
                <a:spcPts val="0"/>
              </a:spcBef>
              <a:buClr>
                <a:schemeClr val="dk1"/>
              </a:buClr>
              <a:buSzPct val="73333"/>
              <a:buFont typeface="Arial"/>
              <a:buNone/>
            </a:pPr>
            <a:r>
              <a:rPr lang="pt-BR" sz="1500">
                <a:solidFill>
                  <a:srgbClr val="274E13"/>
                </a:solidFill>
              </a:rPr>
              <a:t>Registrar e fazer login</a:t>
            </a:r>
          </a:p>
          <a:p>
            <a:pPr lvl="0" rtl="1" algn="l">
              <a:lnSpc>
                <a:spcPct val="115000"/>
              </a:lnSpc>
              <a:spcBef>
                <a:spcPts val="0"/>
              </a:spcBef>
              <a:buClr>
                <a:schemeClr val="dk1"/>
              </a:buClr>
              <a:buSzPct val="73333"/>
              <a:buFont typeface="Arial"/>
              <a:buNone/>
            </a:pPr>
            <a:r>
              <a:rPr lang="pt-BR" sz="1500">
                <a:solidFill>
                  <a:srgbClr val="274E13"/>
                </a:solidFill>
              </a:rPr>
              <a:t>Exercício</a:t>
            </a:r>
          </a:p>
          <a:p>
            <a:pPr lvl="0" rtl="1" algn="l">
              <a:lnSpc>
                <a:spcPct val="115000"/>
              </a:lnSpc>
              <a:spcBef>
                <a:spcPts val="0"/>
              </a:spcBef>
              <a:buClr>
                <a:schemeClr val="dk1"/>
              </a:buClr>
              <a:buSzPct val="73333"/>
              <a:buFont typeface="Arial"/>
              <a:buNone/>
            </a:pPr>
            <a:r>
              <a:rPr lang="pt-BR" sz="1500">
                <a:solidFill>
                  <a:srgbClr val="274E13"/>
                </a:solidFill>
              </a:rPr>
              <a:t>Criando uma organização</a:t>
            </a:r>
          </a:p>
          <a:p>
            <a:pPr lvl="0" rtl="1" algn="l">
              <a:lnSpc>
                <a:spcPct val="115000"/>
              </a:lnSpc>
              <a:spcBef>
                <a:spcPts val="0"/>
              </a:spcBef>
              <a:buClr>
                <a:schemeClr val="dk1"/>
              </a:buClr>
              <a:buSzPct val="73333"/>
              <a:buFont typeface="Arial"/>
              <a:buNone/>
            </a:pPr>
            <a:r>
              <a:rPr lang="pt-BR" sz="1500">
                <a:solidFill>
                  <a:srgbClr val="274E13"/>
                </a:solidFill>
              </a:rPr>
              <a:t>Exercício</a:t>
            </a:r>
          </a:p>
          <a:p>
            <a:pPr lvl="0" rtl="1" algn="l">
              <a:lnSpc>
                <a:spcPct val="115000"/>
              </a:lnSpc>
              <a:spcBef>
                <a:spcPts val="0"/>
              </a:spcBef>
              <a:buClr>
                <a:schemeClr val="dk1"/>
              </a:buClr>
              <a:buSzPct val="73333"/>
              <a:buFont typeface="Arial"/>
              <a:buNone/>
            </a:pPr>
            <a:r>
              <a:rPr lang="pt-BR" sz="1500">
                <a:solidFill>
                  <a:srgbClr val="274E13"/>
                </a:solidFill>
              </a:rPr>
              <a:t>Adicionando um dataset</a:t>
            </a:r>
          </a:p>
          <a:p>
            <a:pPr lvl="0">
              <a:spcBef>
                <a:spcPts val="0"/>
              </a:spcBef>
              <a:buNone/>
            </a:pPr>
            <a:r>
              <a:t/>
            </a:r>
            <a:endParaRPr sz="1500">
              <a:solidFill>
                <a:srgbClr val="274E1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244" name="Shape 244"/>
          <p:cNvPicPr preferRelativeResize="0"/>
          <p:nvPr/>
        </p:nvPicPr>
        <p:blipFill>
          <a:blip r:embed="rId4">
            <a:alphaModFix/>
          </a:blip>
          <a:stretch>
            <a:fillRect/>
          </a:stretch>
        </p:blipFill>
        <p:spPr>
          <a:xfrm>
            <a:off x="349850" y="839075"/>
            <a:ext cx="6932975" cy="3668424"/>
          </a:xfrm>
          <a:prstGeom prst="rect">
            <a:avLst/>
          </a:prstGeom>
          <a:noFill/>
          <a:ln>
            <a:noFill/>
          </a:ln>
        </p:spPr>
      </p:pic>
      <p:sp>
        <p:nvSpPr>
          <p:cNvPr id="245" name="Shape 245"/>
          <p:cNvSpPr txBox="1"/>
          <p:nvPr/>
        </p:nvSpPr>
        <p:spPr>
          <a:xfrm>
            <a:off x="315275" y="4880100"/>
            <a:ext cx="6891300" cy="242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Por padrão CKAN permite que membros de organizações com três papéis:</a:t>
            </a:r>
          </a:p>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Member</a:t>
            </a:r>
            <a:r>
              <a:rPr lang="pt-BR" sz="1500">
                <a:solidFill>
                  <a:schemeClr val="dk1"/>
                </a:solidFill>
                <a:highlight>
                  <a:srgbClr val="FCFCFC"/>
                </a:highlight>
              </a:rPr>
              <a:t> - pode ver datasets privados da organização</a:t>
            </a:r>
            <a:br>
              <a:rPr lang="pt-BR" sz="1500">
                <a:solidFill>
                  <a:schemeClr val="dk1"/>
                </a:solidFill>
                <a:highlight>
                  <a:srgbClr val="FCFCFC"/>
                </a:highlight>
              </a:rPr>
            </a:br>
            <a:r>
              <a:rPr b="1" lang="pt-BR" sz="1500">
                <a:solidFill>
                  <a:schemeClr val="dk1"/>
                </a:solidFill>
                <a:highlight>
                  <a:srgbClr val="FCFCFC"/>
                </a:highlight>
              </a:rPr>
              <a:t>Editor</a:t>
            </a:r>
            <a:r>
              <a:rPr lang="pt-BR" sz="1500">
                <a:solidFill>
                  <a:schemeClr val="dk1"/>
                </a:solidFill>
                <a:highlight>
                  <a:srgbClr val="FCFCFC"/>
                </a:highlight>
              </a:rPr>
              <a:t> - pode editar e publicar dataset</a:t>
            </a:r>
            <a:br>
              <a:rPr lang="pt-BR" sz="1500">
                <a:solidFill>
                  <a:schemeClr val="dk1"/>
                </a:solidFill>
                <a:highlight>
                  <a:srgbClr val="FCFCFC"/>
                </a:highlight>
              </a:rPr>
            </a:br>
            <a:r>
              <a:rPr b="1" lang="pt-BR" sz="1500">
                <a:solidFill>
                  <a:schemeClr val="dk1"/>
                </a:solidFill>
                <a:highlight>
                  <a:srgbClr val="FCFCFC"/>
                </a:highlight>
              </a:rPr>
              <a:t>Admin</a:t>
            </a:r>
            <a:r>
              <a:rPr lang="pt-BR" sz="1500">
                <a:solidFill>
                  <a:schemeClr val="dk1"/>
                </a:solidFill>
                <a:highlight>
                  <a:srgbClr val="FCFCFC"/>
                </a:highlight>
              </a:rPr>
              <a:t> - pode adicionar, remover e alterar os papéis para os datasets</a:t>
            </a:r>
          </a:p>
        </p:txBody>
      </p:sp>
      <p:pic>
        <p:nvPicPr>
          <p:cNvPr id="246" name="Shape 246"/>
          <p:cNvPicPr preferRelativeResize="0"/>
          <p:nvPr/>
        </p:nvPicPr>
        <p:blipFill>
          <a:blip r:embed="rId5">
            <a:alphaModFix/>
          </a:blip>
          <a:stretch>
            <a:fillRect/>
          </a:stretch>
        </p:blipFill>
        <p:spPr>
          <a:xfrm>
            <a:off x="8" y="6807825"/>
            <a:ext cx="5829000" cy="603550"/>
          </a:xfrm>
          <a:prstGeom prst="rect">
            <a:avLst/>
          </a:prstGeom>
          <a:noFill/>
          <a:ln>
            <a:noFill/>
          </a:ln>
        </p:spPr>
      </p:pic>
      <p:sp>
        <p:nvSpPr>
          <p:cNvPr id="247" name="Shape 247"/>
          <p:cNvSpPr txBox="1"/>
          <p:nvPr/>
        </p:nvSpPr>
        <p:spPr>
          <a:xfrm>
            <a:off x="391475" y="7451900"/>
            <a:ext cx="6018900" cy="421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2.     Criar uma organização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pic>
        <p:nvPicPr>
          <p:cNvPr id="252" name="Shape 252"/>
          <p:cNvPicPr preferRelativeResize="0"/>
          <p:nvPr/>
        </p:nvPicPr>
        <p:blipFill>
          <a:blip r:embed="rId3">
            <a:alphaModFix/>
          </a:blip>
          <a:stretch>
            <a:fillRect/>
          </a:stretch>
        </p:blipFill>
        <p:spPr>
          <a:xfrm>
            <a:off x="0" y="0"/>
            <a:ext cx="7560000" cy="10680403"/>
          </a:xfrm>
          <a:prstGeom prst="rect">
            <a:avLst/>
          </a:prstGeom>
          <a:noFill/>
          <a:ln>
            <a:noFill/>
          </a:ln>
        </p:spPr>
      </p:pic>
      <p:sp>
        <p:nvSpPr>
          <p:cNvPr id="253" name="Shape 253"/>
          <p:cNvSpPr txBox="1"/>
          <p:nvPr/>
        </p:nvSpPr>
        <p:spPr>
          <a:xfrm>
            <a:off x="465300" y="4588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ADCIONANDO UM DATASET</a:t>
            </a:r>
          </a:p>
        </p:txBody>
      </p:sp>
      <p:sp>
        <p:nvSpPr>
          <p:cNvPr id="254" name="Shape 254"/>
          <p:cNvSpPr txBox="1"/>
          <p:nvPr/>
        </p:nvSpPr>
        <p:spPr>
          <a:xfrm flipH="1">
            <a:off x="366950" y="1156375"/>
            <a:ext cx="6629400" cy="8710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Você pode acessar a tela de CKAN "Create Datasets" de duas maneiras.</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Selecione o link "Datasets" no topo de qualquer página. A partir daí, acima da caixa de pesquisa, selecione o botão "Add Dataset".</a:t>
            </a:r>
          </a:p>
          <a:p>
            <a:pPr indent="-323850" lvl="0" marL="457200" rtl="0" algn="just">
              <a:lnSpc>
                <a:spcPct val="115000"/>
              </a:lnSpc>
              <a:spcBef>
                <a:spcPts val="0"/>
              </a:spcBef>
              <a:buClr>
                <a:schemeClr val="dk1"/>
              </a:buClr>
              <a:buSzPct val="100000"/>
              <a:buChar char="-"/>
            </a:pPr>
            <a:r>
              <a:rPr lang="pt-BR" sz="1500">
                <a:solidFill>
                  <a:schemeClr val="dk1"/>
                </a:solidFill>
              </a:rPr>
              <a:t>Alternativamente, selecione o link "Organizações" no topo de uma página. Agora selecione a página para a organização que deve possuir o seu novo dataset. Desde que você seja um membro desta organização, agora você pode selecionar o botão "Add Dataset" acima da caixa de pesquisa.</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b="1" lang="pt-BR" sz="1500">
                <a:solidFill>
                  <a:schemeClr val="dk1"/>
                </a:solidFill>
              </a:rPr>
              <a:t>Title</a:t>
            </a:r>
            <a:r>
              <a:rPr lang="pt-BR" sz="1500">
                <a:solidFill>
                  <a:schemeClr val="dk1"/>
                </a:solidFill>
              </a:rPr>
              <a:t> - este título vai ser exclusivo em CKAN, dessa forma seja mais específico em seu título.</a:t>
            </a:r>
          </a:p>
          <a:p>
            <a:pPr lvl="0" rtl="0">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b="1" lang="pt-BR" sz="1500">
                <a:solidFill>
                  <a:schemeClr val="dk1"/>
                </a:solidFill>
              </a:rPr>
              <a:t>Description</a:t>
            </a:r>
            <a:r>
              <a:rPr lang="pt-BR" sz="1500">
                <a:solidFill>
                  <a:schemeClr val="dk1"/>
                </a:solidFill>
              </a:rPr>
              <a:t> - Você pode adicionar uma descrição mais longa do conjunto de dados aqui, incluindo informações como onde os dados a partir e qualquer informação que as pessoas precisam de saber quando usar os dados.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b="1" lang="pt-BR" sz="1500">
                <a:solidFill>
                  <a:schemeClr val="dk1"/>
                </a:solidFill>
              </a:rPr>
              <a:t>Tags</a:t>
            </a:r>
            <a:r>
              <a:rPr lang="pt-BR" sz="1500">
                <a:solidFill>
                  <a:schemeClr val="dk1"/>
                </a:solidFill>
              </a:rPr>
              <a:t> - aqui você pode adicionar tags que ajudarão as pessoas a encontrar os dados e vinculá-lo com outros dados relacionados. Os exemplos poderiam ser "população", "crime", "East Anglia". Hit the &lt;retorno&gt; chave entre tags. Se você inserir uma tag de forma errada, você pode usar seu botão Excluir para removê-lo antes de salvar o conjunto de dados.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b="1" lang="pt-BR" sz="1500">
                <a:solidFill>
                  <a:schemeClr val="dk1"/>
                </a:solidFill>
              </a:rPr>
              <a:t>License</a:t>
            </a:r>
            <a:r>
              <a:rPr lang="pt-BR" sz="1500">
                <a:solidFill>
                  <a:schemeClr val="dk1"/>
                </a:solidFill>
              </a:rPr>
              <a:t> - é importante incluir informações de licença para que as pessoas saibam como eles podem usar os dados. Este campo deve ser uma caixa drop-down. Se você precisa usar uma licença não esteja na lista, contate o administrador do site.</a:t>
            </a:r>
          </a:p>
          <a:p>
            <a:pPr lvl="0" rtl="0" algn="just">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Font typeface="Arial"/>
              <a:buNone/>
            </a:pPr>
            <a:r>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0" y="0"/>
            <a:ext cx="7560000" cy="10680403"/>
          </a:xfrm>
          <a:prstGeom prst="rect">
            <a:avLst/>
          </a:prstGeom>
          <a:noFill/>
          <a:ln>
            <a:noFill/>
          </a:ln>
        </p:spPr>
      </p:pic>
      <p:sp>
        <p:nvSpPr>
          <p:cNvPr id="260" name="Shape 260"/>
          <p:cNvSpPr txBox="1"/>
          <p:nvPr/>
        </p:nvSpPr>
        <p:spPr>
          <a:xfrm flipH="1">
            <a:off x="366950" y="764925"/>
            <a:ext cx="6629400" cy="8710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b="1" lang="pt-BR" sz="1500">
                <a:solidFill>
                  <a:schemeClr val="dk1"/>
                </a:solidFill>
              </a:rPr>
              <a:t>Organization</a:t>
            </a:r>
            <a:r>
              <a:rPr lang="pt-BR" sz="1500">
                <a:solidFill>
                  <a:schemeClr val="dk1"/>
                </a:solidFill>
              </a:rPr>
              <a:t> - Se você for um membro de qualquer organização, este drop-down irá permitir-lhe escolher qual deles deve possuir o conjunto de dados. Verifique se o padrão escolhido é o correto antes de prosseguir. (Provavelmente a maioria dos usuários estará em apenas uma organização. Se este é você, CKAN terá escolhido a sua organização por padrão e você não precisa fazer nada.)</a:t>
            </a:r>
            <a:br>
              <a:rPr lang="pt-BR" sz="1500">
                <a:solidFill>
                  <a:schemeClr val="dk1"/>
                </a:solidFill>
              </a:rPr>
            </a:br>
          </a:p>
          <a:p>
            <a:pPr lvl="0" rtl="0" algn="just">
              <a:lnSpc>
                <a:spcPct val="115000"/>
              </a:lnSpc>
              <a:spcBef>
                <a:spcPts val="0"/>
              </a:spcBef>
              <a:buNone/>
            </a:pPr>
            <a:r>
              <a:rPr b="1" lang="pt-BR" sz="1500">
                <a:solidFill>
                  <a:schemeClr val="dk1"/>
                </a:solidFill>
              </a:rPr>
              <a:t>Visibility </a:t>
            </a:r>
            <a:r>
              <a:rPr lang="pt-BR" sz="1500">
                <a:solidFill>
                  <a:schemeClr val="dk1"/>
                </a:solidFill>
              </a:rPr>
              <a:t>- um conjunto de dados público é público e pode ser visto por qualquer usuário do site. Um conjunto de dados privada só pode ser visto pelos membros da organização proprietária do dataset e não vai aparecer em pesquisas por outros usuários.</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b="1" lang="pt-BR" sz="1500">
                <a:solidFill>
                  <a:schemeClr val="dk1"/>
                </a:solidFill>
              </a:rPr>
              <a:t>Author</a:t>
            </a:r>
            <a:r>
              <a:rPr lang="pt-BR" sz="1500">
                <a:solidFill>
                  <a:schemeClr val="dk1"/>
                </a:solidFill>
              </a:rPr>
              <a:t> - O nome da pessoa ou organização responsável por produzir os dados.</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b="1" lang="pt-BR" sz="1500">
                <a:solidFill>
                  <a:schemeClr val="dk1"/>
                </a:solidFill>
              </a:rPr>
              <a:t>Author e-mail</a:t>
            </a:r>
            <a:r>
              <a:rPr lang="pt-BR" sz="1500">
                <a:solidFill>
                  <a:schemeClr val="dk1"/>
                </a:solidFill>
              </a:rPr>
              <a:t> - Um endereço de e-mail para o autor, ao qual a consulta sobre os dados devem ser enviados.</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b="1" lang="pt-BR" sz="1500">
                <a:solidFill>
                  <a:schemeClr val="dk1"/>
                </a:solidFill>
              </a:rPr>
              <a:t>Maintainer </a:t>
            </a:r>
            <a:r>
              <a:rPr lang="pt-BR" sz="1500">
                <a:solidFill>
                  <a:schemeClr val="dk1"/>
                </a:solidFill>
              </a:rPr>
              <a:t>- Se necessário, os detalhes de uma segunda pessoa responsável pelos dados.</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b="1" lang="pt-BR" sz="1500">
                <a:solidFill>
                  <a:schemeClr val="dk1"/>
                </a:solidFill>
              </a:rPr>
              <a:t>Custom Fields</a:t>
            </a:r>
            <a:r>
              <a:rPr lang="pt-BR" sz="1500">
                <a:solidFill>
                  <a:schemeClr val="dk1"/>
                </a:solidFill>
              </a:rPr>
              <a:t>- Se você deseja que o dataset tenha outro campo, você pode adicionar o nome do campo e valor aqui. Por exemplo. "Ano de publicação". Observe que, se há um campo extra que é necessário para um grande número de conjuntos de dados, você deve conversar com o administrador do site sobre como alterar as formas de esquema padrão e dataset.</a:t>
            </a:r>
          </a:p>
          <a:p>
            <a:pPr lvl="0" rtl="0">
              <a:lnSpc>
                <a:spcPct val="115000"/>
              </a:lnSpc>
              <a:spcBef>
                <a:spcPts val="0"/>
              </a:spcBef>
              <a:buNone/>
            </a:pPr>
            <a:r>
              <a:t/>
            </a:r>
            <a:endParaRPr sz="1100">
              <a:solidFill>
                <a:schemeClr val="dk1"/>
              </a:solidFill>
            </a:endParaRP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t/>
            </a:r>
            <a:endParaRPr sz="1500">
              <a:solidFill>
                <a:schemeClr val="dk1"/>
              </a:solidFill>
            </a:endParaRPr>
          </a:p>
          <a:p>
            <a:pPr lvl="0" rtl="0">
              <a:lnSpc>
                <a:spcPct val="115000"/>
              </a:lnSpc>
              <a:spcBef>
                <a:spcPts val="0"/>
              </a:spcBef>
              <a:buNone/>
            </a:pPr>
            <a:r>
              <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pic>
        <p:nvPicPr>
          <p:cNvPr id="265" name="Shape 265"/>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266" name="Shape 266"/>
          <p:cNvPicPr preferRelativeResize="0"/>
          <p:nvPr/>
        </p:nvPicPr>
        <p:blipFill>
          <a:blip r:embed="rId4">
            <a:alphaModFix/>
          </a:blip>
          <a:stretch>
            <a:fillRect/>
          </a:stretch>
        </p:blipFill>
        <p:spPr>
          <a:xfrm>
            <a:off x="334725" y="735557"/>
            <a:ext cx="6866600" cy="5650299"/>
          </a:xfrm>
          <a:prstGeom prst="rect">
            <a:avLst/>
          </a:prstGeom>
          <a:noFill/>
          <a:ln>
            <a:noFill/>
          </a:ln>
        </p:spPr>
      </p:pic>
      <p:sp>
        <p:nvSpPr>
          <p:cNvPr id="267" name="Shape 267"/>
          <p:cNvSpPr txBox="1"/>
          <p:nvPr/>
        </p:nvSpPr>
        <p:spPr>
          <a:xfrm>
            <a:off x="296400" y="6385850"/>
            <a:ext cx="6483600" cy="538200"/>
          </a:xfrm>
          <a:prstGeom prst="rect">
            <a:avLst/>
          </a:prstGeom>
          <a:noFill/>
          <a:ln>
            <a:noFill/>
          </a:ln>
        </p:spPr>
        <p:txBody>
          <a:bodyPr anchorCtr="0" anchor="t" bIns="91425" lIns="91425" rIns="91425" tIns="91425">
            <a:noAutofit/>
          </a:bodyPr>
          <a:lstStyle/>
          <a:p>
            <a:pPr lvl="0" rtl="0" algn="just">
              <a:lnSpc>
                <a:spcPct val="115000"/>
              </a:lnSpc>
              <a:spcBef>
                <a:spcPts val="1000"/>
              </a:spcBef>
              <a:buClr>
                <a:schemeClr val="dk1"/>
              </a:buClr>
              <a:buSzPct val="91666"/>
              <a:buFont typeface="Arial"/>
              <a:buNone/>
            </a:pPr>
            <a:r>
              <a:rPr lang="pt-BR" sz="1200">
                <a:solidFill>
                  <a:schemeClr val="dk1"/>
                </a:solidFill>
                <a:latin typeface="Trebuchet MS"/>
                <a:ea typeface="Trebuchet MS"/>
                <a:cs typeface="Trebuchet MS"/>
                <a:sym typeface="Trebuchet MS"/>
              </a:rPr>
              <a:t>Upload de arquivo formatado para o dataset.</a:t>
            </a:r>
          </a:p>
        </p:txBody>
      </p:sp>
      <p:sp>
        <p:nvSpPr>
          <p:cNvPr id="268" name="Shape 268"/>
          <p:cNvSpPr txBox="1"/>
          <p:nvPr/>
        </p:nvSpPr>
        <p:spPr>
          <a:xfrm>
            <a:off x="312475" y="6997500"/>
            <a:ext cx="6630600" cy="25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Name</a:t>
            </a:r>
            <a:r>
              <a:rPr lang="pt-BR" sz="1500">
                <a:solidFill>
                  <a:schemeClr val="dk1"/>
                </a:solidFill>
                <a:highlight>
                  <a:srgbClr val="FCFCFC"/>
                </a:highlight>
              </a:rPr>
              <a:t> – a name for this resource, e.g. “Population density 2011, CSV”. Different resources in the dataset should have different names.</a:t>
            </a:r>
          </a:p>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Description</a:t>
            </a:r>
            <a:r>
              <a:rPr lang="pt-BR" sz="1500">
                <a:solidFill>
                  <a:schemeClr val="dk1"/>
                </a:solidFill>
                <a:highlight>
                  <a:srgbClr val="FCFCFC"/>
                </a:highlight>
              </a:rPr>
              <a:t> – uma breve descrição do conteúdo.</a:t>
            </a:r>
          </a:p>
          <a:p>
            <a:pPr lvl="0" rtl="0">
              <a:lnSpc>
                <a:spcPct val="115000"/>
              </a:lnSpc>
              <a:spcBef>
                <a:spcPts val="0"/>
              </a:spcBef>
              <a:spcAft>
                <a:spcPts val="1800"/>
              </a:spcAft>
              <a:buClr>
                <a:schemeClr val="dk1"/>
              </a:buClr>
              <a:buSzPct val="73333"/>
              <a:buFont typeface="Arial"/>
              <a:buNone/>
            </a:pPr>
            <a:r>
              <a:rPr b="1" lang="pt-BR" sz="1500">
                <a:solidFill>
                  <a:schemeClr val="dk1"/>
                </a:solidFill>
                <a:highlight>
                  <a:srgbClr val="FCFCFC"/>
                </a:highlight>
              </a:rPr>
              <a:t>Format</a:t>
            </a:r>
            <a:r>
              <a:rPr lang="pt-BR" sz="1500">
                <a:solidFill>
                  <a:schemeClr val="dk1"/>
                </a:solidFill>
                <a:highlight>
                  <a:srgbClr val="FCFCFC"/>
                </a:highlight>
              </a:rPr>
              <a:t> – O formato do arquivo que será utilizado para o upload, Exemplo: CSV (comma-separated values), XLS, JSON, PDF, etc.</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274" name="Shape 274"/>
          <p:cNvPicPr preferRelativeResize="0"/>
          <p:nvPr/>
        </p:nvPicPr>
        <p:blipFill>
          <a:blip r:embed="rId4">
            <a:alphaModFix/>
          </a:blip>
          <a:stretch>
            <a:fillRect/>
          </a:stretch>
        </p:blipFill>
        <p:spPr>
          <a:xfrm>
            <a:off x="222850" y="972755"/>
            <a:ext cx="7132074" cy="4054149"/>
          </a:xfrm>
          <a:prstGeom prst="rect">
            <a:avLst/>
          </a:prstGeom>
          <a:noFill/>
          <a:ln>
            <a:noFill/>
          </a:ln>
        </p:spPr>
      </p:pic>
      <p:sp>
        <p:nvSpPr>
          <p:cNvPr id="275" name="Shape 275"/>
          <p:cNvSpPr txBox="1"/>
          <p:nvPr/>
        </p:nvSpPr>
        <p:spPr>
          <a:xfrm>
            <a:off x="269125" y="5179300"/>
            <a:ext cx="7132200" cy="3131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73333"/>
              <a:buFont typeface="Arial"/>
              <a:buNone/>
            </a:pPr>
            <a:r>
              <a:rPr b="1" lang="pt-BR" sz="1500">
                <a:solidFill>
                  <a:schemeClr val="dk1"/>
                </a:solidFill>
              </a:rPr>
              <a:t>Previous</a:t>
            </a:r>
            <a:r>
              <a:rPr lang="pt-BR" sz="1500">
                <a:solidFill>
                  <a:schemeClr val="dk1"/>
                </a:solidFill>
              </a:rPr>
              <a:t> - Irá abrir uma prévia do arquivo depois do upload, será possível visualizar os campos e os dados.</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b="1" lang="pt-BR" sz="1500">
                <a:solidFill>
                  <a:schemeClr val="dk1"/>
                </a:solidFill>
              </a:rPr>
              <a:t>Save &amp; add another</a:t>
            </a:r>
            <a:r>
              <a:rPr lang="pt-BR" sz="1500">
                <a:solidFill>
                  <a:schemeClr val="dk1"/>
                </a:solidFill>
              </a:rPr>
              <a:t> - Com está opção é possível adicionar um novo arquivo sem sair da tela de edição.</a:t>
            </a:r>
          </a:p>
          <a:p>
            <a:pPr lvl="0" rtl="0">
              <a:lnSpc>
                <a:spcPct val="115000"/>
              </a:lnSpc>
              <a:spcBef>
                <a:spcPts val="0"/>
              </a:spcBef>
              <a:buClr>
                <a:schemeClr val="dk1"/>
              </a:buClr>
              <a:buFont typeface="Arial"/>
              <a:buNone/>
            </a:pPr>
            <a:r>
              <a:t/>
            </a:r>
            <a:endParaRPr sz="1500">
              <a:solidFill>
                <a:schemeClr val="dk1"/>
              </a:solidFill>
            </a:endParaRPr>
          </a:p>
          <a:p>
            <a:pPr lvl="0" rtl="0">
              <a:lnSpc>
                <a:spcPct val="115000"/>
              </a:lnSpc>
              <a:spcBef>
                <a:spcPts val="0"/>
              </a:spcBef>
              <a:buClr>
                <a:schemeClr val="dk1"/>
              </a:buClr>
              <a:buSzPct val="73333"/>
              <a:buFont typeface="Arial"/>
              <a:buNone/>
            </a:pPr>
            <a:r>
              <a:rPr b="1" lang="pt-BR" sz="1500">
                <a:solidFill>
                  <a:schemeClr val="dk1"/>
                </a:solidFill>
              </a:rPr>
              <a:t>Finish </a:t>
            </a:r>
            <a:r>
              <a:rPr lang="pt-BR" sz="1500">
                <a:solidFill>
                  <a:schemeClr val="dk1"/>
                </a:solidFill>
              </a:rPr>
              <a:t>- Irá finalizar o upload e será redirecionado para página do dataset.</a:t>
            </a:r>
          </a:p>
          <a:p>
            <a:pPr lvl="0">
              <a:spcBef>
                <a:spcPts val="0"/>
              </a:spcBef>
              <a:buNone/>
            </a:pPr>
            <a:r>
              <a:t/>
            </a:r>
            <a:endParaRPr/>
          </a:p>
        </p:txBody>
      </p:sp>
      <p:pic>
        <p:nvPicPr>
          <p:cNvPr id="276" name="Shape 276"/>
          <p:cNvPicPr preferRelativeResize="0"/>
          <p:nvPr/>
        </p:nvPicPr>
        <p:blipFill>
          <a:blip r:embed="rId5">
            <a:alphaModFix/>
          </a:blip>
          <a:stretch>
            <a:fillRect/>
          </a:stretch>
        </p:blipFill>
        <p:spPr>
          <a:xfrm>
            <a:off x="10" y="7683050"/>
            <a:ext cx="6064675" cy="627950"/>
          </a:xfrm>
          <a:prstGeom prst="rect">
            <a:avLst/>
          </a:prstGeom>
          <a:noFill/>
          <a:ln>
            <a:noFill/>
          </a:ln>
        </p:spPr>
      </p:pic>
      <p:sp>
        <p:nvSpPr>
          <p:cNvPr id="277" name="Shape 277"/>
          <p:cNvSpPr txBox="1"/>
          <p:nvPr/>
        </p:nvSpPr>
        <p:spPr>
          <a:xfrm>
            <a:off x="269125" y="8506725"/>
            <a:ext cx="5138100" cy="627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3.      Criar um dataset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pic>
        <p:nvPicPr>
          <p:cNvPr id="282" name="Shape 282"/>
          <p:cNvPicPr preferRelativeResize="0"/>
          <p:nvPr/>
        </p:nvPicPr>
        <p:blipFill>
          <a:blip r:embed="rId3">
            <a:alphaModFix/>
          </a:blip>
          <a:stretch>
            <a:fillRect/>
          </a:stretch>
        </p:blipFill>
        <p:spPr>
          <a:xfrm>
            <a:off x="0" y="0"/>
            <a:ext cx="7560000" cy="10680403"/>
          </a:xfrm>
          <a:prstGeom prst="rect">
            <a:avLst/>
          </a:prstGeom>
          <a:noFill/>
          <a:ln>
            <a:noFill/>
          </a:ln>
        </p:spPr>
      </p:pic>
      <p:sp>
        <p:nvSpPr>
          <p:cNvPr id="283" name="Shape 283"/>
          <p:cNvSpPr txBox="1"/>
          <p:nvPr/>
        </p:nvSpPr>
        <p:spPr>
          <a:xfrm>
            <a:off x="465300" y="4588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EDITANDO UM DATASET</a:t>
            </a:r>
          </a:p>
        </p:txBody>
      </p:sp>
      <p:sp>
        <p:nvSpPr>
          <p:cNvPr id="284" name="Shape 284"/>
          <p:cNvSpPr txBox="1"/>
          <p:nvPr/>
        </p:nvSpPr>
        <p:spPr>
          <a:xfrm>
            <a:off x="489325" y="910150"/>
            <a:ext cx="6630600" cy="11256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Você pode editar o dataset que você criou, ou qualquer dataset de propriedade de uma organização que você é um membro do grupo. (Se um dataset não é propriedade de qualquer organização, qualquer usuário registrado pode editá-lo.)</a:t>
            </a:r>
          </a:p>
          <a:p>
            <a:pPr lvl="0" rtl="0" algn="just">
              <a:lnSpc>
                <a:spcPct val="115000"/>
              </a:lnSpc>
              <a:spcBef>
                <a:spcPts val="0"/>
              </a:spcBef>
              <a:buNone/>
            </a:pPr>
            <a:r>
              <a:t/>
            </a:r>
            <a:endParaRPr sz="1500">
              <a:solidFill>
                <a:schemeClr val="dk1"/>
              </a:solidFill>
            </a:endParaRPr>
          </a:p>
          <a:p>
            <a:pPr lvl="0" rtl="0" algn="just">
              <a:lnSpc>
                <a:spcPct val="115000"/>
              </a:lnSpc>
              <a:spcBef>
                <a:spcPts val="0"/>
              </a:spcBef>
              <a:buNone/>
            </a:pPr>
            <a:r>
              <a:rPr lang="pt-BR" sz="1500">
                <a:solidFill>
                  <a:schemeClr val="dk1"/>
                </a:solidFill>
              </a:rPr>
              <a:t>Vá para a página do dataset. Você pode encontrá-lo digitando o título na caixa de pesquisa em qualquer página.</a:t>
            </a:r>
          </a:p>
          <a:p>
            <a:pPr lvl="0" rtl="0" algn="just">
              <a:lnSpc>
                <a:spcPct val="115000"/>
              </a:lnSpc>
              <a:spcBef>
                <a:spcPts val="0"/>
              </a:spcBef>
              <a:buNone/>
            </a:pPr>
            <a:r>
              <a:rPr lang="pt-BR" sz="1500">
                <a:solidFill>
                  <a:schemeClr val="dk1"/>
                </a:solidFill>
              </a:rPr>
              <a:t>Selecione o botão "Manage", o que você deve ver acima do título do dataset.</a:t>
            </a:r>
          </a:p>
          <a:p>
            <a:pPr lvl="0" rtl="0" algn="just">
              <a:lnSpc>
                <a:spcPct val="115000"/>
              </a:lnSpc>
              <a:spcBef>
                <a:spcPts val="0"/>
              </a:spcBef>
              <a:buNone/>
            </a:pPr>
            <a:r>
              <a:rPr lang="pt-BR" sz="1500">
                <a:solidFill>
                  <a:schemeClr val="dk1"/>
                </a:solidFill>
              </a:rPr>
              <a:t>CKAN exibe a tela "Edit Metadata". Você pode editar qualquer um dos campos (title, description, etc), alterar a visibilidade (privado / público), e adicionar ou excluir tags ou campos personalizados. Para obter detalhes sobre esses campos, consulte o tópico </a:t>
            </a:r>
            <a:r>
              <a:rPr lang="pt-BR" sz="1500" u="sng">
                <a:solidFill>
                  <a:srgbClr val="1155CC"/>
                </a:solidFill>
                <a:hlinkClick r:id="rId4"/>
              </a:rPr>
              <a:t>Criando um dataset</a:t>
            </a:r>
            <a:r>
              <a:rPr lang="pt-BR" sz="1500">
                <a:solidFill>
                  <a:schemeClr val="dk1"/>
                </a:solidFill>
              </a:rPr>
              <a:t>.</a:t>
            </a:r>
          </a:p>
          <a:p>
            <a:pPr lvl="0" rtl="0" algn="just">
              <a:lnSpc>
                <a:spcPct val="115000"/>
              </a:lnSpc>
              <a:spcBef>
                <a:spcPts val="0"/>
              </a:spcBef>
              <a:buNone/>
            </a:pPr>
            <a:r>
              <a:rPr lang="pt-BR" sz="1500">
                <a:solidFill>
                  <a:schemeClr val="dk1"/>
                </a:solidFill>
              </a:rPr>
              <a:t>Quando tiver terminado, selecione o botão "dataset Update" para salvar suas alterações.</a:t>
            </a:r>
          </a:p>
        </p:txBody>
      </p:sp>
      <p:pic>
        <p:nvPicPr>
          <p:cNvPr id="285" name="Shape 285"/>
          <p:cNvPicPr preferRelativeResize="0"/>
          <p:nvPr/>
        </p:nvPicPr>
        <p:blipFill>
          <a:blip r:embed="rId5">
            <a:alphaModFix/>
          </a:blip>
          <a:stretch>
            <a:fillRect/>
          </a:stretch>
        </p:blipFill>
        <p:spPr>
          <a:xfrm>
            <a:off x="10" y="5118875"/>
            <a:ext cx="6064675" cy="627950"/>
          </a:xfrm>
          <a:prstGeom prst="rect">
            <a:avLst/>
          </a:prstGeom>
          <a:noFill/>
          <a:ln>
            <a:noFill/>
          </a:ln>
        </p:spPr>
      </p:pic>
      <p:sp>
        <p:nvSpPr>
          <p:cNvPr id="286" name="Shape 286"/>
          <p:cNvSpPr txBox="1"/>
          <p:nvPr/>
        </p:nvSpPr>
        <p:spPr>
          <a:xfrm>
            <a:off x="269125" y="5942550"/>
            <a:ext cx="5138100" cy="627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4.    Alterar informações do dataset</a:t>
            </a:r>
          </a:p>
        </p:txBody>
      </p:sp>
      <p:sp>
        <p:nvSpPr>
          <p:cNvPr id="287" name="Shape 287"/>
          <p:cNvSpPr txBox="1"/>
          <p:nvPr/>
        </p:nvSpPr>
        <p:spPr>
          <a:xfrm>
            <a:off x="269125" y="63851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EXCLUINDO DATASET</a:t>
            </a:r>
          </a:p>
        </p:txBody>
      </p:sp>
      <p:sp>
        <p:nvSpPr>
          <p:cNvPr id="288" name="Shape 288"/>
          <p:cNvSpPr txBox="1"/>
          <p:nvPr/>
        </p:nvSpPr>
        <p:spPr>
          <a:xfrm>
            <a:off x="268525" y="6803050"/>
            <a:ext cx="6851400" cy="11256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None/>
            </a:pPr>
            <a:r>
              <a:rPr lang="pt-BR" sz="1500">
                <a:solidFill>
                  <a:schemeClr val="dk1"/>
                </a:solidFill>
                <a:highlight>
                  <a:srgbClr val="FCFCFC"/>
                </a:highlight>
              </a:rPr>
              <a:t>Ir para a página "Edit dataset" do dataset (ver "Como editar um conjunto de dados", acima).</a:t>
            </a:r>
            <a:br>
              <a:rPr lang="pt-BR" sz="1500">
                <a:solidFill>
                  <a:schemeClr val="dk1"/>
                </a:solidFill>
                <a:highlight>
                  <a:srgbClr val="FCFCFC"/>
                </a:highlight>
              </a:rPr>
            </a:br>
            <a:r>
              <a:rPr lang="pt-BR" sz="1500">
                <a:solidFill>
                  <a:schemeClr val="dk1"/>
                </a:solidFill>
                <a:highlight>
                  <a:srgbClr val="FCFCFC"/>
                </a:highlight>
              </a:rPr>
              <a:t>Selecione o botão "Delete".</a:t>
            </a:r>
            <a:br>
              <a:rPr lang="pt-BR" sz="1500">
                <a:solidFill>
                  <a:schemeClr val="dk1"/>
                </a:solidFill>
                <a:highlight>
                  <a:srgbClr val="FCFCFC"/>
                </a:highlight>
              </a:rPr>
            </a:br>
            <a:r>
              <a:rPr lang="pt-BR" sz="1500">
                <a:solidFill>
                  <a:schemeClr val="dk1"/>
                </a:solidFill>
                <a:highlight>
                  <a:srgbClr val="FCFCFC"/>
                </a:highlight>
              </a:rPr>
              <a:t>CKAN exibe uma caixa de diálogo de confirmação. Para completar a eliminação do dataset, selecione "Confirm".</a:t>
            </a:r>
            <a:br>
              <a:rPr lang="pt-BR" sz="1500">
                <a:solidFill>
                  <a:schemeClr val="dk1"/>
                </a:solidFill>
                <a:highlight>
                  <a:srgbClr val="FCFCFC"/>
                </a:highlight>
              </a:rPr>
            </a:br>
            <a:r>
              <a:rPr lang="pt-BR" sz="1500">
                <a:solidFill>
                  <a:schemeClr val="dk1"/>
                </a:solidFill>
                <a:highlight>
                  <a:srgbClr val="FCFCFC"/>
                </a:highlight>
              </a:rPr>
              <a:t>O dataset não será completamente excluído. Fica oculto, para que ele não ap areça nas pesquisas, etc. No entanto, ao visitar o URL para a página do dataset, ele ainda pode ser visto (por usuários com a autorização apropriada), e "undeleted", se necessário. Se é importante para eliminar completamente o dataset, entre em contato com o administrador da sua instância do ckan.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pic>
        <p:nvPicPr>
          <p:cNvPr id="293" name="Shape 293"/>
          <p:cNvPicPr preferRelativeResize="0"/>
          <p:nvPr/>
        </p:nvPicPr>
        <p:blipFill>
          <a:blip r:embed="rId3">
            <a:alphaModFix/>
          </a:blip>
          <a:stretch>
            <a:fillRect/>
          </a:stretch>
        </p:blipFill>
        <p:spPr>
          <a:xfrm>
            <a:off x="0" y="5800"/>
            <a:ext cx="7560000" cy="10680403"/>
          </a:xfrm>
          <a:prstGeom prst="rect">
            <a:avLst/>
          </a:prstGeom>
          <a:noFill/>
          <a:ln>
            <a:noFill/>
          </a:ln>
        </p:spPr>
      </p:pic>
      <p:pic>
        <p:nvPicPr>
          <p:cNvPr id="294" name="Shape 294"/>
          <p:cNvPicPr preferRelativeResize="0"/>
          <p:nvPr/>
        </p:nvPicPr>
        <p:blipFill>
          <a:blip r:embed="rId4">
            <a:alphaModFix/>
          </a:blip>
          <a:stretch>
            <a:fillRect/>
          </a:stretch>
        </p:blipFill>
        <p:spPr>
          <a:xfrm>
            <a:off x="10" y="635850"/>
            <a:ext cx="6064675" cy="627950"/>
          </a:xfrm>
          <a:prstGeom prst="rect">
            <a:avLst/>
          </a:prstGeom>
          <a:noFill/>
          <a:ln>
            <a:noFill/>
          </a:ln>
        </p:spPr>
      </p:pic>
      <p:sp>
        <p:nvSpPr>
          <p:cNvPr id="295" name="Shape 295"/>
          <p:cNvSpPr txBox="1"/>
          <p:nvPr/>
        </p:nvSpPr>
        <p:spPr>
          <a:xfrm>
            <a:off x="269125" y="1383325"/>
            <a:ext cx="5138100" cy="6279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5.    Excluir dataset</a:t>
            </a:r>
          </a:p>
        </p:txBody>
      </p:sp>
      <p:sp>
        <p:nvSpPr>
          <p:cNvPr id="296" name="Shape 296"/>
          <p:cNvSpPr txBox="1"/>
          <p:nvPr/>
        </p:nvSpPr>
        <p:spPr>
          <a:xfrm>
            <a:off x="269125" y="20030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MOVENDO DATASETS ENTRE ORGANIZAÇÕES</a:t>
            </a:r>
          </a:p>
        </p:txBody>
      </p:sp>
      <p:sp>
        <p:nvSpPr>
          <p:cNvPr id="297" name="Shape 297"/>
          <p:cNvSpPr txBox="1"/>
          <p:nvPr/>
        </p:nvSpPr>
        <p:spPr>
          <a:xfrm>
            <a:off x="388500" y="2597650"/>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Para mover um dataset entre as organizações, visite Editar na página do dataset. Escolha o item apropriado da lista drop-down "organization" e pressione "Salvar".</a:t>
            </a:r>
          </a:p>
        </p:txBody>
      </p:sp>
      <p:sp>
        <p:nvSpPr>
          <p:cNvPr id="298" name="Shape 298"/>
          <p:cNvSpPr txBox="1"/>
          <p:nvPr/>
        </p:nvSpPr>
        <p:spPr>
          <a:xfrm>
            <a:off x="312900" y="36996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ADCIONANDO, EXCLUINDO E EDITANDO DADOS DO DATASET</a:t>
            </a:r>
          </a:p>
        </p:txBody>
      </p:sp>
      <p:sp>
        <p:nvSpPr>
          <p:cNvPr id="299" name="Shape 299"/>
          <p:cNvSpPr txBox="1"/>
          <p:nvPr/>
        </p:nvSpPr>
        <p:spPr>
          <a:xfrm>
            <a:off x="1272275" y="4484375"/>
            <a:ext cx="5847600" cy="11256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None/>
            </a:pPr>
            <a:r>
              <a:rPr lang="pt-BR" sz="1500">
                <a:solidFill>
                  <a:schemeClr val="dk1"/>
                </a:solidFill>
                <a:highlight>
                  <a:srgbClr val="FCFCFC"/>
                </a:highlight>
              </a:rPr>
              <a:t>Ir para a página "Edit datasets" do dataset.</a:t>
            </a:r>
            <a:br>
              <a:rPr lang="pt-BR" sz="1500">
                <a:solidFill>
                  <a:schemeClr val="dk1"/>
                </a:solidFill>
                <a:highlight>
                  <a:srgbClr val="FCFCFC"/>
                </a:highlight>
              </a:rPr>
            </a:br>
            <a:r>
              <a:rPr lang="pt-BR" sz="1500">
                <a:solidFill>
                  <a:schemeClr val="dk1"/>
                </a:solidFill>
                <a:highlight>
                  <a:srgbClr val="FCFCFC"/>
                </a:highlight>
              </a:rPr>
              <a:t>Na barra lateral esquerda, há opções para recursos de edição. Você pode selecionar um recurso existente (para o editar ou apagar), ou selecione "Add new resource".</a:t>
            </a:r>
            <a:br>
              <a:rPr lang="pt-BR" sz="1500">
                <a:solidFill>
                  <a:schemeClr val="dk1"/>
                </a:solidFill>
                <a:highlight>
                  <a:srgbClr val="FCFCFC"/>
                </a:highlight>
              </a:rPr>
            </a:br>
            <a:r>
              <a:rPr lang="pt-BR" sz="1500">
                <a:solidFill>
                  <a:schemeClr val="dk1"/>
                </a:solidFill>
                <a:highlight>
                  <a:srgbClr val="FCFCFC"/>
                </a:highlight>
              </a:rPr>
              <a:t>Você pode editar as informações sobre o recurso ou alterar o arquivo vinculado ou carregado. Para mais detalhes, consulte os passos 4-5 de "Como adicionar um novo recurso", acima.</a:t>
            </a:r>
            <a:br>
              <a:rPr lang="pt-BR" sz="1500">
                <a:solidFill>
                  <a:schemeClr val="dk1"/>
                </a:solidFill>
                <a:highlight>
                  <a:srgbClr val="FCFCFC"/>
                </a:highlight>
              </a:rPr>
            </a:br>
            <a:r>
              <a:rPr lang="pt-BR" sz="1500">
                <a:solidFill>
                  <a:schemeClr val="dk1"/>
                </a:solidFill>
                <a:highlight>
                  <a:srgbClr val="FCFCFC"/>
                </a:highlight>
              </a:rPr>
              <a:t>Quando tiver terminado a edição, selecione o botão "Update" (ou "Adicionar", para um novo recurso) para salvar suas alterações. Alternativa, para eliminar o recurso, selecione o botão "Excluir de recursos".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pic>
        <p:nvPicPr>
          <p:cNvPr id="304" name="Shape 30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05" name="Shape 305"/>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2500">
                <a:solidFill>
                  <a:srgbClr val="FFFFFF"/>
                </a:solidFill>
              </a:rPr>
              <a:t>Mod. 04. Datastore </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306" name="Shape 306"/>
          <p:cNvSpPr txBox="1"/>
          <p:nvPr/>
        </p:nvSpPr>
        <p:spPr>
          <a:xfrm>
            <a:off x="2151725" y="1536025"/>
            <a:ext cx="4788300" cy="3096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800">
                <a:solidFill>
                  <a:srgbClr val="FFFFFF"/>
                </a:solidFill>
              </a:rPr>
              <a:t>O módulo datastore permite a visulização dos dados de diversas formas:</a:t>
            </a:r>
          </a:p>
          <a:p>
            <a:pPr indent="-12700" lvl="0" rtl="1" algn="l">
              <a:lnSpc>
                <a:spcPct val="115000"/>
              </a:lnSpc>
              <a:spcBef>
                <a:spcPts val="0"/>
              </a:spcBef>
              <a:buNone/>
            </a:pPr>
            <a:r>
              <a:t/>
            </a:r>
            <a:endParaRPr sz="1500">
              <a:solidFill>
                <a:srgbClr val="FFFFFF"/>
              </a:solidFill>
            </a:endParaRPr>
          </a:p>
          <a:p>
            <a:pPr indent="-12700" lvl="0" rtl="1" algn="ctr">
              <a:lnSpc>
                <a:spcPct val="115000"/>
              </a:lnSpc>
              <a:spcBef>
                <a:spcPts val="0"/>
              </a:spcBef>
              <a:buNone/>
            </a:pPr>
            <a:r>
              <a:t/>
            </a:r>
            <a:endParaRPr>
              <a:solidFill>
                <a:srgbClr val="FFFFFF"/>
              </a:solidFill>
            </a:endParaRPr>
          </a:p>
        </p:txBody>
      </p:sp>
      <p:sp>
        <p:nvSpPr>
          <p:cNvPr id="307" name="Shape 307"/>
          <p:cNvSpPr txBox="1"/>
          <p:nvPr/>
        </p:nvSpPr>
        <p:spPr>
          <a:xfrm>
            <a:off x="310625" y="27859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DATASTORE GRID</a:t>
            </a:r>
          </a:p>
        </p:txBody>
      </p:sp>
      <p:sp>
        <p:nvSpPr>
          <p:cNvPr id="308" name="Shape 308"/>
          <p:cNvSpPr txBox="1"/>
          <p:nvPr/>
        </p:nvSpPr>
        <p:spPr>
          <a:xfrm>
            <a:off x="388500" y="3304375"/>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O plugin </a:t>
            </a:r>
            <a:r>
              <a:rPr lang="pt-BR" sz="1500">
                <a:solidFill>
                  <a:srgbClr val="0000FF"/>
                </a:solidFill>
                <a:highlight>
                  <a:srgbClr val="FFFFFF"/>
                </a:highlight>
                <a:latin typeface="Consolas"/>
                <a:ea typeface="Consolas"/>
                <a:cs typeface="Consolas"/>
                <a:sym typeface="Consolas"/>
              </a:rPr>
              <a:t>recline_grid_view</a:t>
            </a:r>
            <a:r>
              <a:rPr lang="pt-BR" sz="1500">
                <a:solidFill>
                  <a:srgbClr val="E74C3C"/>
                </a:solidFill>
                <a:highlight>
                  <a:srgbClr val="FFFFFF"/>
                </a:highlight>
                <a:latin typeface="Consolas"/>
                <a:ea typeface="Consolas"/>
                <a:cs typeface="Consolas"/>
                <a:sym typeface="Consolas"/>
              </a:rPr>
              <a:t> </a:t>
            </a:r>
            <a:r>
              <a:rPr lang="pt-BR" sz="1500">
                <a:solidFill>
                  <a:schemeClr val="dk1"/>
                </a:solidFill>
              </a:rPr>
              <a:t>permite visualizar os dados em </a:t>
            </a:r>
            <a:r>
              <a:rPr b="1" lang="pt-BR" sz="1500">
                <a:solidFill>
                  <a:schemeClr val="dk1"/>
                </a:solidFill>
              </a:rPr>
              <a:t>grid </a:t>
            </a:r>
            <a:r>
              <a:rPr lang="pt-BR" sz="1500">
                <a:solidFill>
                  <a:schemeClr val="dk1"/>
                </a:solidFill>
              </a:rPr>
              <a:t>e também com ordenação, filtros e paginação.</a:t>
            </a:r>
          </a:p>
        </p:txBody>
      </p:sp>
      <p:pic>
        <p:nvPicPr>
          <p:cNvPr id="309" name="Shape 309"/>
          <p:cNvPicPr preferRelativeResize="0"/>
          <p:nvPr/>
        </p:nvPicPr>
        <p:blipFill>
          <a:blip r:embed="rId4">
            <a:alphaModFix/>
          </a:blip>
          <a:stretch>
            <a:fillRect/>
          </a:stretch>
        </p:blipFill>
        <p:spPr>
          <a:xfrm>
            <a:off x="483000" y="4168900"/>
            <a:ext cx="6284650" cy="408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pic>
        <p:nvPicPr>
          <p:cNvPr id="314" name="Shape 31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15" name="Shape 315"/>
          <p:cNvSpPr txBox="1"/>
          <p:nvPr/>
        </p:nvSpPr>
        <p:spPr>
          <a:xfrm>
            <a:off x="386825" y="6818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DATASTORE GRAPH</a:t>
            </a:r>
          </a:p>
        </p:txBody>
      </p:sp>
      <p:sp>
        <p:nvSpPr>
          <p:cNvPr id="316" name="Shape 316"/>
          <p:cNvSpPr txBox="1"/>
          <p:nvPr/>
        </p:nvSpPr>
        <p:spPr>
          <a:xfrm>
            <a:off x="388500" y="1124050"/>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O plugin </a:t>
            </a:r>
            <a:r>
              <a:rPr lang="pt-BR" sz="1500">
                <a:solidFill>
                  <a:srgbClr val="0000FF"/>
                </a:solidFill>
                <a:highlight>
                  <a:srgbClr val="FFFFFF"/>
                </a:highlight>
              </a:rPr>
              <a:t>recline_graph_view </a:t>
            </a:r>
            <a:r>
              <a:rPr lang="pt-BR" sz="1500">
                <a:solidFill>
                  <a:schemeClr val="dk1"/>
                </a:solidFill>
              </a:rPr>
              <a:t>permite visualizar os dados em gráficos, é possível definir se por ( colunas, linhas, barras ) filtrados por determinada coluna especificada na ferramenta.</a:t>
            </a:r>
          </a:p>
        </p:txBody>
      </p:sp>
      <p:pic>
        <p:nvPicPr>
          <p:cNvPr id="317" name="Shape 317"/>
          <p:cNvPicPr preferRelativeResize="0"/>
          <p:nvPr/>
        </p:nvPicPr>
        <p:blipFill>
          <a:blip r:embed="rId4">
            <a:alphaModFix/>
          </a:blip>
          <a:stretch>
            <a:fillRect/>
          </a:stretch>
        </p:blipFill>
        <p:spPr>
          <a:xfrm>
            <a:off x="522050" y="2174875"/>
            <a:ext cx="6214324" cy="3638799"/>
          </a:xfrm>
          <a:prstGeom prst="rect">
            <a:avLst/>
          </a:prstGeom>
          <a:noFill/>
          <a:ln>
            <a:noFill/>
          </a:ln>
        </p:spPr>
      </p:pic>
      <p:sp>
        <p:nvSpPr>
          <p:cNvPr id="318" name="Shape 318"/>
          <p:cNvSpPr txBox="1"/>
          <p:nvPr/>
        </p:nvSpPr>
        <p:spPr>
          <a:xfrm>
            <a:off x="522050" y="59357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DATASTORE MAP</a:t>
            </a:r>
          </a:p>
        </p:txBody>
      </p:sp>
      <p:sp>
        <p:nvSpPr>
          <p:cNvPr id="319" name="Shape 319"/>
          <p:cNvSpPr txBox="1"/>
          <p:nvPr/>
        </p:nvSpPr>
        <p:spPr>
          <a:xfrm>
            <a:off x="602075" y="6451175"/>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pt-BR" sz="1500">
                <a:solidFill>
                  <a:schemeClr val="dk1"/>
                </a:solidFill>
              </a:rPr>
              <a:t>O plugin </a:t>
            </a:r>
            <a:r>
              <a:rPr lang="pt-BR" sz="1500">
                <a:solidFill>
                  <a:srgbClr val="0000FF"/>
                </a:solidFill>
                <a:highlight>
                  <a:srgbClr val="FFFFFF"/>
                </a:highlight>
                <a:latin typeface="Consolas"/>
                <a:ea typeface="Consolas"/>
                <a:cs typeface="Consolas"/>
                <a:sym typeface="Consolas"/>
              </a:rPr>
              <a:t>recline_map_view </a:t>
            </a:r>
            <a:r>
              <a:rPr lang="pt-BR" sz="1500">
                <a:solidFill>
                  <a:schemeClr val="dk1"/>
                </a:solidFill>
              </a:rPr>
              <a:t>permite visualizar os dados plotados no mapa, necessário definir a coluna que contém os dados em geojson ou latitude e longitude.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pic>
        <p:nvPicPr>
          <p:cNvPr id="324" name="Shape 32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25" name="Shape 325"/>
          <p:cNvSpPr txBox="1"/>
          <p:nvPr/>
        </p:nvSpPr>
        <p:spPr>
          <a:xfrm>
            <a:off x="376275" y="326075"/>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100">
              <a:solidFill>
                <a:schemeClr val="dk1"/>
              </a:solidFill>
            </a:endParaRPr>
          </a:p>
          <a:p>
            <a:pPr lvl="0" rtl="0">
              <a:lnSpc>
                <a:spcPct val="115000"/>
              </a:lnSpc>
              <a:spcBef>
                <a:spcPts val="0"/>
              </a:spcBef>
              <a:buNone/>
            </a:pPr>
            <a:r>
              <a:rPr lang="pt-BR" sz="1500">
                <a:solidFill>
                  <a:schemeClr val="dk1"/>
                </a:solidFill>
              </a:rPr>
              <a:t>Exemplo de conteúdo geojson:</a:t>
            </a:r>
          </a:p>
        </p:txBody>
      </p:sp>
      <p:pic>
        <p:nvPicPr>
          <p:cNvPr id="326" name="Shape 326"/>
          <p:cNvPicPr preferRelativeResize="0"/>
          <p:nvPr/>
        </p:nvPicPr>
        <p:blipFill>
          <a:blip r:embed="rId4">
            <a:alphaModFix/>
          </a:blip>
          <a:stretch>
            <a:fillRect/>
          </a:stretch>
        </p:blipFill>
        <p:spPr>
          <a:xfrm>
            <a:off x="462754" y="943875"/>
            <a:ext cx="6716024" cy="2090000"/>
          </a:xfrm>
          <a:prstGeom prst="rect">
            <a:avLst/>
          </a:prstGeom>
          <a:noFill/>
          <a:ln>
            <a:noFill/>
          </a:ln>
        </p:spPr>
      </p:pic>
      <p:sp>
        <p:nvSpPr>
          <p:cNvPr id="327" name="Shape 327"/>
          <p:cNvSpPr txBox="1"/>
          <p:nvPr/>
        </p:nvSpPr>
        <p:spPr>
          <a:xfrm>
            <a:off x="464700" y="2885650"/>
            <a:ext cx="6630600" cy="11256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500">
              <a:solidFill>
                <a:schemeClr val="dk1"/>
              </a:solidFill>
            </a:endParaRPr>
          </a:p>
          <a:p>
            <a:pPr lvl="0" rtl="0">
              <a:lnSpc>
                <a:spcPct val="115000"/>
              </a:lnSpc>
              <a:spcBef>
                <a:spcPts val="0"/>
              </a:spcBef>
              <a:buNone/>
            </a:pPr>
            <a:r>
              <a:rPr lang="pt-BR" sz="1500">
                <a:solidFill>
                  <a:schemeClr val="dk1"/>
                </a:solidFill>
              </a:rPr>
              <a:t>Siga a especificação GeoJson para mais detalhes, </a:t>
            </a:r>
            <a:r>
              <a:rPr lang="pt-BR" sz="1500" u="sng">
                <a:solidFill>
                  <a:srgbClr val="1155CC"/>
                </a:solidFill>
                <a:hlinkClick r:id="rId5"/>
              </a:rPr>
              <a:t>http://geojson.org/geojson-spec.html</a:t>
            </a:r>
            <a:r>
              <a:rPr lang="pt-BR" sz="1500">
                <a:solidFill>
                  <a:schemeClr val="dk1"/>
                </a:solidFill>
              </a:rPr>
              <a:t>.</a:t>
            </a:r>
          </a:p>
        </p:txBody>
      </p:sp>
      <p:pic>
        <p:nvPicPr>
          <p:cNvPr id="328" name="Shape 328"/>
          <p:cNvPicPr preferRelativeResize="0"/>
          <p:nvPr/>
        </p:nvPicPr>
        <p:blipFill>
          <a:blip r:embed="rId6">
            <a:alphaModFix/>
          </a:blip>
          <a:stretch>
            <a:fillRect/>
          </a:stretch>
        </p:blipFill>
        <p:spPr>
          <a:xfrm>
            <a:off x="464700" y="3858850"/>
            <a:ext cx="6716024" cy="4672013"/>
          </a:xfrm>
          <a:prstGeom prst="rect">
            <a:avLst/>
          </a:prstGeom>
          <a:noFill/>
          <a:ln>
            <a:noFill/>
          </a:ln>
        </p:spPr>
      </p:pic>
      <p:sp>
        <p:nvSpPr>
          <p:cNvPr id="329" name="Shape 329"/>
          <p:cNvSpPr txBox="1"/>
          <p:nvPr/>
        </p:nvSpPr>
        <p:spPr>
          <a:xfrm>
            <a:off x="464875" y="8624550"/>
            <a:ext cx="6716100" cy="1125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highlight>
                  <a:srgbClr val="FFFFFF"/>
                </a:highlight>
              </a:rPr>
              <a:t>Para montar um geojson manualmente existem aplicações como </a:t>
            </a:r>
            <a:r>
              <a:rPr lang="pt-BR" sz="1500" u="sng">
                <a:solidFill>
                  <a:srgbClr val="1155CC"/>
                </a:solidFill>
                <a:highlight>
                  <a:srgbClr val="FFFFFF"/>
                </a:highlight>
                <a:hlinkClick r:id="rId7"/>
              </a:rPr>
              <a:t>http://geojson.io/</a:t>
            </a:r>
            <a:r>
              <a:rPr lang="pt-BR" sz="1500">
                <a:solidFill>
                  <a:schemeClr val="dk1"/>
                </a:solidFill>
                <a:highlight>
                  <a:srgbClr val="FFFFFF"/>
                </a:highlight>
              </a:rPr>
              <a:t> que da a possibilidade de desenhar no mapa e automaticamente criar o código em geojson.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0" y="0"/>
            <a:ext cx="7560000" cy="10680403"/>
          </a:xfrm>
          <a:prstGeom prst="rect">
            <a:avLst/>
          </a:prstGeom>
          <a:noFill/>
          <a:ln>
            <a:noFill/>
          </a:ln>
        </p:spPr>
      </p:pic>
      <p:sp>
        <p:nvSpPr>
          <p:cNvPr id="71" name="Shape 71"/>
          <p:cNvSpPr txBox="1"/>
          <p:nvPr/>
        </p:nvSpPr>
        <p:spPr>
          <a:xfrm>
            <a:off x="382525" y="1632700"/>
            <a:ext cx="1307700" cy="519300"/>
          </a:xfrm>
          <a:prstGeom prst="rect">
            <a:avLst/>
          </a:prstGeom>
          <a:noFill/>
          <a:ln>
            <a:noFill/>
          </a:ln>
        </p:spPr>
        <p:txBody>
          <a:bodyPr anchorCtr="0" anchor="t" bIns="91425" lIns="91425" rIns="91425" tIns="91425">
            <a:noAutofit/>
          </a:bodyPr>
          <a:lstStyle/>
          <a:p>
            <a:pPr lvl="0" rtl="1" algn="l">
              <a:lnSpc>
                <a:spcPct val="115000"/>
              </a:lnSpc>
              <a:spcBef>
                <a:spcPts val="0"/>
              </a:spcBef>
              <a:buNone/>
            </a:pPr>
            <a:r>
              <a:rPr b="1" lang="pt-BR" sz="2400">
                <a:solidFill>
                  <a:srgbClr val="38761D"/>
                </a:solidFill>
              </a:rPr>
              <a:t>Índice</a:t>
            </a:r>
          </a:p>
          <a:p>
            <a:pPr lvl="0" rtl="0">
              <a:spcBef>
                <a:spcPts val="0"/>
              </a:spcBef>
              <a:buNone/>
            </a:pPr>
            <a:r>
              <a:t/>
            </a:r>
            <a:endParaRPr/>
          </a:p>
        </p:txBody>
      </p:sp>
      <p:sp>
        <p:nvSpPr>
          <p:cNvPr id="72" name="Shape 72"/>
          <p:cNvSpPr txBox="1"/>
          <p:nvPr/>
        </p:nvSpPr>
        <p:spPr>
          <a:xfrm>
            <a:off x="383250" y="1847200"/>
            <a:ext cx="6249900" cy="7826700"/>
          </a:xfrm>
          <a:prstGeom prst="rect">
            <a:avLst/>
          </a:prstGeom>
          <a:noFill/>
          <a:ln>
            <a:noFill/>
          </a:ln>
        </p:spPr>
        <p:txBody>
          <a:bodyPr anchorCtr="0" anchor="t" bIns="91425" lIns="91425" rIns="91425" tIns="91425">
            <a:noAutofit/>
          </a:bodyPr>
          <a:lstStyle/>
          <a:p>
            <a:pPr lvl="0" rtl="1" algn="l">
              <a:lnSpc>
                <a:spcPct val="115000"/>
              </a:lnSpc>
              <a:spcBef>
                <a:spcPts val="0"/>
              </a:spcBef>
              <a:buNone/>
            </a:pPr>
            <a:r>
              <a:t/>
            </a:r>
            <a:endParaRPr sz="1300"/>
          </a:p>
          <a:p>
            <a:pPr lvl="0" rtl="1">
              <a:lnSpc>
                <a:spcPct val="115000"/>
              </a:lnSpc>
              <a:spcBef>
                <a:spcPts val="0"/>
              </a:spcBef>
              <a:buNone/>
            </a:pPr>
            <a:r>
              <a:t/>
            </a:r>
            <a:endParaRPr sz="1500">
              <a:solidFill>
                <a:srgbClr val="274E13"/>
              </a:solidFill>
            </a:endParaRPr>
          </a:p>
          <a:p>
            <a:pPr indent="0" lvl="0" marL="0" marR="0" rtl="1" algn="l">
              <a:lnSpc>
                <a:spcPct val="115000"/>
              </a:lnSpc>
              <a:spcBef>
                <a:spcPts val="0"/>
              </a:spcBef>
              <a:spcAft>
                <a:spcPts val="0"/>
              </a:spcAft>
              <a:buNone/>
            </a:pPr>
            <a:r>
              <a:rPr lang="pt-BR" sz="1500">
                <a:solidFill>
                  <a:srgbClr val="274E13"/>
                </a:solidFill>
              </a:rPr>
              <a:t>Upload de arquivo formatado para o dataset</a:t>
            </a:r>
          </a:p>
          <a:p>
            <a:pPr indent="0" lvl="0" marL="0" marR="0" rtl="1" algn="l">
              <a:lnSpc>
                <a:spcPct val="115000"/>
              </a:lnSpc>
              <a:spcBef>
                <a:spcPts val="0"/>
              </a:spcBef>
              <a:spcAft>
                <a:spcPts val="0"/>
              </a:spcAft>
              <a:buNone/>
            </a:pPr>
            <a:r>
              <a:rPr lang="pt-BR" sz="1500">
                <a:solidFill>
                  <a:srgbClr val="274E13"/>
                </a:solidFill>
              </a:rPr>
              <a:t>Exercício</a:t>
            </a:r>
          </a:p>
          <a:p>
            <a:pPr indent="0" lvl="0" marL="0" marR="0" rtl="1" algn="l">
              <a:lnSpc>
                <a:spcPct val="115000"/>
              </a:lnSpc>
              <a:spcBef>
                <a:spcPts val="0"/>
              </a:spcBef>
              <a:spcAft>
                <a:spcPts val="0"/>
              </a:spcAft>
              <a:buNone/>
            </a:pPr>
            <a:r>
              <a:rPr lang="pt-BR" sz="1500">
                <a:solidFill>
                  <a:srgbClr val="274E13"/>
                </a:solidFill>
              </a:rPr>
              <a:t>Editando um dataset</a:t>
            </a:r>
          </a:p>
          <a:p>
            <a:pPr indent="0" lvl="0" marL="0" marR="0" rtl="1" algn="l">
              <a:lnSpc>
                <a:spcPct val="115000"/>
              </a:lnSpc>
              <a:spcBef>
                <a:spcPts val="0"/>
              </a:spcBef>
              <a:spcAft>
                <a:spcPts val="0"/>
              </a:spcAft>
              <a:buNone/>
            </a:pPr>
            <a:r>
              <a:rPr lang="pt-BR" sz="1500">
                <a:solidFill>
                  <a:srgbClr val="274E13"/>
                </a:solidFill>
              </a:rPr>
              <a:t>Exercício</a:t>
            </a:r>
          </a:p>
          <a:p>
            <a:pPr indent="0" lvl="0" marL="0" marR="0" rtl="1" algn="l">
              <a:lnSpc>
                <a:spcPct val="115000"/>
              </a:lnSpc>
              <a:spcBef>
                <a:spcPts val="0"/>
              </a:spcBef>
              <a:spcAft>
                <a:spcPts val="0"/>
              </a:spcAft>
              <a:buNone/>
            </a:pPr>
            <a:r>
              <a:rPr lang="pt-BR" sz="1500">
                <a:solidFill>
                  <a:srgbClr val="274E13"/>
                </a:solidFill>
              </a:rPr>
              <a:t>Excluindo dataset</a:t>
            </a:r>
          </a:p>
          <a:p>
            <a:pPr indent="0" lvl="0" marL="0" marR="0" rtl="1" algn="l">
              <a:lnSpc>
                <a:spcPct val="115000"/>
              </a:lnSpc>
              <a:spcBef>
                <a:spcPts val="0"/>
              </a:spcBef>
              <a:spcAft>
                <a:spcPts val="0"/>
              </a:spcAft>
              <a:buNone/>
            </a:pPr>
            <a:r>
              <a:rPr lang="pt-BR" sz="1500">
                <a:solidFill>
                  <a:srgbClr val="274E13"/>
                </a:solidFill>
              </a:rPr>
              <a:t>Exercício</a:t>
            </a:r>
          </a:p>
          <a:p>
            <a:pPr indent="0" lvl="0" marL="0" marR="0" rtl="1" algn="l">
              <a:lnSpc>
                <a:spcPct val="115000"/>
              </a:lnSpc>
              <a:spcBef>
                <a:spcPts val="0"/>
              </a:spcBef>
              <a:spcAft>
                <a:spcPts val="0"/>
              </a:spcAft>
              <a:buNone/>
            </a:pPr>
            <a:r>
              <a:rPr lang="pt-BR" sz="1500">
                <a:solidFill>
                  <a:srgbClr val="274E13"/>
                </a:solidFill>
              </a:rPr>
              <a:t>Movendo datasets entre organizações</a:t>
            </a:r>
          </a:p>
          <a:p>
            <a:pPr indent="0" lvl="0" marL="0" marR="0" rtl="1" algn="l">
              <a:lnSpc>
                <a:spcPct val="115000"/>
              </a:lnSpc>
              <a:spcBef>
                <a:spcPts val="0"/>
              </a:spcBef>
              <a:spcAft>
                <a:spcPts val="0"/>
              </a:spcAft>
              <a:buNone/>
            </a:pPr>
            <a:r>
              <a:rPr lang="pt-BR" sz="1500">
                <a:solidFill>
                  <a:srgbClr val="274E13"/>
                </a:solidFill>
              </a:rPr>
              <a:t>Adicionando, excluindo e editando dados do dataset</a:t>
            </a:r>
          </a:p>
          <a:p>
            <a:pPr indent="0" lvl="0" marL="0" marR="0" rtl="1" algn="l">
              <a:lnSpc>
                <a:spcPct val="115000"/>
              </a:lnSpc>
              <a:spcBef>
                <a:spcPts val="0"/>
              </a:spcBef>
              <a:spcAft>
                <a:spcPts val="0"/>
              </a:spcAft>
              <a:buNone/>
            </a:pPr>
            <a:r>
              <a:rPr b="1" lang="pt-BR" sz="1500">
                <a:solidFill>
                  <a:srgbClr val="274E13"/>
                </a:solidFill>
              </a:rPr>
              <a:t>Mod. 4. Datastore</a:t>
            </a:r>
          </a:p>
          <a:p>
            <a:pPr indent="0" lvl="0" marL="0" marR="0" rtl="1" algn="l">
              <a:lnSpc>
                <a:spcPct val="115000"/>
              </a:lnSpc>
              <a:spcBef>
                <a:spcPts val="0"/>
              </a:spcBef>
              <a:spcAft>
                <a:spcPts val="0"/>
              </a:spcAft>
              <a:buNone/>
            </a:pPr>
            <a:r>
              <a:rPr lang="pt-BR" sz="1500">
                <a:solidFill>
                  <a:srgbClr val="274E13"/>
                </a:solidFill>
              </a:rPr>
              <a:t>Datastore Grid</a:t>
            </a:r>
          </a:p>
          <a:p>
            <a:pPr indent="0" lvl="0" marL="0" marR="0" rtl="1" algn="l">
              <a:lnSpc>
                <a:spcPct val="115000"/>
              </a:lnSpc>
              <a:spcBef>
                <a:spcPts val="0"/>
              </a:spcBef>
              <a:spcAft>
                <a:spcPts val="0"/>
              </a:spcAft>
              <a:buNone/>
            </a:pPr>
            <a:r>
              <a:rPr lang="pt-BR" sz="1500">
                <a:solidFill>
                  <a:srgbClr val="274E13"/>
                </a:solidFill>
              </a:rPr>
              <a:t>Datastore Graph</a:t>
            </a:r>
          </a:p>
          <a:p>
            <a:pPr indent="0" lvl="0" marL="0" marR="0" rtl="1" algn="l">
              <a:lnSpc>
                <a:spcPct val="115000"/>
              </a:lnSpc>
              <a:spcBef>
                <a:spcPts val="0"/>
              </a:spcBef>
              <a:spcAft>
                <a:spcPts val="0"/>
              </a:spcAft>
              <a:buNone/>
            </a:pPr>
            <a:r>
              <a:rPr lang="pt-BR" sz="1500">
                <a:solidFill>
                  <a:srgbClr val="274E13"/>
                </a:solidFill>
              </a:rPr>
              <a:t>Datastore Map</a:t>
            </a:r>
          </a:p>
          <a:p>
            <a:pPr indent="0" lvl="0" marL="0" marR="0" rtl="1" algn="l">
              <a:lnSpc>
                <a:spcPct val="115000"/>
              </a:lnSpc>
              <a:spcBef>
                <a:spcPts val="0"/>
              </a:spcBef>
              <a:spcAft>
                <a:spcPts val="0"/>
              </a:spcAft>
              <a:buNone/>
            </a:pPr>
            <a:r>
              <a:rPr lang="pt-BR" sz="1500">
                <a:solidFill>
                  <a:srgbClr val="274E13"/>
                </a:solidFill>
              </a:rPr>
              <a:t>Encontrando dados</a:t>
            </a:r>
          </a:p>
          <a:p>
            <a:pPr indent="0" lvl="0" marL="0" marR="0" rtl="1" algn="l">
              <a:lnSpc>
                <a:spcPct val="115000"/>
              </a:lnSpc>
              <a:spcBef>
                <a:spcPts val="0"/>
              </a:spcBef>
              <a:spcAft>
                <a:spcPts val="0"/>
              </a:spcAft>
              <a:buNone/>
            </a:pPr>
            <a:r>
              <a:rPr lang="pt-BR" sz="1500">
                <a:solidFill>
                  <a:srgbClr val="274E13"/>
                </a:solidFill>
              </a:rPr>
              <a:t>Pesquisando dentro de uma organização</a:t>
            </a:r>
          </a:p>
          <a:p>
            <a:pPr indent="0" lvl="0" marL="0" marR="0" rtl="1" algn="l">
              <a:lnSpc>
                <a:spcPct val="115000"/>
              </a:lnSpc>
              <a:spcBef>
                <a:spcPts val="0"/>
              </a:spcBef>
              <a:spcAft>
                <a:spcPts val="0"/>
              </a:spcAft>
              <a:buNone/>
            </a:pPr>
            <a:r>
              <a:rPr lang="pt-BR" sz="1500">
                <a:solidFill>
                  <a:srgbClr val="274E13"/>
                </a:solidFill>
              </a:rPr>
              <a:t>Explorando Datasets</a:t>
            </a:r>
          </a:p>
          <a:p>
            <a:pPr indent="0" lvl="0" marL="0" marR="0" rtl="1" algn="l">
              <a:lnSpc>
                <a:spcPct val="115000"/>
              </a:lnSpc>
              <a:spcBef>
                <a:spcPts val="0"/>
              </a:spcBef>
              <a:spcAft>
                <a:spcPts val="0"/>
              </a:spcAft>
              <a:buNone/>
            </a:pPr>
            <a:r>
              <a:rPr lang="pt-BR" sz="1500">
                <a:solidFill>
                  <a:srgbClr val="274E13"/>
                </a:solidFill>
              </a:rPr>
              <a:t>Gerenciando feed de notícias</a:t>
            </a:r>
          </a:p>
          <a:p>
            <a:pPr indent="0" lvl="0" marL="0" marR="0" rtl="1" algn="l">
              <a:lnSpc>
                <a:spcPct val="115000"/>
              </a:lnSpc>
              <a:spcBef>
                <a:spcPts val="0"/>
              </a:spcBef>
              <a:spcAft>
                <a:spcPts val="0"/>
              </a:spcAft>
              <a:buNone/>
            </a:pPr>
            <a:r>
              <a:rPr lang="pt-BR" sz="1500">
                <a:solidFill>
                  <a:srgbClr val="274E13"/>
                </a:solidFill>
              </a:rPr>
              <a:t>Gerenciando o perfil</a:t>
            </a:r>
          </a:p>
          <a:p>
            <a:pPr indent="0" lvl="0" marL="0" marR="0" rtl="1" algn="l">
              <a:lnSpc>
                <a:spcPct val="115000"/>
              </a:lnSpc>
              <a:spcBef>
                <a:spcPts val="0"/>
              </a:spcBef>
              <a:spcAft>
                <a:spcPts val="0"/>
              </a:spcAft>
              <a:buNone/>
            </a:pPr>
            <a:r>
              <a:rPr lang="pt-BR" sz="1500">
                <a:solidFill>
                  <a:srgbClr val="274E13"/>
                </a:solidFill>
              </a:rPr>
              <a:t>Exercício</a:t>
            </a:r>
          </a:p>
          <a:p>
            <a:pPr indent="0" lvl="0" marL="0" marR="0" rtl="1" algn="l">
              <a:lnSpc>
                <a:spcPct val="115000"/>
              </a:lnSpc>
              <a:spcBef>
                <a:spcPts val="0"/>
              </a:spcBef>
              <a:spcAft>
                <a:spcPts val="0"/>
              </a:spcAft>
              <a:buNone/>
            </a:pPr>
            <a:r>
              <a:t/>
            </a:r>
            <a:endParaRPr sz="1500">
              <a:solidFill>
                <a:srgbClr val="274E13"/>
              </a:solidFill>
            </a:endParaRPr>
          </a:p>
          <a:p>
            <a:pPr indent="0" lvl="0" marL="0" marR="0" rtl="1" algn="l">
              <a:lnSpc>
                <a:spcPct val="115000"/>
              </a:lnSpc>
              <a:spcBef>
                <a:spcPts val="0"/>
              </a:spcBef>
              <a:spcAft>
                <a:spcPts val="0"/>
              </a:spcAft>
              <a:buNone/>
            </a:pPr>
            <a:r>
              <a:t/>
            </a:r>
            <a:endParaRPr sz="1500">
              <a:solidFill>
                <a:srgbClr val="274E13"/>
              </a:solidFill>
            </a:endParaRPr>
          </a:p>
          <a:p>
            <a:pPr indent="0" lvl="0" marL="0" marR="0" rtl="1" algn="l">
              <a:lnSpc>
                <a:spcPct val="115000"/>
              </a:lnSpc>
              <a:spcBef>
                <a:spcPts val="0"/>
              </a:spcBef>
              <a:spcAft>
                <a:spcPts val="0"/>
              </a:spcAft>
              <a:buNone/>
            </a:pPr>
            <a:r>
              <a:t/>
            </a:r>
            <a:endParaRPr sz="1500">
              <a:solidFill>
                <a:srgbClr val="274E1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pic>
        <p:nvPicPr>
          <p:cNvPr id="334" name="Shape 33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35" name="Shape 335"/>
          <p:cNvSpPr txBox="1"/>
          <p:nvPr/>
        </p:nvSpPr>
        <p:spPr>
          <a:xfrm>
            <a:off x="620800" y="4753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ENCONTRANDO DADOS</a:t>
            </a:r>
          </a:p>
        </p:txBody>
      </p:sp>
      <p:sp>
        <p:nvSpPr>
          <p:cNvPr id="336" name="Shape 336"/>
          <p:cNvSpPr txBox="1"/>
          <p:nvPr/>
        </p:nvSpPr>
        <p:spPr>
          <a:xfrm>
            <a:off x="574975" y="917500"/>
            <a:ext cx="6629400" cy="1981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Para encontrar datasets em CKAN, digite qualquer combinação de palavras de pesquisa (por exemplo, "saúde", "transporte", etc) na caixa de pesquisa em qualquer página. CKAN exibe a primeira página de resultados para a sua pesquisa. Você pode:</a:t>
            </a:r>
          </a:p>
        </p:txBody>
      </p:sp>
      <p:sp>
        <p:nvSpPr>
          <p:cNvPr id="337" name="Shape 337"/>
          <p:cNvSpPr txBox="1"/>
          <p:nvPr/>
        </p:nvSpPr>
        <p:spPr>
          <a:xfrm>
            <a:off x="647875" y="1945125"/>
            <a:ext cx="6483600" cy="20673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t/>
            </a:r>
            <a:endParaRPr sz="1100">
              <a:solidFill>
                <a:schemeClr val="dk1"/>
              </a:solidFill>
            </a:endParaRPr>
          </a:p>
          <a:p>
            <a:pPr indent="-323850" lvl="0" marL="457200" rtl="0" algn="just">
              <a:lnSpc>
                <a:spcPct val="115000"/>
              </a:lnSpc>
              <a:spcBef>
                <a:spcPts val="0"/>
              </a:spcBef>
              <a:buClr>
                <a:schemeClr val="dk1"/>
              </a:buClr>
              <a:buSzPct val="100000"/>
              <a:buChar char="➢"/>
            </a:pPr>
            <a:r>
              <a:rPr lang="pt-BR" sz="1500">
                <a:solidFill>
                  <a:schemeClr val="dk1"/>
                </a:solidFill>
              </a:rPr>
              <a:t>Ver mais páginas de resultados</a:t>
            </a:r>
          </a:p>
          <a:p>
            <a:pPr indent="-323850" lvl="0" marL="457200" rtl="0" algn="just">
              <a:lnSpc>
                <a:spcPct val="115000"/>
              </a:lnSpc>
              <a:spcBef>
                <a:spcPts val="0"/>
              </a:spcBef>
              <a:buClr>
                <a:schemeClr val="dk1"/>
              </a:buClr>
              <a:buSzPct val="100000"/>
              <a:buChar char="➢"/>
            </a:pPr>
            <a:r>
              <a:rPr lang="pt-BR" sz="1500">
                <a:solidFill>
                  <a:schemeClr val="dk1"/>
                </a:solidFill>
              </a:rPr>
              <a:t>Repetir a pesquisa, alterando alguns termos</a:t>
            </a:r>
          </a:p>
          <a:p>
            <a:pPr indent="-323850" lvl="0" marL="457200" rtl="0" algn="just">
              <a:lnSpc>
                <a:spcPct val="115000"/>
              </a:lnSpc>
              <a:spcBef>
                <a:spcPts val="0"/>
              </a:spcBef>
              <a:buClr>
                <a:schemeClr val="dk1"/>
              </a:buClr>
              <a:buSzPct val="100000"/>
              <a:buChar char="➢"/>
            </a:pPr>
            <a:r>
              <a:rPr lang="pt-BR" sz="1500">
                <a:solidFill>
                  <a:schemeClr val="dk1"/>
                </a:solidFill>
              </a:rPr>
              <a:t>Restringir a pesquisa a datasets com marcas específicas, formatos de dados, etc usando os filtros na coluna da esquerda</a:t>
            </a:r>
          </a:p>
          <a:p>
            <a:pPr indent="-323850" lvl="0" marL="457200" rtl="0" algn="just">
              <a:lnSpc>
                <a:spcPct val="115000"/>
              </a:lnSpc>
              <a:spcBef>
                <a:spcPts val="0"/>
              </a:spcBef>
              <a:buClr>
                <a:schemeClr val="dk1"/>
              </a:buClr>
              <a:buSzPct val="100000"/>
              <a:buChar char="➢"/>
            </a:pPr>
            <a:r>
              <a:rPr lang="pt-BR" sz="1500">
                <a:solidFill>
                  <a:schemeClr val="dk1"/>
                </a:solidFill>
              </a:rPr>
              <a:t>Se houver um grande número de resultados, os filtros podem ser muito úteis, desde que você pode combinar filtros, acrescentando seletivamente e removê-los, e modificar e repetir ainda em vigor a pesquisa com filtros existentes.</a:t>
            </a:r>
          </a:p>
        </p:txBody>
      </p:sp>
      <p:sp>
        <p:nvSpPr>
          <p:cNvPr id="338" name="Shape 338"/>
          <p:cNvSpPr txBox="1"/>
          <p:nvPr/>
        </p:nvSpPr>
        <p:spPr>
          <a:xfrm>
            <a:off x="587200" y="4471825"/>
            <a:ext cx="6544200" cy="1198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Se os datasets são marcados por área geográfica, também é possível executar CKAN com uma extensão que permite a busca e filtragem de datasets ao selecionar uma área em um mapa.</a:t>
            </a:r>
          </a:p>
        </p:txBody>
      </p:sp>
      <p:sp>
        <p:nvSpPr>
          <p:cNvPr id="339" name="Shape 339"/>
          <p:cNvSpPr txBox="1"/>
          <p:nvPr/>
        </p:nvSpPr>
        <p:spPr>
          <a:xfrm>
            <a:off x="697000" y="56370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PESQUISANDO DENTRO DE UMA ORGANIZAÇÃO</a:t>
            </a:r>
          </a:p>
        </p:txBody>
      </p:sp>
      <p:sp>
        <p:nvSpPr>
          <p:cNvPr id="340" name="Shape 340"/>
          <p:cNvSpPr txBox="1"/>
          <p:nvPr/>
        </p:nvSpPr>
        <p:spPr>
          <a:xfrm>
            <a:off x="663400" y="6210750"/>
            <a:ext cx="6544200" cy="1198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Se você quer ver os dados pertencentes a uma organização em particular, você pode pesquisar dentro dessa organização a partir da sua página inicial no CKAN.</a:t>
            </a:r>
          </a:p>
        </p:txBody>
      </p:sp>
      <p:sp>
        <p:nvSpPr>
          <p:cNvPr id="341" name="Shape 341"/>
          <p:cNvSpPr txBox="1"/>
          <p:nvPr/>
        </p:nvSpPr>
        <p:spPr>
          <a:xfrm>
            <a:off x="746250" y="7256175"/>
            <a:ext cx="6348600" cy="28380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chemeClr val="dk1"/>
              </a:buClr>
              <a:buSzPct val="100000"/>
              <a:buChar char="➔"/>
            </a:pPr>
            <a:r>
              <a:rPr lang="pt-BR" sz="1500">
                <a:solidFill>
                  <a:schemeClr val="dk1"/>
                </a:solidFill>
              </a:rPr>
              <a:t>Selecione o link "Organizações" no topo de qualquer página.</a:t>
            </a:r>
          </a:p>
          <a:p>
            <a:pPr indent="-323850" lvl="0" marL="457200" rtl="0" algn="just">
              <a:lnSpc>
                <a:spcPct val="115000"/>
              </a:lnSpc>
              <a:spcBef>
                <a:spcPts val="0"/>
              </a:spcBef>
              <a:buClr>
                <a:schemeClr val="dk1"/>
              </a:buClr>
              <a:buSzPct val="100000"/>
              <a:buChar char="➔"/>
            </a:pPr>
            <a:r>
              <a:rPr lang="pt-BR" sz="1500">
                <a:solidFill>
                  <a:schemeClr val="dk1"/>
                </a:solidFill>
              </a:rPr>
              <a:t>Selecione a organização que você está interessado. CKAN irá exibir home page da sua organização.</a:t>
            </a:r>
          </a:p>
          <a:p>
            <a:pPr indent="-323850" lvl="0" marL="457200" rtl="0" algn="just">
              <a:lnSpc>
                <a:spcPct val="115000"/>
              </a:lnSpc>
              <a:spcBef>
                <a:spcPts val="0"/>
              </a:spcBef>
              <a:buClr>
                <a:schemeClr val="dk1"/>
              </a:buClr>
              <a:buSzPct val="100000"/>
              <a:buChar char="➔"/>
            </a:pPr>
            <a:r>
              <a:rPr lang="pt-BR" sz="1500">
                <a:solidFill>
                  <a:schemeClr val="dk1"/>
                </a:solidFill>
              </a:rPr>
              <a:t>Digite sua consulta de pesquisa na caixa de pesquisa principal na página.</a:t>
            </a:r>
          </a:p>
          <a:p>
            <a:pPr indent="-323850" lvl="0" marL="457200" rtl="0" algn="just">
              <a:lnSpc>
                <a:spcPct val="115000"/>
              </a:lnSpc>
              <a:spcBef>
                <a:spcPts val="0"/>
              </a:spcBef>
              <a:buClr>
                <a:schemeClr val="dk1"/>
              </a:buClr>
              <a:buSzPct val="100000"/>
              <a:buChar char="➔"/>
            </a:pPr>
            <a:r>
              <a:rPr lang="pt-BR" sz="1500">
                <a:solidFill>
                  <a:schemeClr val="dk1"/>
                </a:solidFill>
              </a:rPr>
              <a:t>CKAN retornará resultados de busca como normal, mas restrito a conjuntos de dados da organização.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pic>
        <p:nvPicPr>
          <p:cNvPr id="346" name="Shape 346"/>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47" name="Shape 347"/>
          <p:cNvSpPr txBox="1"/>
          <p:nvPr/>
        </p:nvSpPr>
        <p:spPr>
          <a:xfrm>
            <a:off x="574975" y="536500"/>
            <a:ext cx="6629400" cy="1981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Se a organização é de interesse, você pode optar por ser notificado de alterações ao mesmo (como novos datasets e modificações para os datasets) usando o botão "Seguir" na página de organização. Consulte a seção Gerenciando seu feed de notícias abaixo. Você deve ter uma conta de usuário e estar conectado para usar este recurso.</a:t>
            </a:r>
          </a:p>
        </p:txBody>
      </p:sp>
      <p:sp>
        <p:nvSpPr>
          <p:cNvPr id="348" name="Shape 348"/>
          <p:cNvSpPr txBox="1"/>
          <p:nvPr/>
        </p:nvSpPr>
        <p:spPr>
          <a:xfrm>
            <a:off x="620800" y="20761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EXPLORANDO DATASETS</a:t>
            </a:r>
          </a:p>
        </p:txBody>
      </p:sp>
      <p:sp>
        <p:nvSpPr>
          <p:cNvPr id="349" name="Shape 349"/>
          <p:cNvSpPr txBox="1"/>
          <p:nvPr/>
        </p:nvSpPr>
        <p:spPr>
          <a:xfrm>
            <a:off x="663400" y="2551200"/>
            <a:ext cx="6544200" cy="1198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Quando você encontrar um dataset que você está interessado e selecioná-lo, CKAN irá exibir a página dataset. Isso inclui</a:t>
            </a:r>
          </a:p>
        </p:txBody>
      </p:sp>
      <p:sp>
        <p:nvSpPr>
          <p:cNvPr id="350" name="Shape 350"/>
          <p:cNvSpPr txBox="1"/>
          <p:nvPr/>
        </p:nvSpPr>
        <p:spPr>
          <a:xfrm>
            <a:off x="403700" y="3290775"/>
            <a:ext cx="6960900" cy="844200"/>
          </a:xfrm>
          <a:prstGeom prst="rect">
            <a:avLst/>
          </a:prstGeom>
          <a:noFill/>
          <a:ln>
            <a:noFill/>
          </a:ln>
        </p:spPr>
        <p:txBody>
          <a:bodyPr anchorCtr="0" anchor="t" bIns="91425" lIns="91425" rIns="91425" tIns="91425">
            <a:noAutofit/>
          </a:bodyPr>
          <a:lstStyle/>
          <a:p>
            <a:pPr indent="-323850" lvl="0" marL="457200" rtl="0" algn="just">
              <a:lnSpc>
                <a:spcPct val="115000"/>
              </a:lnSpc>
              <a:spcBef>
                <a:spcPts val="0"/>
              </a:spcBef>
              <a:buClr>
                <a:srgbClr val="274E13"/>
              </a:buClr>
              <a:buSzPct val="100000"/>
              <a:buChar char="-"/>
            </a:pPr>
            <a:r>
              <a:rPr b="1" lang="pt-BR" sz="1500">
                <a:solidFill>
                  <a:srgbClr val="274E13"/>
                </a:solidFill>
              </a:rPr>
              <a:t>O nome, descrição e outras informações sobre o conjunto de dados</a:t>
            </a:r>
          </a:p>
          <a:p>
            <a:pPr indent="-323850" lvl="0" marL="457200" rtl="0" algn="just">
              <a:lnSpc>
                <a:spcPct val="115000"/>
              </a:lnSpc>
              <a:spcBef>
                <a:spcPts val="0"/>
              </a:spcBef>
              <a:buClr>
                <a:srgbClr val="274E13"/>
              </a:buClr>
              <a:buSzPct val="100000"/>
              <a:buChar char="-"/>
            </a:pPr>
            <a:r>
              <a:rPr b="1" lang="pt-BR" sz="1500">
                <a:solidFill>
                  <a:srgbClr val="274E13"/>
                </a:solidFill>
              </a:rPr>
              <a:t>Links e breves descrições de cada um dos recursos</a:t>
            </a:r>
          </a:p>
        </p:txBody>
      </p:sp>
      <p:pic>
        <p:nvPicPr>
          <p:cNvPr id="351" name="Shape 351"/>
          <p:cNvPicPr preferRelativeResize="0"/>
          <p:nvPr/>
        </p:nvPicPr>
        <p:blipFill>
          <a:blip r:embed="rId4">
            <a:alphaModFix/>
          </a:blip>
          <a:stretch>
            <a:fillRect/>
          </a:stretch>
        </p:blipFill>
        <p:spPr>
          <a:xfrm>
            <a:off x="663400" y="4039307"/>
            <a:ext cx="6544200" cy="3362572"/>
          </a:xfrm>
          <a:prstGeom prst="rect">
            <a:avLst/>
          </a:prstGeom>
          <a:noFill/>
          <a:ln>
            <a:noFill/>
          </a:ln>
        </p:spPr>
      </p:pic>
      <p:sp>
        <p:nvSpPr>
          <p:cNvPr id="352" name="Shape 352"/>
          <p:cNvSpPr txBox="1"/>
          <p:nvPr/>
        </p:nvSpPr>
        <p:spPr>
          <a:xfrm>
            <a:off x="672850" y="7447350"/>
            <a:ext cx="6531600" cy="2226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As descrições de recursos link para uma página dedicada para cada recurso. Esta página recurso inclui informações sobre o recurso, e permite que ele seja baixado. Muitos tipos de recursos também podem ser visualizadas diretamente na página de recursos. .CSV E .XLS planilhas são inspecionados em uma exibição de grade, com mapa e gráfico vistas também disponíveis se os dados é adequado. A página de recursos também visualizar recursos se eles são tipos comuns de imagem, PDF ou HTML.</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pic>
        <p:nvPicPr>
          <p:cNvPr id="357" name="Shape 357"/>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58" name="Shape 358"/>
          <p:cNvSpPr txBox="1"/>
          <p:nvPr/>
        </p:nvSpPr>
        <p:spPr>
          <a:xfrm>
            <a:off x="574975" y="536500"/>
            <a:ext cx="6629400" cy="19818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A página do dataset também tem outras duas guias:</a:t>
            </a:r>
          </a:p>
          <a:p>
            <a:pPr lvl="0" rtl="0" algn="just">
              <a:lnSpc>
                <a:spcPct val="115000"/>
              </a:lnSpc>
              <a:spcBef>
                <a:spcPts val="0"/>
              </a:spcBef>
              <a:buNone/>
            </a:pPr>
            <a:r>
              <a:t/>
            </a:r>
            <a:endParaRPr sz="1500">
              <a:solidFill>
                <a:schemeClr val="dk1"/>
              </a:solidFill>
            </a:endParaRPr>
          </a:p>
          <a:p>
            <a:pPr indent="-323850" lvl="0" marL="457200" rtl="0" algn="just">
              <a:lnSpc>
                <a:spcPct val="115000"/>
              </a:lnSpc>
              <a:spcBef>
                <a:spcPts val="0"/>
              </a:spcBef>
              <a:buClr>
                <a:schemeClr val="dk1"/>
              </a:buClr>
              <a:buSzPct val="100000"/>
              <a:buChar char="-"/>
            </a:pPr>
            <a:r>
              <a:rPr b="1" lang="pt-BR" sz="1500">
                <a:solidFill>
                  <a:schemeClr val="dk1"/>
                </a:solidFill>
              </a:rPr>
              <a:t>Activity Stream</a:t>
            </a:r>
            <a:r>
              <a:rPr lang="pt-BR" sz="1500">
                <a:solidFill>
                  <a:schemeClr val="dk1"/>
                </a:solidFill>
              </a:rPr>
              <a:t> - ver o histórico de alterações recentes ao conjunto de dados</a:t>
            </a:r>
          </a:p>
          <a:p>
            <a:pPr indent="-323850" lvl="0" marL="457200" rtl="0" algn="just">
              <a:lnSpc>
                <a:spcPct val="115000"/>
              </a:lnSpc>
              <a:spcBef>
                <a:spcPts val="0"/>
              </a:spcBef>
              <a:buClr>
                <a:schemeClr val="dk1"/>
              </a:buClr>
              <a:buSzPct val="100000"/>
              <a:buChar char="-"/>
            </a:pPr>
            <a:r>
              <a:rPr b="1" lang="pt-BR" sz="1500">
                <a:solidFill>
                  <a:schemeClr val="dk1"/>
                </a:solidFill>
              </a:rPr>
              <a:t>Related Items</a:t>
            </a:r>
            <a:r>
              <a:rPr lang="pt-BR" sz="1500">
                <a:solidFill>
                  <a:schemeClr val="dk1"/>
                </a:solidFill>
              </a:rPr>
              <a:t> - ver todos os links para páginas web relacionadas com este conjunto de dados, ou adicionar seus próprios links.</a:t>
            </a:r>
          </a:p>
        </p:txBody>
      </p:sp>
      <p:sp>
        <p:nvSpPr>
          <p:cNvPr id="359" name="Shape 359"/>
          <p:cNvSpPr txBox="1"/>
          <p:nvPr/>
        </p:nvSpPr>
        <p:spPr>
          <a:xfrm>
            <a:off x="749100" y="36759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GERENCIANDO FEED DE NÓTICIAS</a:t>
            </a:r>
          </a:p>
        </p:txBody>
      </p:sp>
      <p:sp>
        <p:nvSpPr>
          <p:cNvPr id="360" name="Shape 360"/>
          <p:cNvSpPr txBox="1"/>
          <p:nvPr/>
        </p:nvSpPr>
        <p:spPr>
          <a:xfrm>
            <a:off x="770700" y="2409975"/>
            <a:ext cx="6433800" cy="1419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Se o dataset é de interesse, você pode optar por ser notificado das alterações a ele usando o botão "Seguir" na página de conjunto de dados. Consulte a seção Gerenciando seu feed de notícias abaixo. Você deve ter uma conta de usuário e estar conectado para usar este recurso.</a:t>
            </a:r>
          </a:p>
        </p:txBody>
      </p:sp>
      <p:sp>
        <p:nvSpPr>
          <p:cNvPr id="361" name="Shape 361"/>
          <p:cNvSpPr txBox="1"/>
          <p:nvPr/>
        </p:nvSpPr>
        <p:spPr>
          <a:xfrm>
            <a:off x="709550" y="4129300"/>
            <a:ext cx="6629400" cy="28992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Clr>
                <a:schemeClr val="dk1"/>
              </a:buClr>
              <a:buSzPct val="73333"/>
              <a:buFont typeface="Arial"/>
              <a:buNone/>
            </a:pPr>
            <a:r>
              <a:rPr lang="pt-BR" sz="1500">
                <a:solidFill>
                  <a:schemeClr val="dk1"/>
                </a:solidFill>
              </a:rPr>
              <a:t>No topo de qualquer página, selecione o símbolo dashboard (ao lado do seu nome). CKAN exibe seu feed de notícias. Isso mostra alterações para conjuntos de dados que você segue, e quaisquer conjuntos de dados alterados ou novos em organizações que você segue. O número pelo símbolo painel mostra o número de novas notificações no seu feed de notícias desde a última vez olhou para ele. Bem como conjuntos de dados e organizações, é possível seguir usuários individuais (para ser notificado das alterações que eles fazem para conjuntos de dados).</a:t>
            </a:r>
          </a:p>
        </p:txBody>
      </p:sp>
      <p:pic>
        <p:nvPicPr>
          <p:cNvPr id="362" name="Shape 362"/>
          <p:cNvPicPr preferRelativeResize="0"/>
          <p:nvPr/>
        </p:nvPicPr>
        <p:blipFill>
          <a:blip r:embed="rId4">
            <a:alphaModFix/>
          </a:blip>
          <a:stretch>
            <a:fillRect/>
          </a:stretch>
        </p:blipFill>
        <p:spPr>
          <a:xfrm>
            <a:off x="867317" y="6521925"/>
            <a:ext cx="6044725" cy="319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pic>
        <p:nvPicPr>
          <p:cNvPr id="367" name="Shape 367"/>
          <p:cNvPicPr preferRelativeResize="0"/>
          <p:nvPr/>
        </p:nvPicPr>
        <p:blipFill>
          <a:blip r:embed="rId3">
            <a:alphaModFix/>
          </a:blip>
          <a:stretch>
            <a:fillRect/>
          </a:stretch>
        </p:blipFill>
        <p:spPr>
          <a:xfrm>
            <a:off x="0" y="0"/>
            <a:ext cx="7560000" cy="10680403"/>
          </a:xfrm>
          <a:prstGeom prst="rect">
            <a:avLst/>
          </a:prstGeom>
          <a:noFill/>
          <a:ln>
            <a:noFill/>
          </a:ln>
        </p:spPr>
      </p:pic>
      <p:sp>
        <p:nvSpPr>
          <p:cNvPr id="368" name="Shape 368"/>
          <p:cNvSpPr txBox="1"/>
          <p:nvPr/>
        </p:nvSpPr>
        <p:spPr>
          <a:xfrm>
            <a:off x="574975" y="536500"/>
            <a:ext cx="6629400" cy="19818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None/>
            </a:pPr>
            <a:r>
              <a:rPr lang="pt-BR" sz="1500">
                <a:solidFill>
                  <a:schemeClr val="dk1"/>
                </a:solidFill>
              </a:rPr>
              <a:t>Se você deseja parar de seguir um conjunto de dados (ou organização ou usuário), vá para a página do conjunto de dados (por exemplo, a seleção de um link para ele no seu feed de notícias) e selecione o botão "Unfollow".</a:t>
            </a:r>
          </a:p>
        </p:txBody>
      </p:sp>
      <p:sp>
        <p:nvSpPr>
          <p:cNvPr id="369" name="Shape 369"/>
          <p:cNvSpPr txBox="1"/>
          <p:nvPr/>
        </p:nvSpPr>
        <p:spPr>
          <a:xfrm>
            <a:off x="663475" y="15472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GERENCIANDO O PERFIL</a:t>
            </a:r>
          </a:p>
        </p:txBody>
      </p:sp>
      <p:sp>
        <p:nvSpPr>
          <p:cNvPr id="370" name="Shape 370"/>
          <p:cNvSpPr txBox="1"/>
          <p:nvPr/>
        </p:nvSpPr>
        <p:spPr>
          <a:xfrm>
            <a:off x="663475" y="2041575"/>
            <a:ext cx="6543900" cy="20553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800"/>
              </a:spcAft>
              <a:buClr>
                <a:schemeClr val="dk1"/>
              </a:buClr>
              <a:buSzPct val="73333"/>
              <a:buFont typeface="Arial"/>
              <a:buNone/>
            </a:pPr>
            <a:r>
              <a:rPr lang="pt-BR" sz="1500">
                <a:solidFill>
                  <a:schemeClr val="dk1"/>
                </a:solidFill>
                <a:highlight>
                  <a:srgbClr val="FCFCFC"/>
                </a:highlight>
              </a:rPr>
              <a:t>Você pode alterar as informações que CKAN tem sobre si, incluindo o que outros usuários sobre você ver, editando seu perfil de usuário. (Os usuários são mais propensos a ver o seu perfil quando você editar um conjunto de dados ou transferir dados para uma organização que eles estão seguindo.) Para fazer isso, selecione o símbolo de roda dentada na parte superior de qualquer página.</a:t>
            </a:r>
          </a:p>
        </p:txBody>
      </p:sp>
      <p:sp>
        <p:nvSpPr>
          <p:cNvPr id="371" name="Shape 371"/>
          <p:cNvSpPr txBox="1"/>
          <p:nvPr/>
        </p:nvSpPr>
        <p:spPr>
          <a:xfrm>
            <a:off x="1638300" y="3714750"/>
            <a:ext cx="990600" cy="647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372" name="Shape 372"/>
          <p:cNvPicPr preferRelativeResize="0"/>
          <p:nvPr/>
        </p:nvPicPr>
        <p:blipFill>
          <a:blip r:embed="rId4">
            <a:alphaModFix/>
          </a:blip>
          <a:stretch>
            <a:fillRect/>
          </a:stretch>
        </p:blipFill>
        <p:spPr>
          <a:xfrm>
            <a:off x="809879" y="3936300"/>
            <a:ext cx="5940250" cy="5566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pic>
        <p:nvPicPr>
          <p:cNvPr id="377" name="Shape 377"/>
          <p:cNvPicPr preferRelativeResize="0"/>
          <p:nvPr/>
        </p:nvPicPr>
        <p:blipFill>
          <a:blip r:embed="rId3">
            <a:alphaModFix/>
          </a:blip>
          <a:stretch>
            <a:fillRect/>
          </a:stretch>
        </p:blipFill>
        <p:spPr>
          <a:xfrm>
            <a:off x="0" y="5800"/>
            <a:ext cx="7560000" cy="10680403"/>
          </a:xfrm>
          <a:prstGeom prst="rect">
            <a:avLst/>
          </a:prstGeom>
          <a:noFill/>
          <a:ln>
            <a:noFill/>
          </a:ln>
        </p:spPr>
      </p:pic>
      <p:sp>
        <p:nvSpPr>
          <p:cNvPr id="378" name="Shape 378"/>
          <p:cNvSpPr txBox="1"/>
          <p:nvPr/>
        </p:nvSpPr>
        <p:spPr>
          <a:xfrm>
            <a:off x="672787" y="447825"/>
            <a:ext cx="6433800" cy="14190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highlight>
                  <a:srgbClr val="FCFCFC"/>
                </a:highlight>
              </a:rPr>
              <a:t>CKAN exibe a página de configurações do usuário. Aqui você pode alterar:</a:t>
            </a:r>
          </a:p>
          <a:p>
            <a:pPr lvl="0" rtl="0" algn="just">
              <a:lnSpc>
                <a:spcPct val="115000"/>
              </a:lnSpc>
              <a:spcBef>
                <a:spcPts val="0"/>
              </a:spcBef>
              <a:buNone/>
            </a:pPr>
            <a:r>
              <a:t/>
            </a:r>
            <a:endParaRPr sz="1500">
              <a:solidFill>
                <a:schemeClr val="dk1"/>
              </a:solidFill>
              <a:highlight>
                <a:srgbClr val="FCFCFC"/>
              </a:highlight>
            </a:endParaRPr>
          </a:p>
          <a:p>
            <a:pPr indent="-323850" lvl="0" marL="457200" rtl="0" algn="just">
              <a:lnSpc>
                <a:spcPct val="115000"/>
              </a:lnSpc>
              <a:spcBef>
                <a:spcPts val="0"/>
              </a:spcBef>
              <a:buClr>
                <a:schemeClr val="dk1"/>
              </a:buClr>
              <a:buSzPct val="100000"/>
              <a:buChar char="★"/>
            </a:pPr>
            <a:r>
              <a:rPr lang="pt-BR" sz="1500">
                <a:solidFill>
                  <a:schemeClr val="dk1"/>
                </a:solidFill>
                <a:highlight>
                  <a:srgbClr val="FFFFFF"/>
                </a:highlight>
              </a:rPr>
              <a:t>Seu nome de usuário</a:t>
            </a:r>
          </a:p>
          <a:p>
            <a:pPr indent="-323850" lvl="0" marL="457200" rtl="0" algn="just">
              <a:lnSpc>
                <a:spcPct val="115000"/>
              </a:lnSpc>
              <a:spcBef>
                <a:spcPts val="0"/>
              </a:spcBef>
              <a:buClr>
                <a:schemeClr val="dk1"/>
              </a:buClr>
              <a:buSzPct val="100000"/>
              <a:buChar char="★"/>
            </a:pPr>
            <a:r>
              <a:rPr lang="pt-BR" sz="1500">
                <a:solidFill>
                  <a:schemeClr val="dk1"/>
                </a:solidFill>
                <a:highlight>
                  <a:srgbClr val="FFFFFF"/>
                </a:highlight>
              </a:rPr>
              <a:t>Seu nome completo</a:t>
            </a:r>
          </a:p>
          <a:p>
            <a:pPr indent="-323850" lvl="0" marL="457200" rtl="0" algn="just">
              <a:lnSpc>
                <a:spcPct val="115000"/>
              </a:lnSpc>
              <a:spcBef>
                <a:spcPts val="0"/>
              </a:spcBef>
              <a:buClr>
                <a:schemeClr val="dk1"/>
              </a:buClr>
              <a:buSzPct val="100000"/>
              <a:buChar char="★"/>
            </a:pPr>
            <a:r>
              <a:rPr lang="pt-BR" sz="1500">
                <a:solidFill>
                  <a:schemeClr val="dk1"/>
                </a:solidFill>
                <a:highlight>
                  <a:srgbClr val="FFFFFF"/>
                </a:highlight>
              </a:rPr>
              <a:t>O seu endereço de e-mail (nota: este não é exibido para os outros usuários)</a:t>
            </a:r>
          </a:p>
          <a:p>
            <a:pPr indent="-323850" lvl="0" marL="457200" rtl="0" algn="just">
              <a:lnSpc>
                <a:spcPct val="115000"/>
              </a:lnSpc>
              <a:spcBef>
                <a:spcPts val="0"/>
              </a:spcBef>
              <a:buClr>
                <a:schemeClr val="dk1"/>
              </a:buClr>
              <a:buSzPct val="100000"/>
              <a:buChar char="★"/>
            </a:pPr>
            <a:r>
              <a:rPr lang="pt-BR" sz="1500">
                <a:solidFill>
                  <a:schemeClr val="dk1"/>
                </a:solidFill>
                <a:highlight>
                  <a:srgbClr val="FFFFFF"/>
                </a:highlight>
              </a:rPr>
              <a:t>Seu texto do perfil - um parágrafo curto opcional sobre si mesmo</a:t>
            </a:r>
          </a:p>
          <a:p>
            <a:pPr indent="-323850" lvl="0" marL="457200" rtl="0" algn="just">
              <a:lnSpc>
                <a:spcPct val="115000"/>
              </a:lnSpc>
              <a:spcBef>
                <a:spcPts val="0"/>
              </a:spcBef>
              <a:buClr>
                <a:schemeClr val="dk1"/>
              </a:buClr>
              <a:buSzPct val="100000"/>
              <a:buChar char="★"/>
            </a:pPr>
            <a:r>
              <a:rPr lang="pt-BR" sz="1500">
                <a:solidFill>
                  <a:schemeClr val="dk1"/>
                </a:solidFill>
                <a:highlight>
                  <a:srgbClr val="FFFFFF"/>
                </a:highlight>
              </a:rPr>
              <a:t>Sua senha</a:t>
            </a:r>
          </a:p>
        </p:txBody>
      </p:sp>
      <p:pic>
        <p:nvPicPr>
          <p:cNvPr id="379" name="Shape 379"/>
          <p:cNvPicPr preferRelativeResize="0"/>
          <p:nvPr/>
        </p:nvPicPr>
        <p:blipFill>
          <a:blip r:embed="rId4">
            <a:alphaModFix/>
          </a:blip>
          <a:stretch>
            <a:fillRect/>
          </a:stretch>
        </p:blipFill>
        <p:spPr>
          <a:xfrm>
            <a:off x="3" y="3169553"/>
            <a:ext cx="7106599" cy="2840242"/>
          </a:xfrm>
          <a:prstGeom prst="rect">
            <a:avLst/>
          </a:prstGeom>
          <a:noFill/>
          <a:ln>
            <a:noFill/>
          </a:ln>
        </p:spPr>
      </p:pic>
      <p:pic>
        <p:nvPicPr>
          <p:cNvPr id="380" name="Shape 380"/>
          <p:cNvPicPr preferRelativeResize="0"/>
          <p:nvPr/>
        </p:nvPicPr>
        <p:blipFill>
          <a:blip r:embed="rId5">
            <a:alphaModFix/>
          </a:blip>
          <a:stretch>
            <a:fillRect/>
          </a:stretch>
        </p:blipFill>
        <p:spPr>
          <a:xfrm>
            <a:off x="1579576" y="6340975"/>
            <a:ext cx="5527024" cy="11075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pic>
        <p:nvPicPr>
          <p:cNvPr id="385" name="Shape 385"/>
          <p:cNvPicPr preferRelativeResize="0"/>
          <p:nvPr/>
        </p:nvPicPr>
        <p:blipFill>
          <a:blip r:embed="rId3">
            <a:alphaModFix/>
          </a:blip>
          <a:stretch>
            <a:fillRect/>
          </a:stretch>
        </p:blipFill>
        <p:spPr>
          <a:xfrm>
            <a:off x="0" y="0"/>
            <a:ext cx="7560000" cy="10680403"/>
          </a:xfrm>
          <a:prstGeom prst="rect">
            <a:avLst/>
          </a:prstGeom>
          <a:noFill/>
          <a:ln>
            <a:noFill/>
          </a:ln>
        </p:spPr>
      </p:pic>
      <p:pic>
        <p:nvPicPr>
          <p:cNvPr id="386" name="Shape 386"/>
          <p:cNvPicPr preferRelativeResize="0"/>
          <p:nvPr/>
        </p:nvPicPr>
        <p:blipFill>
          <a:blip r:embed="rId4">
            <a:alphaModFix/>
          </a:blip>
          <a:stretch>
            <a:fillRect/>
          </a:stretch>
        </p:blipFill>
        <p:spPr>
          <a:xfrm>
            <a:off x="2684500" y="9224949"/>
            <a:ext cx="2544423" cy="110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0" y="0"/>
            <a:ext cx="7651549" cy="10809749"/>
          </a:xfrm>
          <a:prstGeom prst="rect">
            <a:avLst/>
          </a:prstGeom>
          <a:noFill/>
          <a:ln>
            <a:noFill/>
          </a:ln>
        </p:spPr>
      </p:pic>
      <p:sp>
        <p:nvSpPr>
          <p:cNvPr id="78" name="Shape 78"/>
          <p:cNvSpPr txBox="1"/>
          <p:nvPr/>
        </p:nvSpPr>
        <p:spPr>
          <a:xfrm>
            <a:off x="517125" y="401975"/>
            <a:ext cx="6807600" cy="1769100"/>
          </a:xfrm>
          <a:prstGeom prst="rect">
            <a:avLst/>
          </a:prstGeom>
          <a:noFill/>
          <a:ln>
            <a:noFill/>
          </a:ln>
        </p:spPr>
        <p:txBody>
          <a:bodyPr anchorCtr="0" anchor="t" bIns="91425" lIns="91425" rIns="91425" tIns="91425">
            <a:noAutofit/>
          </a:bodyPr>
          <a:lstStyle/>
          <a:p>
            <a:pPr indent="-12700" lvl="0" rtl="1" algn="ctr">
              <a:lnSpc>
                <a:spcPct val="115000"/>
              </a:lnSpc>
              <a:spcBef>
                <a:spcPts val="0"/>
              </a:spcBef>
              <a:buNone/>
            </a:pPr>
            <a:r>
              <a:rPr b="1" lang="pt-BR" sz="3000">
                <a:solidFill>
                  <a:srgbClr val="FFFFFF"/>
                </a:solidFill>
              </a:rPr>
              <a:t>Mod. 01. Orientações Gerais</a:t>
            </a: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1" algn="l">
              <a:lnSpc>
                <a:spcPct val="115000"/>
              </a:lnSpc>
              <a:spcBef>
                <a:spcPts val="0"/>
              </a:spcBef>
              <a:buNone/>
            </a:pPr>
            <a:r>
              <a:t/>
            </a:r>
            <a:endParaRPr b="1" sz="2400">
              <a:solidFill>
                <a:srgbClr val="38761D"/>
              </a:solidFill>
            </a:endParaRPr>
          </a:p>
          <a:p>
            <a:pPr lvl="0" rtl="0">
              <a:spcBef>
                <a:spcPts val="0"/>
              </a:spcBef>
              <a:buNone/>
            </a:pPr>
            <a:r>
              <a:t/>
            </a:r>
            <a:endParaRPr/>
          </a:p>
        </p:txBody>
      </p:sp>
      <p:sp>
        <p:nvSpPr>
          <p:cNvPr id="79" name="Shape 79"/>
          <p:cNvSpPr txBox="1"/>
          <p:nvPr/>
        </p:nvSpPr>
        <p:spPr>
          <a:xfrm>
            <a:off x="344725" y="1110525"/>
            <a:ext cx="6962100" cy="2275800"/>
          </a:xfrm>
          <a:prstGeom prst="rect">
            <a:avLst/>
          </a:prstGeom>
          <a:noFill/>
          <a:ln>
            <a:noFill/>
          </a:ln>
        </p:spPr>
        <p:txBody>
          <a:bodyPr anchorCtr="0" anchor="t" bIns="91425" lIns="91425" rIns="91425" tIns="91425">
            <a:noAutofit/>
          </a:bodyPr>
          <a:lstStyle/>
          <a:p>
            <a:pPr lvl="0" rtl="1" algn="l">
              <a:lnSpc>
                <a:spcPct val="115000"/>
              </a:lnSpc>
              <a:spcBef>
                <a:spcPts val="0"/>
              </a:spcBef>
              <a:buNone/>
            </a:pPr>
            <a:r>
              <a:t/>
            </a:r>
            <a:endParaRPr sz="1300"/>
          </a:p>
          <a:p>
            <a:pPr indent="-12700" lvl="0" rtl="1" algn="l">
              <a:lnSpc>
                <a:spcPct val="115000"/>
              </a:lnSpc>
              <a:spcBef>
                <a:spcPts val="0"/>
              </a:spcBef>
              <a:buNone/>
            </a:pPr>
            <a:r>
              <a:rPr lang="pt-BR" sz="1500">
                <a:solidFill>
                  <a:srgbClr val="274E13"/>
                </a:solidFill>
              </a:rPr>
              <a:t>Este </a:t>
            </a:r>
            <a:r>
              <a:rPr b="1" lang="pt-BR" sz="1500">
                <a:solidFill>
                  <a:srgbClr val="274E13"/>
                </a:solidFill>
              </a:rPr>
              <a:t>guia aborda </a:t>
            </a:r>
            <a:r>
              <a:rPr lang="pt-BR" sz="1500">
                <a:solidFill>
                  <a:srgbClr val="274E13"/>
                </a:solidFill>
              </a:rPr>
              <a:t>os recursos de </a:t>
            </a:r>
            <a:r>
              <a:rPr b="1" lang="pt-BR" sz="1500">
                <a:solidFill>
                  <a:srgbClr val="274E13"/>
                </a:solidFill>
              </a:rPr>
              <a:t>administração</a:t>
            </a:r>
            <a:r>
              <a:rPr lang="pt-BR" sz="1500">
                <a:solidFill>
                  <a:srgbClr val="274E13"/>
                </a:solidFill>
              </a:rPr>
              <a:t>, tais como gerenciamento de usuários e datasets. Esses recursos estão disponíveis através da interface de </a:t>
            </a:r>
          </a:p>
          <a:p>
            <a:pPr indent="-12700" lvl="0" rtl="1" algn="l">
              <a:lnSpc>
                <a:spcPct val="115000"/>
              </a:lnSpc>
              <a:spcBef>
                <a:spcPts val="0"/>
              </a:spcBef>
              <a:buNone/>
            </a:pPr>
            <a:r>
              <a:rPr lang="pt-BR" sz="1500">
                <a:solidFill>
                  <a:srgbClr val="274E13"/>
                </a:solidFill>
              </a:rPr>
              <a:t>.usuário da web para um usuário com permissões de administrador </a:t>
            </a:r>
          </a:p>
          <a:p>
            <a:pPr indent="-12700" lvl="0" rtl="1" algn="l">
              <a:lnSpc>
                <a:spcPct val="115000"/>
              </a:lnSpc>
              <a:spcBef>
                <a:spcPts val="0"/>
              </a:spcBef>
              <a:buNone/>
            </a:pPr>
            <a:r>
              <a:t/>
            </a:r>
            <a:endParaRPr sz="1500">
              <a:solidFill>
                <a:srgbClr val="274E13"/>
              </a:solidFill>
            </a:endParaRPr>
          </a:p>
          <a:p>
            <a:pPr indent="-12700" lvl="0" rtl="1" algn="l">
              <a:lnSpc>
                <a:spcPct val="115000"/>
              </a:lnSpc>
              <a:spcBef>
                <a:spcPts val="0"/>
              </a:spcBef>
              <a:buNone/>
            </a:pPr>
            <a:r>
              <a:rPr lang="pt-BR" sz="1500">
                <a:solidFill>
                  <a:srgbClr val="274E13"/>
                </a:solidFill>
              </a:rPr>
              <a:t>Certas tarefas de administração não estão disponíveis através da interface Web, mas precisam de acesso ao servidor onde está instalando CKAN</a:t>
            </a:r>
            <a:r>
              <a:rPr lang="pt-BR" sz="1500">
                <a:solidFill>
                  <a:srgbClr val="274E13"/>
                </a:solidFill>
              </a:rPr>
              <a:t> </a:t>
            </a:r>
          </a:p>
        </p:txBody>
      </p:sp>
      <p:sp>
        <p:nvSpPr>
          <p:cNvPr id="80" name="Shape 80"/>
          <p:cNvSpPr txBox="1"/>
          <p:nvPr/>
        </p:nvSpPr>
        <p:spPr>
          <a:xfrm>
            <a:off x="420925" y="3080725"/>
            <a:ext cx="2134500" cy="442200"/>
          </a:xfrm>
          <a:prstGeom prst="rect">
            <a:avLst/>
          </a:prstGeom>
          <a:noFill/>
          <a:ln>
            <a:noFill/>
          </a:ln>
        </p:spPr>
        <p:txBody>
          <a:bodyPr anchorCtr="0" anchor="t" bIns="91425" lIns="91425" rIns="91425" tIns="91425">
            <a:noAutofit/>
          </a:bodyPr>
          <a:lstStyle/>
          <a:p>
            <a:pPr lvl="0">
              <a:spcBef>
                <a:spcPts val="0"/>
              </a:spcBef>
              <a:buNone/>
            </a:pPr>
            <a:r>
              <a:rPr b="1" lang="pt-BR" sz="2000">
                <a:solidFill>
                  <a:srgbClr val="38761D"/>
                </a:solidFill>
              </a:rPr>
              <a:t>Caracteristicas </a:t>
            </a:r>
          </a:p>
        </p:txBody>
      </p:sp>
      <p:sp>
        <p:nvSpPr>
          <p:cNvPr id="81" name="Shape 81"/>
          <p:cNvSpPr txBox="1"/>
          <p:nvPr/>
        </p:nvSpPr>
        <p:spPr>
          <a:xfrm>
            <a:off x="327000" y="3617725"/>
            <a:ext cx="6365100" cy="2673000"/>
          </a:xfrm>
          <a:prstGeom prst="rect">
            <a:avLst/>
          </a:prstGeom>
          <a:noFill/>
          <a:ln>
            <a:noFill/>
          </a:ln>
        </p:spPr>
        <p:txBody>
          <a:bodyPr anchorCtr="0" anchor="t" bIns="91425" lIns="91425" rIns="91425" tIns="91425">
            <a:noAutofit/>
          </a:bodyPr>
          <a:lstStyle/>
          <a:p>
            <a:pPr indent="-295275" lvl="0" marL="457200" rtl="0" algn="just">
              <a:lnSpc>
                <a:spcPct val="142857"/>
              </a:lnSpc>
              <a:spcBef>
                <a:spcPts val="0"/>
              </a:spcBef>
              <a:spcAft>
                <a:spcPts val="800"/>
              </a:spcAft>
              <a:buClr>
                <a:srgbClr val="666666"/>
              </a:buClr>
              <a:buSzPct val="70000"/>
            </a:pPr>
            <a:r>
              <a:rPr lang="pt-BR" sz="1500">
                <a:solidFill>
                  <a:srgbClr val="274E13"/>
                </a:solidFill>
              </a:rPr>
              <a:t>Criar e Personalizar Usuários;</a:t>
            </a:r>
          </a:p>
          <a:p>
            <a:pPr indent="-295275" lvl="0" marL="457200" rtl="0" algn="just">
              <a:lnSpc>
                <a:spcPct val="142857"/>
              </a:lnSpc>
              <a:spcBef>
                <a:spcPts val="0"/>
              </a:spcBef>
              <a:spcAft>
                <a:spcPts val="800"/>
              </a:spcAft>
              <a:buClr>
                <a:srgbClr val="666666"/>
              </a:buClr>
              <a:buSzPct val="70000"/>
            </a:pPr>
            <a:r>
              <a:rPr lang="pt-BR" sz="1500">
                <a:solidFill>
                  <a:srgbClr val="274E13"/>
                </a:solidFill>
              </a:rPr>
              <a:t>Criar e Editar Permissões;</a:t>
            </a:r>
          </a:p>
          <a:p>
            <a:pPr indent="-295275" lvl="0" marL="457200" rtl="0" algn="just">
              <a:lnSpc>
                <a:spcPct val="142857"/>
              </a:lnSpc>
              <a:spcBef>
                <a:spcPts val="0"/>
              </a:spcBef>
              <a:spcAft>
                <a:spcPts val="800"/>
              </a:spcAft>
              <a:buClr>
                <a:srgbClr val="666666"/>
              </a:buClr>
              <a:buSzPct val="70000"/>
            </a:pPr>
            <a:r>
              <a:rPr lang="pt-BR" sz="1500">
                <a:solidFill>
                  <a:srgbClr val="274E13"/>
                </a:solidFill>
              </a:rPr>
              <a:t>Criar e Personalizar Organizações;</a:t>
            </a:r>
          </a:p>
          <a:p>
            <a:pPr indent="-295275" lvl="0" marL="457200" rtl="0" algn="just">
              <a:lnSpc>
                <a:spcPct val="142857"/>
              </a:lnSpc>
              <a:spcBef>
                <a:spcPts val="0"/>
              </a:spcBef>
              <a:spcAft>
                <a:spcPts val="800"/>
              </a:spcAft>
              <a:buClr>
                <a:srgbClr val="666666"/>
              </a:buClr>
              <a:buSzPct val="70000"/>
            </a:pPr>
            <a:r>
              <a:rPr lang="pt-BR" sz="1500">
                <a:solidFill>
                  <a:srgbClr val="274E13"/>
                </a:solidFill>
              </a:rPr>
              <a:t>Criar e Personalizar Datasets;</a:t>
            </a:r>
          </a:p>
          <a:p>
            <a:pPr indent="-295275" lvl="0" marL="457200" rtl="0" algn="just">
              <a:lnSpc>
                <a:spcPct val="142857"/>
              </a:lnSpc>
              <a:spcBef>
                <a:spcPts val="0"/>
              </a:spcBef>
              <a:spcAft>
                <a:spcPts val="800"/>
              </a:spcAft>
              <a:buClr>
                <a:srgbClr val="666666"/>
              </a:buClr>
              <a:buSzPct val="70000"/>
            </a:pPr>
            <a:r>
              <a:rPr lang="pt-BR" sz="1500">
                <a:solidFill>
                  <a:srgbClr val="274E13"/>
                </a:solidFill>
              </a:rPr>
              <a:t>Trabalhar com dados geolocalizados.</a:t>
            </a:r>
          </a:p>
          <a:p>
            <a:pPr indent="-295275" lvl="0" marL="457200" rtl="0" algn="just">
              <a:lnSpc>
                <a:spcPct val="142857"/>
              </a:lnSpc>
              <a:spcBef>
                <a:spcPts val="0"/>
              </a:spcBef>
              <a:spcAft>
                <a:spcPts val="800"/>
              </a:spcAft>
              <a:buClr>
                <a:srgbClr val="666666"/>
              </a:buClr>
              <a:buSzPct val="70000"/>
            </a:pPr>
            <a:r>
              <a:rPr lang="pt-BR" sz="1500">
                <a:solidFill>
                  <a:srgbClr val="274E13"/>
                </a:solidFill>
              </a:rPr>
              <a:t>Personalizar exibição dos dados para o usuário.</a:t>
            </a:r>
          </a:p>
        </p:txBody>
      </p:sp>
      <p:sp>
        <p:nvSpPr>
          <p:cNvPr id="82" name="Shape 82"/>
          <p:cNvSpPr txBox="1"/>
          <p:nvPr/>
        </p:nvSpPr>
        <p:spPr>
          <a:xfrm>
            <a:off x="517125" y="5735200"/>
            <a:ext cx="21345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OBJETIVO</a:t>
            </a:r>
          </a:p>
        </p:txBody>
      </p:sp>
      <p:sp>
        <p:nvSpPr>
          <p:cNvPr id="83" name="Shape 83"/>
          <p:cNvSpPr txBox="1"/>
          <p:nvPr/>
        </p:nvSpPr>
        <p:spPr>
          <a:xfrm>
            <a:off x="536375" y="6268625"/>
            <a:ext cx="6365100" cy="23844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800"/>
              </a:spcAft>
              <a:buClr>
                <a:schemeClr val="dk1"/>
              </a:buClr>
              <a:buSzPct val="73333"/>
              <a:buFont typeface="Arial"/>
              <a:buNone/>
            </a:pPr>
            <a:r>
              <a:rPr lang="pt-BR" sz="1500">
                <a:solidFill>
                  <a:srgbClr val="274E13"/>
                </a:solidFill>
              </a:rPr>
              <a:t>Este treinamento destina-se a um público variado, não sendo pré-requisito que os participantes possuam conhecimento técnico em programação ou administração de servidores e visa capacitar os presentes a compreenderem os principais conceitos de gerenciamento da plataforma CKAN, bem como explorar as possibilidades de criação, alimentação e edição de datasets, tanto pela interface gráfica quanto usando sua API e plugins disponíveis.</a:t>
            </a:r>
          </a:p>
        </p:txBody>
      </p:sp>
      <p:sp>
        <p:nvSpPr>
          <p:cNvPr id="84" name="Shape 84"/>
          <p:cNvSpPr txBox="1"/>
          <p:nvPr/>
        </p:nvSpPr>
        <p:spPr>
          <a:xfrm>
            <a:off x="517125" y="8237275"/>
            <a:ext cx="21345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BASE</a:t>
            </a:r>
          </a:p>
        </p:txBody>
      </p:sp>
      <p:sp>
        <p:nvSpPr>
          <p:cNvPr id="85" name="Shape 85"/>
          <p:cNvSpPr txBox="1"/>
          <p:nvPr/>
        </p:nvSpPr>
        <p:spPr>
          <a:xfrm>
            <a:off x="536375" y="8744250"/>
            <a:ext cx="6365100" cy="9522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rgbClr val="274E13"/>
                </a:solidFill>
              </a:rPr>
              <a:t>Esta parte do curso tem como objetivo nivelar o conhecimento sobre o que são dados abertos e o objetivo do CKAN como ferramenta.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0" y="0"/>
            <a:ext cx="7560000" cy="10680403"/>
          </a:xfrm>
          <a:prstGeom prst="rect">
            <a:avLst/>
          </a:prstGeom>
          <a:noFill/>
          <a:ln>
            <a:noFill/>
          </a:ln>
        </p:spPr>
      </p:pic>
      <p:sp>
        <p:nvSpPr>
          <p:cNvPr id="91" name="Shape 91"/>
          <p:cNvSpPr txBox="1"/>
          <p:nvPr/>
        </p:nvSpPr>
        <p:spPr>
          <a:xfrm>
            <a:off x="478675" y="659150"/>
            <a:ext cx="21345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CKAN</a:t>
            </a:r>
          </a:p>
        </p:txBody>
      </p:sp>
      <p:pic>
        <p:nvPicPr>
          <p:cNvPr id="92" name="Shape 92"/>
          <p:cNvPicPr preferRelativeResize="0"/>
          <p:nvPr/>
        </p:nvPicPr>
        <p:blipFill>
          <a:blip r:embed="rId4">
            <a:alphaModFix/>
          </a:blip>
          <a:stretch>
            <a:fillRect/>
          </a:stretch>
        </p:blipFill>
        <p:spPr>
          <a:xfrm>
            <a:off x="478675" y="1221153"/>
            <a:ext cx="6629500" cy="1700175"/>
          </a:xfrm>
          <a:prstGeom prst="rect">
            <a:avLst/>
          </a:prstGeom>
          <a:noFill/>
          <a:ln>
            <a:noFill/>
          </a:ln>
        </p:spPr>
      </p:pic>
      <p:sp>
        <p:nvSpPr>
          <p:cNvPr id="93" name="Shape 93"/>
          <p:cNvSpPr txBox="1"/>
          <p:nvPr/>
        </p:nvSpPr>
        <p:spPr>
          <a:xfrm>
            <a:off x="2151725" y="1536025"/>
            <a:ext cx="4788300" cy="3096000"/>
          </a:xfrm>
          <a:prstGeom prst="rect">
            <a:avLst/>
          </a:prstGeom>
          <a:noFill/>
          <a:ln>
            <a:noFill/>
          </a:ln>
        </p:spPr>
        <p:txBody>
          <a:bodyPr anchorCtr="0" anchor="t" bIns="91425" lIns="91425" rIns="91425" tIns="91425">
            <a:noAutofit/>
          </a:bodyPr>
          <a:lstStyle/>
          <a:p>
            <a:pPr indent="-82550" lvl="0" rtl="1" algn="l">
              <a:lnSpc>
                <a:spcPct val="115000"/>
              </a:lnSpc>
              <a:spcBef>
                <a:spcPts val="0"/>
              </a:spcBef>
              <a:buClr>
                <a:schemeClr val="dk1"/>
              </a:buClr>
              <a:buSzPct val="73333"/>
              <a:buFont typeface="Arial"/>
              <a:buNone/>
            </a:pPr>
            <a:r>
              <a:rPr lang="pt-BR" sz="1500">
                <a:solidFill>
                  <a:srgbClr val="FFFFFF"/>
                </a:solidFill>
              </a:rPr>
              <a:t>CKAN é a sigla para</a:t>
            </a:r>
            <a:r>
              <a:rPr b="1" lang="pt-BR" sz="1500">
                <a:solidFill>
                  <a:srgbClr val="FFFFFF"/>
                </a:solidFill>
              </a:rPr>
              <a:t> Global Knowledge Archive Network</a:t>
            </a:r>
            <a:r>
              <a:rPr lang="pt-BR" sz="1500">
                <a:solidFill>
                  <a:srgbClr val="FFFFFF"/>
                </a:solidFill>
              </a:rPr>
              <a:t> e é um aplicativo de </a:t>
            </a:r>
            <a:r>
              <a:rPr b="1" lang="pt-BR" sz="1500">
                <a:solidFill>
                  <a:srgbClr val="FFFFFF"/>
                </a:solidFill>
              </a:rPr>
              <a:t>código aberto</a:t>
            </a:r>
            <a:r>
              <a:rPr lang="pt-BR" sz="1500">
                <a:solidFill>
                  <a:srgbClr val="FFFFFF"/>
                </a:solidFill>
              </a:rPr>
              <a:t> para o </a:t>
            </a:r>
            <a:r>
              <a:rPr b="1" lang="pt-BR" sz="1500">
                <a:solidFill>
                  <a:srgbClr val="FFFFFF"/>
                </a:solidFill>
              </a:rPr>
              <a:t>armazenamento e distribuição</a:t>
            </a:r>
            <a:r>
              <a:rPr lang="pt-BR" sz="1500">
                <a:solidFill>
                  <a:srgbClr val="FFFFFF"/>
                </a:solidFill>
              </a:rPr>
              <a:t> de dados, como planilhas e o conteúdo do código de banco de dados</a:t>
            </a:r>
          </a:p>
          <a:p>
            <a:pPr lvl="0">
              <a:spcBef>
                <a:spcPts val="0"/>
              </a:spcBef>
              <a:buNone/>
            </a:pPr>
            <a:r>
              <a:t/>
            </a:r>
            <a:endParaRPr>
              <a:solidFill>
                <a:srgbClr val="FFFFFF"/>
              </a:solidFill>
            </a:endParaRPr>
          </a:p>
        </p:txBody>
      </p:sp>
      <p:sp>
        <p:nvSpPr>
          <p:cNvPr id="94" name="Shape 94"/>
          <p:cNvSpPr txBox="1"/>
          <p:nvPr/>
        </p:nvSpPr>
        <p:spPr>
          <a:xfrm>
            <a:off x="687075" y="3117325"/>
            <a:ext cx="6365100" cy="2384400"/>
          </a:xfrm>
          <a:prstGeom prst="rect">
            <a:avLst/>
          </a:prstGeom>
          <a:noFill/>
          <a:ln>
            <a:noFill/>
          </a:ln>
        </p:spPr>
        <p:txBody>
          <a:bodyPr anchorCtr="0" anchor="t" bIns="91425" lIns="91425" rIns="91425" tIns="91425">
            <a:noAutofit/>
          </a:bodyPr>
          <a:lstStyle/>
          <a:p>
            <a:pPr indent="-12700" lvl="0" rtl="1" algn="l">
              <a:lnSpc>
                <a:spcPct val="115000"/>
              </a:lnSpc>
              <a:spcBef>
                <a:spcPts val="0"/>
              </a:spcBef>
              <a:buNone/>
            </a:pPr>
            <a:r>
              <a:rPr lang="pt-BR" sz="1500">
                <a:solidFill>
                  <a:srgbClr val="274E13"/>
                </a:solidFill>
              </a:rPr>
              <a:t>É inspirado pelos pacotes de capacidades de gerenciamento comum para abrir sistemas operacionais como o Linux.  A base do código é mantida pela Open Knowledge. Atualmente há uma variedade de portais baseados em CKAN e governos que o utilizam para montar seus catálogos de dados abertos, como o governo do Reino Unido e o governo da Austrália. Além disso, a plataforma é considerada madura e é amplamente utilizada pela comunidade de dados abertos</a:t>
            </a:r>
          </a:p>
          <a:p>
            <a:pPr lvl="0" rtl="0" algn="just">
              <a:lnSpc>
                <a:spcPct val="115000"/>
              </a:lnSpc>
              <a:spcBef>
                <a:spcPts val="0"/>
              </a:spcBef>
              <a:spcAft>
                <a:spcPts val="800"/>
              </a:spcAft>
              <a:buNone/>
            </a:pPr>
            <a:r>
              <a:t/>
            </a:r>
            <a:endParaRPr sz="1500">
              <a:solidFill>
                <a:srgbClr val="274E13"/>
              </a:solidFill>
            </a:endParaRPr>
          </a:p>
        </p:txBody>
      </p:sp>
      <p:sp>
        <p:nvSpPr>
          <p:cNvPr id="95" name="Shape 95"/>
          <p:cNvSpPr txBox="1"/>
          <p:nvPr/>
        </p:nvSpPr>
        <p:spPr>
          <a:xfrm>
            <a:off x="478675" y="512072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O QUE SÃO DADOS ABERTOS</a:t>
            </a:r>
          </a:p>
        </p:txBody>
      </p:sp>
      <p:pic>
        <p:nvPicPr>
          <p:cNvPr id="96" name="Shape 96"/>
          <p:cNvPicPr preferRelativeResize="0"/>
          <p:nvPr/>
        </p:nvPicPr>
        <p:blipFill>
          <a:blip r:embed="rId5">
            <a:alphaModFix/>
          </a:blip>
          <a:stretch>
            <a:fillRect/>
          </a:stretch>
        </p:blipFill>
        <p:spPr>
          <a:xfrm>
            <a:off x="150625" y="5863450"/>
            <a:ext cx="1325450" cy="1214999"/>
          </a:xfrm>
          <a:prstGeom prst="rect">
            <a:avLst/>
          </a:prstGeom>
          <a:noFill/>
          <a:ln>
            <a:noFill/>
          </a:ln>
        </p:spPr>
      </p:pic>
      <p:sp>
        <p:nvSpPr>
          <p:cNvPr id="97" name="Shape 97"/>
          <p:cNvSpPr txBox="1"/>
          <p:nvPr/>
        </p:nvSpPr>
        <p:spPr>
          <a:xfrm>
            <a:off x="1552275" y="5392925"/>
            <a:ext cx="5499900" cy="1134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t/>
            </a:r>
            <a:endParaRPr sz="1100"/>
          </a:p>
          <a:p>
            <a:pPr lvl="0" rtl="0" algn="just">
              <a:lnSpc>
                <a:spcPct val="115000"/>
              </a:lnSpc>
              <a:spcBef>
                <a:spcPts val="0"/>
              </a:spcBef>
              <a:buClr>
                <a:schemeClr val="dk1"/>
              </a:buClr>
              <a:buSzPct val="73333"/>
              <a:buFont typeface="Arial"/>
              <a:buNone/>
            </a:pPr>
            <a:r>
              <a:rPr lang="pt-BR" sz="1500"/>
              <a:t>Segundo a definição da Open Knowledge Foundation, em suma, dados são abertos quando qualquer pessoa pode livremente usá-los, reutilizá-los e redistribuí-los, estando sujeito a, no máximo, a exigência de creditar a sua autoria e compartilhar pela mesma licença. Isso geralmente é satisfeito pela publicação dos dados em formato aberto e sob uma licença aberta.</a:t>
            </a:r>
          </a:p>
          <a:p>
            <a:pPr lvl="0">
              <a:spcBef>
                <a:spcPts val="0"/>
              </a:spcBef>
              <a:buNone/>
            </a:pPr>
            <a:r>
              <a:t/>
            </a:r>
            <a:endParaRPr/>
          </a:p>
        </p:txBody>
      </p:sp>
      <p:pic>
        <p:nvPicPr>
          <p:cNvPr id="98" name="Shape 98"/>
          <p:cNvPicPr preferRelativeResize="0"/>
          <p:nvPr/>
        </p:nvPicPr>
        <p:blipFill>
          <a:blip r:embed="rId6">
            <a:alphaModFix/>
          </a:blip>
          <a:stretch>
            <a:fillRect/>
          </a:stretch>
        </p:blipFill>
        <p:spPr>
          <a:xfrm>
            <a:off x="1279675" y="7762312"/>
            <a:ext cx="5000625" cy="157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04" name="Shape 104"/>
          <p:cNvSpPr txBox="1"/>
          <p:nvPr/>
        </p:nvSpPr>
        <p:spPr>
          <a:xfrm>
            <a:off x="478675" y="659150"/>
            <a:ext cx="6573600" cy="4422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b="1" lang="pt-BR">
                <a:solidFill>
                  <a:srgbClr val="38761D"/>
                </a:solidFill>
              </a:rPr>
              <a:t>Os dados abertos também são pautados pelas três leis e oito princípios.</a:t>
            </a:r>
          </a:p>
          <a:p>
            <a:pPr lvl="0" rtl="0">
              <a:spcBef>
                <a:spcPts val="0"/>
              </a:spcBef>
              <a:buNone/>
            </a:pPr>
            <a:r>
              <a:t/>
            </a:r>
            <a:endParaRPr b="1" sz="2000">
              <a:solidFill>
                <a:srgbClr val="38761D"/>
              </a:solidFill>
            </a:endParaRPr>
          </a:p>
        </p:txBody>
      </p:sp>
      <p:sp>
        <p:nvSpPr>
          <p:cNvPr id="105" name="Shape 105"/>
          <p:cNvSpPr txBox="1"/>
          <p:nvPr/>
        </p:nvSpPr>
        <p:spPr>
          <a:xfrm>
            <a:off x="555600" y="11013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AS TRÊS LEIS</a:t>
            </a:r>
          </a:p>
        </p:txBody>
      </p:sp>
      <p:sp>
        <p:nvSpPr>
          <p:cNvPr id="106" name="Shape 106"/>
          <p:cNvSpPr txBox="1"/>
          <p:nvPr/>
        </p:nvSpPr>
        <p:spPr>
          <a:xfrm>
            <a:off x="555600" y="1614200"/>
            <a:ext cx="6269100" cy="10770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lang="pt-BR">
                <a:solidFill>
                  <a:srgbClr val="38761D"/>
                </a:solidFill>
              </a:rPr>
              <a:t>O especialista em políticas públicas e ativista de dados abertos David Eaves propôs as seguintes “leis”:</a:t>
            </a:r>
          </a:p>
        </p:txBody>
      </p:sp>
      <p:sp>
        <p:nvSpPr>
          <p:cNvPr id="107" name="Shape 107"/>
          <p:cNvSpPr txBox="1"/>
          <p:nvPr/>
        </p:nvSpPr>
        <p:spPr>
          <a:xfrm>
            <a:off x="574825" y="2324975"/>
            <a:ext cx="6365100" cy="25191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AutoNum type="arabicPeriod"/>
            </a:pPr>
            <a:r>
              <a:rPr lang="pt-BR"/>
              <a:t>Se o dado não pode ser encontrado e indexado na Web, ele não existe;</a:t>
            </a:r>
          </a:p>
          <a:p>
            <a:pPr indent="-298450" lvl="0" marL="457200" rtl="0" algn="just">
              <a:lnSpc>
                <a:spcPct val="115000"/>
              </a:lnSpc>
              <a:spcBef>
                <a:spcPts val="0"/>
              </a:spcBef>
              <a:buAutoNum type="arabicPeriod"/>
            </a:pPr>
            <a:r>
              <a:rPr lang="pt-BR"/>
              <a:t>Se não estiver aberto e disponível em formato compreensível por máquina, ele não pode ser reaproveitado;</a:t>
            </a:r>
          </a:p>
          <a:p>
            <a:pPr indent="-298450" lvl="0" marL="457200" rtl="0" algn="just">
              <a:lnSpc>
                <a:spcPct val="115000"/>
              </a:lnSpc>
              <a:spcBef>
                <a:spcPts val="0"/>
              </a:spcBef>
              <a:buAutoNum type="arabicPeriod"/>
            </a:pPr>
            <a:r>
              <a:rPr lang="pt-BR"/>
              <a:t>Se algum dispositivo legal não permitir sua replicação, ele não é útil.</a:t>
            </a:r>
          </a:p>
          <a:p>
            <a:pPr lvl="0" rtl="0" algn="just">
              <a:lnSpc>
                <a:spcPct val="115000"/>
              </a:lnSpc>
              <a:spcBef>
                <a:spcPts val="0"/>
              </a:spcBef>
              <a:buClr>
                <a:schemeClr val="dk1"/>
              </a:buClr>
              <a:buFont typeface="Arial"/>
              <a:buNone/>
            </a:pPr>
            <a:r>
              <a:t/>
            </a:r>
            <a:endParaRPr/>
          </a:p>
          <a:p>
            <a:pPr lvl="0" rtl="0" algn="just">
              <a:lnSpc>
                <a:spcPct val="115000"/>
              </a:lnSpc>
              <a:spcBef>
                <a:spcPts val="0"/>
              </a:spcBef>
              <a:buClr>
                <a:schemeClr val="dk1"/>
              </a:buClr>
              <a:buFont typeface="Arial"/>
              <a:buNone/>
            </a:pPr>
            <a:r>
              <a:rPr lang="pt-BR"/>
              <a:t>As leis foram propostas para os Dados Abertos Governamentais, mas aceita-se sua aplicação aos dados abertos de forma geral.</a:t>
            </a:r>
          </a:p>
        </p:txBody>
      </p:sp>
      <p:sp>
        <p:nvSpPr>
          <p:cNvPr id="108" name="Shape 108"/>
          <p:cNvSpPr txBox="1"/>
          <p:nvPr/>
        </p:nvSpPr>
        <p:spPr>
          <a:xfrm>
            <a:off x="450775" y="4401875"/>
            <a:ext cx="6629400" cy="442200"/>
          </a:xfrm>
          <a:prstGeom prst="rect">
            <a:avLst/>
          </a:prstGeom>
          <a:noFill/>
          <a:ln>
            <a:noFill/>
          </a:ln>
        </p:spPr>
        <p:txBody>
          <a:bodyPr anchorCtr="0" anchor="t" bIns="91425" lIns="91425" rIns="91425" tIns="91425">
            <a:noAutofit/>
          </a:bodyPr>
          <a:lstStyle/>
          <a:p>
            <a:pPr lvl="0">
              <a:spcBef>
                <a:spcPts val="0"/>
              </a:spcBef>
              <a:buNone/>
            </a:pPr>
            <a:r>
              <a:rPr b="1" lang="pt-BR" sz="2000">
                <a:solidFill>
                  <a:srgbClr val="38761D"/>
                </a:solidFill>
              </a:rPr>
              <a:t>OS OITO PRINCÍPIOS</a:t>
            </a:r>
          </a:p>
          <a:p>
            <a:pPr lvl="0" rtl="0">
              <a:spcBef>
                <a:spcPts val="0"/>
              </a:spcBef>
              <a:buNone/>
            </a:pPr>
            <a:r>
              <a:t/>
            </a:r>
            <a:endParaRPr b="1" sz="2000">
              <a:solidFill>
                <a:srgbClr val="38761D"/>
              </a:solidFill>
            </a:endParaRPr>
          </a:p>
        </p:txBody>
      </p:sp>
      <p:sp>
        <p:nvSpPr>
          <p:cNvPr id="109" name="Shape 109"/>
          <p:cNvSpPr txBox="1"/>
          <p:nvPr/>
        </p:nvSpPr>
        <p:spPr>
          <a:xfrm>
            <a:off x="479400" y="4864100"/>
            <a:ext cx="6365100" cy="12501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Font typeface="Arial"/>
              <a:buNone/>
            </a:pPr>
            <a:r>
              <a:rPr lang="pt-BR">
                <a:solidFill>
                  <a:srgbClr val="38761D"/>
                </a:solidFill>
              </a:rPr>
              <a:t>Em 2007, um grupo de trabalho de 30 pessoas reuniu-se na Califórnia, Estados Unidos da América, para definir os princípios dos Dados Abertos Governamentais. Chegaram num consenso sobre os seguintes 8 princípios:</a:t>
            </a:r>
          </a:p>
        </p:txBody>
      </p:sp>
      <p:sp>
        <p:nvSpPr>
          <p:cNvPr id="110" name="Shape 110"/>
          <p:cNvSpPr txBox="1"/>
          <p:nvPr/>
        </p:nvSpPr>
        <p:spPr>
          <a:xfrm>
            <a:off x="536375" y="5844125"/>
            <a:ext cx="6269100" cy="36345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AutoNum type="arabicPeriod"/>
            </a:pPr>
            <a:r>
              <a:rPr b="1" lang="pt-BR"/>
              <a:t>Completos.</a:t>
            </a:r>
            <a:r>
              <a:rPr lang="pt-BR"/>
              <a:t> Todos os dados públicos são disponibilizados. Dados são informações eletronicamente gravadas, incluindo, mas não se limitando a, documentos, bancos de dados, transcrições e gravações audiovisuais. Dados públicos são dados que não estão sujeitos a limitações válidas de privacidade, segurança ou controle de acesso, reguladas por estatutos.</a:t>
            </a:r>
          </a:p>
          <a:p>
            <a:pPr indent="-298450" lvl="0" marL="457200" rtl="0" algn="just">
              <a:lnSpc>
                <a:spcPct val="115000"/>
              </a:lnSpc>
              <a:spcBef>
                <a:spcPts val="0"/>
              </a:spcBef>
              <a:buAutoNum type="arabicPeriod"/>
            </a:pPr>
            <a:r>
              <a:rPr b="1" lang="pt-BR"/>
              <a:t>Primários. </a:t>
            </a:r>
            <a:r>
              <a:rPr lang="pt-BR"/>
              <a:t>Os dados são publicados na forma coletada na fonte, com a mais fina granularidade possível, e não de forma agregada ou transformada.</a:t>
            </a:r>
          </a:p>
          <a:p>
            <a:pPr indent="-298450" lvl="0" marL="457200" rtl="0" algn="just">
              <a:lnSpc>
                <a:spcPct val="115000"/>
              </a:lnSpc>
              <a:spcBef>
                <a:spcPts val="0"/>
              </a:spcBef>
              <a:buAutoNum type="arabicPeriod"/>
            </a:pPr>
            <a:r>
              <a:rPr b="1" lang="pt-BR"/>
              <a:t>Atuais.</a:t>
            </a:r>
            <a:r>
              <a:rPr lang="pt-BR"/>
              <a:t> Os dados são disponibilizados o quão rapidamente seja necessário para preservar o seu valor.</a:t>
            </a:r>
          </a:p>
          <a:p>
            <a:pPr indent="-298450" lvl="0" marL="457200" rtl="0" algn="just">
              <a:lnSpc>
                <a:spcPct val="115000"/>
              </a:lnSpc>
              <a:spcBef>
                <a:spcPts val="0"/>
              </a:spcBef>
              <a:buAutoNum type="arabicPeriod"/>
            </a:pPr>
            <a:r>
              <a:rPr b="1" lang="pt-BR"/>
              <a:t>Acessíveis.</a:t>
            </a:r>
            <a:r>
              <a:rPr lang="pt-BR"/>
              <a:t> Os dados são disponibilizados para o público mais amplo possível e para os propósitos mais variados possíveis.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16" name="Shape 116"/>
          <p:cNvSpPr txBox="1"/>
          <p:nvPr/>
        </p:nvSpPr>
        <p:spPr>
          <a:xfrm>
            <a:off x="536375" y="767350"/>
            <a:ext cx="6269100" cy="36345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5. </a:t>
            </a:r>
            <a:r>
              <a:rPr b="1" lang="pt-BR" sz="1500">
                <a:solidFill>
                  <a:schemeClr val="dk1"/>
                </a:solidFill>
              </a:rPr>
              <a:t>  Processáveis por máquina.</a:t>
            </a:r>
            <a:r>
              <a:rPr lang="pt-BR" sz="1500">
                <a:solidFill>
                  <a:schemeClr val="dk1"/>
                </a:solidFill>
              </a:rPr>
              <a:t> Os dados são razoavelmente estruturados para possibilitar o seu processamento automatizado.’</a:t>
            </a:r>
          </a:p>
          <a:p>
            <a:pPr lvl="0" rtl="0" algn="just">
              <a:lnSpc>
                <a:spcPct val="115000"/>
              </a:lnSpc>
              <a:spcBef>
                <a:spcPts val="0"/>
              </a:spcBef>
              <a:buNone/>
            </a:pPr>
            <a:r>
              <a:rPr lang="pt-BR" sz="1500">
                <a:solidFill>
                  <a:schemeClr val="dk1"/>
                </a:solidFill>
              </a:rPr>
              <a:t>6.   </a:t>
            </a:r>
            <a:r>
              <a:rPr b="1" lang="pt-BR" sz="1500">
                <a:solidFill>
                  <a:schemeClr val="dk1"/>
                </a:solidFill>
              </a:rPr>
              <a:t> Acesso não discriminatório.</a:t>
            </a:r>
            <a:r>
              <a:rPr lang="pt-BR" sz="1500">
                <a:solidFill>
                  <a:schemeClr val="dk1"/>
                </a:solidFill>
              </a:rPr>
              <a:t> Os dados estão disponíveis a todos, sem que seja necessária identificação ou registro.</a:t>
            </a:r>
          </a:p>
          <a:p>
            <a:pPr lvl="0" rtl="0" algn="just">
              <a:lnSpc>
                <a:spcPct val="115000"/>
              </a:lnSpc>
              <a:spcBef>
                <a:spcPts val="0"/>
              </a:spcBef>
              <a:buNone/>
            </a:pPr>
            <a:r>
              <a:rPr lang="pt-BR" sz="1500">
                <a:solidFill>
                  <a:schemeClr val="dk1"/>
                </a:solidFill>
              </a:rPr>
              <a:t>7.</a:t>
            </a:r>
            <a:r>
              <a:rPr b="1" lang="pt-BR" sz="1500">
                <a:solidFill>
                  <a:schemeClr val="dk1"/>
                </a:solidFill>
              </a:rPr>
              <a:t>   Formatos não proprietários.</a:t>
            </a:r>
            <a:r>
              <a:rPr lang="pt-BR" sz="1500">
                <a:solidFill>
                  <a:schemeClr val="dk1"/>
                </a:solidFill>
              </a:rPr>
              <a:t> Os dados estão disponíveis em um formato sobre o qual nenhum ente tenha controle exclusivo.</a:t>
            </a:r>
          </a:p>
          <a:p>
            <a:pPr lvl="0" rtl="0" algn="just">
              <a:lnSpc>
                <a:spcPct val="115000"/>
              </a:lnSpc>
              <a:spcBef>
                <a:spcPts val="0"/>
              </a:spcBef>
              <a:buNone/>
            </a:pPr>
            <a:r>
              <a:rPr lang="pt-BR" sz="1500">
                <a:solidFill>
                  <a:schemeClr val="dk1"/>
                </a:solidFill>
              </a:rPr>
              <a:t>8. </a:t>
            </a:r>
            <a:r>
              <a:rPr b="1" lang="pt-BR" sz="1500">
                <a:solidFill>
                  <a:schemeClr val="dk1"/>
                </a:solidFill>
              </a:rPr>
              <a:t>   Livres de licenças.</a:t>
            </a:r>
            <a:r>
              <a:rPr lang="pt-BR" sz="1500">
                <a:solidFill>
                  <a:schemeClr val="dk1"/>
                </a:solidFill>
              </a:rPr>
              <a:t> Os dados não estão sujeitos a regulações de direitos autorais, marcas, patentes ou segredo industrial. Restrições razoáveis de privacidade, segurança e controle de acesso podem ser permitidas na forma regulada por estatutos.</a:t>
            </a:r>
          </a:p>
        </p:txBody>
      </p:sp>
      <p:sp>
        <p:nvSpPr>
          <p:cNvPr id="117" name="Shape 117"/>
          <p:cNvSpPr txBox="1"/>
          <p:nvPr/>
        </p:nvSpPr>
        <p:spPr>
          <a:xfrm>
            <a:off x="521250" y="3672550"/>
            <a:ext cx="6365100" cy="1250100"/>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pt-BR" sz="1500">
                <a:solidFill>
                  <a:schemeClr val="dk1"/>
                </a:solidFill>
              </a:rPr>
              <a:t>Além disso, o grupo afirmou que a conformidade com esses princípios precisa ser verificável e uma pessoa deve ser designada como contato responsável pelos dados.</a:t>
            </a:r>
          </a:p>
          <a:p>
            <a:pPr lvl="0" rtl="0" algn="just">
              <a:lnSpc>
                <a:spcPct val="115000"/>
              </a:lnSpc>
              <a:spcBef>
                <a:spcPts val="0"/>
              </a:spcBef>
              <a:buNone/>
            </a:pPr>
            <a:r>
              <a:rPr lang="pt-BR" sz="1500">
                <a:solidFill>
                  <a:schemeClr val="dk1"/>
                </a:solidFill>
              </a:rPr>
              <a:t>Apesar dos princípios terem sido pensados para os Dados Abertos Governamentais, pode-se aplicá-los, também, a Dados Abertos de modo geral (com a possível exceção do primeiro, já que este trata de dados do poder público).</a:t>
            </a:r>
          </a:p>
          <a:p>
            <a:pPr lvl="0" rtl="0" algn="just">
              <a:lnSpc>
                <a:spcPct val="115000"/>
              </a:lnSpc>
              <a:spcBef>
                <a:spcPts val="0"/>
              </a:spcBef>
              <a:buNone/>
            </a:pPr>
            <a:r>
              <a:rPr i="1" lang="pt-BR" sz="1100">
                <a:solidFill>
                  <a:schemeClr val="dk1"/>
                </a:solidFill>
              </a:rPr>
              <a:t>Fonte: http://dados.gov.br/dados-abertos/</a:t>
            </a:r>
          </a:p>
          <a:p>
            <a:pPr lvl="0" rtl="0" algn="just">
              <a:lnSpc>
                <a:spcPct val="115000"/>
              </a:lnSpc>
              <a:spcBef>
                <a:spcPts val="0"/>
              </a:spcBef>
              <a:buNone/>
            </a:pPr>
            <a:r>
              <a:t/>
            </a:r>
            <a:endParaRPr sz="1500">
              <a:solidFill>
                <a:schemeClr val="dk1"/>
              </a:solidFill>
            </a:endParaRPr>
          </a:p>
        </p:txBody>
      </p:sp>
      <p:sp>
        <p:nvSpPr>
          <p:cNvPr id="118" name="Shape 118"/>
          <p:cNvSpPr txBox="1"/>
          <p:nvPr/>
        </p:nvSpPr>
        <p:spPr>
          <a:xfrm>
            <a:off x="619125" y="615745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LINKED DATA</a:t>
            </a:r>
          </a:p>
        </p:txBody>
      </p:sp>
      <p:sp>
        <p:nvSpPr>
          <p:cNvPr id="119" name="Shape 119"/>
          <p:cNvSpPr txBox="1"/>
          <p:nvPr/>
        </p:nvSpPr>
        <p:spPr>
          <a:xfrm>
            <a:off x="627000" y="6689525"/>
            <a:ext cx="6153600" cy="18078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conceito de </a:t>
            </a:r>
            <a:r>
              <a:rPr b="1" lang="pt-BR" sz="1500">
                <a:solidFill>
                  <a:schemeClr val="dk1"/>
                </a:solidFill>
              </a:rPr>
              <a:t>linked data</a:t>
            </a:r>
            <a:r>
              <a:rPr lang="pt-BR" sz="1500">
                <a:solidFill>
                  <a:schemeClr val="dk1"/>
                </a:solidFill>
              </a:rPr>
              <a:t> (dados ligados entre si) é um conjunto de práticas introduzidas por Tim Berners-Lee em suas notas de Arquitetura web "Linked Data", com função de publicar e estruturar dados na Web. Estas práticas vêm sido cada vez mais adotadas levando à criação do que conhecemos como Web de dados.</a:t>
            </a:r>
            <a:r>
              <a:rPr baseline="30000" lang="pt-BR" sz="1500">
                <a:solidFill>
                  <a:schemeClr val="dk1"/>
                </a:solidFill>
              </a:rPr>
              <a:t> </a:t>
            </a:r>
            <a:r>
              <a:rPr lang="pt-BR" sz="1500">
                <a:solidFill>
                  <a:schemeClr val="dk1"/>
                </a:solidFill>
              </a:rPr>
              <a:t>No contexto de Web Semântica, a função não é somente lançar os dados, é fazer com que a pessoa e a máquina possam explorar a Web de Dados.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25" name="Shape 125"/>
          <p:cNvSpPr txBox="1"/>
          <p:nvPr/>
        </p:nvSpPr>
        <p:spPr>
          <a:xfrm>
            <a:off x="250800" y="333975"/>
            <a:ext cx="6917100" cy="5736000"/>
          </a:xfrm>
          <a:prstGeom prst="rect">
            <a:avLst/>
          </a:prstGeom>
          <a:noFill/>
          <a:ln>
            <a:noFill/>
          </a:ln>
        </p:spPr>
        <p:txBody>
          <a:bodyPr anchorCtr="0" anchor="t" bIns="91425" lIns="91425" rIns="91425" tIns="91425">
            <a:noAutofit/>
          </a:bodyPr>
          <a:lstStyle/>
          <a:p>
            <a:pPr lvl="0" rtl="0" algn="just">
              <a:lnSpc>
                <a:spcPct val="115000"/>
              </a:lnSpc>
              <a:spcBef>
                <a:spcPts val="1800"/>
              </a:spcBef>
              <a:spcAft>
                <a:spcPts val="400"/>
              </a:spcAft>
              <a:buClr>
                <a:schemeClr val="dk1"/>
              </a:buClr>
              <a:buSzPct val="73333"/>
              <a:buFont typeface="Arial"/>
              <a:buNone/>
            </a:pPr>
            <a:r>
              <a:rPr b="1" lang="pt-BR" sz="1500">
                <a:solidFill>
                  <a:srgbClr val="38761D"/>
                </a:solidFill>
              </a:rPr>
              <a:t>Os 4 princípios de linked data</a:t>
            </a:r>
          </a:p>
          <a:p>
            <a:pPr lvl="0" rtl="0" algn="just">
              <a:lnSpc>
                <a:spcPct val="115000"/>
              </a:lnSpc>
              <a:spcBef>
                <a:spcPts val="0"/>
              </a:spcBef>
              <a:buClr>
                <a:schemeClr val="dk1"/>
              </a:buClr>
              <a:buSzPct val="73333"/>
              <a:buFont typeface="Arial"/>
              <a:buNone/>
            </a:pPr>
            <a:r>
              <a:rPr lang="pt-BR" sz="1500">
                <a:solidFill>
                  <a:schemeClr val="dk1"/>
                </a:solidFill>
              </a:rPr>
              <a:t>Um documento web é construído sobre um pequeno conjunto de padrões simples, utilizando URIs como mecanismo global e único de identificação, HTTP como mecanismo de acesso universal, e HTML como formato de conteúdo. Daí a Web é construída sobre o princípio de manter </a:t>
            </a:r>
            <a:r>
              <a:rPr i="1" lang="pt-BR" sz="1500">
                <a:solidFill>
                  <a:schemeClr val="dk1"/>
                </a:solidFill>
              </a:rPr>
              <a:t>hiperlinks</a:t>
            </a:r>
            <a:r>
              <a:rPr lang="pt-BR" sz="1500">
                <a:solidFill>
                  <a:schemeClr val="dk1"/>
                </a:solidFill>
              </a:rPr>
              <a:t> entre documentos da Web Baseando-se nisto, Berners-Lee criou suas notas, que ficaram conhecidas como "Os princípios da Linked Data". São eles:</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rgbClr val="274E13"/>
              </a:buClr>
              <a:buSzPct val="100000"/>
              <a:buAutoNum type="arabicPeriod"/>
            </a:pPr>
            <a:r>
              <a:rPr lang="pt-BR" sz="1500">
                <a:solidFill>
                  <a:srgbClr val="274E13"/>
                </a:solidFill>
              </a:rPr>
              <a:t>Use URIs para nomear as coisas</a:t>
            </a:r>
          </a:p>
          <a:p>
            <a:pPr indent="-323850" lvl="0" marL="457200" rtl="0" algn="just">
              <a:lnSpc>
                <a:spcPct val="115000"/>
              </a:lnSpc>
              <a:spcBef>
                <a:spcPts val="0"/>
              </a:spcBef>
              <a:buClr>
                <a:srgbClr val="274E13"/>
              </a:buClr>
              <a:buSzPct val="100000"/>
              <a:buAutoNum type="arabicPeriod"/>
            </a:pPr>
            <a:r>
              <a:rPr lang="pt-BR" sz="1500">
                <a:solidFill>
                  <a:srgbClr val="274E13"/>
                </a:solidFill>
              </a:rPr>
              <a:t>Use URIs HTTP para que as pessoas possam procurar o desejado</a:t>
            </a:r>
          </a:p>
          <a:p>
            <a:pPr indent="-323850" lvl="0" marL="457200" rtl="0" algn="just">
              <a:lnSpc>
                <a:spcPct val="115000"/>
              </a:lnSpc>
              <a:spcBef>
                <a:spcPts val="0"/>
              </a:spcBef>
              <a:buClr>
                <a:srgbClr val="274E13"/>
              </a:buClr>
              <a:buSzPct val="100000"/>
              <a:buAutoNum type="arabicPeriod"/>
            </a:pPr>
            <a:r>
              <a:rPr lang="pt-BR" sz="1500">
                <a:solidFill>
                  <a:srgbClr val="274E13"/>
                </a:solidFill>
              </a:rPr>
              <a:t>Quando alguém olha para um URI, forneça informações úteis, usando os padrões (RDF *, SPARQL)</a:t>
            </a:r>
          </a:p>
          <a:p>
            <a:pPr indent="-323850" lvl="0" marL="457200" rtl="0" algn="just">
              <a:lnSpc>
                <a:spcPct val="115000"/>
              </a:lnSpc>
              <a:spcBef>
                <a:spcPts val="0"/>
              </a:spcBef>
              <a:buClr>
                <a:srgbClr val="274E13"/>
              </a:buClr>
              <a:buSzPct val="100000"/>
              <a:buAutoNum type="arabicPeriod"/>
            </a:pPr>
            <a:r>
              <a:rPr lang="pt-BR" sz="1500">
                <a:solidFill>
                  <a:srgbClr val="274E13"/>
                </a:solidFill>
              </a:rPr>
              <a:t>Incluir links para outros URIs. Para que eles possam descobrir explorar mais as coisas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Fonte: https://pt.wikipedia.org/wiki/Linked_data</a:t>
            </a:r>
          </a:p>
          <a:p>
            <a:pPr lvl="0">
              <a:spcBef>
                <a:spcPts val="0"/>
              </a:spcBef>
              <a:buNone/>
            </a:pPr>
            <a:r>
              <a:t/>
            </a:r>
            <a:endParaRPr/>
          </a:p>
        </p:txBody>
      </p:sp>
      <p:sp>
        <p:nvSpPr>
          <p:cNvPr id="126" name="Shape 126"/>
          <p:cNvSpPr txBox="1"/>
          <p:nvPr/>
        </p:nvSpPr>
        <p:spPr>
          <a:xfrm>
            <a:off x="327000" y="5292800"/>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METADATA</a:t>
            </a:r>
          </a:p>
        </p:txBody>
      </p:sp>
      <p:pic>
        <p:nvPicPr>
          <p:cNvPr id="127" name="Shape 127"/>
          <p:cNvPicPr preferRelativeResize="0"/>
          <p:nvPr/>
        </p:nvPicPr>
        <p:blipFill>
          <a:blip r:embed="rId4">
            <a:alphaModFix/>
          </a:blip>
          <a:stretch>
            <a:fillRect/>
          </a:stretch>
        </p:blipFill>
        <p:spPr>
          <a:xfrm>
            <a:off x="327011" y="5889011"/>
            <a:ext cx="5820750" cy="716099"/>
          </a:xfrm>
          <a:prstGeom prst="rect">
            <a:avLst/>
          </a:prstGeom>
          <a:noFill/>
          <a:ln>
            <a:noFill/>
          </a:ln>
        </p:spPr>
      </p:pic>
      <p:sp>
        <p:nvSpPr>
          <p:cNvPr id="128" name="Shape 128"/>
          <p:cNvSpPr txBox="1"/>
          <p:nvPr/>
        </p:nvSpPr>
        <p:spPr>
          <a:xfrm>
            <a:off x="946750" y="6118475"/>
            <a:ext cx="6769500" cy="885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O CKAN foi desenvolvido para os metadados.</a:t>
            </a:r>
          </a:p>
        </p:txBody>
      </p:sp>
      <p:sp>
        <p:nvSpPr>
          <p:cNvPr id="129" name="Shape 129"/>
          <p:cNvSpPr txBox="1"/>
          <p:nvPr/>
        </p:nvSpPr>
        <p:spPr>
          <a:xfrm>
            <a:off x="187525" y="6670150"/>
            <a:ext cx="7149000" cy="29946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lang="pt-BR" sz="1500">
                <a:solidFill>
                  <a:schemeClr val="dk1"/>
                </a:solidFill>
              </a:rPr>
              <a:t>Metadados, ou Metainformação, são dados sobre outros dados. Um item de um metadado pode dizer do que se trata aquele dado, geralmente uma informação inteligível por um computador. Os metadados facilitam o entendimento dos relacionamentos e a utilidade das informações dos dados.</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Web semântica, é uma web "inteligente", capaz de conceder um significado a um arquivo que será disponibilizado para outros utilizadores, podendo ser usado como fonte de pesquisa.</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No CKAN a utilização é para descrever melhor o que são as bases de dados, além do nome do próprio arquivo.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0" y="0"/>
            <a:ext cx="7560000" cy="10680403"/>
          </a:xfrm>
          <a:prstGeom prst="rect">
            <a:avLst/>
          </a:prstGeom>
          <a:noFill/>
          <a:ln>
            <a:noFill/>
          </a:ln>
        </p:spPr>
      </p:pic>
      <p:sp>
        <p:nvSpPr>
          <p:cNvPr id="135" name="Shape 135"/>
          <p:cNvSpPr txBox="1"/>
          <p:nvPr/>
        </p:nvSpPr>
        <p:spPr>
          <a:xfrm>
            <a:off x="447325" y="521775"/>
            <a:ext cx="6629400" cy="442200"/>
          </a:xfrm>
          <a:prstGeom prst="rect">
            <a:avLst/>
          </a:prstGeom>
          <a:noFill/>
          <a:ln>
            <a:noFill/>
          </a:ln>
        </p:spPr>
        <p:txBody>
          <a:bodyPr anchorCtr="0" anchor="t" bIns="91425" lIns="91425" rIns="91425" tIns="91425">
            <a:noAutofit/>
          </a:bodyPr>
          <a:lstStyle/>
          <a:p>
            <a:pPr lvl="0" rtl="0">
              <a:spcBef>
                <a:spcPts val="0"/>
              </a:spcBef>
              <a:buNone/>
            </a:pPr>
            <a:r>
              <a:rPr b="1" lang="pt-BR" sz="2000">
                <a:solidFill>
                  <a:srgbClr val="38761D"/>
                </a:solidFill>
              </a:rPr>
              <a:t>RDF</a:t>
            </a:r>
          </a:p>
        </p:txBody>
      </p:sp>
      <p:sp>
        <p:nvSpPr>
          <p:cNvPr id="136" name="Shape 136"/>
          <p:cNvSpPr txBox="1"/>
          <p:nvPr/>
        </p:nvSpPr>
        <p:spPr>
          <a:xfrm>
            <a:off x="538275" y="1152750"/>
            <a:ext cx="6629400" cy="5162400"/>
          </a:xfrm>
          <a:prstGeom prst="rect">
            <a:avLst/>
          </a:prstGeom>
          <a:noFill/>
          <a:ln>
            <a:noFill/>
          </a:ln>
        </p:spPr>
        <p:txBody>
          <a:bodyPr anchorCtr="0" anchor="t" bIns="91425" lIns="91425" rIns="91425" tIns="91425">
            <a:noAutofit/>
          </a:bodyPr>
          <a:lstStyle/>
          <a:p>
            <a:pPr lvl="0" rtl="0" algn="just">
              <a:lnSpc>
                <a:spcPct val="115000"/>
              </a:lnSpc>
              <a:spcBef>
                <a:spcPts val="0"/>
              </a:spcBef>
              <a:buClr>
                <a:schemeClr val="dk1"/>
              </a:buClr>
              <a:buSzPct val="73333"/>
              <a:buFont typeface="Arial"/>
              <a:buNone/>
            </a:pPr>
            <a:r>
              <a:rPr b="1" lang="pt-BR" sz="1500">
                <a:solidFill>
                  <a:schemeClr val="dk1"/>
                </a:solidFill>
              </a:rPr>
              <a:t>Resource Description Framework</a:t>
            </a:r>
            <a:r>
              <a:rPr lang="pt-BR" sz="1500">
                <a:solidFill>
                  <a:schemeClr val="dk1"/>
                </a:solidFill>
              </a:rPr>
              <a:t> (</a:t>
            </a:r>
            <a:r>
              <a:rPr b="1" lang="pt-BR" sz="1500">
                <a:solidFill>
                  <a:schemeClr val="dk1"/>
                </a:solidFill>
              </a:rPr>
              <a:t>RDF</a:t>
            </a:r>
            <a:r>
              <a:rPr lang="pt-BR" sz="1500">
                <a:solidFill>
                  <a:schemeClr val="dk1"/>
                </a:solidFill>
              </a:rPr>
              <a:t>) é uma linguagem para representar informação na Internet. Arquivos RDF são modelos ou fontes de dados, também conhecidos como metadata, tecnologia endossada e recomendada pela W3C desde fevereiro de 1999, tendo como principais objetivos criar um modelo simples de dados, com uma semântica formal, usar o vocabulário URI-based. Os arquivos RDF têm três componentes básicos: recurso, propriedade e indicação, o que torna a linguagem altamente escalável.</a:t>
            </a:r>
          </a:p>
          <a:p>
            <a:pPr lvl="0" rtl="0" algn="just">
              <a:lnSpc>
                <a:spcPct val="115000"/>
              </a:lnSpc>
              <a:spcBef>
                <a:spcPts val="0"/>
              </a:spcBef>
              <a:buClr>
                <a:schemeClr val="dk1"/>
              </a:buClr>
              <a:buFont typeface="Arial"/>
              <a:buNone/>
            </a:pPr>
            <a:r>
              <a:t/>
            </a:r>
            <a:endParaRPr sz="1500">
              <a:solidFill>
                <a:schemeClr val="dk1"/>
              </a:solidFill>
            </a:endParaRPr>
          </a:p>
          <a:p>
            <a:pPr indent="-323850" lvl="0" marL="457200" rtl="0" algn="just">
              <a:lnSpc>
                <a:spcPct val="115000"/>
              </a:lnSpc>
              <a:spcBef>
                <a:spcPts val="0"/>
              </a:spcBef>
              <a:buClr>
                <a:srgbClr val="274E13"/>
              </a:buClr>
              <a:buSzPct val="100000"/>
            </a:pPr>
            <a:r>
              <a:rPr b="1" lang="pt-BR" sz="1500">
                <a:solidFill>
                  <a:srgbClr val="274E13"/>
                </a:solidFill>
              </a:rPr>
              <a:t>Recurso</a:t>
            </a:r>
            <a:r>
              <a:rPr lang="pt-BR" sz="1500">
                <a:solidFill>
                  <a:srgbClr val="274E13"/>
                </a:solidFill>
              </a:rPr>
              <a:t>: Qualquer coisa que pode conter um URI, incluindo as páginas da web, assim como elementos de um documento XML.</a:t>
            </a:r>
          </a:p>
          <a:p>
            <a:pPr indent="-323850" lvl="0" marL="457200" rtl="0" algn="just">
              <a:lnSpc>
                <a:spcPct val="115000"/>
              </a:lnSpc>
              <a:spcBef>
                <a:spcPts val="0"/>
              </a:spcBef>
              <a:buClr>
                <a:srgbClr val="274E13"/>
              </a:buClr>
              <a:buSzPct val="100000"/>
            </a:pPr>
            <a:r>
              <a:rPr b="1" lang="pt-BR" sz="1500">
                <a:solidFill>
                  <a:srgbClr val="274E13"/>
                </a:solidFill>
              </a:rPr>
              <a:t>Propriedade</a:t>
            </a:r>
            <a:r>
              <a:rPr lang="pt-BR" sz="1500">
                <a:solidFill>
                  <a:srgbClr val="274E13"/>
                </a:solidFill>
              </a:rPr>
              <a:t>: Um recurso que tenha um determinado nome e possa ser utilizado como uma propriedade</a:t>
            </a:r>
          </a:p>
          <a:p>
            <a:pPr indent="-323850" lvl="0" marL="457200" rtl="0" algn="just">
              <a:lnSpc>
                <a:spcPct val="115000"/>
              </a:lnSpc>
              <a:spcBef>
                <a:spcPts val="0"/>
              </a:spcBef>
              <a:buClr>
                <a:srgbClr val="274E13"/>
              </a:buClr>
              <a:buSzPct val="100000"/>
            </a:pPr>
            <a:r>
              <a:rPr b="1" lang="pt-BR" sz="1500">
                <a:solidFill>
                  <a:srgbClr val="274E13"/>
                </a:solidFill>
              </a:rPr>
              <a:t>Indicação</a:t>
            </a:r>
            <a:r>
              <a:rPr lang="pt-BR" sz="1500">
                <a:solidFill>
                  <a:srgbClr val="274E13"/>
                </a:solidFill>
              </a:rPr>
              <a:t>: consiste na combinação de um recurso, de uma propriedade, e de um valor.</a:t>
            </a:r>
          </a:p>
          <a:p>
            <a:pPr lvl="0" rtl="0" algn="just">
              <a:lnSpc>
                <a:spcPct val="115000"/>
              </a:lnSpc>
              <a:spcBef>
                <a:spcPts val="0"/>
              </a:spcBef>
              <a:buClr>
                <a:schemeClr val="dk1"/>
              </a:buClr>
              <a:buFont typeface="Arial"/>
              <a:buNone/>
            </a:pPr>
            <a:r>
              <a:t/>
            </a:r>
            <a:endParaRPr sz="1500">
              <a:solidFill>
                <a:schemeClr val="dk1"/>
              </a:solidFill>
            </a:endParaRPr>
          </a:p>
          <a:p>
            <a:pPr lvl="0" rtl="0" algn="just">
              <a:lnSpc>
                <a:spcPct val="115000"/>
              </a:lnSpc>
              <a:spcBef>
                <a:spcPts val="0"/>
              </a:spcBef>
              <a:buClr>
                <a:schemeClr val="dk1"/>
              </a:buClr>
              <a:buSzPct val="73333"/>
              <a:buFont typeface="Arial"/>
              <a:buNone/>
            </a:pPr>
            <a:r>
              <a:rPr lang="pt-BR" sz="1500">
                <a:solidFill>
                  <a:schemeClr val="dk1"/>
                </a:solidFill>
              </a:rPr>
              <a:t>Atualmente, os principais buscadores utilizam RDFs fornecidos pelos websites para otimizar os rankings de indexação, dessa forma, os sites que contenham tais informações podem ser melhor qualificados nos resultados de busca.</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