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10692000" cx="75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257711" y="1547777"/>
            <a:ext cx="7044600" cy="426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257704" y="5891409"/>
            <a:ext cx="7044600" cy="1647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257704" y="2299346"/>
            <a:ext cx="7044600" cy="4081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257704" y="6552656"/>
            <a:ext cx="7044600" cy="27038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257704" y="4471058"/>
            <a:ext cx="7044600" cy="17499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257704" y="2395696"/>
            <a:ext cx="7044600" cy="7101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257704"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3995291"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257704" y="1154948"/>
            <a:ext cx="2321700" cy="15707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257704" y="2888617"/>
            <a:ext cx="2321700" cy="6609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05324" y="935744"/>
            <a:ext cx="5264700" cy="8503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3780000" y="-259"/>
            <a:ext cx="3780000" cy="10692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19507" y="2563450"/>
            <a:ext cx="3344400" cy="30812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19507" y="5826864"/>
            <a:ext cx="3344400" cy="25674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083838" y="1505163"/>
            <a:ext cx="3172199" cy="7681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257704" y="8794266"/>
            <a:ext cx="4959600" cy="12579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7704" y="925091"/>
            <a:ext cx="7044600" cy="11904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257704" y="2395696"/>
            <a:ext cx="7044600" cy="7101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7004787" y="9693616"/>
            <a:ext cx="453600" cy="8181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hyperlink" Target="http://opendatacommons.org/licenses/pddl/" TargetMode="External"/><Relationship Id="rId5" Type="http://schemas.openxmlformats.org/officeDocument/2006/relationships/hyperlink" Target="http://opendatacommons.org/licenses/odbl/" TargetMode="External"/><Relationship Id="rId6" Type="http://schemas.openxmlformats.org/officeDocument/2006/relationships/hyperlink" Target="http://www.nationalarchives.gov.uk/doc/open-government-licence/version/3/" TargetMode="External"/><Relationship Id="rId7"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hyperlink" Target="http://instances.ckan.org/" TargetMode="External"/><Relationship Id="rId5" Type="http://schemas.openxmlformats.org/officeDocument/2006/relationships/hyperlink" Target="http://docs.ckan.org/en/latest/sysadmin-guide.html" TargetMode="External"/><Relationship Id="rId6" Type="http://schemas.openxmlformats.org/officeDocument/2006/relationships/hyperlink" Target="https://github.com/ckan/ckan" TargetMode="External"/><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8.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1.png"/><Relationship Id="rId5" Type="http://schemas.openxmlformats.org/officeDocument/2006/relationships/hyperlink" Target="http://demo.cka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8.jpg"/><Relationship Id="rId4" Type="http://schemas.openxmlformats.org/officeDocument/2006/relationships/hyperlink" Target="http://opscode-vm-bento.s3.amazonaws.com/vagrant/virtualbox/opscode_centos-7.0_chef-provisionerless.box" TargetMode="External"/><Relationship Id="rId5" Type="http://schemas.openxmlformats.org/officeDocument/2006/relationships/hyperlink" Target="http://goo.gl/8kWk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hyperlink" Target="http://127.0.0.1:80/api/3/action/datastore_search?resource_id=_table_metadat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hyperlink" Target="https://github.com/okfn/ckan.git@ckan-2.2.1#egg=cka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8.jpg"/><Relationship Id="rId4" Type="http://schemas.openxmlformats.org/officeDocument/2006/relationships/hyperlink" Target="http://127.0.0.1:8080/solr/ckan-schema-2.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0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8.jpg"/><Relationship Id="rId4" Type="http://schemas.openxmlformats.org/officeDocument/2006/relationships/hyperlink" Target="http://127.0.0.1:80/api/3/action/datastore_delete" TargetMode="External"/><Relationship Id="rId5" Type="http://schemas.openxmlformats.org/officeDocument/2006/relationships/hyperlink" Target="http://127.0.0.1:80/api/3/action/datastore_delet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9.jpg"/><Relationship Id="rId4" Type="http://schemas.openxmlformats.org/officeDocument/2006/relationships/hyperlink" Target="https://lists.okfn.org/mailman/listinfo/ckan-announce" TargetMode="External"/><Relationship Id="rId5" Type="http://schemas.openxmlformats.org/officeDocument/2006/relationships/hyperlink" Target="http://localhost:8080/api/util/statu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8.jpg"/><Relationship Id="rId4" Type="http://schemas.openxmlformats.org/officeDocument/2006/relationships/hyperlink" Target="http://docs.ckan.org/en/latest/maintaining/upgrading/index.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08.jp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08.jpg"/><Relationship Id="rId4" Type="http://schemas.openxmlformats.org/officeDocument/2006/relationships/hyperlink" Target="http://docs.ckan.org/en/latest/maintaining/configuration.html#ckan-dataset-show-apps-ide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6.jpg"/><Relationship Id="rId4"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0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08.jpg"/><Relationship Id="rId4" Type="http://schemas.openxmlformats.org/officeDocument/2006/relationships/image" Target="../media/image16.png"/><Relationship Id="rId5" Type="http://schemas.openxmlformats.org/officeDocument/2006/relationships/hyperlink" Target="http://docs.ckan.org/en/latest/api/index.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08.jpg"/><Relationship Id="rId4" Type="http://schemas.openxmlformats.org/officeDocument/2006/relationships/image" Target="../media/image17.png"/><Relationship Id="rId5" Type="http://schemas.openxmlformats.org/officeDocument/2006/relationships/hyperlink" Target="http://demo.ckan.org/stats" TargetMode="External"/><Relationship Id="rId6" Type="http://schemas.openxmlformats.org/officeDocument/2006/relationships/hyperlink" Target="http://dados.gov.br/sta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08.jpg"/><Relationship Id="rId4" Type="http://schemas.openxmlformats.org/officeDocument/2006/relationships/hyperlink" Target="https://github.com/ckan/ckanext-googleanalytics" TargetMode="External"/><Relationship Id="rId5" Type="http://schemas.openxmlformats.org/officeDocument/2006/relationships/hyperlink" Target="https://github.com/ckan/ckanext-harvest" TargetMode="External"/><Relationship Id="rId6" Type="http://schemas.openxmlformats.org/officeDocument/2006/relationships/hyperlink" Target="http://www.w3.org/TR/vocab-dcat" TargetMode="External"/><Relationship Id="rId7" Type="http://schemas.openxmlformats.org/officeDocument/2006/relationships/hyperlink" Target="https://github.com/ckan/ckanext-dca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08.jpg"/><Relationship Id="rId4" Type="http://schemas.openxmlformats.org/officeDocument/2006/relationships/hyperlink" Target="https://github.com/eokoe/ckanext-iota" TargetMode="External"/><Relationship Id="rId5"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3.jpg"/><Relationship Id="rId4" Type="http://schemas.openxmlformats.org/officeDocument/2006/relationships/hyperlink" Target="http://docs.ckan.org/en/latest/maintaining/configuration.html#front-end-settings" TargetMode="External"/><Relationship Id="rId5" Type="http://schemas.openxmlformats.org/officeDocument/2006/relationships/hyperlink" Target="http://docs.ckan.org/en/latest/theming/templates.html" TargetMode="External"/><Relationship Id="rId6" Type="http://schemas.openxmlformats.org/officeDocument/2006/relationships/image" Target="../media/image17.png"/><Relationship Id="rId7"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07.jp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8.jpg"/><Relationship Id="rId4" Type="http://schemas.openxmlformats.org/officeDocument/2006/relationships/image" Target="../media/image00.png"/><Relationship Id="rId5"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8.jp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55" name="Shape 55"/>
          <p:cNvPicPr preferRelativeResize="0"/>
          <p:nvPr/>
        </p:nvPicPr>
        <p:blipFill>
          <a:blip r:embed="rId4">
            <a:alphaModFix/>
          </a:blip>
          <a:stretch>
            <a:fillRect/>
          </a:stretch>
        </p:blipFill>
        <p:spPr>
          <a:xfrm>
            <a:off x="2185575" y="352124"/>
            <a:ext cx="3515027" cy="1530575"/>
          </a:xfrm>
          <a:prstGeom prst="rect">
            <a:avLst/>
          </a:prstGeom>
          <a:noFill/>
          <a:ln>
            <a:noFill/>
          </a:ln>
        </p:spPr>
      </p:pic>
      <p:sp>
        <p:nvSpPr>
          <p:cNvPr id="56" name="Shape 56"/>
          <p:cNvSpPr txBox="1"/>
          <p:nvPr/>
        </p:nvSpPr>
        <p:spPr>
          <a:xfrm>
            <a:off x="2688725" y="7882525"/>
            <a:ext cx="4307700" cy="1326900"/>
          </a:xfrm>
          <a:prstGeom prst="rect">
            <a:avLst/>
          </a:prstGeom>
          <a:noFill/>
          <a:ln>
            <a:noFill/>
          </a:ln>
        </p:spPr>
        <p:txBody>
          <a:bodyPr anchorCtr="0" anchor="t" bIns="91425" lIns="91425" rIns="91425" tIns="91425">
            <a:noAutofit/>
          </a:bodyPr>
          <a:lstStyle/>
          <a:p>
            <a:pPr lvl="0" algn="r">
              <a:spcBef>
                <a:spcPts val="0"/>
              </a:spcBef>
              <a:buNone/>
            </a:pPr>
            <a:r>
              <a:rPr b="1" lang="pt-BR" sz="6000">
                <a:solidFill>
                  <a:srgbClr val="FFFFFF"/>
                </a:solidFill>
              </a:rPr>
              <a:t>Guia CKAN</a:t>
            </a:r>
          </a:p>
        </p:txBody>
      </p:sp>
      <p:sp>
        <p:nvSpPr>
          <p:cNvPr id="57" name="Shape 57"/>
          <p:cNvSpPr txBox="1"/>
          <p:nvPr/>
        </p:nvSpPr>
        <p:spPr>
          <a:xfrm>
            <a:off x="1228675" y="8804875"/>
            <a:ext cx="5706300" cy="1326900"/>
          </a:xfrm>
          <a:prstGeom prst="rect">
            <a:avLst/>
          </a:prstGeom>
          <a:noFill/>
          <a:ln>
            <a:noFill/>
          </a:ln>
        </p:spPr>
        <p:txBody>
          <a:bodyPr anchorCtr="0" anchor="t" bIns="91425" lIns="91425" rIns="91425" tIns="91425">
            <a:noAutofit/>
          </a:bodyPr>
          <a:lstStyle/>
          <a:p>
            <a:pPr lvl="0" rtl="0" algn="r">
              <a:lnSpc>
                <a:spcPct val="115000"/>
              </a:lnSpc>
              <a:spcBef>
                <a:spcPts val="0"/>
              </a:spcBef>
              <a:buNone/>
            </a:pPr>
            <a:r>
              <a:rPr lang="pt-BR" sz="3500">
                <a:solidFill>
                  <a:srgbClr val="FFFFFF"/>
                </a:solidFill>
              </a:rPr>
              <a:t>para desenvolvedores</a:t>
            </a:r>
          </a:p>
        </p:txBody>
      </p:sp>
      <p:sp>
        <p:nvSpPr>
          <p:cNvPr id="58" name="Shape 58"/>
          <p:cNvSpPr txBox="1"/>
          <p:nvPr/>
        </p:nvSpPr>
        <p:spPr>
          <a:xfrm>
            <a:off x="1173150" y="9763500"/>
            <a:ext cx="5706300" cy="1326900"/>
          </a:xfrm>
          <a:prstGeom prst="rect">
            <a:avLst/>
          </a:prstGeom>
          <a:noFill/>
          <a:ln>
            <a:noFill/>
          </a:ln>
        </p:spPr>
        <p:txBody>
          <a:bodyPr anchorCtr="0" anchor="t" bIns="91425" lIns="91425" rIns="91425" tIns="91425">
            <a:noAutofit/>
          </a:bodyPr>
          <a:lstStyle/>
          <a:p>
            <a:pPr lvl="0" rtl="0" algn="r">
              <a:lnSpc>
                <a:spcPct val="115000"/>
              </a:lnSpc>
              <a:spcBef>
                <a:spcPts val="0"/>
              </a:spcBef>
              <a:buNone/>
            </a:pPr>
            <a:r>
              <a:rPr lang="pt-BR" sz="3500">
                <a:solidFill>
                  <a:srgbClr val="FFFFFF"/>
                </a:solidFill>
              </a:rPr>
              <a:t>gastosabertos.org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42" name="Shape 142"/>
          <p:cNvSpPr txBox="1"/>
          <p:nvPr/>
        </p:nvSpPr>
        <p:spPr>
          <a:xfrm>
            <a:off x="352250" y="842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LICENÇA DE DADOS LIVRES</a:t>
            </a:r>
          </a:p>
        </p:txBody>
      </p:sp>
      <p:sp>
        <p:nvSpPr>
          <p:cNvPr id="143" name="Shape 143"/>
          <p:cNvSpPr txBox="1"/>
          <p:nvPr/>
        </p:nvSpPr>
        <p:spPr>
          <a:xfrm>
            <a:off x="318075" y="1318400"/>
            <a:ext cx="6538500" cy="3082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É recomendado que todo dado seja distribuído com alguma licença, há licenças especificas para dados, e é importante ressaltar que elas são especificas para dados e não deve ser utilizada licenças existentes para software livre ou conteúdo livre.</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t/>
            </a:r>
            <a:endParaRPr sz="1500">
              <a:solidFill>
                <a:schemeClr val="dk1"/>
              </a:solidFill>
            </a:endParaRPr>
          </a:p>
          <a:p>
            <a:pPr indent="-323850" lvl="0" marL="457200" rtl="0">
              <a:lnSpc>
                <a:spcPct val="115000"/>
              </a:lnSpc>
              <a:spcBef>
                <a:spcPts val="0"/>
              </a:spcBef>
              <a:buClr>
                <a:schemeClr val="dk1"/>
              </a:buClr>
              <a:buSzPct val="100000"/>
              <a:buChar char="●"/>
            </a:pPr>
            <a:r>
              <a:rPr lang="pt-BR" sz="1500">
                <a:solidFill>
                  <a:schemeClr val="dk1"/>
                </a:solidFill>
              </a:rPr>
              <a:t>Open Data Commons Public Domain Dedication and License (PDDL) - </a:t>
            </a:r>
            <a:r>
              <a:rPr lang="pt-BR" sz="1500" u="sng">
                <a:solidFill>
                  <a:srgbClr val="1155CC"/>
                </a:solidFill>
                <a:hlinkClick r:id="rId4"/>
              </a:rPr>
              <a:t>http://opendatacommons.org/licenses/pddl/</a:t>
            </a:r>
          </a:p>
          <a:p>
            <a:pPr lvl="0" rtl="0">
              <a:lnSpc>
                <a:spcPct val="115000"/>
              </a:lnSpc>
              <a:spcBef>
                <a:spcPts val="0"/>
              </a:spcBef>
              <a:buNone/>
            </a:pPr>
            <a:r>
              <a:t/>
            </a:r>
            <a:endParaRPr sz="1500">
              <a:solidFill>
                <a:schemeClr val="dk1"/>
              </a:solidFill>
            </a:endParaRPr>
          </a:p>
          <a:p>
            <a:pPr indent="-323850" lvl="0" marL="457200" rtl="0">
              <a:lnSpc>
                <a:spcPct val="115000"/>
              </a:lnSpc>
              <a:spcBef>
                <a:spcPts val="0"/>
              </a:spcBef>
              <a:buClr>
                <a:schemeClr val="dk1"/>
              </a:buClr>
              <a:buSzPct val="100000"/>
              <a:buChar char="●"/>
            </a:pPr>
            <a:r>
              <a:rPr lang="pt-BR" sz="1500">
                <a:solidFill>
                  <a:schemeClr val="dk1"/>
                </a:solidFill>
              </a:rPr>
              <a:t>Open Data Commons Open Database License - </a:t>
            </a:r>
            <a:r>
              <a:rPr lang="pt-BR" sz="1500" u="sng">
                <a:solidFill>
                  <a:srgbClr val="1155CC"/>
                </a:solidFill>
                <a:hlinkClick r:id="rId5"/>
              </a:rPr>
              <a:t>http://opendatacommons.org/licenses/odbl/</a:t>
            </a:r>
          </a:p>
          <a:p>
            <a:pPr lvl="0" rtl="0">
              <a:lnSpc>
                <a:spcPct val="115000"/>
              </a:lnSpc>
              <a:spcBef>
                <a:spcPts val="0"/>
              </a:spcBef>
              <a:buNone/>
            </a:pPr>
            <a:r>
              <a:t/>
            </a:r>
            <a:endParaRPr sz="1500">
              <a:solidFill>
                <a:schemeClr val="dk1"/>
              </a:solidFill>
            </a:endParaRPr>
          </a:p>
          <a:p>
            <a:pPr indent="-323850" lvl="0" marL="457200" rtl="0">
              <a:lnSpc>
                <a:spcPct val="115000"/>
              </a:lnSpc>
              <a:spcBef>
                <a:spcPts val="0"/>
              </a:spcBef>
              <a:buClr>
                <a:schemeClr val="dk1"/>
              </a:buClr>
              <a:buSzPct val="100000"/>
              <a:buChar char="●"/>
            </a:pPr>
            <a:r>
              <a:rPr lang="pt-BR" sz="1500">
                <a:solidFill>
                  <a:schemeClr val="dk1"/>
                </a:solidFill>
              </a:rPr>
              <a:t>Database Contents License - http://opendatacommons.org/licenses/dbcl/</a:t>
            </a:r>
          </a:p>
          <a:p>
            <a:pPr lvl="0" rtl="0">
              <a:lnSpc>
                <a:spcPct val="115000"/>
              </a:lnSpc>
              <a:spcBef>
                <a:spcPts val="0"/>
              </a:spcBef>
              <a:buNone/>
            </a:pPr>
            <a:r>
              <a:t/>
            </a:r>
            <a:endParaRPr sz="1500">
              <a:solidFill>
                <a:schemeClr val="dk1"/>
              </a:solidFill>
            </a:endParaRPr>
          </a:p>
          <a:p>
            <a:pPr indent="-323850" lvl="0" marL="457200" rtl="0">
              <a:lnSpc>
                <a:spcPct val="115000"/>
              </a:lnSpc>
              <a:spcBef>
                <a:spcPts val="0"/>
              </a:spcBef>
              <a:buClr>
                <a:schemeClr val="dk1"/>
              </a:buClr>
              <a:buSzPct val="100000"/>
              <a:buChar char="●"/>
            </a:pPr>
            <a:r>
              <a:rPr lang="pt-BR" sz="1500">
                <a:solidFill>
                  <a:schemeClr val="dk1"/>
                </a:solidFill>
              </a:rPr>
              <a:t>Open Government License - </a:t>
            </a:r>
            <a:r>
              <a:rPr lang="pt-BR" sz="1500" u="sng">
                <a:solidFill>
                  <a:srgbClr val="1155CC"/>
                </a:solidFill>
                <a:hlinkClick r:id="rId6"/>
              </a:rPr>
              <a:t>http://www.nationalarchives.gov.uk/doc/open-government-licence/version/3/</a:t>
            </a:r>
          </a:p>
        </p:txBody>
      </p:sp>
      <p:pic>
        <p:nvPicPr>
          <p:cNvPr id="144" name="Shape 144"/>
          <p:cNvPicPr preferRelativeResize="0"/>
          <p:nvPr/>
        </p:nvPicPr>
        <p:blipFill>
          <a:blip r:embed="rId7">
            <a:alphaModFix/>
          </a:blip>
          <a:stretch>
            <a:fillRect/>
          </a:stretch>
        </p:blipFill>
        <p:spPr>
          <a:xfrm>
            <a:off x="3715750" y="6311550"/>
            <a:ext cx="2897250" cy="2300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33675" y="5800"/>
            <a:ext cx="7560000" cy="10680403"/>
          </a:xfrm>
          <a:prstGeom prst="rect">
            <a:avLst/>
          </a:prstGeom>
          <a:noFill/>
          <a:ln>
            <a:noFill/>
          </a:ln>
        </p:spPr>
      </p:pic>
      <p:sp>
        <p:nvSpPr>
          <p:cNvPr id="150" name="Shape 150"/>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2500">
                <a:solidFill>
                  <a:srgbClr val="FFFFFF"/>
                </a:solidFill>
              </a:rPr>
              <a:t>Mod. 02. Conceitos básicos do CKAN </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151" name="Shape 151"/>
          <p:cNvSpPr txBox="1"/>
          <p:nvPr/>
        </p:nvSpPr>
        <p:spPr>
          <a:xfrm>
            <a:off x="418725" y="1587550"/>
            <a:ext cx="6807600" cy="1516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objetivo é explicar o workflow de funcionamento do CKAN e suas principais características.</a:t>
            </a:r>
          </a:p>
        </p:txBody>
      </p:sp>
      <p:sp>
        <p:nvSpPr>
          <p:cNvPr id="152" name="Shape 152"/>
          <p:cNvSpPr txBox="1"/>
          <p:nvPr/>
        </p:nvSpPr>
        <p:spPr>
          <a:xfrm>
            <a:off x="431625" y="23295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Quem utiliza?</a:t>
            </a:r>
          </a:p>
        </p:txBody>
      </p:sp>
      <p:sp>
        <p:nvSpPr>
          <p:cNvPr id="153" name="Shape 153"/>
          <p:cNvSpPr txBox="1"/>
          <p:nvPr/>
        </p:nvSpPr>
        <p:spPr>
          <a:xfrm>
            <a:off x="464875" y="2887075"/>
            <a:ext cx="6629400" cy="3743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Há um site utilizado para informar a maioria dos sites que utiliza o CKAN, ele é o </a:t>
            </a:r>
            <a:r>
              <a:rPr lang="pt-BR" sz="1500">
                <a:solidFill>
                  <a:schemeClr val="dk1"/>
                </a:solidFill>
                <a:hlinkClick r:id="rId4"/>
              </a:rPr>
              <a:t>http://instances.ckan.org/</a:t>
            </a:r>
            <a:r>
              <a:rPr lang="pt-BR" sz="1500">
                <a:solidFill>
                  <a:schemeClr val="dk1"/>
                </a:solidFill>
              </a:rPr>
              <a:t>.</a:t>
            </a:r>
          </a:p>
        </p:txBody>
      </p:sp>
      <p:sp>
        <p:nvSpPr>
          <p:cNvPr id="154" name="Shape 154"/>
          <p:cNvSpPr txBox="1"/>
          <p:nvPr/>
        </p:nvSpPr>
        <p:spPr>
          <a:xfrm>
            <a:off x="465087" y="35557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73333"/>
              <a:buFont typeface="Arial"/>
              <a:buNone/>
            </a:pPr>
            <a:r>
              <a:rPr b="1" lang="pt-BR" sz="1500">
                <a:solidFill>
                  <a:srgbClr val="38761D"/>
                </a:solidFill>
              </a:rPr>
              <a:t>Referências e documentações disponíveis na Internet sobre o CKAN.</a:t>
            </a:r>
          </a:p>
        </p:txBody>
      </p:sp>
      <p:sp>
        <p:nvSpPr>
          <p:cNvPr id="155" name="Shape 155"/>
          <p:cNvSpPr txBox="1"/>
          <p:nvPr/>
        </p:nvSpPr>
        <p:spPr>
          <a:xfrm>
            <a:off x="464662" y="4035825"/>
            <a:ext cx="6361500" cy="1769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Há diversos fóruns e manuais sobre a utilização do CKAN na internet, porém a documentação oficial pode ser acessada: </a:t>
            </a:r>
            <a:r>
              <a:rPr lang="pt-BR" sz="1500">
                <a:solidFill>
                  <a:schemeClr val="dk1"/>
                </a:solidFill>
                <a:hlinkClick r:id="rId5"/>
              </a:rPr>
              <a:t>http://docs.ckan.org/en/latest/sysadmin-guide.html</a:t>
            </a:r>
          </a:p>
        </p:txBody>
      </p:sp>
      <p:sp>
        <p:nvSpPr>
          <p:cNvPr id="156" name="Shape 156"/>
          <p:cNvSpPr txBox="1"/>
          <p:nvPr/>
        </p:nvSpPr>
        <p:spPr>
          <a:xfrm>
            <a:off x="431612" y="4830425"/>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73333"/>
              <a:buFont typeface="Arial"/>
              <a:buNone/>
            </a:pPr>
            <a:r>
              <a:rPr b="1" lang="pt-BR" sz="1500">
                <a:solidFill>
                  <a:srgbClr val="38761D"/>
                </a:solidFill>
              </a:rPr>
              <a:t>Repositório de código fonte do CKAN</a:t>
            </a:r>
          </a:p>
        </p:txBody>
      </p:sp>
      <p:sp>
        <p:nvSpPr>
          <p:cNvPr id="157" name="Shape 157"/>
          <p:cNvSpPr txBox="1"/>
          <p:nvPr/>
        </p:nvSpPr>
        <p:spPr>
          <a:xfrm>
            <a:off x="418725" y="5181600"/>
            <a:ext cx="6172200" cy="1516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t/>
            </a:r>
            <a:endParaRPr sz="11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O código fonte do CKAN é aberto, e está disponível em </a:t>
            </a:r>
            <a:r>
              <a:rPr lang="pt-BR" sz="1500">
                <a:solidFill>
                  <a:schemeClr val="dk1"/>
                </a:solidFill>
                <a:hlinkClick r:id="rId6"/>
              </a:rPr>
              <a:t>https://github.com/ckan/ckan</a:t>
            </a:r>
            <a:r>
              <a:rPr lang="pt-BR" sz="1500">
                <a:solidFill>
                  <a:schemeClr val="dk1"/>
                </a:solidFill>
              </a:rPr>
              <a:t>.</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A licença é a GNU Affero General Public License.</a:t>
            </a:r>
          </a:p>
        </p:txBody>
      </p:sp>
      <p:sp>
        <p:nvSpPr>
          <p:cNvPr id="158" name="Shape 158"/>
          <p:cNvSpPr txBox="1"/>
          <p:nvPr/>
        </p:nvSpPr>
        <p:spPr>
          <a:xfrm>
            <a:off x="431625" y="67458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DATASETS &amp; RESOURCES</a:t>
            </a:r>
          </a:p>
        </p:txBody>
      </p:sp>
      <p:sp>
        <p:nvSpPr>
          <p:cNvPr id="159" name="Shape 159"/>
          <p:cNvSpPr txBox="1"/>
          <p:nvPr/>
        </p:nvSpPr>
        <p:spPr>
          <a:xfrm>
            <a:off x="2451525" y="7311650"/>
            <a:ext cx="4851000" cy="1866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o CKAN, os dados são publicados em unidades chamadas "bases de dados" (datasets). Um conjunto de dados é um pacote de dados - por exemplo, poderia ser as estatísticas de criminalidade para uma região, os valores de gastos para um departamento do governo, ou as leituras de temperatura de várias estações meteorológicas. Quando os usuários pesquisarem os dados, os resultados das pesquisas que virão, serão conjuntos de dados individuais.</a:t>
            </a:r>
          </a:p>
        </p:txBody>
      </p:sp>
      <p:pic>
        <p:nvPicPr>
          <p:cNvPr id="160" name="Shape 160"/>
          <p:cNvPicPr preferRelativeResize="0"/>
          <p:nvPr/>
        </p:nvPicPr>
        <p:blipFill>
          <a:blip r:embed="rId7">
            <a:alphaModFix/>
          </a:blip>
          <a:stretch>
            <a:fillRect/>
          </a:stretch>
        </p:blipFill>
        <p:spPr>
          <a:xfrm>
            <a:off x="152999" y="7504700"/>
            <a:ext cx="2231849" cy="19956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66" name="Shape 166"/>
          <p:cNvSpPr txBox="1"/>
          <p:nvPr/>
        </p:nvSpPr>
        <p:spPr>
          <a:xfrm>
            <a:off x="666750" y="476250"/>
            <a:ext cx="6458100" cy="3238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Um conjunto de dados contém duas coisas:</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chemeClr val="dk1"/>
              </a:buClr>
              <a:buSzPct val="100000"/>
              <a:buAutoNum type="arabicParenR"/>
            </a:pPr>
            <a:r>
              <a:rPr lang="pt-BR" sz="1500">
                <a:solidFill>
                  <a:schemeClr val="dk1"/>
                </a:solidFill>
              </a:rPr>
              <a:t>Informações ou "metadados" sobre os dados. Por exemplo, o título e editora, data, em que formato ele está disponível, sob qual licença ele é liberado, etc.</a:t>
            </a:r>
          </a:p>
          <a:p>
            <a:pPr indent="-323850" lvl="0" marL="457200" rtl="0" algn="just">
              <a:lnSpc>
                <a:spcPct val="115000"/>
              </a:lnSpc>
              <a:spcBef>
                <a:spcPts val="0"/>
              </a:spcBef>
              <a:buClr>
                <a:schemeClr val="dk1"/>
              </a:buClr>
              <a:buSzPct val="100000"/>
              <a:buAutoNum type="arabicParenR"/>
            </a:pPr>
            <a:r>
              <a:rPr lang="pt-BR" sz="1500">
                <a:solidFill>
                  <a:schemeClr val="dk1"/>
                </a:solidFill>
              </a:rPr>
              <a:t>Uma série de "recursos", que mantêm os dados em si. Para o CKAN não é importante em que formato os dados estão, um recurso pode ser uma planilha CSV ou Excel, arquivo XML, documento PDF, arquivo de imagem, dados vinculados no formato RDF, etc., o CKAN pode armazenar o recurso internamente, ou armazená-lo simplesmente como um link, o recurso próprio pode estar em outro lugar na web. Um conjunto de dados pode conter qualquer número de recursos. Por exemplo, diferentes recursos podem conter os dados para anos diferentes, ou eles podem conter os mesmos dados em diferentes formatos.</a:t>
            </a:r>
          </a:p>
          <a:p>
            <a:pPr lvl="0">
              <a:spcBef>
                <a:spcPts val="0"/>
              </a:spcBef>
              <a:buNone/>
            </a:pPr>
            <a:r>
              <a:t/>
            </a:r>
            <a:endParaRPr/>
          </a:p>
        </p:txBody>
      </p:sp>
      <p:sp>
        <p:nvSpPr>
          <p:cNvPr id="167" name="Shape 167"/>
          <p:cNvSpPr txBox="1"/>
          <p:nvPr/>
        </p:nvSpPr>
        <p:spPr>
          <a:xfrm>
            <a:off x="666750" y="46884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USUÁRIOS, ORGANIZAÇÃO E AUTORIZAÇÃO</a:t>
            </a:r>
          </a:p>
        </p:txBody>
      </p:sp>
      <p:sp>
        <p:nvSpPr>
          <p:cNvPr id="168" name="Shape 168"/>
          <p:cNvSpPr txBox="1"/>
          <p:nvPr/>
        </p:nvSpPr>
        <p:spPr>
          <a:xfrm>
            <a:off x="2819400" y="5334000"/>
            <a:ext cx="4305300" cy="1957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Usuários CKAN podem registrar contas de usuários e logar no sistema (dependendo da configuração local), o login não é necessário para procurar e encontrar dados, mas é necessário para todas as funções de publicação: </a:t>
            </a:r>
            <a:r>
              <a:rPr i="1" lang="pt-BR" sz="1500">
                <a:solidFill>
                  <a:schemeClr val="dk1"/>
                </a:solidFill>
              </a:rPr>
              <a:t>Datasets</a:t>
            </a:r>
            <a:r>
              <a:rPr lang="pt-BR" sz="1500">
                <a:solidFill>
                  <a:schemeClr val="dk1"/>
                </a:solidFill>
              </a:rPr>
              <a:t> podem ser criados, editados, etc. pelos usuários, com permissões apropriadas.</a:t>
            </a:r>
          </a:p>
        </p:txBody>
      </p:sp>
      <p:pic>
        <p:nvPicPr>
          <p:cNvPr id="169" name="Shape 169"/>
          <p:cNvPicPr preferRelativeResize="0"/>
          <p:nvPr/>
        </p:nvPicPr>
        <p:blipFill>
          <a:blip r:embed="rId4">
            <a:alphaModFix/>
          </a:blip>
          <a:stretch>
            <a:fillRect/>
          </a:stretch>
        </p:blipFill>
        <p:spPr>
          <a:xfrm>
            <a:off x="188772" y="5575525"/>
            <a:ext cx="2532424" cy="1715974"/>
          </a:xfrm>
          <a:prstGeom prst="rect">
            <a:avLst/>
          </a:prstGeom>
          <a:noFill/>
          <a:ln>
            <a:noFill/>
          </a:ln>
        </p:spPr>
      </p:pic>
      <p:sp>
        <p:nvSpPr>
          <p:cNvPr id="170" name="Shape 170"/>
          <p:cNvSpPr txBox="1"/>
          <p:nvPr/>
        </p:nvSpPr>
        <p:spPr>
          <a:xfrm>
            <a:off x="247650" y="7581900"/>
            <a:ext cx="6876900" cy="1943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Normalmente, cada conjunto de dados é propriedade de uma "organização". O CKAN pode ter qualquer número de organizações. Por exemplo, se o CKAN está sendo usado como um portal de dados por um governo nacional, as organizações podem ser diferentes departamentos governamentais, cada um dos quais publica dados. Cada organização pode ter seu próprio fluxo de trabalho e autorizações, permitindo-lhes gerir o seu próprio processo de publicação.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76" name="Shape 176"/>
          <p:cNvSpPr txBox="1"/>
          <p:nvPr/>
        </p:nvSpPr>
        <p:spPr>
          <a:xfrm>
            <a:off x="293850" y="1047750"/>
            <a:ext cx="6972300" cy="3714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Administradores de uma organização podem adicionar usuários individuais a ele, com diferentes funções, dependendo do nível de autorização necessário. Um usuário em uma organização pode criar um conjunto de dados de propriedade da organização. Na configuração padrão, esse conjunto de dados é inicialmente privado e visível apenas para outros usuários na mesma organização. Quando ele está pronto para publicação, ele pode ser publicado através de um simples botão. Isso pode exigir um nível de autorização mais alto dentro da organização.</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Os </a:t>
            </a:r>
            <a:r>
              <a:rPr i="1" lang="pt-BR" sz="1500">
                <a:solidFill>
                  <a:schemeClr val="dk1"/>
                </a:solidFill>
              </a:rPr>
              <a:t>datasets</a:t>
            </a:r>
            <a:r>
              <a:rPr lang="pt-BR" sz="1500">
                <a:solidFill>
                  <a:schemeClr val="dk1"/>
                </a:solidFill>
              </a:rPr>
              <a:t> normalmente não podem ser criados, exceto dentro das organizações.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É possível, no entanto, configurar CKAN para permitir que conjuntos de dados não pertence a qualquer organização. Tais conjuntos de dados podem ser editados por qualquer usuário logado, criando a possibilidade de uma DataHub wiki-like.</a:t>
            </a:r>
          </a:p>
          <a:p>
            <a:pPr lvl="0">
              <a:spcBef>
                <a:spcPts val="0"/>
              </a:spcBef>
              <a:buNone/>
            </a:pPr>
            <a:r>
              <a:t/>
            </a:r>
            <a:endParaRPr/>
          </a:p>
        </p:txBody>
      </p:sp>
      <p:sp>
        <p:nvSpPr>
          <p:cNvPr id="177" name="Shape 177"/>
          <p:cNvSpPr txBox="1"/>
          <p:nvPr/>
        </p:nvSpPr>
        <p:spPr>
          <a:xfrm>
            <a:off x="332025" y="56599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FILESTORE</a:t>
            </a:r>
          </a:p>
        </p:txBody>
      </p:sp>
      <p:sp>
        <p:nvSpPr>
          <p:cNvPr id="178" name="Shape 178"/>
          <p:cNvSpPr txBox="1"/>
          <p:nvPr/>
        </p:nvSpPr>
        <p:spPr>
          <a:xfrm>
            <a:off x="342975" y="6210300"/>
            <a:ext cx="6885000" cy="1828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É onde o conteúdo dos arquivos é armazenado, é a funcionalidade que permite que arquivos sejam enviados para o CKAN como upload.</a:t>
            </a:r>
          </a:p>
        </p:txBody>
      </p:sp>
      <p:sp>
        <p:nvSpPr>
          <p:cNvPr id="179" name="Shape 179"/>
          <p:cNvSpPr txBox="1"/>
          <p:nvPr/>
        </p:nvSpPr>
        <p:spPr>
          <a:xfrm>
            <a:off x="363300" y="71839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DATASTORE</a:t>
            </a:r>
          </a:p>
        </p:txBody>
      </p:sp>
      <p:sp>
        <p:nvSpPr>
          <p:cNvPr id="180" name="Shape 180"/>
          <p:cNvSpPr txBox="1"/>
          <p:nvPr/>
        </p:nvSpPr>
        <p:spPr>
          <a:xfrm>
            <a:off x="387900" y="7772400"/>
            <a:ext cx="6808800" cy="2590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É uma extensão, opcional, que é utilizado para armazenar os dados estruturados dos recursos do CKAN, desta maneira permitindo a visualização dos dados de maneira mais inteligente através do "Data Explorer". Além de que oferece uma API para que desenvolvedores possam explorar os dados hospedados no CKAN de maneira mais completa.</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86" name="Shape 186"/>
          <p:cNvSpPr txBox="1"/>
          <p:nvPr/>
        </p:nvSpPr>
        <p:spPr>
          <a:xfrm>
            <a:off x="361950" y="685800"/>
            <a:ext cx="7010400" cy="2267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a:t>
            </a:r>
            <a:r>
              <a:rPr i="1" lang="pt-BR" sz="1500">
                <a:solidFill>
                  <a:schemeClr val="dk1"/>
                </a:solidFill>
              </a:rPr>
              <a:t>DataStore</a:t>
            </a:r>
            <a:r>
              <a:rPr lang="pt-BR" sz="1500">
                <a:solidFill>
                  <a:schemeClr val="dk1"/>
                </a:solidFill>
              </a:rPr>
              <a:t> é distinto, porém complementar ao </a:t>
            </a:r>
            <a:r>
              <a:rPr i="1" lang="pt-BR" sz="1500">
                <a:solidFill>
                  <a:schemeClr val="dk1"/>
                </a:solidFill>
              </a:rPr>
              <a:t>FileStore</a:t>
            </a:r>
            <a:r>
              <a:rPr lang="pt-BR" sz="1500">
                <a:solidFill>
                  <a:schemeClr val="dk1"/>
                </a:solidFill>
              </a:rPr>
              <a:t>. Em contraste com a </a:t>
            </a:r>
            <a:r>
              <a:rPr i="1" lang="pt-BR" sz="1500">
                <a:solidFill>
                  <a:schemeClr val="dk1"/>
                </a:solidFill>
              </a:rPr>
              <a:t>FileStore</a:t>
            </a:r>
            <a:r>
              <a:rPr lang="pt-BR" sz="1500">
                <a:solidFill>
                  <a:schemeClr val="dk1"/>
                </a:solidFill>
              </a:rPr>
              <a:t> que fornece armazenamento "blob" de arquivos inteiros com nenhuma forma de acessar, ou partes de consulta desse arquivo, o DataStore é como um banco de dados no qual elementos de dados individuais são acessíveis. Para ilustrar esta distinção, considere armazenar um arquivo de planilha como um documento CSV ou Excel. No </a:t>
            </a:r>
            <a:r>
              <a:rPr i="1" lang="pt-BR" sz="1500">
                <a:solidFill>
                  <a:schemeClr val="dk1"/>
                </a:solidFill>
              </a:rPr>
              <a:t>FileStore</a:t>
            </a:r>
            <a:r>
              <a:rPr lang="pt-BR" sz="1500">
                <a:solidFill>
                  <a:schemeClr val="dk1"/>
                </a:solidFill>
              </a:rPr>
              <a:t> este arquivo seria armazenado diretamente, seria o Excel. Para acessá-lo você deve baixar o arquivo como um todo. Em contrapartida, se os dados da planilha são armazenados no </a:t>
            </a:r>
            <a:r>
              <a:rPr i="1" lang="pt-BR" sz="1500">
                <a:solidFill>
                  <a:schemeClr val="dk1"/>
                </a:solidFill>
              </a:rPr>
              <a:t>DataStore</a:t>
            </a:r>
            <a:r>
              <a:rPr lang="pt-BR" sz="1500">
                <a:solidFill>
                  <a:schemeClr val="dk1"/>
                </a:solidFill>
              </a:rPr>
              <a:t>, seria capaz de acessar as linhas da planilha individuais através de uma API simples na web, bem como ser capaz de fazer consultas sobre o conteúdo da planilha.</a:t>
            </a:r>
          </a:p>
          <a:p>
            <a:pPr lvl="0">
              <a:spcBef>
                <a:spcPts val="0"/>
              </a:spcBef>
              <a:buNone/>
            </a:pPr>
            <a:r>
              <a:t/>
            </a:r>
            <a:endParaRPr/>
          </a:p>
        </p:txBody>
      </p:sp>
      <p:pic>
        <p:nvPicPr>
          <p:cNvPr id="187" name="Shape 187"/>
          <p:cNvPicPr preferRelativeResize="0"/>
          <p:nvPr/>
        </p:nvPicPr>
        <p:blipFill>
          <a:blip r:embed="rId4">
            <a:alphaModFix/>
          </a:blip>
          <a:stretch>
            <a:fillRect/>
          </a:stretch>
        </p:blipFill>
        <p:spPr>
          <a:xfrm>
            <a:off x="4" y="4222050"/>
            <a:ext cx="5018475" cy="521400"/>
          </a:xfrm>
          <a:prstGeom prst="rect">
            <a:avLst/>
          </a:prstGeom>
          <a:noFill/>
          <a:ln>
            <a:noFill/>
          </a:ln>
        </p:spPr>
      </p:pic>
      <p:sp>
        <p:nvSpPr>
          <p:cNvPr id="188" name="Shape 188"/>
          <p:cNvSpPr txBox="1"/>
          <p:nvPr/>
        </p:nvSpPr>
        <p:spPr>
          <a:xfrm>
            <a:off x="495300" y="4876800"/>
            <a:ext cx="6305400" cy="19431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Criar uma conta e publicar um dataset no </a:t>
            </a:r>
            <a:r>
              <a:rPr lang="pt-BR" sz="1500" u="sng">
                <a:solidFill>
                  <a:srgbClr val="1155CC"/>
                </a:solidFill>
                <a:hlinkClick r:id="rId5"/>
              </a:rPr>
              <a:t>http://demo.ckan.org</a:t>
            </a:r>
          </a:p>
          <a:p>
            <a:pPr indent="-323850" lvl="0" marL="457200" rtl="0" algn="just">
              <a:lnSpc>
                <a:spcPct val="115000"/>
              </a:lnSpc>
              <a:spcBef>
                <a:spcPts val="0"/>
              </a:spcBef>
              <a:buClr>
                <a:schemeClr val="dk1"/>
              </a:buClr>
              <a:buSzPct val="100000"/>
              <a:buAutoNum type="arabicPeriod"/>
            </a:pPr>
            <a:r>
              <a:rPr lang="pt-BR" sz="1500">
                <a:solidFill>
                  <a:schemeClr val="dk1"/>
                </a:solidFill>
              </a:rPr>
              <a:t>Criar uma visualização via tabelas e gráficos</a:t>
            </a:r>
          </a:p>
          <a:p>
            <a:pPr indent="-323850" lvl="0" marL="457200" rtl="0" algn="just">
              <a:lnSpc>
                <a:spcPct val="115000"/>
              </a:lnSpc>
              <a:spcBef>
                <a:spcPts val="0"/>
              </a:spcBef>
              <a:buClr>
                <a:schemeClr val="dk1"/>
              </a:buClr>
              <a:buSzPct val="100000"/>
              <a:buAutoNum type="arabicPeriod"/>
            </a:pPr>
            <a:r>
              <a:rPr lang="pt-BR" sz="1500">
                <a:solidFill>
                  <a:schemeClr val="dk1"/>
                </a:solidFill>
              </a:rPr>
              <a:t>Realizar o download de uma tabela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94" name="Shape 194"/>
          <p:cNvSpPr txBox="1"/>
          <p:nvPr/>
        </p:nvSpPr>
        <p:spPr>
          <a:xfrm>
            <a:off x="76200" y="211475"/>
            <a:ext cx="74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2500">
                <a:solidFill>
                  <a:srgbClr val="FFFFFF"/>
                </a:solidFill>
              </a:rPr>
              <a:t>Mod. 03. Infra-estrutura básica </a:t>
            </a:r>
          </a:p>
          <a:p>
            <a:pPr indent="-12700" lvl="0" rtl="1" algn="ctr">
              <a:lnSpc>
                <a:spcPct val="115000"/>
              </a:lnSpc>
              <a:spcBef>
                <a:spcPts val="0"/>
              </a:spcBef>
              <a:buNone/>
            </a:pPr>
            <a:r>
              <a:rPr b="1" lang="pt-BR" sz="2500">
                <a:solidFill>
                  <a:srgbClr val="FFFFFF"/>
                </a:solidFill>
              </a:rPr>
              <a:t>e características</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195" name="Shape 195"/>
          <p:cNvSpPr txBox="1"/>
          <p:nvPr/>
        </p:nvSpPr>
        <p:spPr>
          <a:xfrm>
            <a:off x="236700" y="20787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COMO O CKAN FOI DESENVOLVIDO? QUAIS TECNOLOGIAS FORAM UTILIZADAS?</a:t>
            </a:r>
          </a:p>
        </p:txBody>
      </p:sp>
      <p:sp>
        <p:nvSpPr>
          <p:cNvPr id="196" name="Shape 196"/>
          <p:cNvSpPr txBox="1"/>
          <p:nvPr/>
        </p:nvSpPr>
        <p:spPr>
          <a:xfrm>
            <a:off x="236700" y="1447800"/>
            <a:ext cx="7086600" cy="707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Descreve quais as tecnologias utilizadas para desenvolver o CKAN e uma reflexão de como manter e implementar.</a:t>
            </a:r>
          </a:p>
        </p:txBody>
      </p:sp>
      <p:sp>
        <p:nvSpPr>
          <p:cNvPr id="197" name="Shape 197"/>
          <p:cNvSpPr txBox="1"/>
          <p:nvPr/>
        </p:nvSpPr>
        <p:spPr>
          <a:xfrm>
            <a:off x="312900" y="2914650"/>
            <a:ext cx="6629400" cy="1123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CKAN foi desenvolvido na linguagem Python, utiliza o banco de dados PostgreSQL e o Apache Solr. Os desenvolverem utilizam o git para gerenciar o código fonte.</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É sugerido utilizar o Apache e o Nginx como servidores web. O Apache fica responsável por executar a aplicação via WSGI, que é um padrão Python para descrever como um aplicativo web pode se comunicar com um servidor WEB e auxilia na performance do aplicativo.</a:t>
            </a:r>
          </a:p>
          <a:p>
            <a:pPr lvl="0">
              <a:spcBef>
                <a:spcPts val="0"/>
              </a:spcBef>
              <a:buNone/>
            </a:pPr>
            <a:r>
              <a:t/>
            </a:r>
            <a:endParaRPr sz="1500"/>
          </a:p>
        </p:txBody>
      </p:sp>
      <p:sp>
        <p:nvSpPr>
          <p:cNvPr id="198" name="Shape 198"/>
          <p:cNvSpPr txBox="1"/>
          <p:nvPr/>
        </p:nvSpPr>
        <p:spPr>
          <a:xfrm>
            <a:off x="312900" y="51855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55000"/>
              <a:buFont typeface="Arial"/>
              <a:buNone/>
            </a:pPr>
            <a:r>
              <a:rPr b="1" lang="pt-BR" sz="2000">
                <a:solidFill>
                  <a:srgbClr val="38761D"/>
                </a:solidFill>
              </a:rPr>
              <a:t>Infra-estrutura mínima e como dimensionar uma infra-estrutura ideal</a:t>
            </a:r>
          </a:p>
        </p:txBody>
      </p:sp>
      <p:sp>
        <p:nvSpPr>
          <p:cNvPr id="199" name="Shape 199"/>
          <p:cNvSpPr txBox="1"/>
          <p:nvPr/>
        </p:nvSpPr>
        <p:spPr>
          <a:xfrm>
            <a:off x="366000" y="6165150"/>
            <a:ext cx="6523200" cy="914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uma instancia CKAN comum, é sugerido no mínimo um servidor que atenda estes requisitos:</a:t>
            </a:r>
          </a:p>
        </p:txBody>
      </p:sp>
      <p:sp>
        <p:nvSpPr>
          <p:cNvPr id="200" name="Shape 200"/>
          <p:cNvSpPr txBox="1"/>
          <p:nvPr/>
        </p:nvSpPr>
        <p:spPr>
          <a:xfrm>
            <a:off x="533400" y="6858000"/>
            <a:ext cx="3924300" cy="18861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Char char="★"/>
            </a:pPr>
            <a:r>
              <a:rPr lang="pt-BR" sz="1500">
                <a:solidFill>
                  <a:schemeClr val="dk1"/>
                </a:solidFill>
              </a:rPr>
              <a:t>2 CPU cores</a:t>
            </a:r>
          </a:p>
          <a:p>
            <a:pPr indent="-323850" lvl="0" marL="457200" rtl="0" algn="just">
              <a:lnSpc>
                <a:spcPct val="115000"/>
              </a:lnSpc>
              <a:spcBef>
                <a:spcPts val="0"/>
              </a:spcBef>
              <a:buClr>
                <a:schemeClr val="dk1"/>
              </a:buClr>
              <a:buSzPct val="100000"/>
              <a:buChar char="★"/>
            </a:pPr>
            <a:r>
              <a:rPr lang="pt-BR" sz="1500">
                <a:solidFill>
                  <a:schemeClr val="dk1"/>
                </a:solidFill>
              </a:rPr>
              <a:t>4 GB of RAM</a:t>
            </a:r>
          </a:p>
          <a:p>
            <a:pPr indent="-323850" lvl="0" marL="457200" rtl="0" algn="just">
              <a:lnSpc>
                <a:spcPct val="115000"/>
              </a:lnSpc>
              <a:spcBef>
                <a:spcPts val="0"/>
              </a:spcBef>
              <a:buClr>
                <a:schemeClr val="dk1"/>
              </a:buClr>
              <a:buSzPct val="100000"/>
              <a:buChar char="★"/>
            </a:pPr>
            <a:r>
              <a:rPr lang="pt-BR" sz="1500">
                <a:solidFill>
                  <a:schemeClr val="dk1"/>
                </a:solidFill>
              </a:rPr>
              <a:t>60 GB of disk space</a:t>
            </a:r>
          </a:p>
        </p:txBody>
      </p:sp>
      <p:pic>
        <p:nvPicPr>
          <p:cNvPr id="201" name="Shape 201"/>
          <p:cNvPicPr preferRelativeResize="0"/>
          <p:nvPr/>
        </p:nvPicPr>
        <p:blipFill>
          <a:blip r:embed="rId4">
            <a:alphaModFix/>
          </a:blip>
          <a:stretch>
            <a:fillRect/>
          </a:stretch>
        </p:blipFill>
        <p:spPr>
          <a:xfrm>
            <a:off x="2998950" y="6546150"/>
            <a:ext cx="2933700" cy="1409700"/>
          </a:xfrm>
          <a:prstGeom prst="rect">
            <a:avLst/>
          </a:prstGeom>
          <a:noFill/>
          <a:ln>
            <a:noFill/>
          </a:ln>
        </p:spPr>
      </p:pic>
      <p:sp>
        <p:nvSpPr>
          <p:cNvPr id="202" name="Shape 202"/>
          <p:cNvSpPr txBox="1"/>
          <p:nvPr/>
        </p:nvSpPr>
        <p:spPr>
          <a:xfrm>
            <a:off x="541500" y="8096250"/>
            <a:ext cx="6172200" cy="1276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Se você irá executar o frontend e o backend em um mesmo servidor, provavelmente você irá precisar de 4(+) CPU cores.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cenários maiores, é interessante que o frontend e o backend do CKAN estejam fisicamente separados.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08" name="Shape 208"/>
          <p:cNvSpPr txBox="1"/>
          <p:nvPr/>
        </p:nvSpPr>
        <p:spPr>
          <a:xfrm>
            <a:off x="236700" y="6690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INSTALAÇÃO</a:t>
            </a:r>
          </a:p>
        </p:txBody>
      </p:sp>
      <p:sp>
        <p:nvSpPr>
          <p:cNvPr id="209" name="Shape 209"/>
          <p:cNvSpPr txBox="1"/>
          <p:nvPr/>
        </p:nvSpPr>
        <p:spPr>
          <a:xfrm>
            <a:off x="266700" y="1219200"/>
            <a:ext cx="6896100" cy="1047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i="1" lang="pt-BR" sz="1500">
                <a:solidFill>
                  <a:schemeClr val="dk1"/>
                </a:solidFill>
              </a:rPr>
              <a:t>Descreve como funciona o processo de instalação, atualização e backup de uma instancia do CKAN.</a:t>
            </a:r>
          </a:p>
        </p:txBody>
      </p:sp>
      <p:sp>
        <p:nvSpPr>
          <p:cNvPr id="210" name="Shape 210"/>
          <p:cNvSpPr txBox="1"/>
          <p:nvPr/>
        </p:nvSpPr>
        <p:spPr>
          <a:xfrm>
            <a:off x="462750" y="74889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55000"/>
              <a:buFont typeface="Arial"/>
              <a:buNone/>
            </a:pPr>
            <a:r>
              <a:rPr b="1" lang="pt-BR" sz="2000">
                <a:solidFill>
                  <a:srgbClr val="38761D"/>
                </a:solidFill>
              </a:rPr>
              <a:t>Como as versões são organizadas nas novas releases do CKAN?</a:t>
            </a:r>
          </a:p>
        </p:txBody>
      </p:sp>
      <p:sp>
        <p:nvSpPr>
          <p:cNvPr id="211" name="Shape 211"/>
          <p:cNvSpPr txBox="1"/>
          <p:nvPr/>
        </p:nvSpPr>
        <p:spPr>
          <a:xfrm>
            <a:off x="312900" y="2552700"/>
            <a:ext cx="6629400" cy="1047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o treinamento, recomendamos a utilização do vagrant. Caso for utilizar, esta documentação foi baseada nas seguintes imagens:</a:t>
            </a:r>
          </a:p>
        </p:txBody>
      </p:sp>
      <p:sp>
        <p:nvSpPr>
          <p:cNvPr id="212" name="Shape 212"/>
          <p:cNvSpPr txBox="1"/>
          <p:nvPr/>
        </p:nvSpPr>
        <p:spPr>
          <a:xfrm>
            <a:off x="438150" y="3314700"/>
            <a:ext cx="6428100" cy="20193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Char char="❏"/>
            </a:pPr>
            <a:r>
              <a:rPr lang="pt-BR" sz="1500">
                <a:solidFill>
                  <a:schemeClr val="dk1"/>
                </a:solidFill>
              </a:rPr>
              <a:t>CentOS 7.0</a:t>
            </a:r>
          </a:p>
          <a:p>
            <a:pPr indent="0" lvl="0" marL="0" rtl="0" algn="just">
              <a:lnSpc>
                <a:spcPct val="115000"/>
              </a:lnSpc>
              <a:spcBef>
                <a:spcPts val="0"/>
              </a:spcBef>
              <a:buNone/>
            </a:pPr>
            <a:r>
              <a:rPr lang="pt-BR" sz="1500" u="sng">
                <a:solidFill>
                  <a:srgbClr val="1155CC"/>
                </a:solidFill>
                <a:hlinkClick r:id="rId4"/>
              </a:rPr>
              <a:t>http://opscode-vm-bento.s3.amazonaws.com/vagrant/virtualbox/opscode_centos-7.0_chef-provisionerless.box</a:t>
            </a:r>
          </a:p>
          <a:p>
            <a:pPr indent="-323850" lvl="0" marL="457200" rtl="0" algn="just">
              <a:lnSpc>
                <a:spcPct val="115000"/>
              </a:lnSpc>
              <a:spcBef>
                <a:spcPts val="0"/>
              </a:spcBef>
              <a:buClr>
                <a:schemeClr val="dk1"/>
              </a:buClr>
              <a:buSzPct val="100000"/>
              <a:buChar char="❏"/>
            </a:pPr>
            <a:r>
              <a:rPr lang="pt-BR" sz="1500">
                <a:solidFill>
                  <a:schemeClr val="dk1"/>
                </a:solidFill>
              </a:rPr>
              <a:t>Ubuntu Server 12.04 amd64</a:t>
            </a:r>
          </a:p>
          <a:p>
            <a:pPr lvl="0" rtl="0" algn="just">
              <a:lnSpc>
                <a:spcPct val="115000"/>
              </a:lnSpc>
              <a:spcBef>
                <a:spcPts val="0"/>
              </a:spcBef>
              <a:buNone/>
            </a:pPr>
            <a:r>
              <a:rPr lang="pt-BR" sz="1500" u="sng">
                <a:solidFill>
                  <a:srgbClr val="1155CC"/>
                </a:solidFill>
                <a:hlinkClick r:id="rId5"/>
              </a:rPr>
              <a:t>http://goo.gl/8kWkm</a:t>
            </a:r>
          </a:p>
          <a:p>
            <a:pPr lvl="0">
              <a:spcBef>
                <a:spcPts val="0"/>
              </a:spcBef>
              <a:buNone/>
            </a:pPr>
            <a:r>
              <a:t/>
            </a:r>
            <a:endParaRPr/>
          </a:p>
        </p:txBody>
      </p:sp>
      <p:sp>
        <p:nvSpPr>
          <p:cNvPr id="213" name="Shape 213"/>
          <p:cNvSpPr txBox="1"/>
          <p:nvPr/>
        </p:nvSpPr>
        <p:spPr>
          <a:xfrm>
            <a:off x="451800" y="4891800"/>
            <a:ext cx="63516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Caso queira acessar portas que estejam nas máquinas virtuais, você deve editar o arquivo Vagrantfile, e configurar pelo parametro:</a:t>
            </a:r>
          </a:p>
        </p:txBody>
      </p:sp>
      <p:sp>
        <p:nvSpPr>
          <p:cNvPr id="214" name="Shape 214"/>
          <p:cNvSpPr/>
          <p:nvPr/>
        </p:nvSpPr>
        <p:spPr>
          <a:xfrm>
            <a:off x="476250" y="5734050"/>
            <a:ext cx="6428100" cy="442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txBox="1"/>
          <p:nvPr/>
        </p:nvSpPr>
        <p:spPr>
          <a:xfrm>
            <a:off x="538950" y="5743650"/>
            <a:ext cx="6351600" cy="361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config.vm.network "forwarded_port", guest: 80, host: 8080</a:t>
            </a:r>
          </a:p>
        </p:txBody>
      </p:sp>
      <p:sp>
        <p:nvSpPr>
          <p:cNvPr id="216" name="Shape 216"/>
          <p:cNvSpPr txBox="1"/>
          <p:nvPr/>
        </p:nvSpPr>
        <p:spPr>
          <a:xfrm>
            <a:off x="495300" y="6419850"/>
            <a:ext cx="64281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Depois de alterar o arquivo, a máquina virtual deve ser reiniciada.</a:t>
            </a:r>
          </a:p>
        </p:txBody>
      </p:sp>
      <p:sp>
        <p:nvSpPr>
          <p:cNvPr id="217" name="Shape 217"/>
          <p:cNvSpPr txBox="1"/>
          <p:nvPr/>
        </p:nvSpPr>
        <p:spPr>
          <a:xfrm>
            <a:off x="514350" y="6915150"/>
            <a:ext cx="6428100" cy="647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b="1" lang="pt-BR" sz="1500">
                <a:solidFill>
                  <a:schemeClr val="dk1"/>
                </a:solidFill>
              </a:rPr>
              <a:t>Atenção, não é recomendando a utilização do vagrant em produção, apenas para treinamento ou desenvolvimento.</a:t>
            </a:r>
          </a:p>
        </p:txBody>
      </p:sp>
      <p:sp>
        <p:nvSpPr>
          <p:cNvPr id="218" name="Shape 218"/>
          <p:cNvSpPr txBox="1"/>
          <p:nvPr/>
        </p:nvSpPr>
        <p:spPr>
          <a:xfrm>
            <a:off x="465300" y="20977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VAGRANT</a:t>
            </a:r>
          </a:p>
        </p:txBody>
      </p:sp>
      <p:sp>
        <p:nvSpPr>
          <p:cNvPr id="219" name="Shape 219"/>
          <p:cNvSpPr txBox="1"/>
          <p:nvPr/>
        </p:nvSpPr>
        <p:spPr>
          <a:xfrm>
            <a:off x="476250" y="8534400"/>
            <a:ext cx="6629400" cy="1047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 segue um ciclo de lançamento previsível de modo que os usuários podem depender de versões estáveis ​​de CKAN, e podem planejar suas atualizações para novas versões.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25" name="Shape 225"/>
          <p:cNvSpPr txBox="1"/>
          <p:nvPr/>
        </p:nvSpPr>
        <p:spPr>
          <a:xfrm>
            <a:off x="514350" y="571500"/>
            <a:ext cx="6724800" cy="952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Cada versão tem um número da versão da forma M.m (por exemplo. 2.1) ou M.m.p. (por exemplo. 1.8.2), em que M é a versão principal, m é a versão menor e p é o número da versão de correções. Existem três tipos de lançamento:</a:t>
            </a:r>
          </a:p>
        </p:txBody>
      </p:sp>
      <p:sp>
        <p:nvSpPr>
          <p:cNvPr id="226" name="Shape 226"/>
          <p:cNvSpPr txBox="1"/>
          <p:nvPr/>
        </p:nvSpPr>
        <p:spPr>
          <a:xfrm>
            <a:off x="533400" y="180975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55000"/>
              <a:buFont typeface="Arial"/>
              <a:buNone/>
            </a:pPr>
            <a:r>
              <a:rPr b="1" lang="pt-BR" sz="2000">
                <a:solidFill>
                  <a:srgbClr val="38761D"/>
                </a:solidFill>
              </a:rPr>
              <a:t>Principais Lançamentos</a:t>
            </a:r>
          </a:p>
          <a:p>
            <a:pPr lvl="0">
              <a:spcBef>
                <a:spcPts val="0"/>
              </a:spcBef>
              <a:buNone/>
            </a:pPr>
            <a:r>
              <a:t/>
            </a:r>
            <a:endParaRPr/>
          </a:p>
        </p:txBody>
      </p:sp>
      <p:sp>
        <p:nvSpPr>
          <p:cNvPr id="227" name="Shape 227"/>
          <p:cNvSpPr txBox="1"/>
          <p:nvPr/>
        </p:nvSpPr>
        <p:spPr>
          <a:xfrm>
            <a:off x="389100" y="2457450"/>
            <a:ext cx="6629400" cy="64770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Char char="➔"/>
            </a:pPr>
            <a:r>
              <a:rPr lang="pt-BR" sz="1500">
                <a:solidFill>
                  <a:schemeClr val="dk1"/>
                </a:solidFill>
              </a:rPr>
              <a:t>(Major Releases) Lançamentos importantes, como CKAN 1.0 e 2.0 CKAN, incrementar o número de versão principal. Essas versões contêm grandes mudanças na base de código CKAN, com refatorações significativas e alterações de quebra, por exemplo na API ou nos modelos. Estes lançamentos são muito pouco frequentes.</a:t>
            </a:r>
          </a:p>
          <a:p>
            <a:pPr lvl="0" rtl="0" algn="just">
              <a:lnSpc>
                <a:spcPct val="115000"/>
              </a:lnSpc>
              <a:spcBef>
                <a:spcPts val="0"/>
              </a:spcBef>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(Minor Releases) Lançamentos menores, tais como CKAN 1.8 e 2.1 CKAN, incrementar o número de versão secundárias. Essas versões não são tão impactantes como grandes lançamentos, mas talvez contenham mudanças que não sejam retro compatíveis. O Changelog irá documentar quaisquer alterações de quebra. Nosso objetivo é lançar uma versão menor de CKAN aproximadamente a cada três meses.</a:t>
            </a:r>
          </a:p>
          <a:p>
            <a:pPr lvl="0" rtl="0" algn="just">
              <a:lnSpc>
                <a:spcPct val="115000"/>
              </a:lnSpc>
              <a:spcBef>
                <a:spcPts val="0"/>
              </a:spcBef>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(Patch Releases) Lançamento para correções, como CKAN 1.8.1 ou 2.0.1 CKAN, incrementar o número da versão do patch. Estes lançamentos não quebram compatibilidade com versões anteriores, eles só incluem correções de bugs e otimizações e recursos. Estes lançamentos não contêm:</a:t>
            </a:r>
          </a:p>
          <a:p>
            <a:pPr lvl="0" rtl="0" algn="just">
              <a:lnSpc>
                <a:spcPct val="115000"/>
              </a:lnSpc>
              <a:spcBef>
                <a:spcPts val="0"/>
              </a:spcBef>
              <a:buNone/>
            </a:pPr>
            <a:r>
              <a:t/>
            </a:r>
            <a:endParaRPr sz="1500">
              <a:solidFill>
                <a:schemeClr val="dk1"/>
              </a:solidFill>
            </a:endParaRPr>
          </a:p>
          <a:p>
            <a:pPr indent="-323850" lvl="1" marL="914400" rtl="0" algn="just">
              <a:lnSpc>
                <a:spcPct val="115000"/>
              </a:lnSpc>
              <a:spcBef>
                <a:spcPts val="0"/>
              </a:spcBef>
              <a:buClr>
                <a:srgbClr val="38761D"/>
              </a:buClr>
              <a:buSzPct val="100000"/>
              <a:buChar char="◆"/>
            </a:pPr>
            <a:r>
              <a:rPr lang="pt-BR" sz="1500">
                <a:solidFill>
                  <a:srgbClr val="38761D"/>
                </a:solidFill>
              </a:rPr>
              <a:t>As alterações do esquema do banco de dados ou migrações</a:t>
            </a:r>
          </a:p>
          <a:p>
            <a:pPr indent="-323850" lvl="1" marL="914400" rtl="0" algn="just">
              <a:lnSpc>
                <a:spcPct val="115000"/>
              </a:lnSpc>
              <a:spcBef>
                <a:spcPts val="0"/>
              </a:spcBef>
              <a:buClr>
                <a:srgbClr val="38761D"/>
              </a:buClr>
              <a:buSzPct val="100000"/>
              <a:buChar char="◆"/>
            </a:pPr>
            <a:r>
              <a:rPr lang="pt-BR" sz="1500">
                <a:solidFill>
                  <a:srgbClr val="38761D"/>
                </a:solidFill>
              </a:rPr>
              <a:t>Mudanças de interface Função</a:t>
            </a:r>
          </a:p>
          <a:p>
            <a:pPr indent="-323850" lvl="1" marL="914400" rtl="0" algn="just">
              <a:lnSpc>
                <a:spcPct val="115000"/>
              </a:lnSpc>
              <a:spcBef>
                <a:spcPts val="0"/>
              </a:spcBef>
              <a:buClr>
                <a:srgbClr val="38761D"/>
              </a:buClr>
              <a:buSzPct val="100000"/>
              <a:buChar char="◆"/>
            </a:pPr>
            <a:r>
              <a:rPr lang="pt-BR" sz="1500">
                <a:solidFill>
                  <a:srgbClr val="38761D"/>
                </a:solidFill>
              </a:rPr>
              <a:t>Mudanças na interface do Plugin</a:t>
            </a:r>
          </a:p>
          <a:p>
            <a:pPr indent="-323850" lvl="1" marL="914400" rtl="0" algn="just">
              <a:lnSpc>
                <a:spcPct val="115000"/>
              </a:lnSpc>
              <a:spcBef>
                <a:spcPts val="0"/>
              </a:spcBef>
              <a:buClr>
                <a:srgbClr val="38761D"/>
              </a:buClr>
              <a:buSzPct val="100000"/>
              <a:buChar char="◆"/>
            </a:pPr>
            <a:r>
              <a:rPr lang="pt-BR" sz="1500">
                <a:solidFill>
                  <a:srgbClr val="38761D"/>
                </a:solidFill>
              </a:rPr>
              <a:t>Novas dependências</a:t>
            </a:r>
          </a:p>
          <a:p>
            <a:pPr indent="-323850" lvl="1" marL="914400" rtl="0" algn="just">
              <a:lnSpc>
                <a:spcPct val="115000"/>
              </a:lnSpc>
              <a:spcBef>
                <a:spcPts val="0"/>
              </a:spcBef>
              <a:buClr>
                <a:srgbClr val="38761D"/>
              </a:buClr>
              <a:buSzPct val="100000"/>
              <a:buChar char="◆"/>
            </a:pPr>
            <a:r>
              <a:rPr lang="pt-BR" sz="1500">
                <a:solidFill>
                  <a:srgbClr val="38761D"/>
                </a:solidFill>
              </a:rPr>
              <a:t>Refatorações grandes ou novos recursos em partes </a:t>
            </a:r>
          </a:p>
          <a:p>
            <a:pPr indent="0" lvl="0" marL="457200" rtl="0" algn="just">
              <a:lnSpc>
                <a:spcPct val="115000"/>
              </a:lnSpc>
              <a:spcBef>
                <a:spcPts val="0"/>
              </a:spcBef>
              <a:buNone/>
            </a:pPr>
            <a:r>
              <a:rPr lang="pt-BR" sz="1500">
                <a:solidFill>
                  <a:srgbClr val="38761D"/>
                </a:solidFill>
              </a:rPr>
              <a:t>         críticas do código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33" name="Shape 233"/>
          <p:cNvSpPr txBox="1"/>
          <p:nvPr/>
        </p:nvSpPr>
        <p:spPr>
          <a:xfrm>
            <a:off x="465300" y="4191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Iniciando a instalação</a:t>
            </a:r>
          </a:p>
          <a:p>
            <a:pPr lvl="0" rtl="0">
              <a:spcBef>
                <a:spcPts val="0"/>
              </a:spcBef>
              <a:buNone/>
            </a:pPr>
            <a:r>
              <a:t/>
            </a:r>
            <a:endParaRPr/>
          </a:p>
        </p:txBody>
      </p:sp>
      <p:sp>
        <p:nvSpPr>
          <p:cNvPr id="234" name="Shape 234"/>
          <p:cNvSpPr txBox="1"/>
          <p:nvPr/>
        </p:nvSpPr>
        <p:spPr>
          <a:xfrm>
            <a:off x="465300" y="1047750"/>
            <a:ext cx="6629400" cy="6477000"/>
          </a:xfrm>
          <a:prstGeom prst="rect">
            <a:avLst/>
          </a:prstGeom>
          <a:noFill/>
          <a:ln>
            <a:noFill/>
          </a:ln>
        </p:spPr>
        <p:txBody>
          <a:bodyPr anchorCtr="0" anchor="t" bIns="91425" lIns="91425" rIns="91425" tIns="91425">
            <a:noAutofit/>
          </a:bodyPr>
          <a:lstStyle/>
          <a:p>
            <a:pPr lvl="0" rtl="0" algn="just">
              <a:lnSpc>
                <a:spcPct val="115000"/>
              </a:lnSpc>
              <a:spcBef>
                <a:spcPts val="0"/>
              </a:spcBef>
              <a:buSzPct val="73333"/>
              <a:buNone/>
            </a:pPr>
            <a:r>
              <a:rPr lang="pt-BR" sz="1500">
                <a:solidFill>
                  <a:schemeClr val="dk1"/>
                </a:solidFill>
              </a:rPr>
              <a:t>Há três maneiras de você instalar o CKAN:</a:t>
            </a:r>
          </a:p>
          <a:p>
            <a:pPr lvl="0" rtl="0" algn="just">
              <a:lnSpc>
                <a:spcPct val="115000"/>
              </a:lnSpc>
              <a:spcBef>
                <a:spcPts val="0"/>
              </a:spcBef>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Através dos pacotes do sistema operacional;</a:t>
            </a:r>
          </a:p>
          <a:p>
            <a:pPr indent="-323850" lvl="0" marL="457200" rtl="0" algn="just">
              <a:lnSpc>
                <a:spcPct val="115000"/>
              </a:lnSpc>
              <a:spcBef>
                <a:spcPts val="0"/>
              </a:spcBef>
              <a:buClr>
                <a:schemeClr val="dk1"/>
              </a:buClr>
              <a:buSzPct val="100000"/>
              <a:buChar char="-"/>
            </a:pPr>
            <a:r>
              <a:rPr lang="pt-BR" sz="1500">
                <a:solidFill>
                  <a:schemeClr val="dk1"/>
                </a:solidFill>
              </a:rPr>
              <a:t>Pelos códigos fontes, ou;</a:t>
            </a:r>
          </a:p>
          <a:p>
            <a:pPr indent="-323850" lvl="0" marL="457200" rtl="0" algn="just">
              <a:lnSpc>
                <a:spcPct val="115000"/>
              </a:lnSpc>
              <a:spcBef>
                <a:spcPts val="0"/>
              </a:spcBef>
              <a:buClr>
                <a:schemeClr val="dk1"/>
              </a:buClr>
              <a:buSzPct val="100000"/>
              <a:buChar char="-"/>
            </a:pPr>
            <a:r>
              <a:rPr lang="pt-BR" sz="1500">
                <a:solidFill>
                  <a:schemeClr val="dk1"/>
                </a:solidFill>
              </a:rPr>
              <a:t>Utilizando imagens Docker.</a:t>
            </a:r>
          </a:p>
          <a:p>
            <a:pPr lvl="0" marR="0" rtl="0" algn="just">
              <a:lnSpc>
                <a:spcPct val="115000"/>
              </a:lnSpc>
              <a:spcBef>
                <a:spcPts val="0"/>
              </a:spcBef>
              <a:spcAft>
                <a:spcPts val="0"/>
              </a:spcAft>
              <a:buNone/>
            </a:pPr>
            <a:r>
              <a:t/>
            </a:r>
            <a:endParaRPr sz="1500">
              <a:solidFill>
                <a:schemeClr val="dk1"/>
              </a:solidFill>
            </a:endParaRPr>
          </a:p>
        </p:txBody>
      </p:sp>
      <p:sp>
        <p:nvSpPr>
          <p:cNvPr id="235" name="Shape 235"/>
          <p:cNvSpPr txBox="1"/>
          <p:nvPr/>
        </p:nvSpPr>
        <p:spPr>
          <a:xfrm>
            <a:off x="465300" y="249555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Instalação baseada em pacotes do sistema operacional</a:t>
            </a:r>
          </a:p>
          <a:p>
            <a:pPr lvl="0" rtl="0">
              <a:spcBef>
                <a:spcPts val="0"/>
              </a:spcBef>
              <a:buNone/>
            </a:pPr>
            <a:r>
              <a:t/>
            </a:r>
            <a:endParaRPr b="1" sz="2000">
              <a:solidFill>
                <a:srgbClr val="38761D"/>
              </a:solidFill>
            </a:endParaRPr>
          </a:p>
        </p:txBody>
      </p:sp>
      <p:sp>
        <p:nvSpPr>
          <p:cNvPr id="236" name="Shape 236"/>
          <p:cNvSpPr txBox="1"/>
          <p:nvPr/>
        </p:nvSpPr>
        <p:spPr>
          <a:xfrm>
            <a:off x="533400" y="3543300"/>
            <a:ext cx="6629400" cy="1466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instalar via pacotes do sistema operacional, é no caso que você queira executar apenas uma instancia do CKAN no servidor e irá utilizar a distribuição Ubuntu 12.04 64-bit.</a:t>
            </a:r>
          </a:p>
        </p:txBody>
      </p:sp>
      <p:sp>
        <p:nvSpPr>
          <p:cNvPr id="237" name="Shape 237"/>
          <p:cNvSpPr txBox="1"/>
          <p:nvPr/>
        </p:nvSpPr>
        <p:spPr>
          <a:xfrm>
            <a:off x="465300" y="44958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INSTALAÇÃO DE PACOTES</a:t>
            </a:r>
          </a:p>
          <a:p>
            <a:pPr lvl="0" rtl="0">
              <a:spcBef>
                <a:spcPts val="0"/>
              </a:spcBef>
              <a:buNone/>
            </a:pPr>
            <a:r>
              <a:t/>
            </a:r>
            <a:endParaRPr/>
          </a:p>
        </p:txBody>
      </p:sp>
      <p:sp>
        <p:nvSpPr>
          <p:cNvPr id="238" name="Shape 238"/>
          <p:cNvSpPr txBox="1"/>
          <p:nvPr/>
        </p:nvSpPr>
        <p:spPr>
          <a:xfrm>
            <a:off x="552450" y="5162550"/>
            <a:ext cx="6542400" cy="971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este tipo de instalação é necessário realizar a instalação de todas as dependências do sistema operacional, neste caso é utilizado o </a:t>
            </a:r>
            <a:r>
              <a:rPr b="1" lang="pt-BR" sz="1500">
                <a:solidFill>
                  <a:schemeClr val="dk1"/>
                </a:solidFill>
              </a:rPr>
              <a:t>Ubuntu 12.04</a:t>
            </a:r>
            <a:r>
              <a:rPr lang="pt-BR" sz="1500">
                <a:solidFill>
                  <a:schemeClr val="dk1"/>
                </a:solidFill>
              </a:rPr>
              <a:t>.</a:t>
            </a:r>
          </a:p>
        </p:txBody>
      </p:sp>
      <p:sp>
        <p:nvSpPr>
          <p:cNvPr id="239" name="Shape 239"/>
          <p:cNvSpPr/>
          <p:nvPr/>
        </p:nvSpPr>
        <p:spPr>
          <a:xfrm>
            <a:off x="617700" y="6210600"/>
            <a:ext cx="6428100" cy="19047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txBox="1"/>
          <p:nvPr/>
        </p:nvSpPr>
        <p:spPr>
          <a:xfrm>
            <a:off x="680400" y="6220200"/>
            <a:ext cx="6351600" cy="3618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rgbClr val="434343"/>
                </a:solidFill>
                <a:latin typeface="Consolas"/>
                <a:ea typeface="Consolas"/>
                <a:cs typeface="Consolas"/>
                <a:sym typeface="Consolas"/>
              </a:rPr>
              <a:t>apt-get update</a:t>
            </a:r>
          </a:p>
          <a:p>
            <a:pPr lvl="0" rtl="0">
              <a:lnSpc>
                <a:spcPct val="115000"/>
              </a:lnSpc>
              <a:spcBef>
                <a:spcPts val="0"/>
              </a:spcBef>
              <a:buNone/>
            </a:pPr>
            <a:r>
              <a:rPr lang="pt-BR" sz="1500">
                <a:solidFill>
                  <a:srgbClr val="434343"/>
                </a:solidFill>
                <a:latin typeface="Consolas"/>
                <a:ea typeface="Consolas"/>
                <a:cs typeface="Consolas"/>
                <a:sym typeface="Consolas"/>
              </a:rPr>
              <a:t>apt-get install -y nginx apache2 libapache2-mod-wsgi libpq5 \</a:t>
            </a:r>
          </a:p>
          <a:p>
            <a:pPr lvl="0" rtl="0">
              <a:lnSpc>
                <a:spcPct val="115000"/>
              </a:lnSpc>
              <a:spcBef>
                <a:spcPts val="0"/>
              </a:spcBef>
              <a:buNone/>
            </a:pPr>
            <a:r>
              <a:rPr lang="pt-BR" sz="1500">
                <a:solidFill>
                  <a:srgbClr val="434343"/>
                </a:solidFill>
                <a:latin typeface="Consolas"/>
                <a:ea typeface="Consolas"/>
                <a:cs typeface="Consolas"/>
                <a:sym typeface="Consolas"/>
              </a:rPr>
              <a:t>  postgresql solr-jetty \</a:t>
            </a:r>
          </a:p>
          <a:p>
            <a:pPr lvl="0" rtl="0">
              <a:lnSpc>
                <a:spcPct val="115000"/>
              </a:lnSpc>
              <a:spcBef>
                <a:spcPts val="0"/>
              </a:spcBef>
              <a:buNone/>
            </a:pPr>
            <a:r>
              <a:rPr lang="pt-BR" sz="1500">
                <a:solidFill>
                  <a:srgbClr val="434343"/>
                </a:solidFill>
                <a:latin typeface="Consolas"/>
                <a:ea typeface="Consolas"/>
                <a:cs typeface="Consolas"/>
                <a:sym typeface="Consolas"/>
              </a:rPr>
              <a:t>  openjdk-6-jdk python-pastescript curl \</a:t>
            </a:r>
          </a:p>
          <a:p>
            <a:pPr lvl="0" rtl="0">
              <a:lnSpc>
                <a:spcPct val="115000"/>
              </a:lnSpc>
              <a:spcBef>
                <a:spcPts val="0"/>
              </a:spcBef>
              <a:buNone/>
            </a:pPr>
            <a:r>
              <a:rPr lang="pt-BR" sz="1500">
                <a:solidFill>
                  <a:srgbClr val="434343"/>
                </a:solidFill>
                <a:latin typeface="Consolas"/>
                <a:ea typeface="Consolas"/>
                <a:cs typeface="Consolas"/>
                <a:sym typeface="Consolas"/>
              </a:rPr>
              <a:t>  python-dev python-sqlalchemy python-pylons python-pip </a:t>
            </a:r>
          </a:p>
        </p:txBody>
      </p:sp>
      <p:sp>
        <p:nvSpPr>
          <p:cNvPr id="241" name="Shape 241"/>
          <p:cNvSpPr txBox="1"/>
          <p:nvPr/>
        </p:nvSpPr>
        <p:spPr>
          <a:xfrm>
            <a:off x="541500" y="819165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INSTALAÇÃO DO CKAN</a:t>
            </a:r>
          </a:p>
        </p:txBody>
      </p:sp>
      <p:sp>
        <p:nvSpPr>
          <p:cNvPr id="242" name="Shape 242"/>
          <p:cNvSpPr txBox="1"/>
          <p:nvPr/>
        </p:nvSpPr>
        <p:spPr>
          <a:xfrm>
            <a:off x="628650" y="8801100"/>
            <a:ext cx="6428100" cy="876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CKAN disponibiliza um pacote para o Debian na arquitetura amd64, de todas as versões superiores à 2.0.</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48" name="Shape 248"/>
          <p:cNvSpPr/>
          <p:nvPr/>
        </p:nvSpPr>
        <p:spPr>
          <a:xfrm>
            <a:off x="351000" y="648000"/>
            <a:ext cx="6428100" cy="7428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txBox="1"/>
          <p:nvPr/>
        </p:nvSpPr>
        <p:spPr>
          <a:xfrm>
            <a:off x="413700" y="657600"/>
            <a:ext cx="6351600" cy="442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rgbClr val="434343"/>
                </a:solidFill>
                <a:latin typeface="Consolas"/>
                <a:ea typeface="Consolas"/>
                <a:cs typeface="Consolas"/>
                <a:sym typeface="Consolas"/>
              </a:rPr>
              <a:t>wget http://packaging.ckan.org/python-ckan_2.4_amd64.deb</a:t>
            </a:r>
          </a:p>
          <a:p>
            <a:pPr lvl="0" rtl="0">
              <a:lnSpc>
                <a:spcPct val="115000"/>
              </a:lnSpc>
              <a:spcBef>
                <a:spcPts val="0"/>
              </a:spcBef>
              <a:buNone/>
            </a:pPr>
            <a:r>
              <a:rPr lang="pt-BR" sz="1500">
                <a:solidFill>
                  <a:srgbClr val="434343"/>
                </a:solidFill>
                <a:latin typeface="Consolas"/>
                <a:ea typeface="Consolas"/>
                <a:cs typeface="Consolas"/>
                <a:sym typeface="Consolas"/>
              </a:rPr>
              <a:t>dpkg -i python-ckan_2.4_amd64.deb</a:t>
            </a:r>
          </a:p>
        </p:txBody>
      </p:sp>
      <p:sp>
        <p:nvSpPr>
          <p:cNvPr id="250" name="Shape 250"/>
          <p:cNvSpPr txBox="1"/>
          <p:nvPr/>
        </p:nvSpPr>
        <p:spPr>
          <a:xfrm>
            <a:off x="351000" y="12765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CONFIGURAÇÕES DOS SERVIÇO</a:t>
            </a:r>
          </a:p>
        </p:txBody>
      </p:sp>
      <p:sp>
        <p:nvSpPr>
          <p:cNvPr id="251" name="Shape 251"/>
          <p:cNvSpPr txBox="1"/>
          <p:nvPr/>
        </p:nvSpPr>
        <p:spPr>
          <a:xfrm>
            <a:off x="457200" y="1905000"/>
            <a:ext cx="6308100" cy="1276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É necessário configurar o Jetty, com o caminho correto para o JAVA, a porta utilizada pelo serviço e manter para que ele seja inicializado automaticamente pelo sistema operacional, para isto edite o arquivo "</a:t>
            </a:r>
            <a:r>
              <a:rPr b="1" lang="pt-BR" sz="1500">
                <a:solidFill>
                  <a:schemeClr val="dk1"/>
                </a:solidFill>
              </a:rPr>
              <a:t>/etc/default/jetty</a:t>
            </a:r>
            <a:r>
              <a:rPr lang="pt-BR" sz="1500">
                <a:solidFill>
                  <a:schemeClr val="dk1"/>
                </a:solidFill>
              </a:rPr>
              <a:t>", e altere o parâmetros:</a:t>
            </a:r>
          </a:p>
        </p:txBody>
      </p:sp>
      <p:sp>
        <p:nvSpPr>
          <p:cNvPr id="252" name="Shape 252"/>
          <p:cNvSpPr/>
          <p:nvPr/>
        </p:nvSpPr>
        <p:spPr>
          <a:xfrm>
            <a:off x="451650" y="3181200"/>
            <a:ext cx="6428100" cy="12762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txBox="1"/>
          <p:nvPr/>
        </p:nvSpPr>
        <p:spPr>
          <a:xfrm>
            <a:off x="565950" y="3257550"/>
            <a:ext cx="6428100" cy="1276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NO_START=0</a:t>
            </a:r>
          </a:p>
          <a:p>
            <a:pPr lvl="0" rtl="0" algn="just">
              <a:lnSpc>
                <a:spcPct val="115000"/>
              </a:lnSpc>
              <a:spcBef>
                <a:spcPts val="0"/>
              </a:spcBef>
              <a:buClr>
                <a:schemeClr val="dk1"/>
              </a:buClr>
              <a:buSzPct val="73333"/>
              <a:buFont typeface="Arial"/>
              <a:buNone/>
            </a:pPr>
            <a:r>
              <a:rPr lang="pt-BR" sz="1500">
                <a:solidFill>
                  <a:schemeClr val="dk1"/>
                </a:solidFill>
              </a:rPr>
              <a:t>JETTY_PORT=8983</a:t>
            </a:r>
          </a:p>
          <a:p>
            <a:pPr lvl="0" rtl="0" algn="just">
              <a:lnSpc>
                <a:spcPct val="115000"/>
              </a:lnSpc>
              <a:spcBef>
                <a:spcPts val="0"/>
              </a:spcBef>
              <a:buClr>
                <a:schemeClr val="dk1"/>
              </a:buClr>
              <a:buSzPct val="73333"/>
              <a:buFont typeface="Arial"/>
              <a:buNone/>
            </a:pPr>
            <a:r>
              <a:rPr lang="pt-BR" sz="1500">
                <a:solidFill>
                  <a:schemeClr val="dk1"/>
                </a:solidFill>
              </a:rPr>
              <a:t>JAVA_HOME=/usr/lib/jvm/java-6-openjdk-amd64/</a:t>
            </a:r>
          </a:p>
        </p:txBody>
      </p:sp>
      <p:sp>
        <p:nvSpPr>
          <p:cNvPr id="254" name="Shape 254"/>
          <p:cNvSpPr txBox="1"/>
          <p:nvPr/>
        </p:nvSpPr>
        <p:spPr>
          <a:xfrm>
            <a:off x="419100" y="4648200"/>
            <a:ext cx="6428100" cy="1371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Feito isto, vamos configurar o esquema correto para a plataforma do CKAN no Solr.</a:t>
            </a:r>
          </a:p>
        </p:txBody>
      </p:sp>
      <p:sp>
        <p:nvSpPr>
          <p:cNvPr id="255" name="Shape 255"/>
          <p:cNvSpPr/>
          <p:nvPr/>
        </p:nvSpPr>
        <p:spPr>
          <a:xfrm>
            <a:off x="451650" y="5410500"/>
            <a:ext cx="6428100" cy="20001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6" name="Shape 256"/>
          <p:cNvSpPr txBox="1"/>
          <p:nvPr/>
        </p:nvSpPr>
        <p:spPr>
          <a:xfrm>
            <a:off x="571500" y="5505450"/>
            <a:ext cx="6193800" cy="1104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mv /etc/solr/conf/schema.xml /etc/solr/conf/schema.xml.bak</a:t>
            </a:r>
          </a:p>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ln -s /usr/lib/ckan/default/src/ckan/ckan/config/solr/schema.xml /etc/solr/conf/schema.xml</a:t>
            </a:r>
          </a:p>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service jetty restart</a:t>
            </a:r>
          </a:p>
        </p:txBody>
      </p:sp>
      <p:sp>
        <p:nvSpPr>
          <p:cNvPr id="257" name="Shape 257"/>
          <p:cNvSpPr txBox="1"/>
          <p:nvPr/>
        </p:nvSpPr>
        <p:spPr>
          <a:xfrm>
            <a:off x="465300" y="758205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CONFIGURAÇÕES DO BANCO DE DADOS</a:t>
            </a:r>
          </a:p>
        </p:txBody>
      </p:sp>
      <p:sp>
        <p:nvSpPr>
          <p:cNvPr id="258" name="Shape 258"/>
          <p:cNvSpPr txBox="1"/>
          <p:nvPr/>
        </p:nvSpPr>
        <p:spPr>
          <a:xfrm>
            <a:off x="533400" y="8191500"/>
            <a:ext cx="6351600" cy="1600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Antes da criação do banco é necessário realizar uma configuração no CKAN especifica, edite o arquivo "</a:t>
            </a:r>
            <a:r>
              <a:rPr b="1" lang="pt-BR" sz="1500">
                <a:solidFill>
                  <a:schemeClr val="dk1"/>
                </a:solidFill>
              </a:rPr>
              <a:t>/etc/ckan/default/production.ini</a:t>
            </a:r>
            <a:r>
              <a:rPr lang="pt-BR" sz="1500">
                <a:solidFill>
                  <a:schemeClr val="dk1"/>
                </a:solidFill>
              </a:rPr>
              <a:t>" e configure o parâmetro "ckan.site_url" e descomente "solr_url".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0" y="0"/>
            <a:ext cx="7560000" cy="10680403"/>
          </a:xfrm>
          <a:prstGeom prst="rect">
            <a:avLst/>
          </a:prstGeom>
          <a:noFill/>
          <a:ln>
            <a:noFill/>
          </a:ln>
        </p:spPr>
      </p:pic>
      <p:sp>
        <p:nvSpPr>
          <p:cNvPr id="64" name="Shape 64"/>
          <p:cNvSpPr txBox="1"/>
          <p:nvPr/>
        </p:nvSpPr>
        <p:spPr>
          <a:xfrm>
            <a:off x="382525" y="1404100"/>
            <a:ext cx="1307700" cy="5193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SzPct val="45833"/>
              <a:buFont typeface="Arial"/>
              <a:buNone/>
            </a:pPr>
            <a:r>
              <a:rPr b="1" lang="pt-BR" sz="2400">
                <a:solidFill>
                  <a:srgbClr val="38761D"/>
                </a:solidFill>
              </a:rPr>
              <a:t>Índice</a:t>
            </a:r>
          </a:p>
          <a:p>
            <a:pPr lvl="0">
              <a:spcBef>
                <a:spcPts val="0"/>
              </a:spcBef>
              <a:buNone/>
            </a:pPr>
            <a:r>
              <a:t/>
            </a:r>
            <a:endParaRPr/>
          </a:p>
        </p:txBody>
      </p:sp>
      <p:sp>
        <p:nvSpPr>
          <p:cNvPr id="65" name="Shape 65"/>
          <p:cNvSpPr txBox="1"/>
          <p:nvPr/>
        </p:nvSpPr>
        <p:spPr>
          <a:xfrm>
            <a:off x="382525" y="1876425"/>
            <a:ext cx="6249900" cy="46206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Font typeface="Arial"/>
              <a:buNone/>
            </a:pPr>
            <a:r>
              <a:rPr b="1" lang="pt-BR">
                <a:solidFill>
                  <a:schemeClr val="dk1"/>
                </a:solidFill>
              </a:rPr>
              <a:t>Mod. 01. Orientações Gerais</a:t>
            </a:r>
          </a:p>
          <a:p>
            <a:pPr lvl="0" rtl="1" algn="l">
              <a:lnSpc>
                <a:spcPct val="115000"/>
              </a:lnSpc>
              <a:spcBef>
                <a:spcPts val="0"/>
              </a:spcBef>
              <a:buClr>
                <a:schemeClr val="dk1"/>
              </a:buClr>
              <a:buFont typeface="Arial"/>
              <a:buNone/>
            </a:pPr>
            <a:r>
              <a:rPr lang="pt-BR">
                <a:solidFill>
                  <a:schemeClr val="dk1"/>
                </a:solidFill>
              </a:rPr>
              <a:t>Objetivo Geral</a:t>
            </a:r>
          </a:p>
          <a:p>
            <a:pPr lvl="0" rtl="1" algn="l">
              <a:lnSpc>
                <a:spcPct val="115000"/>
              </a:lnSpc>
              <a:spcBef>
                <a:spcPts val="0"/>
              </a:spcBef>
              <a:buClr>
                <a:schemeClr val="dk1"/>
              </a:buClr>
              <a:buFont typeface="Arial"/>
              <a:buNone/>
            </a:pPr>
            <a:r>
              <a:rPr lang="pt-BR">
                <a:solidFill>
                  <a:schemeClr val="dk1"/>
                </a:solidFill>
              </a:rPr>
              <a:t>Objetivo Específico</a:t>
            </a:r>
          </a:p>
          <a:p>
            <a:pPr lvl="0" rtl="1" algn="l">
              <a:lnSpc>
                <a:spcPct val="115000"/>
              </a:lnSpc>
              <a:spcBef>
                <a:spcPts val="0"/>
              </a:spcBef>
              <a:buClr>
                <a:schemeClr val="dk1"/>
              </a:buClr>
              <a:buFont typeface="Arial"/>
              <a:buNone/>
            </a:pPr>
            <a:r>
              <a:rPr lang="pt-BR">
                <a:solidFill>
                  <a:schemeClr val="dk1"/>
                </a:solidFill>
              </a:rPr>
              <a:t>?O que são dados abertos</a:t>
            </a:r>
          </a:p>
          <a:p>
            <a:pPr lvl="0" rtl="1" algn="l">
              <a:lnSpc>
                <a:spcPct val="115000"/>
              </a:lnSpc>
              <a:spcBef>
                <a:spcPts val="0"/>
              </a:spcBef>
              <a:buClr>
                <a:schemeClr val="dk1"/>
              </a:buClr>
              <a:buFont typeface="Arial"/>
              <a:buNone/>
            </a:pPr>
            <a:r>
              <a:rPr lang="pt-BR">
                <a:solidFill>
                  <a:schemeClr val="dk1"/>
                </a:solidFill>
              </a:rPr>
              <a:t>As três leis</a:t>
            </a:r>
          </a:p>
          <a:p>
            <a:pPr lvl="0" rtl="1" algn="l">
              <a:lnSpc>
                <a:spcPct val="115000"/>
              </a:lnSpc>
              <a:spcBef>
                <a:spcPts val="0"/>
              </a:spcBef>
              <a:buClr>
                <a:schemeClr val="dk1"/>
              </a:buClr>
              <a:buFont typeface="Arial"/>
              <a:buNone/>
            </a:pPr>
            <a:r>
              <a:rPr lang="pt-BR">
                <a:solidFill>
                  <a:schemeClr val="dk1"/>
                </a:solidFill>
              </a:rPr>
              <a:t>Os oito princípios</a:t>
            </a:r>
          </a:p>
          <a:p>
            <a:pPr lvl="0" rtl="1" algn="l">
              <a:lnSpc>
                <a:spcPct val="115000"/>
              </a:lnSpc>
              <a:spcBef>
                <a:spcPts val="0"/>
              </a:spcBef>
              <a:buClr>
                <a:schemeClr val="dk1"/>
              </a:buClr>
              <a:buFont typeface="Arial"/>
              <a:buNone/>
            </a:pPr>
            <a:r>
              <a:rPr lang="pt-BR">
                <a:solidFill>
                  <a:schemeClr val="dk1"/>
                </a:solidFill>
              </a:rPr>
              <a:t>Linked Data</a:t>
            </a:r>
          </a:p>
          <a:p>
            <a:pPr lvl="0" rtl="1" algn="l">
              <a:lnSpc>
                <a:spcPct val="115000"/>
              </a:lnSpc>
              <a:spcBef>
                <a:spcPts val="0"/>
              </a:spcBef>
              <a:buClr>
                <a:schemeClr val="dk1"/>
              </a:buClr>
              <a:buFont typeface="Arial"/>
              <a:buNone/>
            </a:pPr>
            <a:r>
              <a:rPr lang="pt-BR">
                <a:solidFill>
                  <a:schemeClr val="dk1"/>
                </a:solidFill>
              </a:rPr>
              <a:t>Os 4 princípios de linked data</a:t>
            </a:r>
          </a:p>
          <a:p>
            <a:pPr lvl="0" rtl="1" algn="l">
              <a:lnSpc>
                <a:spcPct val="115000"/>
              </a:lnSpc>
              <a:spcBef>
                <a:spcPts val="0"/>
              </a:spcBef>
              <a:buClr>
                <a:schemeClr val="dk1"/>
              </a:buClr>
              <a:buFont typeface="Arial"/>
              <a:buNone/>
            </a:pPr>
            <a:r>
              <a:rPr lang="pt-BR">
                <a:solidFill>
                  <a:schemeClr val="dk1"/>
                </a:solidFill>
              </a:rPr>
              <a:t>Meta data</a:t>
            </a:r>
          </a:p>
          <a:p>
            <a:pPr lvl="0" rtl="1" algn="l">
              <a:lnSpc>
                <a:spcPct val="115000"/>
              </a:lnSpc>
              <a:spcBef>
                <a:spcPts val="0"/>
              </a:spcBef>
              <a:buClr>
                <a:schemeClr val="dk1"/>
              </a:buClr>
              <a:buFont typeface="Arial"/>
              <a:buNone/>
            </a:pPr>
            <a:r>
              <a:rPr lang="pt-BR">
                <a:solidFill>
                  <a:schemeClr val="dk1"/>
                </a:solidFill>
              </a:rPr>
              <a:t>RDF</a:t>
            </a:r>
          </a:p>
          <a:p>
            <a:pPr lvl="0" rtl="1" algn="l">
              <a:lnSpc>
                <a:spcPct val="115000"/>
              </a:lnSpc>
              <a:spcBef>
                <a:spcPts val="0"/>
              </a:spcBef>
              <a:buClr>
                <a:schemeClr val="dk1"/>
              </a:buClr>
              <a:buFont typeface="Arial"/>
              <a:buNone/>
            </a:pPr>
            <a:r>
              <a:rPr lang="pt-BR">
                <a:solidFill>
                  <a:schemeClr val="dk1"/>
                </a:solidFill>
              </a:rPr>
              <a:t>Licença de dados livres</a:t>
            </a:r>
          </a:p>
          <a:p>
            <a:pPr lvl="0" rtl="1" algn="l">
              <a:lnSpc>
                <a:spcPct val="115000"/>
              </a:lnSpc>
              <a:spcBef>
                <a:spcPts val="0"/>
              </a:spcBef>
              <a:buClr>
                <a:schemeClr val="dk1"/>
              </a:buClr>
              <a:buFont typeface="Arial"/>
              <a:buNone/>
            </a:pPr>
            <a:r>
              <a:rPr b="1" lang="pt-BR">
                <a:solidFill>
                  <a:schemeClr val="dk1"/>
                </a:solidFill>
              </a:rPr>
              <a:t>Mod. 2. Conceitos básicos do CKAN</a:t>
            </a:r>
          </a:p>
          <a:p>
            <a:pPr lvl="0" rtl="1" algn="l">
              <a:lnSpc>
                <a:spcPct val="115000"/>
              </a:lnSpc>
              <a:spcBef>
                <a:spcPts val="0"/>
              </a:spcBef>
              <a:buClr>
                <a:schemeClr val="dk1"/>
              </a:buClr>
              <a:buFont typeface="Arial"/>
              <a:buNone/>
            </a:pPr>
            <a:r>
              <a:rPr lang="pt-BR">
                <a:solidFill>
                  <a:schemeClr val="dk1"/>
                </a:solidFill>
              </a:rPr>
              <a:t>?Quem utiliza</a:t>
            </a:r>
          </a:p>
          <a:p>
            <a:pPr lvl="0" rtl="1" algn="l">
              <a:lnSpc>
                <a:spcPct val="115000"/>
              </a:lnSpc>
              <a:spcBef>
                <a:spcPts val="0"/>
              </a:spcBef>
              <a:buClr>
                <a:schemeClr val="dk1"/>
              </a:buClr>
              <a:buFont typeface="Arial"/>
              <a:buNone/>
            </a:pPr>
            <a:r>
              <a:rPr lang="pt-BR">
                <a:solidFill>
                  <a:schemeClr val="dk1"/>
                </a:solidFill>
              </a:rPr>
              <a:t>Referências e documentações disponíveis na Internet sobre o CKAN</a:t>
            </a:r>
          </a:p>
          <a:p>
            <a:pPr lvl="0" rtl="1" algn="l">
              <a:lnSpc>
                <a:spcPct val="115000"/>
              </a:lnSpc>
              <a:spcBef>
                <a:spcPts val="0"/>
              </a:spcBef>
              <a:buClr>
                <a:schemeClr val="dk1"/>
              </a:buClr>
              <a:buFont typeface="Arial"/>
              <a:buNone/>
            </a:pPr>
            <a:r>
              <a:rPr lang="pt-BR">
                <a:solidFill>
                  <a:schemeClr val="dk1"/>
                </a:solidFill>
              </a:rPr>
              <a:t>Repositório de código fonte do CKAN</a:t>
            </a:r>
          </a:p>
          <a:p>
            <a:pPr lvl="0" rtl="1" algn="l">
              <a:lnSpc>
                <a:spcPct val="115000"/>
              </a:lnSpc>
              <a:spcBef>
                <a:spcPts val="0"/>
              </a:spcBef>
              <a:buClr>
                <a:schemeClr val="dk1"/>
              </a:buClr>
              <a:buFont typeface="Arial"/>
              <a:buNone/>
            </a:pPr>
            <a:r>
              <a:rPr lang="pt-BR">
                <a:solidFill>
                  <a:schemeClr val="dk1"/>
                </a:solidFill>
              </a:rPr>
              <a:t>Datasets &amp; Resources</a:t>
            </a:r>
          </a:p>
          <a:p>
            <a:pPr lvl="0" rtl="1" algn="l">
              <a:lnSpc>
                <a:spcPct val="115000"/>
              </a:lnSpc>
              <a:spcBef>
                <a:spcPts val="0"/>
              </a:spcBef>
              <a:buClr>
                <a:schemeClr val="dk1"/>
              </a:buClr>
              <a:buFont typeface="Arial"/>
              <a:buNone/>
            </a:pPr>
            <a:r>
              <a:rPr lang="pt-BR">
                <a:solidFill>
                  <a:schemeClr val="dk1"/>
                </a:solidFill>
              </a:rPr>
              <a:t>Usuários, Organizações e Permissões</a:t>
            </a:r>
          </a:p>
          <a:p>
            <a:pPr lvl="0" rtl="1" algn="l">
              <a:lnSpc>
                <a:spcPct val="115000"/>
              </a:lnSpc>
              <a:spcBef>
                <a:spcPts val="0"/>
              </a:spcBef>
              <a:buClr>
                <a:schemeClr val="dk1"/>
              </a:buClr>
              <a:buFont typeface="Arial"/>
              <a:buNone/>
            </a:pPr>
            <a:r>
              <a:rPr lang="pt-BR">
                <a:solidFill>
                  <a:schemeClr val="dk1"/>
                </a:solidFill>
              </a:rPr>
              <a:t>FileStore</a:t>
            </a:r>
          </a:p>
          <a:p>
            <a:pPr lvl="0" rtl="1" algn="l">
              <a:lnSpc>
                <a:spcPct val="115000"/>
              </a:lnSpc>
              <a:spcBef>
                <a:spcPts val="0"/>
              </a:spcBef>
              <a:buClr>
                <a:schemeClr val="dk1"/>
              </a:buClr>
              <a:buFont typeface="Arial"/>
              <a:buNone/>
            </a:pPr>
            <a:r>
              <a:rPr lang="pt-BR">
                <a:solidFill>
                  <a:schemeClr val="dk1"/>
                </a:solidFill>
              </a:rPr>
              <a:t>DataStore</a:t>
            </a:r>
          </a:p>
          <a:p>
            <a:pPr lvl="0" rtl="1" algn="l">
              <a:lnSpc>
                <a:spcPct val="115000"/>
              </a:lnSpc>
              <a:spcBef>
                <a:spcPts val="0"/>
              </a:spcBef>
              <a:buClr>
                <a:schemeClr val="dk1"/>
              </a:buClr>
              <a:buFont typeface="Arial"/>
              <a:buNone/>
            </a:pPr>
            <a:r>
              <a:rPr lang="pt-BR">
                <a:solidFill>
                  <a:schemeClr val="dk1"/>
                </a:solidFill>
              </a:rPr>
              <a:t>Exercícios</a:t>
            </a:r>
          </a:p>
          <a:p>
            <a:pPr lvl="0" rtl="1" algn="l">
              <a:lnSpc>
                <a:spcPct val="115000"/>
              </a:lnSpc>
              <a:spcBef>
                <a:spcPts val="0"/>
              </a:spcBef>
              <a:buClr>
                <a:schemeClr val="dk1"/>
              </a:buClr>
              <a:buFont typeface="Arial"/>
              <a:buNone/>
            </a:pPr>
            <a:r>
              <a:rPr b="1" lang="pt-BR">
                <a:solidFill>
                  <a:schemeClr val="dk1"/>
                </a:solidFill>
              </a:rPr>
              <a:t>Mod. 3. Infra-estrutura básica e características</a:t>
            </a:r>
          </a:p>
          <a:p>
            <a:pPr lvl="0" rtl="1" algn="l">
              <a:lnSpc>
                <a:spcPct val="115000"/>
              </a:lnSpc>
              <a:spcBef>
                <a:spcPts val="0"/>
              </a:spcBef>
              <a:buClr>
                <a:schemeClr val="dk1"/>
              </a:buClr>
              <a:buFont typeface="Arial"/>
              <a:buNone/>
            </a:pPr>
            <a:r>
              <a:rPr lang="pt-BR">
                <a:solidFill>
                  <a:schemeClr val="dk1"/>
                </a:solidFill>
              </a:rPr>
              <a:t>Como o CKAN foi desenvolvido? Quais tecnologias foram utilizadas?d</a:t>
            </a:r>
          </a:p>
          <a:p>
            <a:pPr lvl="0" rtl="1" algn="l">
              <a:lnSpc>
                <a:spcPct val="115000"/>
              </a:lnSpc>
              <a:spcBef>
                <a:spcPts val="0"/>
              </a:spcBef>
              <a:buClr>
                <a:schemeClr val="dk1"/>
              </a:buClr>
              <a:buFont typeface="Arial"/>
              <a:buNone/>
            </a:pPr>
            <a:r>
              <a:rPr lang="pt-BR">
                <a:solidFill>
                  <a:schemeClr val="dk1"/>
                </a:solidFill>
              </a:rPr>
              <a:t>Infra-estrutura mínima e como dimensionar uma infra-estrutura ideal</a:t>
            </a:r>
          </a:p>
          <a:p>
            <a:pPr lvl="0" rtl="1" algn="l">
              <a:lnSpc>
                <a:spcPct val="115000"/>
              </a:lnSpc>
              <a:spcBef>
                <a:spcPts val="0"/>
              </a:spcBef>
              <a:buClr>
                <a:schemeClr val="dk1"/>
              </a:buClr>
              <a:buFont typeface="Arial"/>
              <a:buNone/>
            </a:pPr>
            <a:r>
              <a:rPr lang="pt-BR">
                <a:solidFill>
                  <a:schemeClr val="dk1"/>
                </a:solidFill>
              </a:rPr>
              <a:t>Instalação</a:t>
            </a:r>
          </a:p>
          <a:p>
            <a:pPr lvl="0" rtl="1" algn="l">
              <a:lnSpc>
                <a:spcPct val="115000"/>
              </a:lnSpc>
              <a:spcBef>
                <a:spcPts val="0"/>
              </a:spcBef>
              <a:buClr>
                <a:schemeClr val="dk1"/>
              </a:buClr>
              <a:buFont typeface="Arial"/>
              <a:buNone/>
            </a:pPr>
            <a:r>
              <a:rPr lang="pt-BR">
                <a:solidFill>
                  <a:schemeClr val="dk1"/>
                </a:solidFill>
              </a:rPr>
              <a:t>Vagrant</a:t>
            </a:r>
          </a:p>
          <a:p>
            <a:pPr lvl="0" rtl="1" algn="l">
              <a:lnSpc>
                <a:spcPct val="115000"/>
              </a:lnSpc>
              <a:spcBef>
                <a:spcPts val="0"/>
              </a:spcBef>
              <a:buClr>
                <a:schemeClr val="dk1"/>
              </a:buClr>
              <a:buFont typeface="Arial"/>
              <a:buNone/>
            </a:pPr>
            <a:r>
              <a:rPr lang="pt-BR">
                <a:solidFill>
                  <a:schemeClr val="dk1"/>
                </a:solidFill>
              </a:rPr>
              <a:t>Como as versões são organizadas nas novas releases do CKAN?d</a:t>
            </a:r>
          </a:p>
          <a:p>
            <a:pPr lvl="0" rtl="1" algn="l">
              <a:lnSpc>
                <a:spcPct val="115000"/>
              </a:lnSpc>
              <a:spcBef>
                <a:spcPts val="0"/>
              </a:spcBef>
              <a:buClr>
                <a:schemeClr val="dk1"/>
              </a:buClr>
              <a:buFont typeface="Arial"/>
              <a:buNone/>
            </a:pPr>
            <a:r>
              <a:rPr lang="pt-BR">
                <a:solidFill>
                  <a:schemeClr val="dk1"/>
                </a:solidFill>
              </a:rPr>
              <a:t>Iniciando a instalação</a:t>
            </a:r>
          </a:p>
          <a:p>
            <a:pPr lvl="0" rtl="1" algn="l">
              <a:lnSpc>
                <a:spcPct val="115000"/>
              </a:lnSpc>
              <a:spcBef>
                <a:spcPts val="0"/>
              </a:spcBef>
              <a:buClr>
                <a:schemeClr val="dk1"/>
              </a:buClr>
              <a:buFont typeface="Arial"/>
              <a:buNone/>
            </a:pPr>
            <a:r>
              <a:rPr lang="pt-BR">
                <a:solidFill>
                  <a:schemeClr val="dk1"/>
                </a:solidFill>
              </a:rPr>
              <a:t>Instalação baseada em pacotes do sistema operacional</a:t>
            </a:r>
          </a:p>
          <a:p>
            <a:pPr lvl="0" rtl="1" algn="l">
              <a:lnSpc>
                <a:spcPct val="115000"/>
              </a:lnSpc>
              <a:spcBef>
                <a:spcPts val="0"/>
              </a:spcBef>
              <a:buClr>
                <a:schemeClr val="dk1"/>
              </a:buClr>
              <a:buFont typeface="Arial"/>
              <a:buNone/>
            </a:pPr>
            <a:r>
              <a:rPr lang="pt-BR">
                <a:solidFill>
                  <a:schemeClr val="dk1"/>
                </a:solidFill>
              </a:rPr>
              <a:t>Instalação de pacotes e do Ckan</a:t>
            </a:r>
          </a:p>
          <a:p>
            <a:pPr lvl="0" rtl="1" algn="l">
              <a:lnSpc>
                <a:spcPct val="115000"/>
              </a:lnSpc>
              <a:spcBef>
                <a:spcPts val="0"/>
              </a:spcBef>
              <a:buClr>
                <a:schemeClr val="dk1"/>
              </a:buClr>
              <a:buFont typeface="Arial"/>
              <a:buNone/>
            </a:pPr>
            <a:r>
              <a:rPr lang="pt-BR">
                <a:solidFill>
                  <a:schemeClr val="dk1"/>
                </a:solidFill>
              </a:rPr>
              <a:t>Configuração dos serviços e banco de dados</a:t>
            </a:r>
          </a:p>
          <a:p>
            <a:pPr lvl="0" rtl="1" algn="l">
              <a:lnSpc>
                <a:spcPct val="115000"/>
              </a:lnSpc>
              <a:spcBef>
                <a:spcPts val="0"/>
              </a:spcBef>
              <a:buClr>
                <a:schemeClr val="dk1"/>
              </a:buClr>
              <a:buFont typeface="Arial"/>
              <a:buNone/>
            </a:pPr>
            <a:r>
              <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64" name="Shape 264"/>
          <p:cNvSpPr/>
          <p:nvPr/>
        </p:nvSpPr>
        <p:spPr>
          <a:xfrm>
            <a:off x="451650" y="742800"/>
            <a:ext cx="6428100" cy="8001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txBox="1"/>
          <p:nvPr/>
        </p:nvSpPr>
        <p:spPr>
          <a:xfrm>
            <a:off x="565950" y="819150"/>
            <a:ext cx="6428100" cy="723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ckan.site_url = http://localhost</a:t>
            </a:r>
          </a:p>
          <a:p>
            <a:pPr lvl="0" rtl="0" algn="just">
              <a:lnSpc>
                <a:spcPct val="115000"/>
              </a:lnSpc>
              <a:spcBef>
                <a:spcPts val="0"/>
              </a:spcBef>
              <a:buNone/>
            </a:pPr>
            <a:r>
              <a:rPr lang="pt-BR" sz="1500">
                <a:solidFill>
                  <a:schemeClr val="dk1"/>
                </a:solidFill>
              </a:rPr>
              <a:t>solr_url = http://127.0.0.1:8983/solr</a:t>
            </a:r>
          </a:p>
        </p:txBody>
      </p:sp>
      <p:sp>
        <p:nvSpPr>
          <p:cNvPr id="266" name="Shape 266"/>
          <p:cNvSpPr/>
          <p:nvPr/>
        </p:nvSpPr>
        <p:spPr>
          <a:xfrm>
            <a:off x="451650" y="2553000"/>
            <a:ext cx="6428100" cy="14094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7" name="Shape 267"/>
          <p:cNvSpPr txBox="1"/>
          <p:nvPr/>
        </p:nvSpPr>
        <p:spPr>
          <a:xfrm>
            <a:off x="495450" y="6705600"/>
            <a:ext cx="6351600" cy="1600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Depois disto, inicie o banco.</a:t>
            </a:r>
          </a:p>
        </p:txBody>
      </p:sp>
      <p:sp>
        <p:nvSpPr>
          <p:cNvPr id="268" name="Shape 268"/>
          <p:cNvSpPr txBox="1"/>
          <p:nvPr/>
        </p:nvSpPr>
        <p:spPr>
          <a:xfrm>
            <a:off x="400050" y="1619250"/>
            <a:ext cx="6351600" cy="933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Quando executar o primeiro comando abaixo, será solicitado uma senha para o usuário "ckan_default". Lembre-se dela para posteriormente, colocar no arquivo de configuração do CKAN.</a:t>
            </a:r>
          </a:p>
        </p:txBody>
      </p:sp>
      <p:sp>
        <p:nvSpPr>
          <p:cNvPr id="269" name="Shape 269"/>
          <p:cNvSpPr txBox="1"/>
          <p:nvPr/>
        </p:nvSpPr>
        <p:spPr>
          <a:xfrm>
            <a:off x="565950" y="2629050"/>
            <a:ext cx="5600700" cy="1114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sudo -u postgres createuser -S -D -R -P ckan_default</a:t>
            </a:r>
          </a:p>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sudo -u postgres createdb -O ckan_default ckan_default -E utf-8</a:t>
            </a:r>
          </a:p>
          <a:p>
            <a:pPr lvl="0">
              <a:spcBef>
                <a:spcPts val="0"/>
              </a:spcBef>
              <a:buNone/>
            </a:pPr>
            <a:r>
              <a:t/>
            </a:r>
            <a:endParaRPr sz="1500"/>
          </a:p>
        </p:txBody>
      </p:sp>
      <p:sp>
        <p:nvSpPr>
          <p:cNvPr id="270" name="Shape 270"/>
          <p:cNvSpPr txBox="1"/>
          <p:nvPr/>
        </p:nvSpPr>
        <p:spPr>
          <a:xfrm>
            <a:off x="457200" y="4152900"/>
            <a:ext cx="6428100" cy="1819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testar, se o banco foi criado veja através de "</a:t>
            </a:r>
            <a:r>
              <a:rPr lang="pt-BR" sz="1500">
                <a:solidFill>
                  <a:schemeClr val="dk1"/>
                </a:solidFill>
                <a:latin typeface="Consolas"/>
                <a:ea typeface="Consolas"/>
                <a:cs typeface="Consolas"/>
                <a:sym typeface="Consolas"/>
              </a:rPr>
              <a:t>sudo -u postgres psql -l"</a:t>
            </a:r>
          </a:p>
          <a:p>
            <a:pPr lvl="0" rtl="0" algn="just">
              <a:lnSpc>
                <a:spcPct val="115000"/>
              </a:lnSpc>
              <a:spcBef>
                <a:spcPts val="0"/>
              </a:spcBef>
              <a:buClr>
                <a:schemeClr val="dk1"/>
              </a:buClr>
              <a:buFont typeface="Arial"/>
              <a:buNone/>
            </a:pPr>
            <a:r>
              <a:t/>
            </a:r>
            <a:endParaRPr sz="1500">
              <a:solidFill>
                <a:schemeClr val="dk1"/>
              </a:solidFill>
              <a:latin typeface="Consolas"/>
              <a:ea typeface="Consolas"/>
              <a:cs typeface="Consolas"/>
              <a:sym typeface="Consolas"/>
            </a:endParaRPr>
          </a:p>
          <a:p>
            <a:pPr lvl="0" rtl="0" algn="just">
              <a:lnSpc>
                <a:spcPct val="115000"/>
              </a:lnSpc>
              <a:spcBef>
                <a:spcPts val="0"/>
              </a:spcBef>
              <a:buClr>
                <a:schemeClr val="dk1"/>
              </a:buClr>
              <a:buSzPct val="73333"/>
              <a:buFont typeface="Arial"/>
              <a:buNone/>
            </a:pPr>
            <a:r>
              <a:rPr lang="pt-BR" sz="1500">
                <a:solidFill>
                  <a:schemeClr val="dk1"/>
                </a:solidFill>
              </a:rPr>
              <a:t>Verifique no arquivo de configuração "</a:t>
            </a:r>
            <a:r>
              <a:rPr b="1" lang="pt-BR" sz="1500">
                <a:solidFill>
                  <a:schemeClr val="dk1"/>
                </a:solidFill>
              </a:rPr>
              <a:t>/etc/ckan/default/production.ini</a:t>
            </a:r>
            <a:r>
              <a:rPr lang="pt-BR" sz="1500">
                <a:solidFill>
                  <a:schemeClr val="dk1"/>
                </a:solidFill>
              </a:rPr>
              <a:t>", o parâmetro sqlalchemy.url com os dados de usuário e senha para acesso ao banco.</a:t>
            </a:r>
          </a:p>
        </p:txBody>
      </p:sp>
      <p:sp>
        <p:nvSpPr>
          <p:cNvPr id="271" name="Shape 271"/>
          <p:cNvSpPr/>
          <p:nvPr/>
        </p:nvSpPr>
        <p:spPr>
          <a:xfrm>
            <a:off x="495150" y="5972400"/>
            <a:ext cx="6428100" cy="523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txBox="1"/>
          <p:nvPr/>
        </p:nvSpPr>
        <p:spPr>
          <a:xfrm>
            <a:off x="571350" y="5972400"/>
            <a:ext cx="64281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sqlalchemy.url = postgresql://ckan_default:pass@localhost/ckan_default</a:t>
            </a:r>
          </a:p>
        </p:txBody>
      </p:sp>
      <p:sp>
        <p:nvSpPr>
          <p:cNvPr id="273" name="Shape 273"/>
          <p:cNvSpPr/>
          <p:nvPr/>
        </p:nvSpPr>
        <p:spPr>
          <a:xfrm>
            <a:off x="451650" y="7163100"/>
            <a:ext cx="6428100" cy="5238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74" name="Shape 274"/>
          <p:cNvSpPr txBox="1"/>
          <p:nvPr/>
        </p:nvSpPr>
        <p:spPr>
          <a:xfrm>
            <a:off x="565950" y="7239150"/>
            <a:ext cx="5600700" cy="442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latin typeface="Consolas"/>
                <a:ea typeface="Consolas"/>
                <a:cs typeface="Consolas"/>
                <a:sym typeface="Consolas"/>
              </a:rPr>
              <a:t>ckan db init</a:t>
            </a:r>
          </a:p>
          <a:p>
            <a:pPr lvl="0" rtl="0">
              <a:spcBef>
                <a:spcPts val="0"/>
              </a:spcBef>
              <a:buNone/>
            </a:pPr>
            <a:r>
              <a:t/>
            </a:r>
            <a:endParaRPr sz="1500"/>
          </a:p>
        </p:txBody>
      </p:sp>
      <p:sp>
        <p:nvSpPr>
          <p:cNvPr id="275" name="Shape 275"/>
          <p:cNvSpPr txBox="1"/>
          <p:nvPr/>
        </p:nvSpPr>
        <p:spPr>
          <a:xfrm>
            <a:off x="394500" y="777255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CONFIGURANDO FILESTORE</a:t>
            </a:r>
          </a:p>
        </p:txBody>
      </p:sp>
      <p:sp>
        <p:nvSpPr>
          <p:cNvPr id="276" name="Shape 276"/>
          <p:cNvSpPr/>
          <p:nvPr/>
        </p:nvSpPr>
        <p:spPr>
          <a:xfrm>
            <a:off x="495150" y="8515200"/>
            <a:ext cx="6428100" cy="1248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77" name="Shape 277"/>
          <p:cNvSpPr txBox="1"/>
          <p:nvPr/>
        </p:nvSpPr>
        <p:spPr>
          <a:xfrm>
            <a:off x="565950" y="8591400"/>
            <a:ext cx="6185700" cy="1114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latin typeface="Consolas"/>
                <a:ea typeface="Consolas"/>
                <a:cs typeface="Consolas"/>
                <a:sym typeface="Consolas"/>
              </a:rPr>
              <a:t>mkdir -p /var/lib/ckan/default</a:t>
            </a:r>
          </a:p>
          <a:p>
            <a:pPr lvl="0" rtl="0" algn="just">
              <a:lnSpc>
                <a:spcPct val="115000"/>
              </a:lnSpc>
              <a:spcBef>
                <a:spcPts val="0"/>
              </a:spcBef>
              <a:buNone/>
            </a:pPr>
            <a:r>
              <a:rPr lang="pt-BR" sz="1500">
                <a:solidFill>
                  <a:schemeClr val="dk1"/>
                </a:solidFill>
                <a:latin typeface="Consolas"/>
                <a:ea typeface="Consolas"/>
                <a:cs typeface="Consolas"/>
                <a:sym typeface="Consolas"/>
              </a:rPr>
              <a:t>chown www-data /var/lib/ckan/default</a:t>
            </a:r>
          </a:p>
          <a:p>
            <a:pPr lvl="0" rtl="0" algn="just">
              <a:lnSpc>
                <a:spcPct val="115000"/>
              </a:lnSpc>
              <a:spcBef>
                <a:spcPts val="0"/>
              </a:spcBef>
              <a:buNone/>
            </a:pPr>
            <a:r>
              <a:rPr lang="pt-BR" sz="1500">
                <a:solidFill>
                  <a:schemeClr val="dk1"/>
                </a:solidFill>
                <a:latin typeface="Consolas"/>
                <a:ea typeface="Consolas"/>
                <a:cs typeface="Consolas"/>
                <a:sym typeface="Consolas"/>
              </a:rPr>
              <a:t>chmod u+rwx /var/lib/ckan/default</a:t>
            </a:r>
          </a:p>
          <a:p>
            <a:pPr lvl="0" rtl="0">
              <a:spcBef>
                <a:spcPts val="0"/>
              </a:spcBef>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pic>
        <p:nvPicPr>
          <p:cNvPr id="282" name="Shape 282"/>
          <p:cNvPicPr preferRelativeResize="0"/>
          <p:nvPr/>
        </p:nvPicPr>
        <p:blipFill>
          <a:blip r:embed="rId3">
            <a:alphaModFix/>
          </a:blip>
          <a:stretch>
            <a:fillRect/>
          </a:stretch>
        </p:blipFill>
        <p:spPr>
          <a:xfrm>
            <a:off x="0" y="0"/>
            <a:ext cx="7560000" cy="10680410"/>
          </a:xfrm>
          <a:prstGeom prst="rect">
            <a:avLst/>
          </a:prstGeom>
          <a:noFill/>
          <a:ln>
            <a:noFill/>
          </a:ln>
        </p:spPr>
      </p:pic>
      <p:sp>
        <p:nvSpPr>
          <p:cNvPr id="283" name="Shape 283"/>
          <p:cNvSpPr txBox="1"/>
          <p:nvPr/>
        </p:nvSpPr>
        <p:spPr>
          <a:xfrm>
            <a:off x="565950" y="495300"/>
            <a:ext cx="6428100" cy="1819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Edite o arquivo "</a:t>
            </a:r>
            <a:r>
              <a:rPr b="1" lang="pt-BR" sz="1500">
                <a:solidFill>
                  <a:schemeClr val="dk1"/>
                </a:solidFill>
              </a:rPr>
              <a:t>/etc/ckan/default/production.ini</a:t>
            </a:r>
            <a:r>
              <a:rPr lang="pt-BR" sz="1500">
                <a:solidFill>
                  <a:schemeClr val="dk1"/>
                </a:solidFill>
              </a:rPr>
              <a:t>" e descomente a linha:</a:t>
            </a:r>
          </a:p>
          <a:p>
            <a:pPr lvl="0" rtl="0" algn="just">
              <a:lnSpc>
                <a:spcPct val="115000"/>
              </a:lnSpc>
              <a:spcBef>
                <a:spcPts val="0"/>
              </a:spcBef>
              <a:buNone/>
            </a:pPr>
            <a:r>
              <a:t/>
            </a:r>
            <a:endParaRPr sz="1500">
              <a:solidFill>
                <a:schemeClr val="dk1"/>
              </a:solidFill>
            </a:endParaRPr>
          </a:p>
        </p:txBody>
      </p:sp>
      <p:sp>
        <p:nvSpPr>
          <p:cNvPr id="284" name="Shape 284"/>
          <p:cNvSpPr/>
          <p:nvPr/>
        </p:nvSpPr>
        <p:spPr>
          <a:xfrm>
            <a:off x="527850" y="981300"/>
            <a:ext cx="6428100" cy="523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a:off x="604050" y="981300"/>
            <a:ext cx="6428100" cy="442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t/>
            </a:r>
            <a:endParaRPr sz="1500"/>
          </a:p>
        </p:txBody>
      </p:sp>
      <p:sp>
        <p:nvSpPr>
          <p:cNvPr id="286" name="Shape 286"/>
          <p:cNvSpPr txBox="1"/>
          <p:nvPr/>
        </p:nvSpPr>
        <p:spPr>
          <a:xfrm>
            <a:off x="565950" y="1081200"/>
            <a:ext cx="61779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ckan.storage_path = /var/lib/ckan/default</a:t>
            </a:r>
          </a:p>
        </p:txBody>
      </p:sp>
      <p:sp>
        <p:nvSpPr>
          <p:cNvPr id="287" name="Shape 287"/>
          <p:cNvSpPr txBox="1"/>
          <p:nvPr/>
        </p:nvSpPr>
        <p:spPr>
          <a:xfrm>
            <a:off x="503400" y="17718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CONFIGURANDO O DATASTORAGE</a:t>
            </a:r>
          </a:p>
        </p:txBody>
      </p:sp>
      <p:sp>
        <p:nvSpPr>
          <p:cNvPr id="288" name="Shape 288"/>
          <p:cNvSpPr txBox="1"/>
          <p:nvPr/>
        </p:nvSpPr>
        <p:spPr>
          <a:xfrm>
            <a:off x="571500" y="2476500"/>
            <a:ext cx="6384600" cy="1638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Quando executar o primeiro comando, será solicitado uma senha para o usuário "ckan_default". Lembre-se dela para posteriormente, colocar no arquivo de configuração do ckan.</a:t>
            </a:r>
          </a:p>
        </p:txBody>
      </p:sp>
      <p:sp>
        <p:nvSpPr>
          <p:cNvPr id="289" name="Shape 289"/>
          <p:cNvSpPr/>
          <p:nvPr/>
        </p:nvSpPr>
        <p:spPr>
          <a:xfrm>
            <a:off x="565950" y="3505500"/>
            <a:ext cx="6428100" cy="14667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0" name="Shape 290"/>
          <p:cNvSpPr txBox="1"/>
          <p:nvPr/>
        </p:nvSpPr>
        <p:spPr>
          <a:xfrm>
            <a:off x="680250" y="3581550"/>
            <a:ext cx="5600700" cy="442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latin typeface="Consolas"/>
                <a:ea typeface="Consolas"/>
                <a:cs typeface="Consolas"/>
                <a:sym typeface="Consolas"/>
              </a:rPr>
              <a:t>sudo -u postgres createuser -S -D -R -P -l datastore_default</a:t>
            </a:r>
          </a:p>
          <a:p>
            <a:pPr lvl="0" rtl="0">
              <a:lnSpc>
                <a:spcPct val="115000"/>
              </a:lnSpc>
              <a:spcBef>
                <a:spcPts val="0"/>
              </a:spcBef>
              <a:buNone/>
            </a:pPr>
            <a:r>
              <a:rPr lang="pt-BR" sz="1500">
                <a:solidFill>
                  <a:schemeClr val="dk1"/>
                </a:solidFill>
                <a:latin typeface="Consolas"/>
                <a:ea typeface="Consolas"/>
                <a:cs typeface="Consolas"/>
                <a:sym typeface="Consolas"/>
              </a:rPr>
              <a:t>sudo -u postgres createdb -O ckan_default datastore_default -E utf-8</a:t>
            </a:r>
          </a:p>
          <a:p>
            <a:pPr lvl="0" rtl="0">
              <a:spcBef>
                <a:spcPts val="0"/>
              </a:spcBef>
              <a:buNone/>
            </a:pPr>
            <a:r>
              <a:t/>
            </a:r>
            <a:endParaRPr sz="1500"/>
          </a:p>
        </p:txBody>
      </p:sp>
      <p:sp>
        <p:nvSpPr>
          <p:cNvPr id="291" name="Shape 291"/>
          <p:cNvSpPr txBox="1"/>
          <p:nvPr/>
        </p:nvSpPr>
        <p:spPr>
          <a:xfrm>
            <a:off x="552450" y="5067300"/>
            <a:ext cx="6428100" cy="1638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Edite o arquivo "</a:t>
            </a:r>
            <a:r>
              <a:rPr b="1" lang="pt-BR" sz="1500">
                <a:solidFill>
                  <a:schemeClr val="dk1"/>
                </a:solidFill>
              </a:rPr>
              <a:t>/etc/ckan/default/production.ini</a:t>
            </a:r>
            <a:r>
              <a:rPr lang="pt-BR" sz="1500">
                <a:solidFill>
                  <a:schemeClr val="dk1"/>
                </a:solidFill>
              </a:rPr>
              <a:t>" e descomente as linhas "ckan.datastore.write_url" e "ckan.datastore.read_url". Adicione também na lista de plugins "datastore" pelo parametro "ckan.plugins". Um exemplo, destes parâmetros configurados seria:</a:t>
            </a:r>
          </a:p>
        </p:txBody>
      </p:sp>
      <p:sp>
        <p:nvSpPr>
          <p:cNvPr id="292" name="Shape 292"/>
          <p:cNvSpPr/>
          <p:nvPr/>
        </p:nvSpPr>
        <p:spPr>
          <a:xfrm>
            <a:off x="604050" y="6343500"/>
            <a:ext cx="6428100" cy="16383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txBox="1"/>
          <p:nvPr/>
        </p:nvSpPr>
        <p:spPr>
          <a:xfrm>
            <a:off x="718350" y="6419850"/>
            <a:ext cx="6428100" cy="723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ckan.plugins = stats text_view image_view recline_view datastore</a:t>
            </a:r>
          </a:p>
          <a:p>
            <a:pPr lvl="0" rtl="0">
              <a:lnSpc>
                <a:spcPct val="115000"/>
              </a:lnSpc>
              <a:spcBef>
                <a:spcPts val="0"/>
              </a:spcBef>
              <a:buNone/>
            </a:pPr>
            <a:r>
              <a:rPr lang="pt-BR" sz="1500">
                <a:solidFill>
                  <a:schemeClr val="dk1"/>
                </a:solidFill>
              </a:rPr>
              <a:t>ckan.datastore.write_url = postgresql://ckan_default:pass@localhost/datastore_default</a:t>
            </a:r>
          </a:p>
          <a:p>
            <a:pPr lvl="0" rtl="0">
              <a:lnSpc>
                <a:spcPct val="115000"/>
              </a:lnSpc>
              <a:spcBef>
                <a:spcPts val="0"/>
              </a:spcBef>
              <a:buClr>
                <a:schemeClr val="dk1"/>
              </a:buClr>
              <a:buSzPct val="73333"/>
              <a:buFont typeface="Arial"/>
              <a:buNone/>
            </a:pPr>
            <a:r>
              <a:rPr lang="pt-BR" sz="1500">
                <a:solidFill>
                  <a:schemeClr val="dk1"/>
                </a:solidFill>
              </a:rPr>
              <a:t>ckan.datastore.read_url = postgresql://datastore_default:pass@localhost/datastore_default</a:t>
            </a:r>
          </a:p>
        </p:txBody>
      </p:sp>
      <p:sp>
        <p:nvSpPr>
          <p:cNvPr id="294" name="Shape 294"/>
          <p:cNvSpPr txBox="1"/>
          <p:nvPr/>
        </p:nvSpPr>
        <p:spPr>
          <a:xfrm>
            <a:off x="590550" y="8305800"/>
            <a:ext cx="6384600" cy="1466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95" name="Shape 295"/>
          <p:cNvSpPr/>
          <p:nvPr/>
        </p:nvSpPr>
        <p:spPr>
          <a:xfrm>
            <a:off x="604050" y="8305800"/>
            <a:ext cx="6428100" cy="838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6" name="Shape 296"/>
          <p:cNvSpPr txBox="1"/>
          <p:nvPr/>
        </p:nvSpPr>
        <p:spPr>
          <a:xfrm>
            <a:off x="762000" y="8420100"/>
            <a:ext cx="5981700" cy="723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service apache2 restart</a:t>
            </a:r>
          </a:p>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ckan datastore set-permissions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pic>
        <p:nvPicPr>
          <p:cNvPr id="301" name="Shape 301"/>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302" name="Shape 302"/>
          <p:cNvSpPr txBox="1"/>
          <p:nvPr/>
        </p:nvSpPr>
        <p:spPr>
          <a:xfrm>
            <a:off x="742950" y="419100"/>
            <a:ext cx="6534000" cy="362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Reinicie os serviços.</a:t>
            </a:r>
          </a:p>
        </p:txBody>
      </p:sp>
      <p:sp>
        <p:nvSpPr>
          <p:cNvPr id="303" name="Shape 303"/>
          <p:cNvSpPr/>
          <p:nvPr/>
        </p:nvSpPr>
        <p:spPr>
          <a:xfrm>
            <a:off x="565950" y="876600"/>
            <a:ext cx="6428100" cy="9717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04" name="Shape 304"/>
          <p:cNvSpPr txBox="1"/>
          <p:nvPr/>
        </p:nvSpPr>
        <p:spPr>
          <a:xfrm>
            <a:off x="685800" y="8191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service nginx restart</a:t>
            </a:r>
          </a:p>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service apache2 restart</a:t>
            </a:r>
          </a:p>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service jetty restart</a:t>
            </a:r>
          </a:p>
        </p:txBody>
      </p:sp>
      <p:sp>
        <p:nvSpPr>
          <p:cNvPr id="305" name="Shape 305"/>
          <p:cNvSpPr txBox="1"/>
          <p:nvPr/>
        </p:nvSpPr>
        <p:spPr>
          <a:xfrm>
            <a:off x="571500" y="1885950"/>
            <a:ext cx="6343500" cy="705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realizar o teste se o DataStorage foi realizado corretamente, execute o comando abaixo e veja se irá retornar um JSON.</a:t>
            </a:r>
          </a:p>
        </p:txBody>
      </p:sp>
      <p:sp>
        <p:nvSpPr>
          <p:cNvPr id="306" name="Shape 306"/>
          <p:cNvSpPr/>
          <p:nvPr/>
        </p:nvSpPr>
        <p:spPr>
          <a:xfrm>
            <a:off x="565950" y="2590950"/>
            <a:ext cx="6428100" cy="971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txBox="1"/>
          <p:nvPr/>
        </p:nvSpPr>
        <p:spPr>
          <a:xfrm>
            <a:off x="723900" y="2590800"/>
            <a:ext cx="6096000" cy="971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curl -X GET "</a:t>
            </a:r>
            <a:r>
              <a:rPr lang="pt-BR" sz="1500" u="sng">
                <a:solidFill>
                  <a:srgbClr val="1155CC"/>
                </a:solidFill>
                <a:latin typeface="Consolas"/>
                <a:ea typeface="Consolas"/>
                <a:cs typeface="Consolas"/>
                <a:sym typeface="Consolas"/>
                <a:hlinkClick r:id="rId4"/>
              </a:rPr>
              <a:t>http://127.0.0.1:80/api/3/action/datastore_search?resource_id=_table_metadata</a:t>
            </a:r>
            <a:r>
              <a:rPr lang="pt-BR" sz="1500">
                <a:solidFill>
                  <a:schemeClr val="dk1"/>
                </a:solidFill>
                <a:latin typeface="Consolas"/>
                <a:ea typeface="Consolas"/>
                <a:cs typeface="Consolas"/>
                <a:sym typeface="Consolas"/>
              </a:rPr>
              <a:t>"</a:t>
            </a:r>
          </a:p>
        </p:txBody>
      </p:sp>
      <p:sp>
        <p:nvSpPr>
          <p:cNvPr id="308" name="Shape 308"/>
          <p:cNvSpPr txBox="1"/>
          <p:nvPr/>
        </p:nvSpPr>
        <p:spPr>
          <a:xfrm>
            <a:off x="513000" y="3619500"/>
            <a:ext cx="6534000" cy="552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Acompanhe os logs do Apache para entender qual tipo de problema você pode estar passando na utilização da aplicação.</a:t>
            </a:r>
          </a:p>
        </p:txBody>
      </p:sp>
      <p:sp>
        <p:nvSpPr>
          <p:cNvPr id="309" name="Shape 309"/>
          <p:cNvSpPr txBox="1"/>
          <p:nvPr/>
        </p:nvSpPr>
        <p:spPr>
          <a:xfrm>
            <a:off x="523950" y="4152900"/>
            <a:ext cx="6343500" cy="5526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55000"/>
              <a:buFont typeface="Arial"/>
              <a:buNone/>
            </a:pPr>
            <a:r>
              <a:rPr b="1" lang="pt-BR" sz="2000">
                <a:solidFill>
                  <a:srgbClr val="38761D"/>
                </a:solidFill>
              </a:rPr>
              <a:t>Instalação baseada nos códigos fontes (CentOS)</a:t>
            </a:r>
          </a:p>
        </p:txBody>
      </p:sp>
      <p:sp>
        <p:nvSpPr>
          <p:cNvPr id="310" name="Shape 310"/>
          <p:cNvSpPr txBox="1"/>
          <p:nvPr/>
        </p:nvSpPr>
        <p:spPr>
          <a:xfrm>
            <a:off x="533400" y="4800600"/>
            <a:ext cx="6343500" cy="705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este tipo de instalação é necessário realizar a instalação de todas as dependências do sistema operacional, neste caso é utilizado o </a:t>
            </a:r>
            <a:r>
              <a:rPr b="1" lang="pt-BR" sz="1500">
                <a:solidFill>
                  <a:schemeClr val="dk1"/>
                </a:solidFill>
              </a:rPr>
              <a:t>CentOS 7.0</a:t>
            </a:r>
            <a:r>
              <a:rPr lang="pt-BR" sz="1500">
                <a:solidFill>
                  <a:schemeClr val="dk1"/>
                </a:solidFill>
              </a:rPr>
              <a:t>.</a:t>
            </a:r>
          </a:p>
        </p:txBody>
      </p:sp>
      <p:sp>
        <p:nvSpPr>
          <p:cNvPr id="311" name="Shape 311"/>
          <p:cNvSpPr/>
          <p:nvPr/>
        </p:nvSpPr>
        <p:spPr>
          <a:xfrm>
            <a:off x="600000" y="5791500"/>
            <a:ext cx="6343500" cy="3867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12" name="Shape 312"/>
          <p:cNvSpPr txBox="1"/>
          <p:nvPr/>
        </p:nvSpPr>
        <p:spPr>
          <a:xfrm>
            <a:off x="723900" y="5943300"/>
            <a:ext cx="6096000" cy="1771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yum -y install wget policycoreutils-python</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yum -y install vim psmisc lynx</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yum -y install xml-commons subversion mercurial postgresql-server \ </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postgresql-devel postgresql python-devel libxslt libxslt-devel \</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libxml2 libxml2-devel python-virtualenv gcc gcc-c++ make \ </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java-1.6.0-openjdk-devel java-1.6.0-openjdk tomcat tomcat-webapps \</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tomcat-admin-webapps xalan-j2 unzip policycoreutils-python \</a:t>
            </a:r>
          </a:p>
          <a:p>
            <a:pPr lvl="0" rtl="0">
              <a:lnSpc>
                <a:spcPct val="115000"/>
              </a:lnSpc>
              <a:spcBef>
                <a:spcPts val="0"/>
              </a:spcBef>
              <a:buClr>
                <a:schemeClr val="dk1"/>
              </a:buClr>
              <a:buSzPct val="73333"/>
              <a:buFont typeface="Arial"/>
              <a:buNone/>
            </a:pPr>
            <a:r>
              <a:rPr lang="pt-BR" sz="1500">
                <a:solidFill>
                  <a:srgbClr val="434343"/>
                </a:solidFill>
                <a:latin typeface="Consolas"/>
                <a:ea typeface="Consolas"/>
                <a:cs typeface="Consolas"/>
                <a:sym typeface="Consolas"/>
              </a:rPr>
              <a:t>  mod_wsgi httpd git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pic>
        <p:nvPicPr>
          <p:cNvPr id="317" name="Shape 317"/>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18" name="Shape 318"/>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3000">
                <a:solidFill>
                  <a:srgbClr val="FFFFFF"/>
                </a:solidFill>
              </a:rPr>
              <a:t>Mod. 04. Instalação do CKAN</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319" name="Shape 319"/>
          <p:cNvSpPr txBox="1"/>
          <p:nvPr/>
        </p:nvSpPr>
        <p:spPr>
          <a:xfrm>
            <a:off x="228600" y="1466850"/>
            <a:ext cx="7105500" cy="685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Nossa instalação será baseada em um usuário do sistema, que será "ckan". Este usuário será criado com uma shell "/sbin/nologin" e com diretório </a:t>
            </a:r>
            <a:r>
              <a:rPr i="1" lang="pt-BR" sz="1500">
                <a:solidFill>
                  <a:schemeClr val="dk1"/>
                </a:solidFill>
              </a:rPr>
              <a:t>home</a:t>
            </a:r>
            <a:r>
              <a:rPr lang="pt-BR" sz="1500">
                <a:solidFill>
                  <a:schemeClr val="dk1"/>
                </a:solidFill>
              </a:rPr>
              <a:t> sendo "/usr/lib/ckan".</a:t>
            </a:r>
          </a:p>
        </p:txBody>
      </p:sp>
      <p:sp>
        <p:nvSpPr>
          <p:cNvPr id="320" name="Shape 320"/>
          <p:cNvSpPr/>
          <p:nvPr/>
        </p:nvSpPr>
        <p:spPr>
          <a:xfrm>
            <a:off x="356400" y="2514900"/>
            <a:ext cx="6428100" cy="495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21" name="Shape 321"/>
          <p:cNvSpPr txBox="1"/>
          <p:nvPr/>
        </p:nvSpPr>
        <p:spPr>
          <a:xfrm>
            <a:off x="476250" y="25336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useradd -m -s /sbin/nologin -d /usr/lib/ckan -c "CKAN User" ckan</a:t>
            </a:r>
          </a:p>
        </p:txBody>
      </p:sp>
      <p:sp>
        <p:nvSpPr>
          <p:cNvPr id="322" name="Shape 322"/>
          <p:cNvSpPr txBox="1"/>
          <p:nvPr/>
        </p:nvSpPr>
        <p:spPr>
          <a:xfrm>
            <a:off x="228600" y="3209775"/>
            <a:ext cx="6807600" cy="78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Precisamos criar o diretório, com permissão de leitura para todos, pois eventualmente o servidor web irá necessitar acessar ele.</a:t>
            </a:r>
          </a:p>
        </p:txBody>
      </p:sp>
      <p:sp>
        <p:nvSpPr>
          <p:cNvPr id="323" name="Shape 323"/>
          <p:cNvSpPr/>
          <p:nvPr/>
        </p:nvSpPr>
        <p:spPr>
          <a:xfrm>
            <a:off x="356400" y="4172100"/>
            <a:ext cx="6428100" cy="495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24" name="Shape 324"/>
          <p:cNvSpPr txBox="1"/>
          <p:nvPr/>
        </p:nvSpPr>
        <p:spPr>
          <a:xfrm>
            <a:off x="476250" y="41908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chmod 755 /usr/lib/ckan</a:t>
            </a:r>
          </a:p>
        </p:txBody>
      </p:sp>
      <p:sp>
        <p:nvSpPr>
          <p:cNvPr id="325" name="Shape 325"/>
          <p:cNvSpPr txBox="1"/>
          <p:nvPr/>
        </p:nvSpPr>
        <p:spPr>
          <a:xfrm>
            <a:off x="228600" y="4848225"/>
            <a:ext cx="6807600" cy="685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alterar o ambiente para o usuário ckan.</a:t>
            </a:r>
          </a:p>
        </p:txBody>
      </p:sp>
      <p:sp>
        <p:nvSpPr>
          <p:cNvPr id="326" name="Shape 326"/>
          <p:cNvSpPr/>
          <p:nvPr/>
        </p:nvSpPr>
        <p:spPr>
          <a:xfrm>
            <a:off x="356400" y="5543700"/>
            <a:ext cx="6428100" cy="781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27" name="Shape 327"/>
          <p:cNvSpPr txBox="1"/>
          <p:nvPr/>
        </p:nvSpPr>
        <p:spPr>
          <a:xfrm>
            <a:off x="476250" y="55624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virtualenv --no-site-packages default</a:t>
            </a:r>
          </a:p>
          <a:p>
            <a:pPr lvl="0" rtl="0" algn="just">
              <a:lnSpc>
                <a:spcPct val="115000"/>
              </a:lnSpc>
              <a:spcBef>
                <a:spcPts val="0"/>
              </a:spcBef>
              <a:buNone/>
            </a:pPr>
            <a:r>
              <a:rPr lang="pt-BR" sz="1500">
                <a:solidFill>
                  <a:schemeClr val="dk1"/>
                </a:solidFill>
              </a:rPr>
              <a:t>. default/bin/activate</a:t>
            </a:r>
          </a:p>
        </p:txBody>
      </p:sp>
      <p:sp>
        <p:nvSpPr>
          <p:cNvPr id="328" name="Shape 328"/>
          <p:cNvSpPr txBox="1"/>
          <p:nvPr/>
        </p:nvSpPr>
        <p:spPr>
          <a:xfrm>
            <a:off x="289725" y="6668125"/>
            <a:ext cx="6428100" cy="1524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Agora, nossa instalação irá iniciar, vamos realizar o download e a instalação da versão 2.2.1 do CKAN, e depois instalar os módulos Python que sejam necessários.</a:t>
            </a:r>
          </a:p>
        </p:txBody>
      </p:sp>
      <p:sp>
        <p:nvSpPr>
          <p:cNvPr id="329" name="Shape 329"/>
          <p:cNvSpPr/>
          <p:nvPr/>
        </p:nvSpPr>
        <p:spPr>
          <a:xfrm>
            <a:off x="356400" y="7906050"/>
            <a:ext cx="6428100" cy="1524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0" name="Shape 330"/>
          <p:cNvSpPr txBox="1"/>
          <p:nvPr/>
        </p:nvSpPr>
        <p:spPr>
          <a:xfrm>
            <a:off x="571500" y="8020050"/>
            <a:ext cx="6077100" cy="876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pip install --ignore-installed -e \</a:t>
            </a:r>
          </a:p>
          <a:p>
            <a:pPr lvl="0" rtl="0">
              <a:lnSpc>
                <a:spcPct val="115000"/>
              </a:lnSpc>
              <a:spcBef>
                <a:spcPts val="0"/>
              </a:spcBef>
              <a:buClr>
                <a:schemeClr val="dk1"/>
              </a:buClr>
              <a:buSzPct val="73333"/>
              <a:buFont typeface="Arial"/>
              <a:buNone/>
            </a:pPr>
            <a:r>
              <a:rPr lang="pt-BR" sz="1500">
                <a:solidFill>
                  <a:schemeClr val="dk1"/>
                </a:solidFill>
              </a:rPr>
              <a:t>  "git+</a:t>
            </a:r>
            <a:r>
              <a:rPr lang="pt-BR" sz="1500" u="sng">
                <a:solidFill>
                  <a:srgbClr val="1155CC"/>
                </a:solidFill>
                <a:hlinkClick r:id="rId4"/>
              </a:rPr>
              <a:t>https://github.com/okfn/ckan.git@ckan-2.2.1#egg=ckan</a:t>
            </a:r>
            <a:r>
              <a:rPr lang="pt-BR" sz="1500">
                <a:solidFill>
                  <a:schemeClr val="dk1"/>
                </a:solidFill>
              </a:rPr>
              <a:t>"</a:t>
            </a:r>
          </a:p>
          <a:p>
            <a:pPr lvl="0" rtl="0">
              <a:lnSpc>
                <a:spcPct val="115000"/>
              </a:lnSpc>
              <a:spcBef>
                <a:spcPts val="0"/>
              </a:spcBef>
              <a:buClr>
                <a:schemeClr val="dk1"/>
              </a:buClr>
              <a:buSzPct val="73333"/>
              <a:buFont typeface="Arial"/>
              <a:buNone/>
            </a:pPr>
            <a:r>
              <a:rPr lang="pt-BR" sz="1500">
                <a:solidFill>
                  <a:schemeClr val="dk1"/>
                </a:solidFill>
              </a:rPr>
              <a:t>pip install --ignore-installed -r default/src/ckan/pip-requirements-docs.txt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pic>
        <p:nvPicPr>
          <p:cNvPr id="335" name="Shape 335"/>
          <p:cNvPicPr preferRelativeResize="0"/>
          <p:nvPr/>
        </p:nvPicPr>
        <p:blipFill>
          <a:blip r:embed="rId3">
            <a:alphaModFix/>
          </a:blip>
          <a:stretch>
            <a:fillRect/>
          </a:stretch>
        </p:blipFill>
        <p:spPr>
          <a:xfrm>
            <a:off x="0" y="0"/>
            <a:ext cx="7560000" cy="10680410"/>
          </a:xfrm>
          <a:prstGeom prst="rect">
            <a:avLst/>
          </a:prstGeom>
          <a:noFill/>
          <a:ln>
            <a:noFill/>
          </a:ln>
        </p:spPr>
      </p:pic>
      <p:sp>
        <p:nvSpPr>
          <p:cNvPr id="336" name="Shape 336"/>
          <p:cNvSpPr txBox="1"/>
          <p:nvPr/>
        </p:nvSpPr>
        <p:spPr>
          <a:xfrm>
            <a:off x="314400" y="457200"/>
            <a:ext cx="6343500" cy="5526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Configuração do PostgreSQL</a:t>
            </a:r>
          </a:p>
        </p:txBody>
      </p:sp>
      <p:sp>
        <p:nvSpPr>
          <p:cNvPr id="337" name="Shape 337"/>
          <p:cNvSpPr txBox="1"/>
          <p:nvPr/>
        </p:nvSpPr>
        <p:spPr>
          <a:xfrm>
            <a:off x="304800" y="1143000"/>
            <a:ext cx="6991200" cy="685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Habilite o PostgreSQL para ser iniciado com o sistema operacional.</a:t>
            </a:r>
          </a:p>
        </p:txBody>
      </p:sp>
      <p:sp>
        <p:nvSpPr>
          <p:cNvPr id="338" name="Shape 338"/>
          <p:cNvSpPr/>
          <p:nvPr/>
        </p:nvSpPr>
        <p:spPr>
          <a:xfrm>
            <a:off x="381000" y="1638600"/>
            <a:ext cx="6428100" cy="495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9" name="Shape 339"/>
          <p:cNvSpPr txBox="1"/>
          <p:nvPr/>
        </p:nvSpPr>
        <p:spPr>
          <a:xfrm>
            <a:off x="500850" y="16573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systemctl enable postgresql.service</a:t>
            </a:r>
          </a:p>
        </p:txBody>
      </p:sp>
      <p:sp>
        <p:nvSpPr>
          <p:cNvPr id="340" name="Shape 340"/>
          <p:cNvSpPr txBox="1"/>
          <p:nvPr/>
        </p:nvSpPr>
        <p:spPr>
          <a:xfrm>
            <a:off x="400050" y="2228850"/>
            <a:ext cx="6428100" cy="971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comando abaixo, é necessário apenas uma vez, é para criação do PGDATA. Pode ser, que em versões antigas do RedHat ou CentOS, este comando não seja necessário.</a:t>
            </a:r>
          </a:p>
          <a:p>
            <a:pPr lvl="0">
              <a:spcBef>
                <a:spcPts val="0"/>
              </a:spcBef>
              <a:buNone/>
            </a:pPr>
            <a:r>
              <a:t/>
            </a:r>
            <a:endParaRPr/>
          </a:p>
        </p:txBody>
      </p:sp>
      <p:sp>
        <p:nvSpPr>
          <p:cNvPr id="341" name="Shape 341"/>
          <p:cNvSpPr/>
          <p:nvPr/>
        </p:nvSpPr>
        <p:spPr>
          <a:xfrm>
            <a:off x="381000" y="3200400"/>
            <a:ext cx="6428100" cy="495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2" name="Shape 342"/>
          <p:cNvSpPr txBox="1"/>
          <p:nvPr/>
        </p:nvSpPr>
        <p:spPr>
          <a:xfrm>
            <a:off x="500850" y="32191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service postgresql initdb</a:t>
            </a:r>
          </a:p>
        </p:txBody>
      </p:sp>
      <p:sp>
        <p:nvSpPr>
          <p:cNvPr id="343" name="Shape 343"/>
          <p:cNvSpPr txBox="1"/>
          <p:nvPr/>
        </p:nvSpPr>
        <p:spPr>
          <a:xfrm>
            <a:off x="400050" y="3829050"/>
            <a:ext cx="6428100" cy="971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Edite o arquivo "</a:t>
            </a:r>
            <a:r>
              <a:rPr b="1" lang="pt-BR" sz="1500">
                <a:solidFill>
                  <a:schemeClr val="dk1"/>
                </a:solidFill>
              </a:rPr>
              <a:t>/var/lib/pgsql/data/pg_hba.conf</a:t>
            </a:r>
            <a:r>
              <a:rPr lang="pt-BR" sz="1500">
                <a:solidFill>
                  <a:schemeClr val="dk1"/>
                </a:solidFill>
              </a:rPr>
              <a:t>" para que usuário sejam autenticados através de senha e o usuário postgres se mantenham através de ident. As alterações mais relevantes, são:</a:t>
            </a:r>
          </a:p>
          <a:p>
            <a:pPr lvl="0" rtl="0">
              <a:spcBef>
                <a:spcPts val="0"/>
              </a:spcBef>
              <a:buNone/>
            </a:pPr>
            <a:r>
              <a:t/>
            </a:r>
            <a:endParaRPr/>
          </a:p>
        </p:txBody>
      </p:sp>
      <p:sp>
        <p:nvSpPr>
          <p:cNvPr id="344" name="Shape 344"/>
          <p:cNvSpPr/>
          <p:nvPr/>
        </p:nvSpPr>
        <p:spPr>
          <a:xfrm>
            <a:off x="419100" y="4876950"/>
            <a:ext cx="6428100" cy="1885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txBox="1"/>
          <p:nvPr/>
        </p:nvSpPr>
        <p:spPr>
          <a:xfrm>
            <a:off x="533400" y="4877100"/>
            <a:ext cx="6428100" cy="723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local   all         postgres                          ident</a:t>
            </a:r>
            <a:br>
              <a:rPr lang="pt-BR" sz="1500">
                <a:solidFill>
                  <a:schemeClr val="dk1"/>
                </a:solidFill>
              </a:rPr>
            </a:br>
            <a:r>
              <a:rPr lang="pt-BR" sz="1500">
                <a:solidFill>
                  <a:schemeClr val="dk1"/>
                </a:solidFill>
              </a:rPr>
              <a:t>local   all         all                                    md5</a:t>
            </a:r>
            <a:br>
              <a:rPr lang="pt-BR" sz="1500">
                <a:solidFill>
                  <a:schemeClr val="dk1"/>
                </a:solidFill>
              </a:rPr>
            </a:br>
            <a:r>
              <a:rPr lang="pt-BR" sz="1500">
                <a:solidFill>
                  <a:schemeClr val="dk1"/>
                </a:solidFill>
              </a:rPr>
              <a:t># IPv4 local connections:</a:t>
            </a:r>
            <a:br>
              <a:rPr lang="pt-BR" sz="1500">
                <a:solidFill>
                  <a:schemeClr val="dk1"/>
                </a:solidFill>
              </a:rPr>
            </a:br>
            <a:r>
              <a:rPr lang="pt-BR" sz="1500">
                <a:solidFill>
                  <a:schemeClr val="dk1"/>
                </a:solidFill>
              </a:rPr>
              <a:t>host    all         all         127.0.0.1/32       md5</a:t>
            </a:r>
            <a:br>
              <a:rPr lang="pt-BR" sz="1500">
                <a:solidFill>
                  <a:schemeClr val="dk1"/>
                </a:solidFill>
              </a:rPr>
            </a:br>
            <a:r>
              <a:rPr lang="pt-BR" sz="1500">
                <a:solidFill>
                  <a:schemeClr val="dk1"/>
                </a:solidFill>
              </a:rPr>
              <a:t># IPv6 local connections:</a:t>
            </a:r>
            <a:br>
              <a:rPr lang="pt-BR" sz="1500">
                <a:solidFill>
                  <a:schemeClr val="dk1"/>
                </a:solidFill>
              </a:rPr>
            </a:br>
            <a:r>
              <a:rPr lang="pt-BR" sz="1500">
                <a:solidFill>
                  <a:schemeClr val="dk1"/>
                </a:solidFill>
              </a:rPr>
              <a:t>host    all         all         ::1/128                md5</a:t>
            </a:r>
          </a:p>
        </p:txBody>
      </p:sp>
      <p:sp>
        <p:nvSpPr>
          <p:cNvPr id="346" name="Shape 346"/>
          <p:cNvSpPr txBox="1"/>
          <p:nvPr/>
        </p:nvSpPr>
        <p:spPr>
          <a:xfrm>
            <a:off x="438150" y="6915150"/>
            <a:ext cx="6428100" cy="552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iniciar o servidor do PostgreSQL.</a:t>
            </a:r>
          </a:p>
        </p:txBody>
      </p:sp>
      <p:sp>
        <p:nvSpPr>
          <p:cNvPr id="347" name="Shape 347"/>
          <p:cNvSpPr/>
          <p:nvPr/>
        </p:nvSpPr>
        <p:spPr>
          <a:xfrm>
            <a:off x="419100" y="7372350"/>
            <a:ext cx="6428100" cy="495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8" name="Shape 348"/>
          <p:cNvSpPr txBox="1"/>
          <p:nvPr/>
        </p:nvSpPr>
        <p:spPr>
          <a:xfrm>
            <a:off x="538950" y="739110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systemctl start postgresql.service</a:t>
            </a:r>
          </a:p>
        </p:txBody>
      </p:sp>
      <p:sp>
        <p:nvSpPr>
          <p:cNvPr id="349" name="Shape 349"/>
          <p:cNvSpPr txBox="1"/>
          <p:nvPr/>
        </p:nvSpPr>
        <p:spPr>
          <a:xfrm>
            <a:off x="419100" y="8039100"/>
            <a:ext cx="6428100" cy="1314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criar o usuário e o banco para utilização do CKAN, no primeiro comando será solicitado uma senha, lembre-se que iremos utilizar esta senha nos arquivos de configuração posteriormente.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0" y="0"/>
            <a:ext cx="7560000" cy="10680410"/>
          </a:xfrm>
          <a:prstGeom prst="rect">
            <a:avLst/>
          </a:prstGeom>
          <a:noFill/>
          <a:ln>
            <a:noFill/>
          </a:ln>
        </p:spPr>
      </p:pic>
      <p:sp>
        <p:nvSpPr>
          <p:cNvPr id="355" name="Shape 355"/>
          <p:cNvSpPr/>
          <p:nvPr/>
        </p:nvSpPr>
        <p:spPr>
          <a:xfrm>
            <a:off x="381000" y="724200"/>
            <a:ext cx="6428100" cy="11046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56" name="Shape 356"/>
          <p:cNvSpPr txBox="1"/>
          <p:nvPr/>
        </p:nvSpPr>
        <p:spPr>
          <a:xfrm>
            <a:off x="500850" y="742950"/>
            <a:ext cx="5848200" cy="971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latin typeface="Consolas"/>
                <a:ea typeface="Consolas"/>
                <a:cs typeface="Consolas"/>
                <a:sym typeface="Consolas"/>
              </a:rPr>
              <a:t># sudo -u postgres createuser -S -D -R -P ckan_default</a:t>
            </a:r>
          </a:p>
          <a:p>
            <a:pPr lvl="0" rtl="0">
              <a:lnSpc>
                <a:spcPct val="115000"/>
              </a:lnSpc>
              <a:spcBef>
                <a:spcPts val="0"/>
              </a:spcBef>
              <a:buNone/>
            </a:pPr>
            <a:r>
              <a:rPr lang="pt-BR" sz="1500">
                <a:solidFill>
                  <a:schemeClr val="dk1"/>
                </a:solidFill>
                <a:latin typeface="Consolas"/>
                <a:ea typeface="Consolas"/>
                <a:cs typeface="Consolas"/>
                <a:sym typeface="Consolas"/>
              </a:rPr>
              <a:t># sudo -u postgres createdb -O ckan_default ckan_default -E utf-8</a:t>
            </a:r>
          </a:p>
        </p:txBody>
      </p:sp>
      <p:sp>
        <p:nvSpPr>
          <p:cNvPr id="357" name="Shape 357"/>
          <p:cNvSpPr txBox="1"/>
          <p:nvPr/>
        </p:nvSpPr>
        <p:spPr>
          <a:xfrm>
            <a:off x="347100" y="1752600"/>
            <a:ext cx="6343500" cy="5526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Criar a configuração do CKAN no sistema</a:t>
            </a:r>
          </a:p>
        </p:txBody>
      </p:sp>
      <p:sp>
        <p:nvSpPr>
          <p:cNvPr id="358" name="Shape 358"/>
          <p:cNvSpPr txBox="1"/>
          <p:nvPr/>
        </p:nvSpPr>
        <p:spPr>
          <a:xfrm>
            <a:off x="342900" y="2362200"/>
            <a:ext cx="6428100" cy="704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criar o diretório onde teremos os arquivos de configuração do CKAN.</a:t>
            </a:r>
          </a:p>
        </p:txBody>
      </p:sp>
      <p:sp>
        <p:nvSpPr>
          <p:cNvPr id="359" name="Shape 359"/>
          <p:cNvSpPr/>
          <p:nvPr/>
        </p:nvSpPr>
        <p:spPr>
          <a:xfrm>
            <a:off x="381000" y="3123900"/>
            <a:ext cx="6428100" cy="7815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60" name="Shape 360"/>
          <p:cNvSpPr txBox="1"/>
          <p:nvPr/>
        </p:nvSpPr>
        <p:spPr>
          <a:xfrm>
            <a:off x="500850" y="31426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mkdir -p /etc/ckan/default</a:t>
            </a:r>
            <a:br>
              <a:rPr lang="pt-BR" sz="1500">
                <a:solidFill>
                  <a:schemeClr val="dk1"/>
                </a:solidFill>
              </a:rPr>
            </a:br>
            <a:r>
              <a:rPr lang="pt-BR" sz="1500">
                <a:solidFill>
                  <a:schemeClr val="dk1"/>
                </a:solidFill>
              </a:rPr>
              <a:t># chown -R ckan /etc/ckan/</a:t>
            </a:r>
          </a:p>
        </p:txBody>
      </p:sp>
      <p:sp>
        <p:nvSpPr>
          <p:cNvPr id="361" name="Shape 361"/>
          <p:cNvSpPr txBox="1"/>
          <p:nvPr/>
        </p:nvSpPr>
        <p:spPr>
          <a:xfrm>
            <a:off x="381000" y="4190100"/>
            <a:ext cx="6428100" cy="704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Com o usuário do CKAN, vamos criar o arquivo de configuração inicial.</a:t>
            </a:r>
          </a:p>
        </p:txBody>
      </p:sp>
      <p:sp>
        <p:nvSpPr>
          <p:cNvPr id="362" name="Shape 362"/>
          <p:cNvSpPr/>
          <p:nvPr/>
        </p:nvSpPr>
        <p:spPr>
          <a:xfrm>
            <a:off x="413550" y="4724100"/>
            <a:ext cx="6428100" cy="13146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63" name="Shape 363"/>
          <p:cNvSpPr txBox="1"/>
          <p:nvPr/>
        </p:nvSpPr>
        <p:spPr>
          <a:xfrm>
            <a:off x="533400" y="4742850"/>
            <a:ext cx="58482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su -s /bin/bash - ckan</a:t>
            </a:r>
            <a:br>
              <a:rPr lang="pt-BR" sz="1500">
                <a:solidFill>
                  <a:schemeClr val="dk1"/>
                </a:solidFill>
              </a:rPr>
            </a:br>
            <a:r>
              <a:rPr lang="pt-BR" sz="1500">
                <a:solidFill>
                  <a:schemeClr val="dk1"/>
                </a:solidFill>
              </a:rPr>
              <a:t>. default/bin/activate</a:t>
            </a:r>
            <a:br>
              <a:rPr lang="pt-BR" sz="1500">
                <a:solidFill>
                  <a:schemeClr val="dk1"/>
                </a:solidFill>
              </a:rPr>
            </a:br>
            <a:r>
              <a:rPr lang="pt-BR" sz="1500">
                <a:solidFill>
                  <a:schemeClr val="dk1"/>
                </a:solidFill>
              </a:rPr>
              <a:t>cd /usr/lib/ckan/default/src/ckan</a:t>
            </a:r>
            <a:br>
              <a:rPr lang="pt-BR" sz="1500">
                <a:solidFill>
                  <a:schemeClr val="dk1"/>
                </a:solidFill>
              </a:rPr>
            </a:br>
            <a:r>
              <a:rPr lang="pt-BR" sz="1500">
                <a:solidFill>
                  <a:schemeClr val="dk1"/>
                </a:solidFill>
              </a:rPr>
              <a:t>paster make-config ckan /etc/ckan/default/development.ini</a:t>
            </a:r>
          </a:p>
        </p:txBody>
      </p:sp>
      <p:sp>
        <p:nvSpPr>
          <p:cNvPr id="364" name="Shape 364"/>
          <p:cNvSpPr txBox="1"/>
          <p:nvPr/>
        </p:nvSpPr>
        <p:spPr>
          <a:xfrm>
            <a:off x="381000" y="6229350"/>
            <a:ext cx="6428100" cy="1314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Para finalizar, iremos editar o arquivo "</a:t>
            </a:r>
            <a:r>
              <a:rPr b="1" lang="pt-BR" sz="1500">
                <a:solidFill>
                  <a:schemeClr val="dk1"/>
                </a:solidFill>
              </a:rPr>
              <a:t>/etc/ckan/default/development.ini</a:t>
            </a:r>
            <a:r>
              <a:rPr lang="pt-BR" sz="1500">
                <a:solidFill>
                  <a:schemeClr val="dk1"/>
                </a:solidFill>
              </a:rPr>
              <a:t>" e alterar os seguintes parâmetros:</a:t>
            </a:r>
          </a:p>
        </p:txBody>
      </p:sp>
      <p:sp>
        <p:nvSpPr>
          <p:cNvPr id="365" name="Shape 365"/>
          <p:cNvSpPr/>
          <p:nvPr/>
        </p:nvSpPr>
        <p:spPr>
          <a:xfrm>
            <a:off x="432600" y="7103550"/>
            <a:ext cx="6428100" cy="14691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txBox="1"/>
          <p:nvPr/>
        </p:nvSpPr>
        <p:spPr>
          <a:xfrm>
            <a:off x="448950" y="7256100"/>
            <a:ext cx="6343500" cy="723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sqlalchemy.url = postgresql://ckan_default:pass@localhost/ckan_default</a:t>
            </a:r>
            <a:br>
              <a:rPr lang="pt-BR" sz="1500">
                <a:solidFill>
                  <a:schemeClr val="dk1"/>
                </a:solidFill>
              </a:rPr>
            </a:br>
            <a:r>
              <a:rPr lang="pt-BR" sz="1500">
                <a:solidFill>
                  <a:schemeClr val="dk1"/>
                </a:solidFill>
              </a:rPr>
              <a:t>ckan.site_id = default</a:t>
            </a:r>
            <a:br>
              <a:rPr lang="pt-BR" sz="1500">
                <a:solidFill>
                  <a:schemeClr val="dk1"/>
                </a:solidFill>
              </a:rPr>
            </a:br>
            <a:r>
              <a:rPr lang="pt-BR" sz="1500">
                <a:solidFill>
                  <a:schemeClr val="dk1"/>
                </a:solidFill>
              </a:rPr>
              <a:t>solr_url = </a:t>
            </a:r>
            <a:r>
              <a:rPr lang="pt-BR" sz="1500" u="sng">
                <a:solidFill>
                  <a:srgbClr val="1155CC"/>
                </a:solidFill>
                <a:hlinkClick r:id="rId4"/>
              </a:rPr>
              <a:t>http://127.0.0.1:8080/solr/ckan-schema-2.0</a:t>
            </a:r>
          </a:p>
          <a:p>
            <a:pPr lvl="0" rtl="0">
              <a:lnSpc>
                <a:spcPct val="115000"/>
              </a:lnSpc>
              <a:spcBef>
                <a:spcPts val="0"/>
              </a:spcBef>
              <a:buNone/>
            </a:pPr>
            <a:r>
              <a:rPr lang="pt-BR" sz="1500">
                <a:solidFill>
                  <a:schemeClr val="dk1"/>
                </a:solidFill>
              </a:rPr>
              <a:t>ckan.site_url = http://localhost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pic>
        <p:nvPicPr>
          <p:cNvPr id="371" name="Shape 371"/>
          <p:cNvPicPr preferRelativeResize="0"/>
          <p:nvPr/>
        </p:nvPicPr>
        <p:blipFill>
          <a:blip r:embed="rId3">
            <a:alphaModFix/>
          </a:blip>
          <a:stretch>
            <a:fillRect/>
          </a:stretch>
        </p:blipFill>
        <p:spPr>
          <a:xfrm>
            <a:off x="1425" y="117700"/>
            <a:ext cx="7560000" cy="10680410"/>
          </a:xfrm>
          <a:prstGeom prst="rect">
            <a:avLst/>
          </a:prstGeom>
          <a:noFill/>
          <a:ln>
            <a:noFill/>
          </a:ln>
        </p:spPr>
      </p:pic>
      <p:sp>
        <p:nvSpPr>
          <p:cNvPr id="372" name="Shape 372"/>
          <p:cNvSpPr txBox="1"/>
          <p:nvPr/>
        </p:nvSpPr>
        <p:spPr>
          <a:xfrm>
            <a:off x="347100" y="552450"/>
            <a:ext cx="6343500" cy="5526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Instalando e configurando o Apache Solr</a:t>
            </a:r>
          </a:p>
        </p:txBody>
      </p:sp>
      <p:sp>
        <p:nvSpPr>
          <p:cNvPr id="373" name="Shape 373"/>
          <p:cNvSpPr txBox="1"/>
          <p:nvPr/>
        </p:nvSpPr>
        <p:spPr>
          <a:xfrm>
            <a:off x="381000" y="1162050"/>
            <a:ext cx="6781800" cy="1390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É recomendado a utilização 1.4.1 do Apache Solr com o CKAN. Faça o download pelo comando:</a:t>
            </a:r>
          </a:p>
        </p:txBody>
      </p:sp>
      <p:sp>
        <p:nvSpPr>
          <p:cNvPr id="374" name="Shape 374"/>
          <p:cNvSpPr/>
          <p:nvPr/>
        </p:nvSpPr>
        <p:spPr>
          <a:xfrm>
            <a:off x="381000" y="1923750"/>
            <a:ext cx="6428100" cy="9717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75" name="Shape 375"/>
          <p:cNvSpPr txBox="1"/>
          <p:nvPr/>
        </p:nvSpPr>
        <p:spPr>
          <a:xfrm>
            <a:off x="500850" y="1942500"/>
            <a:ext cx="6189900" cy="971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 curl http://archive.apache.org/dist/lucene/solr/1.4.1/apache-solr-1.4.1.tgz | tar xzf -</a:t>
            </a:r>
          </a:p>
        </p:txBody>
      </p:sp>
      <p:sp>
        <p:nvSpPr>
          <p:cNvPr id="376" name="Shape 376"/>
          <p:cNvSpPr txBox="1"/>
          <p:nvPr/>
        </p:nvSpPr>
        <p:spPr>
          <a:xfrm>
            <a:off x="381000" y="3028950"/>
            <a:ext cx="6428100" cy="438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Crie os diretórios para atender todos os cores.</a:t>
            </a:r>
          </a:p>
        </p:txBody>
      </p:sp>
      <p:sp>
        <p:nvSpPr>
          <p:cNvPr id="377" name="Shape 377"/>
          <p:cNvSpPr/>
          <p:nvPr/>
        </p:nvSpPr>
        <p:spPr>
          <a:xfrm>
            <a:off x="381750" y="3600150"/>
            <a:ext cx="6428100" cy="7815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78" name="Shape 378"/>
          <p:cNvSpPr txBox="1"/>
          <p:nvPr/>
        </p:nvSpPr>
        <p:spPr>
          <a:xfrm>
            <a:off x="501600" y="3618900"/>
            <a:ext cx="6189900" cy="9717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mkdir -p /usr/share/solr/core0 /var/lib/solr/data/core0 /etc/solr/core0</a:t>
            </a:r>
          </a:p>
          <a:p>
            <a:pPr lvl="0" rtl="0" algn="just">
              <a:lnSpc>
                <a:spcPct val="115000"/>
              </a:lnSpc>
              <a:spcBef>
                <a:spcPts val="0"/>
              </a:spcBef>
              <a:buNone/>
            </a:pPr>
            <a:r>
              <a:rPr lang="pt-BR" sz="1500">
                <a:solidFill>
                  <a:schemeClr val="dk1"/>
                </a:solidFill>
              </a:rPr>
              <a:t># mkdir -p /usr/share/solr/core1 /var/lib/solr/data/core1 /etc/solr/core1</a:t>
            </a:r>
          </a:p>
        </p:txBody>
      </p:sp>
      <p:sp>
        <p:nvSpPr>
          <p:cNvPr id="379" name="Shape 379"/>
          <p:cNvSpPr/>
          <p:nvPr/>
        </p:nvSpPr>
        <p:spPr>
          <a:xfrm>
            <a:off x="381000" y="5067600"/>
            <a:ext cx="6428100" cy="5526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80" name="Shape 380"/>
          <p:cNvSpPr txBox="1"/>
          <p:nvPr/>
        </p:nvSpPr>
        <p:spPr>
          <a:xfrm>
            <a:off x="400050" y="4533900"/>
            <a:ext cx="6515100" cy="438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Copie o Apache Solr para o diretório.</a:t>
            </a:r>
          </a:p>
        </p:txBody>
      </p:sp>
      <p:sp>
        <p:nvSpPr>
          <p:cNvPr id="381" name="Shape 381"/>
          <p:cNvSpPr txBox="1"/>
          <p:nvPr/>
        </p:nvSpPr>
        <p:spPr>
          <a:xfrm>
            <a:off x="476250" y="5124450"/>
            <a:ext cx="6515100" cy="666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cp apache-solr-1.4.1/dist/apache-solr-1.4.1.war /usr/share/solr</a:t>
            </a:r>
          </a:p>
        </p:txBody>
      </p:sp>
      <p:sp>
        <p:nvSpPr>
          <p:cNvPr id="382" name="Shape 382"/>
          <p:cNvSpPr txBox="1"/>
          <p:nvPr/>
        </p:nvSpPr>
        <p:spPr>
          <a:xfrm>
            <a:off x="438150" y="5772150"/>
            <a:ext cx="6343500" cy="781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Copie um uração exemplo de configdo Apache Solr para o diretório core0</a:t>
            </a:r>
          </a:p>
          <a:p>
            <a:pPr lvl="0" rtl="0" algn="just">
              <a:lnSpc>
                <a:spcPct val="115000"/>
              </a:lnSpc>
              <a:spcBef>
                <a:spcPts val="0"/>
              </a:spcBef>
              <a:buClr>
                <a:schemeClr val="dk1"/>
              </a:buClr>
              <a:buSzPct val="73333"/>
              <a:buFont typeface="Arial"/>
              <a:buNone/>
            </a:pPr>
            <a:r>
              <a:rPr lang="pt-BR" sz="1500">
                <a:solidFill>
                  <a:schemeClr val="dk1"/>
                </a:solidFill>
              </a:rPr>
              <a:t>.</a:t>
            </a:r>
          </a:p>
        </p:txBody>
      </p:sp>
      <p:sp>
        <p:nvSpPr>
          <p:cNvPr id="383" name="Shape 383"/>
          <p:cNvSpPr/>
          <p:nvPr/>
        </p:nvSpPr>
        <p:spPr>
          <a:xfrm>
            <a:off x="428625" y="6534150"/>
            <a:ext cx="6428100" cy="5526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84" name="Shape 384"/>
          <p:cNvSpPr txBox="1"/>
          <p:nvPr/>
        </p:nvSpPr>
        <p:spPr>
          <a:xfrm>
            <a:off x="523875" y="6591000"/>
            <a:ext cx="6515100" cy="666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cp apache-solr-1.4.1/dist/apache-solr-1.4.1.war /usr/share/solr</a:t>
            </a:r>
          </a:p>
        </p:txBody>
      </p:sp>
      <p:sp>
        <p:nvSpPr>
          <p:cNvPr id="385" name="Shape 385"/>
          <p:cNvSpPr txBox="1"/>
          <p:nvPr/>
        </p:nvSpPr>
        <p:spPr>
          <a:xfrm>
            <a:off x="423300" y="7220850"/>
            <a:ext cx="6343500" cy="781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Edite o arquivo "/etc/solr/core0/conf/solrconfig.xml" e altere as seguintes instruções:</a:t>
            </a:r>
          </a:p>
          <a:p>
            <a:pPr lvl="0" rtl="0" algn="just">
              <a:lnSpc>
                <a:spcPct val="115000"/>
              </a:lnSpc>
              <a:spcBef>
                <a:spcPts val="0"/>
              </a:spcBef>
              <a:buNone/>
            </a:pPr>
            <a:r>
              <a:rPr lang="pt-BR" sz="1500">
                <a:solidFill>
                  <a:schemeClr val="dk1"/>
                </a:solidFill>
              </a:rPr>
              <a:t>.</a:t>
            </a:r>
          </a:p>
        </p:txBody>
      </p:sp>
      <p:sp>
        <p:nvSpPr>
          <p:cNvPr id="386" name="Shape 386"/>
          <p:cNvSpPr/>
          <p:nvPr/>
        </p:nvSpPr>
        <p:spPr>
          <a:xfrm>
            <a:off x="400050" y="7924500"/>
            <a:ext cx="6428100" cy="5526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87" name="Shape 387"/>
          <p:cNvSpPr txBox="1"/>
          <p:nvPr/>
        </p:nvSpPr>
        <p:spPr>
          <a:xfrm>
            <a:off x="495300" y="7981350"/>
            <a:ext cx="6515100" cy="666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 cp apache-solr-1.4.1/dist/apache-solr-1.4.1.war /usr/share/solr</a:t>
            </a:r>
          </a:p>
        </p:txBody>
      </p:sp>
      <p:sp>
        <p:nvSpPr>
          <p:cNvPr id="388" name="Shape 388"/>
          <p:cNvSpPr txBox="1"/>
          <p:nvPr/>
        </p:nvSpPr>
        <p:spPr>
          <a:xfrm>
            <a:off x="464875" y="8677575"/>
            <a:ext cx="6343500" cy="971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Copie a configuração do core0 para o core1, e crie os links simbólicos necessários.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pic>
        <p:nvPicPr>
          <p:cNvPr id="393" name="Shape 393"/>
          <p:cNvPicPr preferRelativeResize="0"/>
          <p:nvPr/>
        </p:nvPicPr>
        <p:blipFill>
          <a:blip r:embed="rId3">
            <a:alphaModFix/>
          </a:blip>
          <a:stretch>
            <a:fillRect/>
          </a:stretch>
        </p:blipFill>
        <p:spPr>
          <a:xfrm>
            <a:off x="1425" y="117700"/>
            <a:ext cx="7560000" cy="10680410"/>
          </a:xfrm>
          <a:prstGeom prst="rect">
            <a:avLst/>
          </a:prstGeom>
          <a:noFill/>
          <a:ln>
            <a:noFill/>
          </a:ln>
        </p:spPr>
      </p:pic>
      <p:sp>
        <p:nvSpPr>
          <p:cNvPr id="394" name="Shape 394"/>
          <p:cNvSpPr/>
          <p:nvPr/>
        </p:nvSpPr>
        <p:spPr>
          <a:xfrm>
            <a:off x="610025" y="595125"/>
            <a:ext cx="6641100" cy="9963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txBox="1"/>
          <p:nvPr/>
        </p:nvSpPr>
        <p:spPr>
          <a:xfrm>
            <a:off x="809275" y="629625"/>
            <a:ext cx="6220500" cy="752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cp -r /etc/solr/core0/conf /etc/solr/core1</a:t>
            </a:r>
            <a:br>
              <a:rPr lang="pt-BR" sz="1500">
                <a:solidFill>
                  <a:schemeClr val="dk1"/>
                </a:solidFill>
              </a:rPr>
            </a:br>
            <a:r>
              <a:rPr lang="pt-BR" sz="1500">
                <a:solidFill>
                  <a:schemeClr val="dk1"/>
                </a:solidFill>
              </a:rPr>
              <a:t># ln -s /etc/solr/core0/conf /usr/share/solr/core0/conf</a:t>
            </a:r>
            <a:br>
              <a:rPr lang="pt-BR" sz="1500">
                <a:solidFill>
                  <a:schemeClr val="dk1"/>
                </a:solidFill>
              </a:rPr>
            </a:br>
            <a:r>
              <a:rPr lang="pt-BR" sz="1500">
                <a:solidFill>
                  <a:schemeClr val="dk1"/>
                </a:solidFill>
              </a:rPr>
              <a:t># ln -s /etc/solr/core1/conf /usr/share/solr/core1/conf</a:t>
            </a:r>
          </a:p>
        </p:txBody>
      </p:sp>
      <p:sp>
        <p:nvSpPr>
          <p:cNvPr id="396" name="Shape 396"/>
          <p:cNvSpPr txBox="1"/>
          <p:nvPr/>
        </p:nvSpPr>
        <p:spPr>
          <a:xfrm>
            <a:off x="533825" y="1609937"/>
            <a:ext cx="6641100" cy="376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utilizar o schema do CKAN.</a:t>
            </a:r>
          </a:p>
        </p:txBody>
      </p:sp>
      <p:sp>
        <p:nvSpPr>
          <p:cNvPr id="397" name="Shape 397"/>
          <p:cNvSpPr/>
          <p:nvPr/>
        </p:nvSpPr>
        <p:spPr>
          <a:xfrm>
            <a:off x="533825" y="2080850"/>
            <a:ext cx="6641100" cy="19923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txBox="1"/>
          <p:nvPr/>
        </p:nvSpPr>
        <p:spPr>
          <a:xfrm>
            <a:off x="666650" y="2159600"/>
            <a:ext cx="6286800" cy="1372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 rm -f /etc/solr/core0/conf/schema.xml</a:t>
            </a:r>
            <a:br>
              <a:rPr lang="pt-BR" sz="1500">
                <a:solidFill>
                  <a:schemeClr val="dk1"/>
                </a:solidFill>
              </a:rPr>
            </a:br>
            <a:r>
              <a:rPr lang="pt-BR" sz="1500">
                <a:solidFill>
                  <a:schemeClr val="dk1"/>
                </a:solidFill>
              </a:rPr>
              <a:t># ln -s /usr/lib/ckan/default/src/ckan/ckan/config/solr/schema-2.0.xml /etc/solr/core0/conf/schema.xml</a:t>
            </a:r>
            <a:br>
              <a:rPr lang="pt-BR" sz="1500">
                <a:solidFill>
                  <a:schemeClr val="dk1"/>
                </a:solidFill>
              </a:rPr>
            </a:br>
            <a:r>
              <a:rPr lang="pt-BR" sz="1500">
                <a:solidFill>
                  <a:schemeClr val="dk1"/>
                </a:solidFill>
              </a:rPr>
              <a:t># rm -f /etc/solr/core1/conf/schema.xml</a:t>
            </a:r>
            <a:br>
              <a:rPr lang="pt-BR" sz="1500">
                <a:solidFill>
                  <a:schemeClr val="dk1"/>
                </a:solidFill>
              </a:rPr>
            </a:br>
            <a:r>
              <a:rPr lang="pt-BR" sz="1500">
                <a:solidFill>
                  <a:schemeClr val="dk1"/>
                </a:solidFill>
              </a:rPr>
              <a:t># ln -s /usr/lib/ckan/default/src/ckan/ckan/config/solr/schema-1.4.xml /etc/solr/core1/conf/schema.xml</a:t>
            </a:r>
          </a:p>
        </p:txBody>
      </p:sp>
      <p:sp>
        <p:nvSpPr>
          <p:cNvPr id="399" name="Shape 399"/>
          <p:cNvSpPr txBox="1"/>
          <p:nvPr/>
        </p:nvSpPr>
        <p:spPr>
          <a:xfrm>
            <a:off x="511700" y="4250225"/>
            <a:ext cx="6641100" cy="1726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Crie um novo arquivo "/etc/tomcat/Catalina/localhost/solr.xml", e adicione o conteúdo abaixo.</a:t>
            </a:r>
          </a:p>
        </p:txBody>
      </p:sp>
      <p:sp>
        <p:nvSpPr>
          <p:cNvPr id="400" name="Shape 400"/>
          <p:cNvSpPr/>
          <p:nvPr/>
        </p:nvSpPr>
        <p:spPr>
          <a:xfrm>
            <a:off x="511700" y="5025025"/>
            <a:ext cx="6596700" cy="1726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txBox="1"/>
          <p:nvPr/>
        </p:nvSpPr>
        <p:spPr>
          <a:xfrm>
            <a:off x="688800" y="5135700"/>
            <a:ext cx="6286800" cy="1128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&lt;Context docBase="/usr/share/solr/apache-solr-1.4.1.war" debug="0" privileged="true" allowLinking="true" crossContext="true"&gt;</a:t>
            </a:r>
            <a:br>
              <a:rPr lang="pt-BR" sz="1500">
                <a:solidFill>
                  <a:schemeClr val="dk1"/>
                </a:solidFill>
              </a:rPr>
            </a:br>
            <a:r>
              <a:rPr lang="pt-BR" sz="1500">
                <a:solidFill>
                  <a:schemeClr val="dk1"/>
                </a:solidFill>
              </a:rPr>
              <a:t>    &lt;Environment name="solr/home" type="java.lang.String" value="/usr/share/solr" override="true" /&gt;</a:t>
            </a:r>
            <a:br>
              <a:rPr lang="pt-BR" sz="1500">
                <a:solidFill>
                  <a:schemeClr val="dk1"/>
                </a:solidFill>
              </a:rPr>
            </a:br>
            <a:r>
              <a:rPr lang="pt-BR" sz="1500">
                <a:solidFill>
                  <a:schemeClr val="dk1"/>
                </a:solidFill>
              </a:rPr>
              <a:t>&lt;/Context&gt;</a:t>
            </a:r>
          </a:p>
        </p:txBody>
      </p:sp>
      <p:sp>
        <p:nvSpPr>
          <p:cNvPr id="402" name="Shape 402"/>
          <p:cNvSpPr txBox="1"/>
          <p:nvPr/>
        </p:nvSpPr>
        <p:spPr>
          <a:xfrm>
            <a:off x="413375" y="6896850"/>
            <a:ext cx="6641100" cy="486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Crie um arquivo novo "/usr/share/solr/solr.xml" com o conteúdo:</a:t>
            </a:r>
          </a:p>
        </p:txBody>
      </p:sp>
      <p:sp>
        <p:nvSpPr>
          <p:cNvPr id="403" name="Shape 403"/>
          <p:cNvSpPr/>
          <p:nvPr/>
        </p:nvSpPr>
        <p:spPr>
          <a:xfrm>
            <a:off x="483075" y="7415775"/>
            <a:ext cx="6596700" cy="2326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txBox="1"/>
          <p:nvPr/>
        </p:nvSpPr>
        <p:spPr>
          <a:xfrm>
            <a:off x="583975" y="7450250"/>
            <a:ext cx="6286800" cy="1128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&lt;solr persistent="true" sharedLib="lib"&gt;</a:t>
            </a:r>
            <a:br>
              <a:rPr lang="pt-BR" sz="1500">
                <a:solidFill>
                  <a:schemeClr val="dk1"/>
                </a:solidFill>
              </a:rPr>
            </a:br>
            <a:r>
              <a:rPr lang="pt-BR" sz="1500">
                <a:solidFill>
                  <a:schemeClr val="dk1"/>
                </a:solidFill>
              </a:rPr>
              <a:t>    &lt;cores adminPath="/admin/cores"&gt;</a:t>
            </a:r>
            <a:br>
              <a:rPr lang="pt-BR" sz="1500">
                <a:solidFill>
                  <a:schemeClr val="dk1"/>
                </a:solidFill>
              </a:rPr>
            </a:br>
            <a:r>
              <a:rPr lang="pt-BR" sz="1500">
                <a:solidFill>
                  <a:schemeClr val="dk1"/>
                </a:solidFill>
              </a:rPr>
              <a:t>        &lt;core name ="ckan-schema-2.0" instanceDir="core0"&gt; &lt;property name="dataDir" value="/var/lib/solr/data/core0" /&gt;&lt;/core&gt;</a:t>
            </a:r>
            <a:br>
              <a:rPr lang="pt-BR" sz="1500">
                <a:solidFill>
                  <a:schemeClr val="dk1"/>
                </a:solidFill>
              </a:rPr>
            </a:br>
            <a:r>
              <a:rPr lang="pt-BR" sz="1500">
                <a:solidFill>
                  <a:schemeClr val="dk1"/>
                </a:solidFill>
              </a:rPr>
              <a:t>        &lt;core name="ckan-schema-1.4" instanceDir="core1"&gt; &lt;property name="dataDir" value="/var/lib/solr/data/core1" /&gt;&lt;/core&gt;</a:t>
            </a:r>
            <a:br>
              <a:rPr lang="pt-BR" sz="1500">
                <a:solidFill>
                  <a:schemeClr val="dk1"/>
                </a:solidFill>
              </a:rPr>
            </a:br>
            <a:r>
              <a:rPr lang="pt-BR" sz="1500">
                <a:solidFill>
                  <a:schemeClr val="dk1"/>
                </a:solidFill>
              </a:rPr>
              <a:t>    &lt;/cores&gt;</a:t>
            </a:r>
            <a:br>
              <a:rPr lang="pt-BR" sz="1500">
                <a:solidFill>
                  <a:schemeClr val="dk1"/>
                </a:solidFill>
              </a:rPr>
            </a:br>
            <a:r>
              <a:rPr lang="pt-BR" sz="1500">
                <a:solidFill>
                  <a:schemeClr val="dk1"/>
                </a:solidFill>
              </a:rPr>
              <a:t>&lt;/solr&gt;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pic>
        <p:nvPicPr>
          <p:cNvPr id="409" name="Shape 409"/>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10" name="Shape 410"/>
          <p:cNvSpPr txBox="1"/>
          <p:nvPr/>
        </p:nvSpPr>
        <p:spPr>
          <a:xfrm>
            <a:off x="574275" y="531225"/>
            <a:ext cx="6729600" cy="398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Configure as permissões dos diretórios.</a:t>
            </a:r>
          </a:p>
        </p:txBody>
      </p:sp>
      <p:sp>
        <p:nvSpPr>
          <p:cNvPr id="411" name="Shape 411"/>
          <p:cNvSpPr/>
          <p:nvPr/>
        </p:nvSpPr>
        <p:spPr>
          <a:xfrm>
            <a:off x="442725" y="1106825"/>
            <a:ext cx="6840300" cy="4869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txBox="1"/>
          <p:nvPr/>
        </p:nvSpPr>
        <p:spPr>
          <a:xfrm>
            <a:off x="574275" y="1109400"/>
            <a:ext cx="6729600" cy="398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chown -R tomcat:tomcat /usr/share/solr /var/lib/solr</a:t>
            </a:r>
          </a:p>
        </p:txBody>
      </p:sp>
      <p:sp>
        <p:nvSpPr>
          <p:cNvPr id="413" name="Shape 413"/>
          <p:cNvSpPr txBox="1"/>
          <p:nvPr/>
        </p:nvSpPr>
        <p:spPr>
          <a:xfrm>
            <a:off x="420600" y="1770925"/>
            <a:ext cx="6840300" cy="486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Vamos ativar os serviços do tomcat.</a:t>
            </a:r>
          </a:p>
        </p:txBody>
      </p:sp>
      <p:sp>
        <p:nvSpPr>
          <p:cNvPr id="414" name="Shape 414"/>
          <p:cNvSpPr/>
          <p:nvPr/>
        </p:nvSpPr>
        <p:spPr>
          <a:xfrm>
            <a:off x="498075" y="2257825"/>
            <a:ext cx="6729600" cy="841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txBox="1"/>
          <p:nvPr/>
        </p:nvSpPr>
        <p:spPr>
          <a:xfrm>
            <a:off x="641975" y="2314550"/>
            <a:ext cx="6375300" cy="84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systemctl enable tomcat.service</a:t>
            </a:r>
            <a:br>
              <a:rPr lang="pt-BR" sz="1500">
                <a:solidFill>
                  <a:schemeClr val="dk1"/>
                </a:solidFill>
              </a:rPr>
            </a:br>
            <a:r>
              <a:rPr lang="pt-BR" sz="1500">
                <a:solidFill>
                  <a:schemeClr val="dk1"/>
                </a:solidFill>
              </a:rPr>
              <a:t># systemctl start tomcat.service</a:t>
            </a:r>
          </a:p>
        </p:txBody>
      </p:sp>
      <p:sp>
        <p:nvSpPr>
          <p:cNvPr id="416" name="Shape 416"/>
          <p:cNvSpPr txBox="1"/>
          <p:nvPr/>
        </p:nvSpPr>
        <p:spPr>
          <a:xfrm>
            <a:off x="464875" y="3364775"/>
            <a:ext cx="6729600" cy="84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testar se o tomcat e o Apache Solr estão executando corretamente, acesse os endereços no servidor:</a:t>
            </a:r>
          </a:p>
        </p:txBody>
      </p:sp>
      <p:sp>
        <p:nvSpPr>
          <p:cNvPr id="417" name="Shape 417"/>
          <p:cNvSpPr/>
          <p:nvPr/>
        </p:nvSpPr>
        <p:spPr>
          <a:xfrm>
            <a:off x="553425" y="4073150"/>
            <a:ext cx="6641100" cy="8412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8" name="Shape 418"/>
          <p:cNvSpPr txBox="1"/>
          <p:nvPr/>
        </p:nvSpPr>
        <p:spPr>
          <a:xfrm>
            <a:off x="618525" y="4128350"/>
            <a:ext cx="6641100" cy="996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curl -X GET http://127.0.0.1:8080/</a:t>
            </a:r>
            <a:br>
              <a:rPr lang="pt-BR" sz="1500">
                <a:solidFill>
                  <a:schemeClr val="dk1"/>
                </a:solidFill>
              </a:rPr>
            </a:br>
            <a:r>
              <a:rPr lang="pt-BR" sz="1500">
                <a:solidFill>
                  <a:schemeClr val="dk1"/>
                </a:solidFill>
              </a:rPr>
              <a:t>curl -X GET http://127.0.0.1:8080/solr</a:t>
            </a:r>
          </a:p>
        </p:txBody>
      </p:sp>
      <p:sp>
        <p:nvSpPr>
          <p:cNvPr id="419" name="Shape 419"/>
          <p:cNvSpPr txBox="1"/>
          <p:nvPr/>
        </p:nvSpPr>
        <p:spPr>
          <a:xfrm>
            <a:off x="459450" y="515785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Acompanhe os logs do Apache para entender qual tipo de problema você pode estar tendo na utilização da aplicação.</a:t>
            </a:r>
          </a:p>
        </p:txBody>
      </p:sp>
      <p:sp>
        <p:nvSpPr>
          <p:cNvPr id="420" name="Shape 420"/>
          <p:cNvSpPr txBox="1"/>
          <p:nvPr/>
        </p:nvSpPr>
        <p:spPr>
          <a:xfrm>
            <a:off x="459450" y="602105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Clr>
                <a:schemeClr val="dk1"/>
              </a:buClr>
              <a:buSzPct val="55000"/>
              <a:buFont typeface="Arial"/>
              <a:buNone/>
            </a:pPr>
            <a:r>
              <a:rPr b="1" lang="pt-BR" sz="2000">
                <a:solidFill>
                  <a:srgbClr val="38761D"/>
                </a:solidFill>
              </a:rPr>
              <a:t>Criação das tabelas no banco de dados</a:t>
            </a:r>
          </a:p>
        </p:txBody>
      </p:sp>
      <p:sp>
        <p:nvSpPr>
          <p:cNvPr id="421" name="Shape 421"/>
          <p:cNvSpPr txBox="1"/>
          <p:nvPr/>
        </p:nvSpPr>
        <p:spPr>
          <a:xfrm>
            <a:off x="597700" y="6663125"/>
            <a:ext cx="6502800" cy="996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Executar o comando no ambiente do usuário ckan.</a:t>
            </a:r>
          </a:p>
        </p:txBody>
      </p:sp>
      <p:sp>
        <p:nvSpPr>
          <p:cNvPr id="422" name="Shape 422"/>
          <p:cNvSpPr/>
          <p:nvPr/>
        </p:nvSpPr>
        <p:spPr>
          <a:xfrm>
            <a:off x="528550" y="7105950"/>
            <a:ext cx="6641100" cy="13725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3" name="Shape 423"/>
          <p:cNvSpPr txBox="1"/>
          <p:nvPr/>
        </p:nvSpPr>
        <p:spPr>
          <a:xfrm>
            <a:off x="686225" y="7194400"/>
            <a:ext cx="6375300" cy="1284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su -s /bin/bash - ckan</a:t>
            </a:r>
            <a:br>
              <a:rPr lang="pt-BR" sz="1500">
                <a:solidFill>
                  <a:schemeClr val="dk1"/>
                </a:solidFill>
              </a:rPr>
            </a:br>
            <a:r>
              <a:rPr lang="pt-BR" sz="1500">
                <a:solidFill>
                  <a:schemeClr val="dk1"/>
                </a:solidFill>
              </a:rPr>
              <a:t>. default/bin/activate</a:t>
            </a:r>
            <a:br>
              <a:rPr lang="pt-BR" sz="1500">
                <a:solidFill>
                  <a:schemeClr val="dk1"/>
                </a:solidFill>
              </a:rPr>
            </a:br>
            <a:r>
              <a:rPr lang="pt-BR" sz="1500">
                <a:solidFill>
                  <a:schemeClr val="dk1"/>
                </a:solidFill>
              </a:rPr>
              <a:t>cd default/src/ckan</a:t>
            </a:r>
            <a:br>
              <a:rPr lang="pt-BR" sz="1500">
                <a:solidFill>
                  <a:schemeClr val="dk1"/>
                </a:solidFill>
              </a:rPr>
            </a:br>
            <a:r>
              <a:rPr lang="pt-BR" sz="1500">
                <a:solidFill>
                  <a:schemeClr val="dk1"/>
                </a:solidFill>
              </a:rPr>
              <a:t>paster db init -c /etc/ckan/default/development.ini</a:t>
            </a:r>
          </a:p>
        </p:txBody>
      </p:sp>
      <p:sp>
        <p:nvSpPr>
          <p:cNvPr id="424" name="Shape 424"/>
          <p:cNvSpPr txBox="1"/>
          <p:nvPr/>
        </p:nvSpPr>
        <p:spPr>
          <a:xfrm>
            <a:off x="531275" y="8721850"/>
            <a:ext cx="6641100" cy="642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É provável que você veja alguns erros, mas no final deve conter a mensagem "</a:t>
            </a:r>
            <a:r>
              <a:rPr b="1" lang="pt-BR" sz="1500">
                <a:solidFill>
                  <a:schemeClr val="dk1"/>
                </a:solidFill>
              </a:rPr>
              <a:t>Initialising DB: SUCCESS</a:t>
            </a:r>
            <a:r>
              <a:rPr lang="pt-BR" sz="1500">
                <a:solidFill>
                  <a:schemeClr val="dk1"/>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pic>
        <p:nvPicPr>
          <p:cNvPr id="429" name="Shape 429"/>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30" name="Shape 430"/>
          <p:cNvSpPr txBox="1"/>
          <p:nvPr/>
        </p:nvSpPr>
        <p:spPr>
          <a:xfrm>
            <a:off x="459450" y="46730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Configurando o FileStore</a:t>
            </a:r>
          </a:p>
        </p:txBody>
      </p:sp>
      <p:sp>
        <p:nvSpPr>
          <p:cNvPr id="431" name="Shape 431"/>
          <p:cNvSpPr/>
          <p:nvPr/>
        </p:nvSpPr>
        <p:spPr>
          <a:xfrm>
            <a:off x="586625" y="1173150"/>
            <a:ext cx="6729600" cy="1129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txBox="1"/>
          <p:nvPr/>
        </p:nvSpPr>
        <p:spPr>
          <a:xfrm>
            <a:off x="630875" y="1232300"/>
            <a:ext cx="6641100" cy="1350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mkdir -p /var/lib/ckan/default</a:t>
            </a:r>
          </a:p>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chown apache /var/lib/ckan/default</a:t>
            </a:r>
          </a:p>
          <a:p>
            <a:pPr lvl="0" rtl="0" algn="just">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chmod u+rwx /var/lib/ckan/default</a:t>
            </a:r>
          </a:p>
        </p:txBody>
      </p:sp>
      <p:sp>
        <p:nvSpPr>
          <p:cNvPr id="433" name="Shape 433"/>
          <p:cNvSpPr txBox="1"/>
          <p:nvPr/>
        </p:nvSpPr>
        <p:spPr>
          <a:xfrm>
            <a:off x="597700" y="2240925"/>
            <a:ext cx="6729600" cy="642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Edite o arquivo "</a:t>
            </a:r>
            <a:r>
              <a:rPr b="1" lang="pt-BR" sz="1500">
                <a:solidFill>
                  <a:schemeClr val="dk1"/>
                </a:solidFill>
              </a:rPr>
              <a:t>/etc/ckan/default/development.ini</a:t>
            </a:r>
            <a:r>
              <a:rPr lang="pt-BR" sz="1500">
                <a:solidFill>
                  <a:schemeClr val="dk1"/>
                </a:solidFill>
              </a:rPr>
              <a:t>" e descomente a linha:</a:t>
            </a:r>
          </a:p>
        </p:txBody>
      </p:sp>
      <p:sp>
        <p:nvSpPr>
          <p:cNvPr id="434" name="Shape 434"/>
          <p:cNvSpPr/>
          <p:nvPr/>
        </p:nvSpPr>
        <p:spPr>
          <a:xfrm>
            <a:off x="586625" y="2693350"/>
            <a:ext cx="6729600" cy="5340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txBox="1"/>
          <p:nvPr/>
        </p:nvSpPr>
        <p:spPr>
          <a:xfrm>
            <a:off x="597700" y="2806725"/>
            <a:ext cx="6729600" cy="354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ckan.storage_path = /var/lib/ckan/default</a:t>
            </a:r>
          </a:p>
        </p:txBody>
      </p:sp>
      <p:sp>
        <p:nvSpPr>
          <p:cNvPr id="436" name="Shape 436"/>
          <p:cNvSpPr txBox="1"/>
          <p:nvPr/>
        </p:nvSpPr>
        <p:spPr>
          <a:xfrm>
            <a:off x="554675" y="305515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1800"/>
              </a:spcBef>
              <a:spcAft>
                <a:spcPts val="400"/>
              </a:spcAft>
              <a:buNone/>
            </a:pPr>
            <a:r>
              <a:rPr b="1" lang="pt-BR" sz="2000">
                <a:solidFill>
                  <a:srgbClr val="38761D"/>
                </a:solidFill>
              </a:rPr>
              <a:t>Configurando o datastore</a:t>
            </a:r>
          </a:p>
        </p:txBody>
      </p:sp>
      <p:sp>
        <p:nvSpPr>
          <p:cNvPr id="437" name="Shape 437"/>
          <p:cNvSpPr txBox="1"/>
          <p:nvPr/>
        </p:nvSpPr>
        <p:spPr>
          <a:xfrm>
            <a:off x="554675" y="3764675"/>
            <a:ext cx="6641100" cy="1660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 configuração do datastore é opcional.</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Quando executar o primeiro comando, será solicitado uma senha para o usuário "ckan_default". Lembre-se dela para posteriormente, colocar no arquivo de configuração do CKAN.</a:t>
            </a:r>
          </a:p>
        </p:txBody>
      </p:sp>
      <p:sp>
        <p:nvSpPr>
          <p:cNvPr id="438" name="Shape 438"/>
          <p:cNvSpPr/>
          <p:nvPr/>
        </p:nvSpPr>
        <p:spPr>
          <a:xfrm>
            <a:off x="586625" y="5308025"/>
            <a:ext cx="6729600" cy="1129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txBox="1"/>
          <p:nvPr/>
        </p:nvSpPr>
        <p:spPr>
          <a:xfrm>
            <a:off x="597700" y="5427475"/>
            <a:ext cx="6729600" cy="1040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sudo -u postgres createuser -S -D -R -P -l datastore_default</a:t>
            </a:r>
          </a:p>
          <a:p>
            <a:pPr lvl="0" rtl="0">
              <a:lnSpc>
                <a:spcPct val="115000"/>
              </a:lnSpc>
              <a:spcBef>
                <a:spcPts val="0"/>
              </a:spcBef>
              <a:buClr>
                <a:schemeClr val="dk1"/>
              </a:buClr>
              <a:buSzPct val="73333"/>
              <a:buFont typeface="Arial"/>
              <a:buNone/>
            </a:pPr>
            <a:r>
              <a:rPr lang="pt-BR" sz="1500">
                <a:solidFill>
                  <a:schemeClr val="dk1"/>
                </a:solidFill>
                <a:latin typeface="Consolas"/>
                <a:ea typeface="Consolas"/>
                <a:cs typeface="Consolas"/>
                <a:sym typeface="Consolas"/>
              </a:rPr>
              <a:t>sudo -u postgres createdb -O ckan_default datastore_default -E utf-8</a:t>
            </a:r>
          </a:p>
        </p:txBody>
      </p:sp>
      <p:sp>
        <p:nvSpPr>
          <p:cNvPr id="440" name="Shape 440"/>
          <p:cNvSpPr txBox="1"/>
          <p:nvPr/>
        </p:nvSpPr>
        <p:spPr>
          <a:xfrm>
            <a:off x="499350" y="6606950"/>
            <a:ext cx="6729600" cy="1748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Edite o arquivo "</a:t>
            </a:r>
            <a:r>
              <a:rPr b="1" lang="pt-BR" sz="1500">
                <a:solidFill>
                  <a:schemeClr val="dk1"/>
                </a:solidFill>
              </a:rPr>
              <a:t>/etc/ckan/default/development.ini</a:t>
            </a:r>
            <a:r>
              <a:rPr lang="pt-BR" sz="1500">
                <a:solidFill>
                  <a:schemeClr val="dk1"/>
                </a:solidFill>
              </a:rPr>
              <a:t>" e descomente as linhas "ckan.datastore.write_url" e "ckan.datastore.read_url". Adicione também na lista de plugins "datastore" pelo parametro "ckan.plugins". Um exemplo, destes parâmetros configurados seria:</a:t>
            </a:r>
          </a:p>
        </p:txBody>
      </p:sp>
      <p:sp>
        <p:nvSpPr>
          <p:cNvPr id="441" name="Shape 441"/>
          <p:cNvSpPr/>
          <p:nvPr/>
        </p:nvSpPr>
        <p:spPr>
          <a:xfrm>
            <a:off x="567600" y="7897850"/>
            <a:ext cx="6729600" cy="16602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42" name="Shape 442"/>
          <p:cNvSpPr txBox="1"/>
          <p:nvPr/>
        </p:nvSpPr>
        <p:spPr>
          <a:xfrm>
            <a:off x="630875" y="7999000"/>
            <a:ext cx="6392100" cy="841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ckan.plugins = stats text_preview recline_preview </a:t>
            </a:r>
            <a:r>
              <a:rPr b="1" lang="pt-BR" sz="1500">
                <a:solidFill>
                  <a:schemeClr val="dk1"/>
                </a:solidFill>
              </a:rPr>
              <a:t>datastore</a:t>
            </a:r>
          </a:p>
          <a:p>
            <a:pPr lvl="0" rtl="0">
              <a:lnSpc>
                <a:spcPct val="115000"/>
              </a:lnSpc>
              <a:spcBef>
                <a:spcPts val="0"/>
              </a:spcBef>
              <a:buClr>
                <a:schemeClr val="dk1"/>
              </a:buClr>
              <a:buSzPct val="73333"/>
              <a:buFont typeface="Arial"/>
              <a:buNone/>
            </a:pPr>
            <a:r>
              <a:rPr lang="pt-BR" sz="1500">
                <a:solidFill>
                  <a:schemeClr val="dk1"/>
                </a:solidFill>
              </a:rPr>
              <a:t>ckan.datastore.write_url = postgresql://ckan_default:</a:t>
            </a:r>
            <a:r>
              <a:rPr b="1" lang="pt-BR" sz="1500">
                <a:solidFill>
                  <a:schemeClr val="dk1"/>
                </a:solidFill>
              </a:rPr>
              <a:t>pass</a:t>
            </a:r>
            <a:r>
              <a:rPr lang="pt-BR" sz="1500">
                <a:solidFill>
                  <a:schemeClr val="dk1"/>
                </a:solidFill>
              </a:rPr>
              <a:t>@localhost/datastore_default</a:t>
            </a:r>
          </a:p>
          <a:p>
            <a:pPr lvl="0" rtl="0">
              <a:lnSpc>
                <a:spcPct val="115000"/>
              </a:lnSpc>
              <a:spcBef>
                <a:spcPts val="0"/>
              </a:spcBef>
              <a:buClr>
                <a:schemeClr val="dk1"/>
              </a:buClr>
              <a:buSzPct val="73333"/>
              <a:buFont typeface="Arial"/>
              <a:buNone/>
            </a:pPr>
            <a:r>
              <a:rPr lang="pt-BR" sz="1500">
                <a:solidFill>
                  <a:schemeClr val="dk1"/>
                </a:solidFill>
              </a:rPr>
              <a:t>ckan.datastore.read_url = postgresql://datastore_default:</a:t>
            </a:r>
            <a:r>
              <a:rPr b="1" lang="pt-BR" sz="1500">
                <a:solidFill>
                  <a:schemeClr val="dk1"/>
                </a:solidFill>
              </a:rPr>
              <a:t>pass</a:t>
            </a:r>
            <a:r>
              <a:rPr lang="pt-BR" sz="1500">
                <a:solidFill>
                  <a:schemeClr val="dk1"/>
                </a:solidFill>
              </a:rPr>
              <a:t>@localhost/datastore_default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0" y="0"/>
            <a:ext cx="7560000" cy="10680403"/>
          </a:xfrm>
          <a:prstGeom prst="rect">
            <a:avLst/>
          </a:prstGeom>
          <a:noFill/>
          <a:ln>
            <a:noFill/>
          </a:ln>
        </p:spPr>
      </p:pic>
      <p:sp>
        <p:nvSpPr>
          <p:cNvPr id="71" name="Shape 71"/>
          <p:cNvSpPr txBox="1"/>
          <p:nvPr/>
        </p:nvSpPr>
        <p:spPr>
          <a:xfrm>
            <a:off x="265350" y="1556500"/>
            <a:ext cx="6876900" cy="8164800"/>
          </a:xfrm>
          <a:prstGeom prst="rect">
            <a:avLst/>
          </a:prstGeom>
          <a:noFill/>
          <a:ln>
            <a:noFill/>
          </a:ln>
        </p:spPr>
        <p:txBody>
          <a:bodyPr anchorCtr="0" anchor="t" bIns="91425" lIns="91425" rIns="91425" tIns="91425">
            <a:noAutofit/>
          </a:bodyPr>
          <a:lstStyle/>
          <a:p>
            <a:pPr lvl="0" rtl="1" algn="l">
              <a:lnSpc>
                <a:spcPct val="115000"/>
              </a:lnSpc>
              <a:spcBef>
                <a:spcPts val="0"/>
              </a:spcBef>
              <a:buNone/>
            </a:pPr>
            <a:r>
              <a:rPr lang="pt-BR">
                <a:solidFill>
                  <a:schemeClr val="dk1"/>
                </a:solidFill>
              </a:rPr>
              <a:t>Configurando o FileStore</a:t>
            </a:r>
          </a:p>
          <a:p>
            <a:pPr lvl="0" rtl="1" algn="l">
              <a:lnSpc>
                <a:spcPct val="115000"/>
              </a:lnSpc>
              <a:spcBef>
                <a:spcPts val="0"/>
              </a:spcBef>
              <a:buNone/>
            </a:pPr>
            <a:r>
              <a:rPr lang="pt-BR">
                <a:solidFill>
                  <a:schemeClr val="dk1"/>
                </a:solidFill>
              </a:rPr>
              <a:t>Configurando o DataStorage</a:t>
            </a:r>
          </a:p>
          <a:p>
            <a:pPr lvl="0" rtl="1" algn="l">
              <a:lnSpc>
                <a:spcPct val="115000"/>
              </a:lnSpc>
              <a:spcBef>
                <a:spcPts val="0"/>
              </a:spcBef>
              <a:buNone/>
            </a:pPr>
            <a:r>
              <a:rPr lang="pt-BR">
                <a:solidFill>
                  <a:schemeClr val="dk1"/>
                </a:solidFill>
              </a:rPr>
              <a:t>Instalação baseada nos códigos fontes (CentOS)d</a:t>
            </a:r>
          </a:p>
          <a:p>
            <a:pPr lvl="0" rtl="1" algn="l">
              <a:lnSpc>
                <a:spcPct val="115000"/>
              </a:lnSpc>
              <a:spcBef>
                <a:spcPts val="0"/>
              </a:spcBef>
              <a:buNone/>
            </a:pPr>
            <a:r>
              <a:rPr b="1" lang="pt-BR">
                <a:solidFill>
                  <a:schemeClr val="dk1"/>
                </a:solidFill>
              </a:rPr>
              <a:t>Mod. 4. Instalação do CKAN</a:t>
            </a:r>
          </a:p>
          <a:p>
            <a:pPr lvl="0" rtl="1" algn="l">
              <a:lnSpc>
                <a:spcPct val="115000"/>
              </a:lnSpc>
              <a:spcBef>
                <a:spcPts val="0"/>
              </a:spcBef>
              <a:buNone/>
            </a:pPr>
            <a:r>
              <a:rPr lang="pt-BR">
                <a:solidFill>
                  <a:schemeClr val="dk1"/>
                </a:solidFill>
              </a:rPr>
              <a:t>Configuração do PostgreSQL</a:t>
            </a:r>
          </a:p>
          <a:p>
            <a:pPr lvl="0" rtl="1" algn="l">
              <a:lnSpc>
                <a:spcPct val="115000"/>
              </a:lnSpc>
              <a:spcBef>
                <a:spcPts val="0"/>
              </a:spcBef>
              <a:buNone/>
            </a:pPr>
            <a:r>
              <a:rPr lang="pt-BR">
                <a:solidFill>
                  <a:schemeClr val="dk1"/>
                </a:solidFill>
              </a:rPr>
              <a:t>Criar a configuração do CKAN no sistema</a:t>
            </a:r>
          </a:p>
          <a:p>
            <a:pPr lvl="0" rtl="1" algn="l">
              <a:lnSpc>
                <a:spcPct val="115000"/>
              </a:lnSpc>
              <a:spcBef>
                <a:spcPts val="0"/>
              </a:spcBef>
              <a:buNone/>
            </a:pPr>
            <a:r>
              <a:rPr lang="pt-BR">
                <a:solidFill>
                  <a:schemeClr val="dk1"/>
                </a:solidFill>
              </a:rPr>
              <a:t>Instalando e configurando o Apache Solr</a:t>
            </a:r>
          </a:p>
          <a:p>
            <a:pPr lvl="0" rtl="1" algn="l">
              <a:lnSpc>
                <a:spcPct val="115000"/>
              </a:lnSpc>
              <a:spcBef>
                <a:spcPts val="0"/>
              </a:spcBef>
              <a:buNone/>
            </a:pPr>
            <a:r>
              <a:rPr lang="pt-BR">
                <a:solidFill>
                  <a:schemeClr val="dk1"/>
                </a:solidFill>
              </a:rPr>
              <a:t>Criação das tabelas no banco de dados</a:t>
            </a:r>
          </a:p>
          <a:p>
            <a:pPr lvl="0" rtl="1" algn="l">
              <a:lnSpc>
                <a:spcPct val="115000"/>
              </a:lnSpc>
              <a:spcBef>
                <a:spcPts val="0"/>
              </a:spcBef>
              <a:buNone/>
            </a:pPr>
            <a:r>
              <a:rPr lang="pt-BR">
                <a:solidFill>
                  <a:schemeClr val="dk1"/>
                </a:solidFill>
              </a:rPr>
              <a:t>Configurando o FileStore</a:t>
            </a:r>
          </a:p>
          <a:p>
            <a:pPr lvl="0" rtl="1" algn="l">
              <a:lnSpc>
                <a:spcPct val="115000"/>
              </a:lnSpc>
              <a:spcBef>
                <a:spcPts val="0"/>
              </a:spcBef>
              <a:buNone/>
            </a:pPr>
            <a:r>
              <a:rPr lang="pt-BR">
                <a:solidFill>
                  <a:schemeClr val="dk1"/>
                </a:solidFill>
              </a:rPr>
              <a:t>Configurando o datastore</a:t>
            </a:r>
          </a:p>
          <a:p>
            <a:pPr lvl="0" rtl="1" algn="l">
              <a:lnSpc>
                <a:spcPct val="115000"/>
              </a:lnSpc>
              <a:spcBef>
                <a:spcPts val="0"/>
              </a:spcBef>
              <a:buNone/>
            </a:pPr>
            <a:r>
              <a:rPr lang="pt-BR">
                <a:solidFill>
                  <a:schemeClr val="dk1"/>
                </a:solidFill>
              </a:rPr>
              <a:t>Configuração Repoze.who</a:t>
            </a:r>
          </a:p>
          <a:p>
            <a:pPr lvl="0" rtl="1" algn="l">
              <a:lnSpc>
                <a:spcPct val="115000"/>
              </a:lnSpc>
              <a:spcBef>
                <a:spcPts val="0"/>
              </a:spcBef>
              <a:buNone/>
            </a:pPr>
            <a:r>
              <a:rPr lang="pt-BR">
                <a:solidFill>
                  <a:schemeClr val="dk1"/>
                </a:solidFill>
              </a:rPr>
              <a:t>Configuração do Apache</a:t>
            </a:r>
          </a:p>
          <a:p>
            <a:pPr lvl="0" rtl="1" algn="l">
              <a:lnSpc>
                <a:spcPct val="115000"/>
              </a:lnSpc>
              <a:spcBef>
                <a:spcPts val="0"/>
              </a:spcBef>
              <a:buNone/>
            </a:pPr>
            <a:r>
              <a:rPr lang="pt-BR">
                <a:solidFill>
                  <a:schemeClr val="dk1"/>
                </a:solidFill>
              </a:rPr>
              <a:t>Instalação baseada no Docker</a:t>
            </a:r>
          </a:p>
          <a:p>
            <a:pPr lvl="0" rtl="1" algn="l">
              <a:lnSpc>
                <a:spcPct val="115000"/>
              </a:lnSpc>
              <a:spcBef>
                <a:spcPts val="0"/>
              </a:spcBef>
              <a:buNone/>
            </a:pPr>
            <a:r>
              <a:rPr b="1" lang="pt-BR">
                <a:solidFill>
                  <a:schemeClr val="dk1"/>
                </a:solidFill>
              </a:rPr>
              <a:t>Mod. 5. Atualização do CKAN</a:t>
            </a:r>
          </a:p>
          <a:p>
            <a:pPr lvl="0" rtl="1" algn="l">
              <a:lnSpc>
                <a:spcPct val="115000"/>
              </a:lnSpc>
              <a:spcBef>
                <a:spcPts val="0"/>
              </a:spcBef>
              <a:buNone/>
            </a:pPr>
            <a:r>
              <a:rPr lang="pt-BR">
                <a:solidFill>
                  <a:schemeClr val="dk1"/>
                </a:solidFill>
              </a:rPr>
              <a:t>Como realizar o backup do banco de dados?d</a:t>
            </a:r>
          </a:p>
          <a:p>
            <a:pPr lvl="0" rtl="1" algn="l">
              <a:lnSpc>
                <a:spcPct val="115000"/>
              </a:lnSpc>
              <a:spcBef>
                <a:spcPts val="0"/>
              </a:spcBef>
              <a:buNone/>
            </a:pPr>
            <a:r>
              <a:rPr lang="pt-BR">
                <a:solidFill>
                  <a:schemeClr val="dk1"/>
                </a:solidFill>
              </a:rPr>
              <a:t>Como realizar o monitoramento da aplicação ?d</a:t>
            </a:r>
          </a:p>
          <a:p>
            <a:pPr lvl="0" rtl="1" algn="l">
              <a:lnSpc>
                <a:spcPct val="115000"/>
              </a:lnSpc>
              <a:spcBef>
                <a:spcPts val="0"/>
              </a:spcBef>
              <a:buNone/>
            </a:pPr>
            <a:r>
              <a:rPr lang="pt-BR">
                <a:solidFill>
                  <a:schemeClr val="dk1"/>
                </a:solidFill>
              </a:rPr>
              <a:t>Exercício</a:t>
            </a:r>
          </a:p>
          <a:p>
            <a:pPr lvl="0" rtl="1" algn="l">
              <a:lnSpc>
                <a:spcPct val="115000"/>
              </a:lnSpc>
              <a:spcBef>
                <a:spcPts val="0"/>
              </a:spcBef>
              <a:buNone/>
            </a:pPr>
            <a:r>
              <a:rPr lang="pt-BR">
                <a:solidFill>
                  <a:schemeClr val="dk1"/>
                </a:solidFill>
              </a:rPr>
              <a:t>Notificações por e-mail</a:t>
            </a:r>
          </a:p>
          <a:p>
            <a:pPr lvl="0" rtl="1" algn="l">
              <a:lnSpc>
                <a:spcPct val="115000"/>
              </a:lnSpc>
              <a:spcBef>
                <a:spcPts val="0"/>
              </a:spcBef>
              <a:buNone/>
            </a:pPr>
            <a:r>
              <a:rPr lang="pt-BR">
                <a:solidFill>
                  <a:schemeClr val="dk1"/>
                </a:solidFill>
              </a:rPr>
              <a:t>Apps &amp; Ideas</a:t>
            </a:r>
          </a:p>
          <a:p>
            <a:pPr lvl="0" rtl="1" algn="l">
              <a:lnSpc>
                <a:spcPct val="115000"/>
              </a:lnSpc>
              <a:spcBef>
                <a:spcPts val="0"/>
              </a:spcBef>
              <a:buNone/>
            </a:pPr>
            <a:r>
              <a:rPr lang="pt-BR">
                <a:solidFill>
                  <a:schemeClr val="dk1"/>
                </a:solidFill>
              </a:rPr>
              <a:t>Page View Tracking</a:t>
            </a:r>
          </a:p>
          <a:p>
            <a:pPr lvl="0" rtl="1" algn="l">
              <a:lnSpc>
                <a:spcPct val="115000"/>
              </a:lnSpc>
              <a:spcBef>
                <a:spcPts val="0"/>
              </a:spcBef>
              <a:buNone/>
            </a:pPr>
            <a:r>
              <a:rPr lang="pt-BR">
                <a:solidFill>
                  <a:schemeClr val="dk1"/>
                </a:solidFill>
              </a:rPr>
              <a:t>API</a:t>
            </a:r>
          </a:p>
          <a:p>
            <a:pPr lvl="0" rtl="1" algn="l">
              <a:lnSpc>
                <a:spcPct val="115000"/>
              </a:lnSpc>
              <a:spcBef>
                <a:spcPts val="0"/>
              </a:spcBef>
              <a:buNone/>
            </a:pPr>
            <a:r>
              <a:rPr lang="pt-BR">
                <a:solidFill>
                  <a:schemeClr val="dk1"/>
                </a:solidFill>
              </a:rPr>
              <a:t>Autenticação e API Key</a:t>
            </a:r>
          </a:p>
          <a:p>
            <a:pPr lvl="0" rtl="1" algn="l">
              <a:lnSpc>
                <a:spcPct val="115000"/>
              </a:lnSpc>
              <a:spcBef>
                <a:spcPts val="0"/>
              </a:spcBef>
              <a:buNone/>
            </a:pPr>
            <a:r>
              <a:rPr lang="pt-BR">
                <a:solidFill>
                  <a:schemeClr val="dk1"/>
                </a:solidFill>
              </a:rPr>
              <a:t>Exercício</a:t>
            </a:r>
          </a:p>
          <a:p>
            <a:pPr lvl="0" rtl="1" algn="l">
              <a:lnSpc>
                <a:spcPct val="115000"/>
              </a:lnSpc>
              <a:spcBef>
                <a:spcPts val="0"/>
              </a:spcBef>
              <a:buNone/>
            </a:pPr>
            <a:r>
              <a:rPr lang="pt-BR">
                <a:solidFill>
                  <a:schemeClr val="dk1"/>
                </a:solidFill>
              </a:rPr>
              <a:t>Extensões externas</a:t>
            </a:r>
          </a:p>
          <a:p>
            <a:pPr lvl="0" rtl="1" algn="l">
              <a:lnSpc>
                <a:spcPct val="115000"/>
              </a:lnSpc>
              <a:spcBef>
                <a:spcPts val="0"/>
              </a:spcBef>
              <a:buNone/>
            </a:pPr>
            <a:r>
              <a:rPr lang="pt-BR">
                <a:solidFill>
                  <a:schemeClr val="dk1"/>
                </a:solidFill>
              </a:rPr>
              <a:t>Stats</a:t>
            </a:r>
          </a:p>
          <a:p>
            <a:pPr lvl="0" rtl="1" algn="l">
              <a:lnSpc>
                <a:spcPct val="115000"/>
              </a:lnSpc>
              <a:spcBef>
                <a:spcPts val="0"/>
              </a:spcBef>
              <a:buNone/>
            </a:pPr>
            <a:r>
              <a:rPr lang="pt-BR">
                <a:solidFill>
                  <a:schemeClr val="dk1"/>
                </a:solidFill>
              </a:rPr>
              <a:t>Google Analytics</a:t>
            </a:r>
          </a:p>
          <a:p>
            <a:pPr lvl="0" rtl="1" algn="l">
              <a:lnSpc>
                <a:spcPct val="115000"/>
              </a:lnSpc>
              <a:spcBef>
                <a:spcPts val="0"/>
              </a:spcBef>
              <a:buNone/>
            </a:pPr>
            <a:r>
              <a:rPr lang="pt-BR">
                <a:solidFill>
                  <a:schemeClr val="dk1"/>
                </a:solidFill>
              </a:rPr>
              <a:t>Harvest</a:t>
            </a:r>
          </a:p>
          <a:p>
            <a:pPr lvl="0" rtl="1" algn="l">
              <a:lnSpc>
                <a:spcPct val="115000"/>
              </a:lnSpc>
              <a:spcBef>
                <a:spcPts val="0"/>
              </a:spcBef>
              <a:buNone/>
            </a:pPr>
            <a:r>
              <a:rPr lang="pt-BR">
                <a:solidFill>
                  <a:schemeClr val="dk1"/>
                </a:solidFill>
              </a:rPr>
              <a:t>Linked Data &amp; RDF</a:t>
            </a:r>
          </a:p>
          <a:p>
            <a:pPr lvl="0" rtl="1" algn="l">
              <a:lnSpc>
                <a:spcPct val="115000"/>
              </a:lnSpc>
              <a:spcBef>
                <a:spcPts val="0"/>
              </a:spcBef>
              <a:buNone/>
            </a:pPr>
            <a:r>
              <a:rPr lang="pt-BR">
                <a:solidFill>
                  <a:schemeClr val="dk1"/>
                </a:solidFill>
              </a:rPr>
              <a:t>CKAN &amp; IOTA</a:t>
            </a:r>
          </a:p>
          <a:p>
            <a:pPr lvl="0" rtl="1" algn="l">
              <a:lnSpc>
                <a:spcPct val="115000"/>
              </a:lnSpc>
              <a:spcBef>
                <a:spcPts val="0"/>
              </a:spcBef>
              <a:buNone/>
            </a:pPr>
            <a:r>
              <a:rPr lang="pt-BR">
                <a:solidFill>
                  <a:schemeClr val="dk1"/>
                </a:solidFill>
              </a:rPr>
              <a:t>Exercício</a:t>
            </a:r>
          </a:p>
          <a:p>
            <a:pPr lvl="0" rtl="1" algn="l">
              <a:lnSpc>
                <a:spcPct val="115000"/>
              </a:lnSpc>
              <a:spcBef>
                <a:spcPts val="0"/>
              </a:spcBef>
              <a:buNone/>
            </a:pPr>
            <a:r>
              <a:rPr lang="pt-BR">
                <a:solidFill>
                  <a:schemeClr val="dk1"/>
                </a:solidFill>
              </a:rPr>
              <a:t>Customização</a:t>
            </a:r>
          </a:p>
          <a:p>
            <a:pPr lvl="0" rtl="1" algn="l">
              <a:lnSpc>
                <a:spcPct val="115000"/>
              </a:lnSpc>
              <a:spcBef>
                <a:spcPts val="0"/>
              </a:spcBef>
              <a:buNone/>
            </a:pPr>
            <a:r>
              <a:rPr lang="pt-BR">
                <a:solidFill>
                  <a:schemeClr val="dk1"/>
                </a:solidFill>
              </a:rPr>
              <a:t>Exercícios</a:t>
            </a:r>
          </a:p>
          <a:p>
            <a:pPr lvl="0" rtl="1" algn="l">
              <a:lnSpc>
                <a:spcPct val="115000"/>
              </a:lnSpc>
              <a:spcBef>
                <a:spcPts val="0"/>
              </a:spcBef>
              <a:buNone/>
            </a:pPr>
            <a:r>
              <a:t/>
            </a:r>
            <a:endParaRPr>
              <a:solidFill>
                <a:schemeClr val="dk1"/>
              </a:solidFill>
            </a:endParaRPr>
          </a:p>
          <a:p>
            <a:pPr lvl="0" rtl="1" algn="l">
              <a:lnSpc>
                <a:spcPct val="115000"/>
              </a:lnSpc>
              <a:spcBef>
                <a:spcPts val="0"/>
              </a:spcBef>
              <a:buNone/>
            </a:pPr>
            <a:r>
              <a:t/>
            </a:r>
            <a:endParaRPr>
              <a:solidFill>
                <a:schemeClr val="dk1"/>
              </a:solidFill>
            </a:endParaRPr>
          </a:p>
          <a:p>
            <a:pPr lvl="0" rtl="1" algn="l">
              <a:lnSpc>
                <a:spcPct val="115000"/>
              </a:lnSpc>
              <a:spcBef>
                <a:spcPts val="0"/>
              </a:spcBef>
              <a:buNone/>
            </a:pPr>
            <a:r>
              <a:t/>
            </a:r>
            <a:endParaRPr b="1" sz="1500">
              <a:solidFill>
                <a:srgbClr val="274E13"/>
              </a:solidFill>
            </a:endParaRPr>
          </a:p>
          <a:p>
            <a:pPr lvl="0" rtl="0">
              <a:spcBef>
                <a:spcPts val="0"/>
              </a:spcBef>
              <a:buNone/>
            </a:pPr>
            <a:r>
              <a:t/>
            </a:r>
            <a:endParaRPr sz="1500">
              <a:solidFill>
                <a:srgbClr val="274E13"/>
              </a:solidFill>
            </a:endParaRP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48" name="Shape 448"/>
          <p:cNvSpPr txBox="1"/>
          <p:nvPr/>
        </p:nvSpPr>
        <p:spPr>
          <a:xfrm>
            <a:off x="619850" y="447850"/>
            <a:ext cx="6729600" cy="6420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Feio isto, é necessário setar as permissões corretas no banco através:</a:t>
            </a:r>
          </a:p>
        </p:txBody>
      </p:sp>
      <p:sp>
        <p:nvSpPr>
          <p:cNvPr id="449" name="Shape 449"/>
          <p:cNvSpPr/>
          <p:nvPr/>
        </p:nvSpPr>
        <p:spPr>
          <a:xfrm>
            <a:off x="539625" y="924975"/>
            <a:ext cx="6729600" cy="11292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txBox="1"/>
          <p:nvPr/>
        </p:nvSpPr>
        <p:spPr>
          <a:xfrm>
            <a:off x="619850" y="861250"/>
            <a:ext cx="6729600" cy="1660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 . /usr/lib/ckan/default/bin/activate</a:t>
            </a:r>
          </a:p>
          <a:p>
            <a:pPr lvl="0" rtl="0">
              <a:lnSpc>
                <a:spcPct val="115000"/>
              </a:lnSpc>
              <a:spcBef>
                <a:spcPts val="0"/>
              </a:spcBef>
              <a:buClr>
                <a:schemeClr val="dk1"/>
              </a:buClr>
              <a:buSzPct val="73333"/>
              <a:buFont typeface="Arial"/>
              <a:buNone/>
            </a:pPr>
            <a:r>
              <a:rPr lang="pt-BR" sz="1500">
                <a:solidFill>
                  <a:schemeClr val="dk1"/>
                </a:solidFill>
              </a:rPr>
              <a:t># paster --plugin=ckan datastore set-permissions -c /etc/ckan/default/development.ini postgres</a:t>
            </a:r>
          </a:p>
          <a:p>
            <a:pPr lvl="0" rtl="0">
              <a:lnSpc>
                <a:spcPct val="115000"/>
              </a:lnSpc>
              <a:spcBef>
                <a:spcPts val="0"/>
              </a:spcBef>
              <a:buClr>
                <a:schemeClr val="dk1"/>
              </a:buClr>
              <a:buSzPct val="73333"/>
              <a:buFont typeface="Arial"/>
              <a:buNone/>
            </a:pPr>
            <a:r>
              <a:rPr lang="pt-BR" sz="1500">
                <a:solidFill>
                  <a:schemeClr val="dk1"/>
                </a:solidFill>
              </a:rPr>
              <a:t># deactivate</a:t>
            </a:r>
          </a:p>
        </p:txBody>
      </p:sp>
      <p:sp>
        <p:nvSpPr>
          <p:cNvPr id="451" name="Shape 451"/>
          <p:cNvSpPr txBox="1"/>
          <p:nvPr/>
        </p:nvSpPr>
        <p:spPr>
          <a:xfrm>
            <a:off x="521500" y="2181750"/>
            <a:ext cx="6729600" cy="1350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Este comando pode exigir que o usuário esteja no sudoers, caso seja o caso, inclua temporiamente as permissões necessárias em "/etc/sudoers".</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testar, se esta tudo funcionando perfeitamente com a integração do datastore, faça estes comandos:</a:t>
            </a:r>
          </a:p>
        </p:txBody>
      </p:sp>
      <p:sp>
        <p:nvSpPr>
          <p:cNvPr id="452" name="Shape 452"/>
          <p:cNvSpPr/>
          <p:nvPr/>
        </p:nvSpPr>
        <p:spPr>
          <a:xfrm>
            <a:off x="619800" y="3701000"/>
            <a:ext cx="6641100" cy="947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53" name="Shape 453"/>
          <p:cNvSpPr txBox="1"/>
          <p:nvPr/>
        </p:nvSpPr>
        <p:spPr>
          <a:xfrm>
            <a:off x="774775" y="3677250"/>
            <a:ext cx="6392100" cy="841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curl -X GET "http://127.0.0.1:80/api/3/action/datastore_search?resource_id=_table_metadata"</a:t>
            </a:r>
          </a:p>
        </p:txBody>
      </p:sp>
      <p:sp>
        <p:nvSpPr>
          <p:cNvPr id="454" name="Shape 454"/>
          <p:cNvSpPr txBox="1"/>
          <p:nvPr/>
        </p:nvSpPr>
        <p:spPr>
          <a:xfrm>
            <a:off x="565750" y="4762200"/>
            <a:ext cx="6641100" cy="947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Crie um dataset "test" na interface web, depois execute o comando abaixo para criar  um </a:t>
            </a:r>
            <a:r>
              <a:rPr i="1" lang="pt-BR" sz="1500">
                <a:solidFill>
                  <a:schemeClr val="dk1"/>
                </a:solidFill>
              </a:rPr>
              <a:t>resource</a:t>
            </a:r>
            <a:r>
              <a:rPr lang="pt-BR" sz="1500">
                <a:solidFill>
                  <a:schemeClr val="dk1"/>
                </a:solidFill>
              </a:rPr>
              <a:t> no dataset "test". </a:t>
            </a:r>
          </a:p>
        </p:txBody>
      </p:sp>
      <p:sp>
        <p:nvSpPr>
          <p:cNvPr id="455" name="Shape 455"/>
          <p:cNvSpPr/>
          <p:nvPr/>
        </p:nvSpPr>
        <p:spPr>
          <a:xfrm>
            <a:off x="619800" y="5580050"/>
            <a:ext cx="6641100" cy="13503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56" name="Shape 456"/>
          <p:cNvSpPr txBox="1"/>
          <p:nvPr/>
        </p:nvSpPr>
        <p:spPr>
          <a:xfrm>
            <a:off x="774775" y="5632500"/>
            <a:ext cx="6392100" cy="841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curl -X POST http://127.0.0.1:80/api/3/action/datastore_create -H "Authorization: </a:t>
            </a:r>
            <a:r>
              <a:rPr b="1" lang="pt-BR" sz="1500">
                <a:solidFill>
                  <a:schemeClr val="dk1"/>
                </a:solidFill>
              </a:rPr>
              <a:t>{API KEY}</a:t>
            </a:r>
            <a:r>
              <a:rPr lang="pt-BR" sz="1500">
                <a:solidFill>
                  <a:schemeClr val="dk1"/>
                </a:solidFill>
              </a:rPr>
              <a:t>" -d '{"resource": {"package_id": "</a:t>
            </a:r>
            <a:r>
              <a:rPr b="1" lang="pt-BR" sz="1500">
                <a:solidFill>
                  <a:schemeClr val="dk1"/>
                </a:solidFill>
              </a:rPr>
              <a:t>{PACKAGE ID}</a:t>
            </a:r>
            <a:r>
              <a:rPr lang="pt-BR" sz="1500">
                <a:solidFill>
                  <a:schemeClr val="dk1"/>
                </a:solidFill>
              </a:rPr>
              <a:t>"}, "fields": [ {"id": "a"}, {"id": "b"} ], "records": [ { "a": 1, "b": "xyz"}, {"a": 2, "b": "zzz"} ]}'</a:t>
            </a:r>
          </a:p>
        </p:txBody>
      </p:sp>
      <p:sp>
        <p:nvSpPr>
          <p:cNvPr id="457" name="Shape 457"/>
          <p:cNvSpPr txBox="1"/>
          <p:nvPr/>
        </p:nvSpPr>
        <p:spPr>
          <a:xfrm>
            <a:off x="650275" y="7062437"/>
            <a:ext cx="6641100" cy="486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retorno deve conter um JSON com algo parecido: </a:t>
            </a:r>
          </a:p>
          <a:p>
            <a:pPr lvl="0">
              <a:spcBef>
                <a:spcPts val="0"/>
              </a:spcBef>
              <a:buNone/>
            </a:pPr>
            <a:r>
              <a:t/>
            </a:r>
            <a:endParaRPr/>
          </a:p>
        </p:txBody>
      </p:sp>
      <p:sp>
        <p:nvSpPr>
          <p:cNvPr id="458" name="Shape 458"/>
          <p:cNvSpPr/>
          <p:nvPr/>
        </p:nvSpPr>
        <p:spPr>
          <a:xfrm>
            <a:off x="664150" y="7681425"/>
            <a:ext cx="6641100" cy="18153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txBox="1"/>
          <p:nvPr/>
        </p:nvSpPr>
        <p:spPr>
          <a:xfrm>
            <a:off x="796925" y="7792100"/>
            <a:ext cx="6392100" cy="841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 </a:t>
            </a:r>
            <a:r>
              <a:rPr b="1" lang="pt-BR" sz="1500">
                <a:solidFill>
                  <a:schemeClr val="dk1"/>
                </a:solidFill>
              </a:rPr>
              <a:t>"success": true</a:t>
            </a:r>
            <a:r>
              <a:rPr lang="pt-BR" sz="1500">
                <a:solidFill>
                  <a:schemeClr val="dk1"/>
                </a:solidFill>
              </a:rPr>
              <a:t>, "result": {"resource": {"url": "_datastore_only_resource"}, "resource_id": "</a:t>
            </a:r>
            <a:r>
              <a:rPr b="1" lang="pt-BR" sz="1500">
                <a:solidFill>
                  <a:schemeClr val="dk1"/>
                </a:solidFill>
              </a:rPr>
              <a:t>d6f4e008-ff16-432a-9769-c49f4dee39b9</a:t>
            </a:r>
            <a:r>
              <a:rPr lang="pt-BR" sz="1500">
                <a:solidFill>
                  <a:schemeClr val="dk1"/>
                </a:solidFill>
              </a:rPr>
              <a:t>", "fields": [{"type": "int", "id": "a"}, {"type": "text", "id": "b"}], "method": "insert", "records": [{"a": 1, "b": "xyz"}, {"a": 2, "b": "zzz"}]}</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pic>
        <p:nvPicPr>
          <p:cNvPr id="464" name="Shape 464"/>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65" name="Shape 465"/>
          <p:cNvSpPr txBox="1"/>
          <p:nvPr/>
        </p:nvSpPr>
        <p:spPr>
          <a:xfrm>
            <a:off x="664100" y="553425"/>
            <a:ext cx="6596700" cy="1770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Veja o ID do </a:t>
            </a:r>
            <a:r>
              <a:rPr i="1" lang="pt-BR" sz="1500">
                <a:solidFill>
                  <a:schemeClr val="dk1"/>
                </a:solidFill>
              </a:rPr>
              <a:t>resource</a:t>
            </a:r>
            <a:r>
              <a:rPr lang="pt-BR" sz="1500">
                <a:solidFill>
                  <a:schemeClr val="dk1"/>
                </a:solidFill>
              </a:rPr>
              <a:t> criado, você irá utilizar ele nos próximos comandos.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Quando você editar na interface web, irá notar que terá mais dados lá, e o que criado recentemente. Caso queira visualiazar via linha de comando, também faça isto:</a:t>
            </a:r>
          </a:p>
        </p:txBody>
      </p:sp>
      <p:sp>
        <p:nvSpPr>
          <p:cNvPr id="466" name="Shape 466"/>
          <p:cNvSpPr/>
          <p:nvPr/>
        </p:nvSpPr>
        <p:spPr>
          <a:xfrm>
            <a:off x="664100" y="2257950"/>
            <a:ext cx="6596700" cy="11511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txBox="1"/>
          <p:nvPr/>
        </p:nvSpPr>
        <p:spPr>
          <a:xfrm>
            <a:off x="796925" y="2374800"/>
            <a:ext cx="6264600" cy="8190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curl -X GET "http://127.0.0.1:80/api/3/action/datastore_search?resource_id=</a:t>
            </a:r>
            <a:r>
              <a:rPr b="1" lang="pt-BR" sz="1500">
                <a:solidFill>
                  <a:schemeClr val="dk1"/>
                </a:solidFill>
              </a:rPr>
              <a:t>RESOURCE_ID</a:t>
            </a:r>
            <a:r>
              <a:rPr lang="pt-BR" sz="1500">
                <a:solidFill>
                  <a:schemeClr val="dk1"/>
                </a:solidFill>
              </a:rPr>
              <a:t>"</a:t>
            </a:r>
          </a:p>
        </p:txBody>
      </p:sp>
      <p:sp>
        <p:nvSpPr>
          <p:cNvPr id="468" name="Shape 468"/>
          <p:cNvSpPr txBox="1"/>
          <p:nvPr/>
        </p:nvSpPr>
        <p:spPr>
          <a:xfrm>
            <a:off x="664100" y="3585875"/>
            <a:ext cx="6596700" cy="907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Finalmente, para remover o resource criado:</a:t>
            </a:r>
          </a:p>
        </p:txBody>
      </p:sp>
      <p:sp>
        <p:nvSpPr>
          <p:cNvPr id="469" name="Shape 469"/>
          <p:cNvSpPr/>
          <p:nvPr/>
        </p:nvSpPr>
        <p:spPr>
          <a:xfrm>
            <a:off x="630875" y="4181300"/>
            <a:ext cx="6596700" cy="8190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txBox="1"/>
          <p:nvPr/>
        </p:nvSpPr>
        <p:spPr>
          <a:xfrm>
            <a:off x="774775" y="4218300"/>
            <a:ext cx="6286800" cy="907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curl -X POST </a:t>
            </a:r>
            <a:r>
              <a:rPr lang="pt-BR" sz="1500" u="sng">
                <a:solidFill>
                  <a:srgbClr val="1155CC"/>
                </a:solidFill>
                <a:hlinkClick r:id="rId4"/>
              </a:rPr>
              <a:t>http://127.0.0.1:80/api/3/action/datastore_delete</a:t>
            </a:r>
            <a:r>
              <a:rPr lang="pt-BR" sz="1500">
                <a:solidFill>
                  <a:schemeClr val="dk1"/>
                </a:solidFill>
              </a:rPr>
              <a:t> -H "Authorization: </a:t>
            </a:r>
            <a:r>
              <a:rPr b="1" lang="pt-BR" sz="1500">
                <a:solidFill>
                  <a:schemeClr val="dk1"/>
                </a:solidFill>
              </a:rPr>
              <a:t>API_KEY</a:t>
            </a:r>
            <a:r>
              <a:rPr lang="pt-BR" sz="1500">
                <a:solidFill>
                  <a:schemeClr val="dk1"/>
                </a:solidFill>
              </a:rPr>
              <a:t>" -d '{"resource_id": "</a:t>
            </a:r>
            <a:r>
              <a:rPr b="1" lang="pt-BR" sz="1500">
                <a:solidFill>
                  <a:schemeClr val="dk1"/>
                </a:solidFill>
              </a:rPr>
              <a:t>RESOURCE_ID</a:t>
            </a:r>
            <a:r>
              <a:rPr lang="pt-BR" sz="1500">
                <a:solidFill>
                  <a:schemeClr val="dk1"/>
                </a:solidFill>
              </a:rPr>
              <a:t>"}'</a:t>
            </a:r>
          </a:p>
        </p:txBody>
      </p:sp>
      <p:sp>
        <p:nvSpPr>
          <p:cNvPr id="471" name="Shape 471"/>
          <p:cNvSpPr txBox="1"/>
          <p:nvPr/>
        </p:nvSpPr>
        <p:spPr>
          <a:xfrm>
            <a:off x="630875" y="5105000"/>
            <a:ext cx="6596700" cy="1770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Todos os retornos contêm um JSON.</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remover o dataset criado:</a:t>
            </a:r>
          </a:p>
        </p:txBody>
      </p:sp>
      <p:sp>
        <p:nvSpPr>
          <p:cNvPr id="472" name="Shape 472"/>
          <p:cNvSpPr/>
          <p:nvPr/>
        </p:nvSpPr>
        <p:spPr>
          <a:xfrm>
            <a:off x="619825" y="6215325"/>
            <a:ext cx="6596700" cy="8190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3" name="Shape 473"/>
          <p:cNvSpPr txBox="1"/>
          <p:nvPr/>
        </p:nvSpPr>
        <p:spPr>
          <a:xfrm>
            <a:off x="763725" y="6252325"/>
            <a:ext cx="6286800" cy="907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curl -X POST </a:t>
            </a:r>
            <a:r>
              <a:rPr lang="pt-BR" sz="1500" u="sng">
                <a:solidFill>
                  <a:srgbClr val="1155CC"/>
                </a:solidFill>
                <a:hlinkClick r:id="rId5"/>
              </a:rPr>
              <a:t>http://127.0.0.1:80/api/3/action/resource_delete</a:t>
            </a:r>
            <a:r>
              <a:rPr lang="pt-BR" sz="1500">
                <a:solidFill>
                  <a:schemeClr val="dk1"/>
                </a:solidFill>
              </a:rPr>
              <a:t> -H "Authorization: </a:t>
            </a:r>
            <a:r>
              <a:rPr b="1" lang="pt-BR" sz="1500">
                <a:solidFill>
                  <a:schemeClr val="dk1"/>
                </a:solidFill>
              </a:rPr>
              <a:t>API_KEY</a:t>
            </a:r>
            <a:r>
              <a:rPr lang="pt-BR" sz="1500">
                <a:solidFill>
                  <a:schemeClr val="dk1"/>
                </a:solidFill>
              </a:rPr>
              <a:t>" -d '{"id": "</a:t>
            </a:r>
            <a:r>
              <a:rPr b="1" lang="pt-BR" sz="1500">
                <a:solidFill>
                  <a:schemeClr val="dk1"/>
                </a:solidFill>
              </a:rPr>
              <a:t>RESOURCE_ID</a:t>
            </a:r>
            <a:r>
              <a:rPr lang="pt-BR" sz="1500">
                <a:solidFill>
                  <a:schemeClr val="dk1"/>
                </a:solidFill>
              </a:rPr>
              <a:t>"}'</a:t>
            </a:r>
          </a:p>
        </p:txBody>
      </p:sp>
      <p:sp>
        <p:nvSpPr>
          <p:cNvPr id="474" name="Shape 474"/>
          <p:cNvSpPr txBox="1"/>
          <p:nvPr/>
        </p:nvSpPr>
        <p:spPr>
          <a:xfrm>
            <a:off x="586575" y="698060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Configuração Repoze.who</a:t>
            </a:r>
          </a:p>
        </p:txBody>
      </p:sp>
      <p:sp>
        <p:nvSpPr>
          <p:cNvPr id="475" name="Shape 475"/>
          <p:cNvSpPr txBox="1"/>
          <p:nvPr/>
        </p:nvSpPr>
        <p:spPr>
          <a:xfrm>
            <a:off x="619825" y="7595425"/>
            <a:ext cx="6596700" cy="553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Ele deve ser acessível do mesmo diretório do arquivo de configuração.</a:t>
            </a:r>
          </a:p>
        </p:txBody>
      </p:sp>
      <p:sp>
        <p:nvSpPr>
          <p:cNvPr id="476" name="Shape 476"/>
          <p:cNvSpPr/>
          <p:nvPr/>
        </p:nvSpPr>
        <p:spPr>
          <a:xfrm>
            <a:off x="542325" y="8123850"/>
            <a:ext cx="6729600" cy="8190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7" name="Shape 477"/>
          <p:cNvSpPr txBox="1"/>
          <p:nvPr/>
        </p:nvSpPr>
        <p:spPr>
          <a:xfrm>
            <a:off x="686225" y="8301250"/>
            <a:ext cx="6530400" cy="84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ln -s /usr/lib/ckan/default/src/ckan/who.ini /etc/ckan/default/who.ini</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pic>
        <p:nvPicPr>
          <p:cNvPr id="482" name="Shape 482"/>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83" name="Shape 483"/>
          <p:cNvSpPr txBox="1"/>
          <p:nvPr/>
        </p:nvSpPr>
        <p:spPr>
          <a:xfrm>
            <a:off x="459450" y="46730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Configurando o FileStore</a:t>
            </a:r>
          </a:p>
        </p:txBody>
      </p:sp>
      <p:sp>
        <p:nvSpPr>
          <p:cNvPr id="484" name="Shape 484"/>
          <p:cNvSpPr txBox="1"/>
          <p:nvPr/>
        </p:nvSpPr>
        <p:spPr>
          <a:xfrm>
            <a:off x="553425" y="1132325"/>
            <a:ext cx="6641100" cy="841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Crie o arquivo "</a:t>
            </a:r>
            <a:r>
              <a:rPr b="1" lang="pt-BR" sz="1500">
                <a:solidFill>
                  <a:schemeClr val="dk1"/>
                </a:solidFill>
              </a:rPr>
              <a:t>/etc/ckan/default/apache.wsgi</a:t>
            </a:r>
            <a:r>
              <a:rPr lang="pt-BR" sz="1500">
                <a:solidFill>
                  <a:schemeClr val="dk1"/>
                </a:solidFill>
              </a:rPr>
              <a:t>" com o conteúdo:</a:t>
            </a:r>
          </a:p>
        </p:txBody>
      </p:sp>
      <p:sp>
        <p:nvSpPr>
          <p:cNvPr id="485" name="Shape 485"/>
          <p:cNvSpPr/>
          <p:nvPr/>
        </p:nvSpPr>
        <p:spPr>
          <a:xfrm>
            <a:off x="575625" y="1724100"/>
            <a:ext cx="6596700" cy="32097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774775" y="1726650"/>
            <a:ext cx="6220500" cy="1483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import os</a:t>
            </a:r>
            <a:br>
              <a:rPr lang="pt-BR" sz="1500">
                <a:solidFill>
                  <a:schemeClr val="dk1"/>
                </a:solidFill>
              </a:rPr>
            </a:br>
            <a:r>
              <a:rPr lang="pt-BR" sz="1500">
                <a:solidFill>
                  <a:schemeClr val="dk1"/>
                </a:solidFill>
              </a:rPr>
              <a:t>activate_this = os.path.join('/usr/lib/ckan/default/bin/activate_this.py')</a:t>
            </a:r>
            <a:br>
              <a:rPr lang="pt-BR" sz="1500">
                <a:solidFill>
                  <a:schemeClr val="dk1"/>
                </a:solidFill>
              </a:rPr>
            </a:br>
            <a:r>
              <a:rPr lang="pt-BR" sz="1500">
                <a:solidFill>
                  <a:schemeClr val="dk1"/>
                </a:solidFill>
              </a:rPr>
              <a:t>execfile(activate_this, dict(__file__=activate_this))</a:t>
            </a:r>
            <a:br>
              <a:rPr lang="pt-BR" sz="1500">
                <a:solidFill>
                  <a:schemeClr val="dk1"/>
                </a:solidFill>
              </a:rPr>
            </a:br>
            <a:br>
              <a:rPr lang="pt-BR" sz="1500">
                <a:solidFill>
                  <a:schemeClr val="dk1"/>
                </a:solidFill>
              </a:rPr>
            </a:br>
            <a:r>
              <a:rPr lang="pt-BR" sz="1500">
                <a:solidFill>
                  <a:schemeClr val="dk1"/>
                </a:solidFill>
              </a:rPr>
              <a:t>from paste.deploy import loadapp</a:t>
            </a:r>
            <a:br>
              <a:rPr lang="pt-BR" sz="1500">
                <a:solidFill>
                  <a:schemeClr val="dk1"/>
                </a:solidFill>
              </a:rPr>
            </a:br>
            <a:r>
              <a:rPr lang="pt-BR" sz="1500">
                <a:solidFill>
                  <a:schemeClr val="dk1"/>
                </a:solidFill>
              </a:rPr>
              <a:t>config_filepath = os.path.join(os.path.dirname(os.path.abspath(__file__)), 'development.ini')</a:t>
            </a:r>
            <a:br>
              <a:rPr lang="pt-BR" sz="1500">
                <a:solidFill>
                  <a:schemeClr val="dk1"/>
                </a:solidFill>
              </a:rPr>
            </a:br>
            <a:r>
              <a:rPr lang="pt-BR" sz="1500">
                <a:solidFill>
                  <a:schemeClr val="dk1"/>
                </a:solidFill>
              </a:rPr>
              <a:t>from paste.script.util.logging_config import fileConfig</a:t>
            </a:r>
            <a:br>
              <a:rPr lang="pt-BR" sz="1500">
                <a:solidFill>
                  <a:schemeClr val="dk1"/>
                </a:solidFill>
              </a:rPr>
            </a:br>
            <a:r>
              <a:rPr lang="pt-BR" sz="1500">
                <a:solidFill>
                  <a:schemeClr val="dk1"/>
                </a:solidFill>
              </a:rPr>
              <a:t>fileConfig(config_filepath)</a:t>
            </a:r>
            <a:br>
              <a:rPr lang="pt-BR" sz="1500">
                <a:solidFill>
                  <a:schemeClr val="dk1"/>
                </a:solidFill>
              </a:rPr>
            </a:br>
            <a:r>
              <a:rPr lang="pt-BR" sz="1500">
                <a:solidFill>
                  <a:schemeClr val="dk1"/>
                </a:solidFill>
              </a:rPr>
              <a:t>application = loadapp('config:%s' % config_filepath)</a:t>
            </a:r>
          </a:p>
        </p:txBody>
      </p:sp>
      <p:sp>
        <p:nvSpPr>
          <p:cNvPr id="487" name="Shape 487"/>
          <p:cNvSpPr txBox="1"/>
          <p:nvPr/>
        </p:nvSpPr>
        <p:spPr>
          <a:xfrm>
            <a:off x="586675" y="5202900"/>
            <a:ext cx="6596700" cy="1107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modwsgi irá redirecionar todas as requisições do seu navegador para este script, que irá tratar todas as requisições direto com sua instância CKAN.</a:t>
            </a:r>
          </a:p>
        </p:txBody>
      </p:sp>
      <p:sp>
        <p:nvSpPr>
          <p:cNvPr id="488" name="Shape 488"/>
          <p:cNvSpPr txBox="1"/>
          <p:nvPr/>
        </p:nvSpPr>
        <p:spPr>
          <a:xfrm>
            <a:off x="575625" y="6437175"/>
            <a:ext cx="6596700" cy="951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Crie o arquivo "</a:t>
            </a:r>
            <a:r>
              <a:rPr b="1" lang="pt-BR" sz="1500">
                <a:solidFill>
                  <a:schemeClr val="dk1"/>
                </a:solidFill>
              </a:rPr>
              <a:t>/etc/httpd/conf.d/ckan_default.conf</a:t>
            </a:r>
            <a:r>
              <a:rPr lang="pt-BR" sz="1500">
                <a:solidFill>
                  <a:schemeClr val="dk1"/>
                </a:solidFill>
              </a:rPr>
              <a:t>", para configurar o Apache.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pic>
        <p:nvPicPr>
          <p:cNvPr id="493" name="Shape 493"/>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494" name="Shape 494"/>
          <p:cNvSpPr/>
          <p:nvPr/>
        </p:nvSpPr>
        <p:spPr>
          <a:xfrm>
            <a:off x="575625" y="581100"/>
            <a:ext cx="6596700" cy="76095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5" name="Shape 495"/>
          <p:cNvSpPr txBox="1"/>
          <p:nvPr/>
        </p:nvSpPr>
        <p:spPr>
          <a:xfrm>
            <a:off x="774775" y="583650"/>
            <a:ext cx="6220500" cy="1483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WSGISocketPrefix /var/run/wsgi</a:t>
            </a:r>
            <a:br>
              <a:rPr lang="pt-BR" sz="1500">
                <a:solidFill>
                  <a:schemeClr val="dk1"/>
                </a:solidFill>
              </a:rPr>
            </a:br>
            <a:r>
              <a:rPr lang="pt-BR" sz="1500">
                <a:solidFill>
                  <a:schemeClr val="dk1"/>
                </a:solidFill>
              </a:rPr>
              <a:t>&lt;VirtualHost 0.0.0.0:80&gt;</a:t>
            </a:r>
            <a:br>
              <a:rPr lang="pt-BR" sz="1500">
                <a:solidFill>
                  <a:schemeClr val="dk1"/>
                </a:solidFill>
              </a:rPr>
            </a:br>
            <a:r>
              <a:rPr lang="pt-BR" sz="1500">
                <a:solidFill>
                  <a:schemeClr val="dk1"/>
                </a:solidFill>
              </a:rPr>
              <a:t>    ServerName default.yourdomain.com</a:t>
            </a:r>
            <a:br>
              <a:rPr lang="pt-BR" sz="1500">
                <a:solidFill>
                  <a:schemeClr val="dk1"/>
                </a:solidFill>
              </a:rPr>
            </a:br>
            <a:r>
              <a:rPr lang="pt-BR" sz="1500">
                <a:solidFill>
                  <a:schemeClr val="dk1"/>
                </a:solidFill>
              </a:rPr>
              <a:t>    ServerAlias www.default.yourdomain.com</a:t>
            </a:r>
            <a:br>
              <a:rPr lang="pt-BR" sz="1500">
                <a:solidFill>
                  <a:schemeClr val="dk1"/>
                </a:solidFill>
              </a:rPr>
            </a:br>
            <a:r>
              <a:rPr lang="pt-BR" sz="1500">
                <a:solidFill>
                  <a:schemeClr val="dk1"/>
                </a:solidFill>
              </a:rPr>
              <a:t>    WSGIScriptAlias / /etc/ckan/default/apache.wsgi</a:t>
            </a:r>
            <a:br>
              <a:rPr lang="pt-BR" sz="1500">
                <a:solidFill>
                  <a:schemeClr val="dk1"/>
                </a:solidFill>
              </a:rPr>
            </a:br>
            <a:br>
              <a:rPr lang="pt-BR" sz="1500">
                <a:solidFill>
                  <a:schemeClr val="dk1"/>
                </a:solidFill>
              </a:rPr>
            </a:br>
            <a:r>
              <a:rPr lang="pt-BR" sz="1500">
                <a:solidFill>
                  <a:schemeClr val="dk1"/>
                </a:solidFill>
              </a:rPr>
              <a:t>    # Pass authorization info on (needed for rest api).</a:t>
            </a:r>
            <a:br>
              <a:rPr lang="pt-BR" sz="1500">
                <a:solidFill>
                  <a:schemeClr val="dk1"/>
                </a:solidFill>
              </a:rPr>
            </a:br>
            <a:r>
              <a:rPr lang="pt-BR" sz="1500">
                <a:solidFill>
                  <a:schemeClr val="dk1"/>
                </a:solidFill>
              </a:rPr>
              <a:t>    WSGIPassAuthorization On</a:t>
            </a:r>
            <a:br>
              <a:rPr lang="pt-BR" sz="1500">
                <a:solidFill>
                  <a:schemeClr val="dk1"/>
                </a:solidFill>
              </a:rPr>
            </a:br>
            <a:br>
              <a:rPr lang="pt-BR" sz="1500">
                <a:solidFill>
                  <a:schemeClr val="dk1"/>
                </a:solidFill>
              </a:rPr>
            </a:br>
            <a:r>
              <a:rPr lang="pt-BR" sz="1500">
                <a:solidFill>
                  <a:schemeClr val="dk1"/>
                </a:solidFill>
              </a:rPr>
              <a:t>    # Deploy as a daemon (avoids conflicts between CKAN instances).</a:t>
            </a:r>
            <a:br>
              <a:rPr lang="pt-BR" sz="1500">
                <a:solidFill>
                  <a:schemeClr val="dk1"/>
                </a:solidFill>
              </a:rPr>
            </a:br>
            <a:r>
              <a:rPr lang="pt-BR" sz="1500">
                <a:solidFill>
                  <a:schemeClr val="dk1"/>
                </a:solidFill>
              </a:rPr>
              <a:t>    WSGIDaemonProcess ckan_default display-name=ckan_default processes=2 threads=15</a:t>
            </a:r>
            <a:br>
              <a:rPr lang="pt-BR" sz="1500">
                <a:solidFill>
                  <a:schemeClr val="dk1"/>
                </a:solidFill>
              </a:rPr>
            </a:br>
            <a:br>
              <a:rPr lang="pt-BR" sz="1500">
                <a:solidFill>
                  <a:schemeClr val="dk1"/>
                </a:solidFill>
              </a:rPr>
            </a:br>
            <a:r>
              <a:rPr lang="pt-BR" sz="1500">
                <a:solidFill>
                  <a:schemeClr val="dk1"/>
                </a:solidFill>
              </a:rPr>
              <a:t>    WSGIProcessGroup ckan_default</a:t>
            </a:r>
            <a:br>
              <a:rPr lang="pt-BR" sz="1500">
                <a:solidFill>
                  <a:schemeClr val="dk1"/>
                </a:solidFill>
              </a:rPr>
            </a:br>
            <a:br>
              <a:rPr lang="pt-BR" sz="1500">
                <a:solidFill>
                  <a:schemeClr val="dk1"/>
                </a:solidFill>
              </a:rPr>
            </a:br>
            <a:r>
              <a:rPr lang="pt-BR" sz="1500">
                <a:solidFill>
                  <a:schemeClr val="dk1"/>
                </a:solidFill>
              </a:rPr>
              <a:t>    # Add this to avoid Apache show error: </a:t>
            </a:r>
            <a:br>
              <a:rPr lang="pt-BR" sz="1500">
                <a:solidFill>
                  <a:schemeClr val="dk1"/>
                </a:solidFill>
              </a:rPr>
            </a:br>
            <a:r>
              <a:rPr lang="pt-BR" sz="1500">
                <a:solidFill>
                  <a:schemeClr val="dk1"/>
                </a:solidFill>
              </a:rPr>
              <a:t>    # "AH01630: client denied by server configuration: /etc/ckan/default/apache.wsgi" </a:t>
            </a:r>
            <a:br>
              <a:rPr lang="pt-BR" sz="1500">
                <a:solidFill>
                  <a:schemeClr val="dk1"/>
                </a:solidFill>
              </a:rPr>
            </a:br>
            <a:r>
              <a:rPr lang="pt-BR" sz="1500">
                <a:solidFill>
                  <a:schemeClr val="dk1"/>
                </a:solidFill>
              </a:rPr>
              <a:t>    &lt;Directory /etc/ckan/default&gt;</a:t>
            </a:r>
            <a:br>
              <a:rPr lang="pt-BR" sz="1500">
                <a:solidFill>
                  <a:schemeClr val="dk1"/>
                </a:solidFill>
              </a:rPr>
            </a:br>
            <a:r>
              <a:rPr lang="pt-BR" sz="1500">
                <a:solidFill>
                  <a:schemeClr val="dk1"/>
                </a:solidFill>
              </a:rPr>
              <a:t>    Options All</a:t>
            </a:r>
            <a:br>
              <a:rPr lang="pt-BR" sz="1500">
                <a:solidFill>
                  <a:schemeClr val="dk1"/>
                </a:solidFill>
              </a:rPr>
            </a:br>
            <a:r>
              <a:rPr lang="pt-BR" sz="1500">
                <a:solidFill>
                  <a:schemeClr val="dk1"/>
                </a:solidFill>
              </a:rPr>
              <a:t>    AllowOverride All</a:t>
            </a:r>
            <a:br>
              <a:rPr lang="pt-BR" sz="1500">
                <a:solidFill>
                  <a:schemeClr val="dk1"/>
                </a:solidFill>
              </a:rPr>
            </a:br>
            <a:r>
              <a:rPr lang="pt-BR" sz="1500">
                <a:solidFill>
                  <a:schemeClr val="dk1"/>
                </a:solidFill>
              </a:rPr>
              <a:t>    Require all granted</a:t>
            </a:r>
            <a:br>
              <a:rPr lang="pt-BR" sz="1500">
                <a:solidFill>
                  <a:schemeClr val="dk1"/>
                </a:solidFill>
              </a:rPr>
            </a:br>
            <a:r>
              <a:rPr lang="pt-BR" sz="1500">
                <a:solidFill>
                  <a:schemeClr val="dk1"/>
                </a:solidFill>
              </a:rPr>
              <a:t>    &lt;/Directory&gt;</a:t>
            </a:r>
            <a:br>
              <a:rPr lang="pt-BR" sz="1500">
                <a:solidFill>
                  <a:schemeClr val="dk1"/>
                </a:solidFill>
              </a:rPr>
            </a:br>
            <a:br>
              <a:rPr lang="pt-BR" sz="1500">
                <a:solidFill>
                  <a:schemeClr val="dk1"/>
                </a:solidFill>
              </a:rPr>
            </a:br>
            <a:r>
              <a:rPr lang="pt-BR" sz="1500">
                <a:solidFill>
                  <a:schemeClr val="dk1"/>
                </a:solidFill>
              </a:rPr>
              <a:t>    ErrorLog /var/log/httpd/ckan_default.error.log</a:t>
            </a:r>
            <a:br>
              <a:rPr lang="pt-BR" sz="1500">
                <a:solidFill>
                  <a:schemeClr val="dk1"/>
                </a:solidFill>
              </a:rPr>
            </a:br>
            <a:r>
              <a:rPr lang="pt-BR" sz="1500">
                <a:solidFill>
                  <a:schemeClr val="dk1"/>
                </a:solidFill>
              </a:rPr>
              <a:t>    CustomLog /var/log/httpd/ckan_default.custom.log combined</a:t>
            </a:r>
            <a:br>
              <a:rPr lang="pt-BR" sz="1500">
                <a:solidFill>
                  <a:schemeClr val="dk1"/>
                </a:solidFill>
              </a:rPr>
            </a:br>
            <a:r>
              <a:rPr lang="pt-BR" sz="1500">
                <a:solidFill>
                  <a:schemeClr val="dk1"/>
                </a:solidFill>
              </a:rPr>
              <a:t>&lt;/VirtualHost&gt;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pic>
        <p:nvPicPr>
          <p:cNvPr id="500" name="Shape 500"/>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501" name="Shape 501"/>
          <p:cNvSpPr txBox="1"/>
          <p:nvPr/>
        </p:nvSpPr>
        <p:spPr>
          <a:xfrm>
            <a:off x="610050" y="245800"/>
            <a:ext cx="6574500" cy="819000"/>
          </a:xfrm>
          <a:prstGeom prst="rect">
            <a:avLst/>
          </a:prstGeom>
          <a:noFill/>
          <a:ln>
            <a:noFill/>
          </a:ln>
        </p:spPr>
        <p:txBody>
          <a:bodyPr anchorCtr="0" anchor="t" bIns="91425" lIns="91425" rIns="91425" tIns="91425">
            <a:noAutofit/>
          </a:bodyPr>
          <a:lstStyle/>
          <a:p>
            <a:pPr lvl="0" rtl="0" algn="just">
              <a:lnSpc>
                <a:spcPct val="115000"/>
              </a:lnSpc>
              <a:spcBef>
                <a:spcPts val="1800"/>
              </a:spcBef>
              <a:spcAft>
                <a:spcPts val="400"/>
              </a:spcAft>
              <a:buClr>
                <a:schemeClr val="dk1"/>
              </a:buClr>
              <a:buSzPct val="73333"/>
              <a:buFont typeface="Arial"/>
              <a:buNone/>
            </a:pPr>
            <a:r>
              <a:rPr lang="pt-BR" sz="1500">
                <a:solidFill>
                  <a:schemeClr val="dk1"/>
                </a:solidFill>
              </a:rPr>
              <a:t>Habilite o apache para iniciar automaticamente com seu sistema operacional, e depois inicie ele.</a:t>
            </a:r>
          </a:p>
        </p:txBody>
      </p:sp>
      <p:sp>
        <p:nvSpPr>
          <p:cNvPr id="502" name="Shape 502"/>
          <p:cNvSpPr/>
          <p:nvPr/>
        </p:nvSpPr>
        <p:spPr>
          <a:xfrm>
            <a:off x="553425" y="1261800"/>
            <a:ext cx="6795900" cy="7305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txBox="1"/>
          <p:nvPr/>
        </p:nvSpPr>
        <p:spPr>
          <a:xfrm>
            <a:off x="664075" y="1261800"/>
            <a:ext cx="6795900" cy="974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chkconfig httpd on</a:t>
            </a:r>
            <a:br>
              <a:rPr lang="pt-BR" sz="1500">
                <a:solidFill>
                  <a:schemeClr val="dk1"/>
                </a:solidFill>
              </a:rPr>
            </a:br>
            <a:r>
              <a:rPr lang="pt-BR" sz="1500">
                <a:solidFill>
                  <a:schemeClr val="dk1"/>
                </a:solidFill>
              </a:rPr>
              <a:t>systemctl start httpd.service</a:t>
            </a:r>
          </a:p>
        </p:txBody>
      </p:sp>
      <p:sp>
        <p:nvSpPr>
          <p:cNvPr id="504" name="Shape 504"/>
          <p:cNvSpPr txBox="1"/>
          <p:nvPr/>
        </p:nvSpPr>
        <p:spPr>
          <a:xfrm>
            <a:off x="535650" y="2235900"/>
            <a:ext cx="6795900" cy="597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testar, basta acessar a instância do CKAN.</a:t>
            </a:r>
          </a:p>
        </p:txBody>
      </p:sp>
      <p:sp>
        <p:nvSpPr>
          <p:cNvPr id="505" name="Shape 505"/>
          <p:cNvSpPr/>
          <p:nvPr/>
        </p:nvSpPr>
        <p:spPr>
          <a:xfrm>
            <a:off x="535650" y="2862775"/>
            <a:ext cx="6795900" cy="5976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06" name="Shape 506"/>
          <p:cNvSpPr txBox="1"/>
          <p:nvPr/>
        </p:nvSpPr>
        <p:spPr>
          <a:xfrm>
            <a:off x="652950" y="2927125"/>
            <a:ext cx="6641100" cy="412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curl -X GET http://127.0.0.1:80/</a:t>
            </a:r>
          </a:p>
        </p:txBody>
      </p:sp>
      <p:sp>
        <p:nvSpPr>
          <p:cNvPr id="507" name="Shape 507"/>
          <p:cNvSpPr txBox="1"/>
          <p:nvPr/>
        </p:nvSpPr>
        <p:spPr>
          <a:xfrm>
            <a:off x="535650" y="3564275"/>
            <a:ext cx="6795900" cy="819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Acompanhe os logs do Apache para entender qual tipo de problema você pode estar tendo na utilização da aplicação.</a:t>
            </a:r>
          </a:p>
        </p:txBody>
      </p:sp>
      <p:sp>
        <p:nvSpPr>
          <p:cNvPr id="508" name="Shape 508"/>
          <p:cNvSpPr txBox="1"/>
          <p:nvPr/>
        </p:nvSpPr>
        <p:spPr>
          <a:xfrm>
            <a:off x="459450" y="4278425"/>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Instalação baseada no Docker</a:t>
            </a:r>
          </a:p>
        </p:txBody>
      </p:sp>
      <p:sp>
        <p:nvSpPr>
          <p:cNvPr id="509" name="Shape 509"/>
          <p:cNvSpPr txBox="1"/>
          <p:nvPr/>
        </p:nvSpPr>
        <p:spPr>
          <a:xfrm>
            <a:off x="459450" y="4963075"/>
            <a:ext cx="6641100" cy="2103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 equipe do CKAN ainda esta trabalhando com a distribuição do software através do Docker. </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Busque por mais informações na documentação do CKAN ou em http://hub.docker.com.</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pic>
        <p:nvPicPr>
          <p:cNvPr id="514" name="Shape 51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515" name="Shape 515"/>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3000">
                <a:solidFill>
                  <a:srgbClr val="FFFFFF"/>
                </a:solidFill>
              </a:rPr>
              <a:t>Mod. 05. Atualização do CKAN</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516" name="Shape 516"/>
          <p:cNvSpPr txBox="1"/>
          <p:nvPr/>
        </p:nvSpPr>
        <p:spPr>
          <a:xfrm>
            <a:off x="193800" y="1438900"/>
            <a:ext cx="7172400" cy="13725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Atualizações na sua instância são importantes de serem realizados de tempos em tempos, você pode se inscrever em uma lista de e-mails para receber todas as novas versões do CKAN no seu e-mail em </a:t>
            </a:r>
            <a:r>
              <a:rPr lang="pt-BR" sz="1500" u="sng">
                <a:solidFill>
                  <a:srgbClr val="1155CC"/>
                </a:solidFill>
                <a:hlinkClick r:id="rId4"/>
              </a:rPr>
              <a:t>https://lists.okfn.org/mailman/listinfo/ckan-announce</a:t>
            </a:r>
            <a:r>
              <a:rPr lang="pt-BR" sz="1500">
                <a:solidFill>
                  <a:schemeClr val="dk1"/>
                </a:solidFill>
              </a:rPr>
              <a:t>.</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saber qual a versão atual do seu CKAN, basta acessar a URL:</a:t>
            </a:r>
          </a:p>
          <a:p>
            <a:pPr lvl="0" rtl="0" algn="just">
              <a:lnSpc>
                <a:spcPct val="115000"/>
              </a:lnSpc>
              <a:spcBef>
                <a:spcPts val="0"/>
              </a:spcBef>
              <a:buClr>
                <a:schemeClr val="dk1"/>
              </a:buClr>
              <a:buFont typeface="Arial"/>
              <a:buNone/>
            </a:pPr>
            <a:r>
              <a:t/>
            </a:r>
            <a:endParaRPr sz="1100">
              <a:solidFill>
                <a:schemeClr val="dk1"/>
              </a:solidFill>
            </a:endParaRPr>
          </a:p>
          <a:p>
            <a:pPr lvl="0">
              <a:spcBef>
                <a:spcPts val="0"/>
              </a:spcBef>
              <a:buNone/>
            </a:pPr>
            <a:r>
              <a:t/>
            </a:r>
            <a:endParaRPr/>
          </a:p>
        </p:txBody>
      </p:sp>
      <p:sp>
        <p:nvSpPr>
          <p:cNvPr id="517" name="Shape 517"/>
          <p:cNvSpPr/>
          <p:nvPr/>
        </p:nvSpPr>
        <p:spPr>
          <a:xfrm>
            <a:off x="275425" y="3212275"/>
            <a:ext cx="6795900" cy="5976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18" name="Shape 518"/>
          <p:cNvSpPr txBox="1"/>
          <p:nvPr/>
        </p:nvSpPr>
        <p:spPr>
          <a:xfrm>
            <a:off x="392725" y="3276625"/>
            <a:ext cx="6641100" cy="412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curl -X GET </a:t>
            </a:r>
            <a:r>
              <a:rPr lang="pt-BR" sz="1500" u="sng">
                <a:solidFill>
                  <a:srgbClr val="1155CC"/>
                </a:solidFill>
                <a:hlinkClick r:id="rId5"/>
              </a:rPr>
              <a:t>http://127.0.0.1/api/util/status</a:t>
            </a:r>
          </a:p>
        </p:txBody>
      </p:sp>
      <p:sp>
        <p:nvSpPr>
          <p:cNvPr id="519" name="Shape 519"/>
          <p:cNvSpPr txBox="1"/>
          <p:nvPr/>
        </p:nvSpPr>
        <p:spPr>
          <a:xfrm>
            <a:off x="287775" y="3891375"/>
            <a:ext cx="6795900" cy="412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retorno será um JSON como este:</a:t>
            </a:r>
          </a:p>
        </p:txBody>
      </p:sp>
      <p:sp>
        <p:nvSpPr>
          <p:cNvPr id="520" name="Shape 520"/>
          <p:cNvSpPr/>
          <p:nvPr/>
        </p:nvSpPr>
        <p:spPr>
          <a:xfrm>
            <a:off x="220100" y="4351675"/>
            <a:ext cx="6795900" cy="13725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1" name="Shape 521"/>
          <p:cNvSpPr txBox="1"/>
          <p:nvPr/>
        </p:nvSpPr>
        <p:spPr>
          <a:xfrm>
            <a:off x="330750" y="4440225"/>
            <a:ext cx="6531600" cy="9741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{"ckan_version": "2.2.1", "site_url": "http://localhost", "site_description": "", "site_title": "CKAN", "error_emails_to": "no-reply@eokoe.com", "locale_default": "en", "extensions": ["stats", "text_preview", "recline_preview", "datastore", "googleanalytics"]}</a:t>
            </a:r>
          </a:p>
        </p:txBody>
      </p:sp>
      <p:sp>
        <p:nvSpPr>
          <p:cNvPr id="522" name="Shape 522"/>
          <p:cNvSpPr txBox="1"/>
          <p:nvPr/>
        </p:nvSpPr>
        <p:spPr>
          <a:xfrm>
            <a:off x="198600" y="5950175"/>
            <a:ext cx="6795900" cy="974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atualizar dos códigos fontes, você pode efetuar através do repositório git oficial do CKAN. Com estes comandos, você pode atualizar da versão "2.2.1" para "2.2.3".</a:t>
            </a:r>
          </a:p>
        </p:txBody>
      </p:sp>
      <p:sp>
        <p:nvSpPr>
          <p:cNvPr id="523" name="Shape 523"/>
          <p:cNvSpPr/>
          <p:nvPr/>
        </p:nvSpPr>
        <p:spPr>
          <a:xfrm>
            <a:off x="220100" y="7043150"/>
            <a:ext cx="6795900" cy="25419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4" name="Shape 524"/>
          <p:cNvSpPr txBox="1"/>
          <p:nvPr/>
        </p:nvSpPr>
        <p:spPr>
          <a:xfrm>
            <a:off x="474650" y="7188250"/>
            <a:ext cx="6286800" cy="2036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[root@localhost httpd]# su -s /bin/bash - ckan</a:t>
            </a:r>
          </a:p>
          <a:p>
            <a:pPr lvl="0" rtl="0" algn="just">
              <a:lnSpc>
                <a:spcPct val="115000"/>
              </a:lnSpc>
              <a:spcBef>
                <a:spcPts val="0"/>
              </a:spcBef>
              <a:buClr>
                <a:schemeClr val="dk1"/>
              </a:buClr>
              <a:buSzPct val="73333"/>
              <a:buFont typeface="Arial"/>
              <a:buNone/>
            </a:pPr>
            <a:r>
              <a:rPr lang="pt-BR" sz="1500">
                <a:solidFill>
                  <a:schemeClr val="dk1"/>
                </a:solidFill>
              </a:rPr>
              <a:t>Last login: Tue Sep  1 11:23:54 UTC 2015 on pts/0</a:t>
            </a:r>
          </a:p>
          <a:p>
            <a:pPr lvl="0" rtl="0" algn="just">
              <a:lnSpc>
                <a:spcPct val="115000"/>
              </a:lnSpc>
              <a:spcBef>
                <a:spcPts val="0"/>
              </a:spcBef>
              <a:buClr>
                <a:schemeClr val="dk1"/>
              </a:buClr>
              <a:buSzPct val="73333"/>
              <a:buFont typeface="Arial"/>
              <a:buNone/>
            </a:pPr>
            <a:r>
              <a:rPr lang="pt-BR" sz="1500">
                <a:solidFill>
                  <a:schemeClr val="dk1"/>
                </a:solidFill>
              </a:rPr>
              <a:t>[ckan@localhost ~]$ </a:t>
            </a:r>
            <a:r>
              <a:rPr b="1" lang="pt-BR" sz="1500">
                <a:solidFill>
                  <a:schemeClr val="dk1"/>
                </a:solidFill>
              </a:rPr>
              <a:t>. default/bin/activate</a:t>
            </a:r>
          </a:p>
          <a:p>
            <a:pPr lvl="0" rtl="0" algn="just">
              <a:lnSpc>
                <a:spcPct val="115000"/>
              </a:lnSpc>
              <a:spcBef>
                <a:spcPts val="0"/>
              </a:spcBef>
              <a:buClr>
                <a:schemeClr val="dk1"/>
              </a:buClr>
              <a:buSzPct val="73333"/>
              <a:buFont typeface="Arial"/>
              <a:buNone/>
            </a:pPr>
            <a:r>
              <a:rPr lang="pt-BR" sz="1500">
                <a:solidFill>
                  <a:schemeClr val="dk1"/>
                </a:solidFill>
              </a:rPr>
              <a:t>(default)[ckan@localhost ~]$ </a:t>
            </a:r>
            <a:r>
              <a:rPr b="1" lang="pt-BR" sz="1500">
                <a:solidFill>
                  <a:schemeClr val="dk1"/>
                </a:solidFill>
              </a:rPr>
              <a:t>cd /usr/lib/ckan/default/src/ckan</a:t>
            </a:r>
          </a:p>
          <a:p>
            <a:pPr lvl="0" rtl="0" algn="just">
              <a:lnSpc>
                <a:spcPct val="115000"/>
              </a:lnSpc>
              <a:spcBef>
                <a:spcPts val="0"/>
              </a:spcBef>
              <a:buClr>
                <a:schemeClr val="dk1"/>
              </a:buClr>
              <a:buSzPct val="73333"/>
              <a:buFont typeface="Arial"/>
              <a:buNone/>
            </a:pPr>
            <a:r>
              <a:rPr lang="pt-BR" sz="1500">
                <a:solidFill>
                  <a:schemeClr val="dk1"/>
                </a:solidFill>
              </a:rPr>
              <a:t>(default)[ckan@localhost ckan]$ </a:t>
            </a:r>
            <a:r>
              <a:rPr b="1" lang="pt-BR" sz="1500">
                <a:solidFill>
                  <a:schemeClr val="dk1"/>
                </a:solidFill>
              </a:rPr>
              <a:t>git fetch</a:t>
            </a:r>
          </a:p>
          <a:p>
            <a:pPr lvl="0" rtl="0" algn="just">
              <a:lnSpc>
                <a:spcPct val="115000"/>
              </a:lnSpc>
              <a:spcBef>
                <a:spcPts val="0"/>
              </a:spcBef>
              <a:buClr>
                <a:schemeClr val="dk1"/>
              </a:buClr>
              <a:buSzPct val="73333"/>
              <a:buFont typeface="Arial"/>
              <a:buNone/>
            </a:pPr>
            <a:r>
              <a:rPr lang="pt-BR" sz="1500">
                <a:solidFill>
                  <a:schemeClr val="dk1"/>
                </a:solidFill>
              </a:rPr>
              <a:t>(default)[ckan@localhost ckan]$ </a:t>
            </a:r>
            <a:r>
              <a:rPr b="1" lang="pt-BR" sz="1500">
                <a:solidFill>
                  <a:schemeClr val="dk1"/>
                </a:solidFill>
              </a:rPr>
              <a:t>git checkout release-v2.2.3</a:t>
            </a:r>
          </a:p>
          <a:p>
            <a:pPr lvl="0" rtl="0" algn="just">
              <a:lnSpc>
                <a:spcPct val="115000"/>
              </a:lnSpc>
              <a:spcBef>
                <a:spcPts val="0"/>
              </a:spcBef>
              <a:buClr>
                <a:schemeClr val="dk1"/>
              </a:buClr>
              <a:buSzPct val="73333"/>
              <a:buFont typeface="Arial"/>
              <a:buNone/>
            </a:pPr>
            <a:r>
              <a:rPr lang="pt-BR" sz="1500">
                <a:solidFill>
                  <a:schemeClr val="dk1"/>
                </a:solidFill>
              </a:rPr>
              <a:t>Previous HEAD position was ab89c51... Update version number for 2.2.1 release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pic>
        <p:nvPicPr>
          <p:cNvPr id="529" name="Shape 529"/>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530" name="Shape 530"/>
          <p:cNvSpPr/>
          <p:nvPr/>
        </p:nvSpPr>
        <p:spPr>
          <a:xfrm>
            <a:off x="220100" y="734200"/>
            <a:ext cx="6795900" cy="38259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1" name="Shape 531"/>
          <p:cNvSpPr txBox="1"/>
          <p:nvPr/>
        </p:nvSpPr>
        <p:spPr>
          <a:xfrm>
            <a:off x="474650" y="879300"/>
            <a:ext cx="6286800" cy="2036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Branch release-v2.2.3 set up to track remote branch release-v2.2.3 from origin.</a:t>
            </a:r>
          </a:p>
          <a:p>
            <a:pPr lvl="0" rtl="0">
              <a:lnSpc>
                <a:spcPct val="115000"/>
              </a:lnSpc>
              <a:spcBef>
                <a:spcPts val="0"/>
              </a:spcBef>
              <a:buNone/>
            </a:pPr>
            <a:r>
              <a:rPr lang="pt-BR" sz="1500">
                <a:solidFill>
                  <a:schemeClr val="dk1"/>
                </a:solidFill>
              </a:rPr>
              <a:t>Switched to a new branch 'release-v2.2.3'</a:t>
            </a:r>
          </a:p>
          <a:p>
            <a:pPr lvl="0" rtl="0">
              <a:lnSpc>
                <a:spcPct val="115000"/>
              </a:lnSpc>
              <a:spcBef>
                <a:spcPts val="0"/>
              </a:spcBef>
              <a:buNone/>
            </a:pPr>
            <a:r>
              <a:rPr lang="pt-BR" sz="1500">
                <a:solidFill>
                  <a:schemeClr val="dk1"/>
                </a:solidFill>
              </a:rPr>
              <a:t>(default)[ckan@localhost ckan]$ </a:t>
            </a:r>
            <a:r>
              <a:rPr b="1" lang="pt-BR" sz="1500">
                <a:solidFill>
                  <a:schemeClr val="dk1"/>
                </a:solidFill>
              </a:rPr>
              <a:t>pip install --upgrade -r requirements.txt</a:t>
            </a:r>
          </a:p>
          <a:p>
            <a:pPr lvl="0" rtl="0">
              <a:lnSpc>
                <a:spcPct val="115000"/>
              </a:lnSpc>
              <a:spcBef>
                <a:spcPts val="0"/>
              </a:spcBef>
              <a:buNone/>
            </a:pPr>
            <a:r>
              <a:rPr lang="pt-BR" sz="1500">
                <a:solidFill>
                  <a:schemeClr val="dk1"/>
                </a:solidFill>
              </a:rPr>
              <a:t>...</a:t>
            </a:r>
          </a:p>
          <a:p>
            <a:pPr lvl="0" rtl="0">
              <a:lnSpc>
                <a:spcPct val="115000"/>
              </a:lnSpc>
              <a:spcBef>
                <a:spcPts val="0"/>
              </a:spcBef>
              <a:buNone/>
            </a:pPr>
            <a:r>
              <a:t/>
            </a:r>
            <a:endParaRPr sz="1500">
              <a:solidFill>
                <a:schemeClr val="dk1"/>
              </a:solidFill>
            </a:endParaRPr>
          </a:p>
          <a:p>
            <a:pPr lvl="0" rtl="0">
              <a:lnSpc>
                <a:spcPct val="115000"/>
              </a:lnSpc>
              <a:spcBef>
                <a:spcPts val="0"/>
              </a:spcBef>
              <a:buNone/>
            </a:pPr>
            <a:r>
              <a:rPr lang="pt-BR" sz="1500">
                <a:solidFill>
                  <a:schemeClr val="dk1"/>
                </a:solidFill>
              </a:rPr>
              <a:t>(default)[ckan@localhost ckan]$ </a:t>
            </a:r>
            <a:r>
              <a:rPr b="1" lang="pt-BR" sz="1500">
                <a:solidFill>
                  <a:schemeClr val="dk1"/>
                </a:solidFill>
              </a:rPr>
              <a:t>python setup.py develop</a:t>
            </a:r>
          </a:p>
          <a:p>
            <a:pPr lvl="0" rtl="0">
              <a:lnSpc>
                <a:spcPct val="115000"/>
              </a:lnSpc>
              <a:spcBef>
                <a:spcPts val="0"/>
              </a:spcBef>
              <a:buNone/>
            </a:pPr>
            <a:r>
              <a:rPr lang="pt-BR" sz="1500">
                <a:solidFill>
                  <a:schemeClr val="dk1"/>
                </a:solidFill>
              </a:rPr>
              <a:t>running develop</a:t>
            </a:r>
          </a:p>
          <a:p>
            <a:pPr lvl="0" rtl="0">
              <a:lnSpc>
                <a:spcPct val="115000"/>
              </a:lnSpc>
              <a:spcBef>
                <a:spcPts val="0"/>
              </a:spcBef>
              <a:buNone/>
            </a:pPr>
            <a:r>
              <a:rPr lang="pt-BR" sz="1500">
                <a:solidFill>
                  <a:schemeClr val="dk1"/>
                </a:solidFill>
              </a:rPr>
              <a:t>...</a:t>
            </a:r>
          </a:p>
          <a:p>
            <a:pPr lvl="0" rtl="0">
              <a:lnSpc>
                <a:spcPct val="115000"/>
              </a:lnSpc>
              <a:spcBef>
                <a:spcPts val="0"/>
              </a:spcBef>
              <a:buNone/>
            </a:pPr>
            <a:r>
              <a:rPr lang="pt-BR" sz="1500">
                <a:solidFill>
                  <a:schemeClr val="dk1"/>
                </a:solidFill>
              </a:rPr>
              <a:t>Processing dependencies for ckan==2.2.3</a:t>
            </a:r>
          </a:p>
          <a:p>
            <a:pPr lvl="0" rtl="0">
              <a:lnSpc>
                <a:spcPct val="115000"/>
              </a:lnSpc>
              <a:spcBef>
                <a:spcPts val="0"/>
              </a:spcBef>
              <a:buNone/>
            </a:pPr>
            <a:r>
              <a:rPr lang="pt-BR" sz="1500">
                <a:solidFill>
                  <a:schemeClr val="dk1"/>
                </a:solidFill>
              </a:rPr>
              <a:t>Finished processing dependencies for ckan==2.2.3</a:t>
            </a:r>
          </a:p>
        </p:txBody>
      </p:sp>
      <p:sp>
        <p:nvSpPr>
          <p:cNvPr id="532" name="Shape 532"/>
          <p:cNvSpPr txBox="1"/>
          <p:nvPr/>
        </p:nvSpPr>
        <p:spPr>
          <a:xfrm>
            <a:off x="351625" y="4781525"/>
            <a:ext cx="6795900" cy="1593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Realizado toda atualização, basta reiniciar o servidor WEB.</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atualizações maiores, veja as alterações no ChangeLog e a documentação em </a:t>
            </a:r>
            <a:r>
              <a:rPr lang="pt-BR" sz="1500" u="sng">
                <a:solidFill>
                  <a:srgbClr val="1155CC"/>
                </a:solidFill>
                <a:hlinkClick r:id="rId4"/>
              </a:rPr>
              <a:t>http://docs.ckan.org/en/latest/maintaining/upgrading/index.html</a:t>
            </a:r>
          </a:p>
        </p:txBody>
      </p:sp>
      <p:sp>
        <p:nvSpPr>
          <p:cNvPr id="533" name="Shape 533"/>
          <p:cNvSpPr txBox="1"/>
          <p:nvPr/>
        </p:nvSpPr>
        <p:spPr>
          <a:xfrm>
            <a:off x="352825" y="6299225"/>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Como realizar o backup do banco de dados?</a:t>
            </a:r>
          </a:p>
        </p:txBody>
      </p:sp>
      <p:sp>
        <p:nvSpPr>
          <p:cNvPr id="534" name="Shape 534"/>
          <p:cNvSpPr txBox="1"/>
          <p:nvPr/>
        </p:nvSpPr>
        <p:spPr>
          <a:xfrm>
            <a:off x="343075" y="6916425"/>
            <a:ext cx="6641100" cy="1593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backup ideal do CKAN contempla seu banco de dados no PostgreSQL e o diretório do FileStore.</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Há um comando para o banco de dados para as versões mais recentes do CKAN.</a:t>
            </a:r>
          </a:p>
        </p:txBody>
      </p:sp>
      <p:sp>
        <p:nvSpPr>
          <p:cNvPr id="535" name="Shape 535"/>
          <p:cNvSpPr/>
          <p:nvPr/>
        </p:nvSpPr>
        <p:spPr>
          <a:xfrm>
            <a:off x="382050" y="8586525"/>
            <a:ext cx="6795900" cy="8814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txBox="1"/>
          <p:nvPr/>
        </p:nvSpPr>
        <p:spPr>
          <a:xfrm>
            <a:off x="575550" y="8697150"/>
            <a:ext cx="6286800" cy="841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paster --plugin=ckan db dump --config=/etc/ckan/default/development.ini my_ckan_database.pg_dump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pic>
        <p:nvPicPr>
          <p:cNvPr id="541" name="Shape 541"/>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542" name="Shape 542"/>
          <p:cNvSpPr txBox="1"/>
          <p:nvPr/>
        </p:nvSpPr>
        <p:spPr>
          <a:xfrm>
            <a:off x="575550" y="445350"/>
            <a:ext cx="6641100" cy="841200"/>
          </a:xfrm>
          <a:prstGeom prst="rect">
            <a:avLst/>
          </a:prstGeom>
          <a:noFill/>
          <a:ln>
            <a:noFill/>
          </a:ln>
        </p:spPr>
        <p:txBody>
          <a:bodyPr anchorCtr="0" anchor="t" bIns="91425" lIns="91425" rIns="91425" tIns="91425">
            <a:noAutofit/>
          </a:bodyPr>
          <a:lstStyle/>
          <a:p>
            <a:pPr lvl="0" rtl="0" algn="just">
              <a:lnSpc>
                <a:spcPct val="115000"/>
              </a:lnSpc>
              <a:spcBef>
                <a:spcPts val="800"/>
              </a:spcBef>
              <a:buNone/>
            </a:pPr>
            <a:r>
              <a:rPr b="1" lang="pt-BR" sz="2000">
                <a:solidFill>
                  <a:srgbClr val="38761D"/>
                </a:solidFill>
              </a:rPr>
              <a:t>Como realizar o monitoramento da aplicação ?</a:t>
            </a:r>
          </a:p>
        </p:txBody>
      </p:sp>
      <p:sp>
        <p:nvSpPr>
          <p:cNvPr id="543" name="Shape 543"/>
          <p:cNvSpPr/>
          <p:nvPr/>
        </p:nvSpPr>
        <p:spPr>
          <a:xfrm>
            <a:off x="442725" y="1084700"/>
            <a:ext cx="6795900" cy="5190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4" name="Shape 544"/>
          <p:cNvSpPr txBox="1"/>
          <p:nvPr/>
        </p:nvSpPr>
        <p:spPr>
          <a:xfrm>
            <a:off x="535650" y="1134150"/>
            <a:ext cx="6641100" cy="393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curl -X GET http://127.0.0.1:80/api</a:t>
            </a:r>
          </a:p>
        </p:txBody>
      </p:sp>
      <p:pic>
        <p:nvPicPr>
          <p:cNvPr id="545" name="Shape 545"/>
          <p:cNvPicPr preferRelativeResize="0"/>
          <p:nvPr/>
        </p:nvPicPr>
        <p:blipFill>
          <a:blip r:embed="rId4">
            <a:alphaModFix/>
          </a:blip>
          <a:stretch>
            <a:fillRect/>
          </a:stretch>
        </p:blipFill>
        <p:spPr>
          <a:xfrm>
            <a:off x="-110664" y="1866925"/>
            <a:ext cx="6641099" cy="689984"/>
          </a:xfrm>
          <a:prstGeom prst="rect">
            <a:avLst/>
          </a:prstGeom>
          <a:noFill/>
          <a:ln>
            <a:noFill/>
          </a:ln>
        </p:spPr>
      </p:pic>
      <p:sp>
        <p:nvSpPr>
          <p:cNvPr id="546" name="Shape 546"/>
          <p:cNvSpPr txBox="1"/>
          <p:nvPr/>
        </p:nvSpPr>
        <p:spPr>
          <a:xfrm>
            <a:off x="509150" y="2700675"/>
            <a:ext cx="5844000" cy="6900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Realizar a instalação baseada em pacotes do sistema operacional.</a:t>
            </a:r>
          </a:p>
          <a:p>
            <a:pPr indent="-323850" lvl="0" marL="457200" rtl="0" algn="just">
              <a:lnSpc>
                <a:spcPct val="115000"/>
              </a:lnSpc>
              <a:spcBef>
                <a:spcPts val="0"/>
              </a:spcBef>
              <a:buClr>
                <a:schemeClr val="dk1"/>
              </a:buClr>
              <a:buSzPct val="100000"/>
              <a:buAutoNum type="arabicPeriod"/>
            </a:pPr>
            <a:r>
              <a:rPr lang="pt-BR" sz="1500">
                <a:solidFill>
                  <a:schemeClr val="dk1"/>
                </a:solidFill>
              </a:rPr>
              <a:t>Realizar a instalação baseado em códigos fontes.</a:t>
            </a:r>
          </a:p>
          <a:p>
            <a:pPr indent="-323850" lvl="0" marL="457200" rtl="0" algn="just">
              <a:lnSpc>
                <a:spcPct val="115000"/>
              </a:lnSpc>
              <a:spcBef>
                <a:spcPts val="0"/>
              </a:spcBef>
              <a:buClr>
                <a:schemeClr val="dk1"/>
              </a:buClr>
              <a:buSzPct val="100000"/>
              <a:buAutoNum type="arabicPeriod"/>
            </a:pPr>
            <a:r>
              <a:rPr lang="pt-BR" sz="1500">
                <a:solidFill>
                  <a:schemeClr val="dk1"/>
                </a:solidFill>
              </a:rPr>
              <a:t>Atualizar a versão do CKAN instalado via códigos fontes da versão "2.2.1" para "2.2.3".</a:t>
            </a:r>
          </a:p>
        </p:txBody>
      </p:sp>
      <p:sp>
        <p:nvSpPr>
          <p:cNvPr id="547" name="Shape 547"/>
          <p:cNvSpPr txBox="1"/>
          <p:nvPr/>
        </p:nvSpPr>
        <p:spPr>
          <a:xfrm>
            <a:off x="459450" y="4230725"/>
            <a:ext cx="6641100" cy="8412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Notificações por e-mail</a:t>
            </a:r>
          </a:p>
        </p:txBody>
      </p:sp>
      <p:sp>
        <p:nvSpPr>
          <p:cNvPr id="548" name="Shape 548"/>
          <p:cNvSpPr txBox="1"/>
          <p:nvPr/>
        </p:nvSpPr>
        <p:spPr>
          <a:xfrm>
            <a:off x="464875" y="4892200"/>
            <a:ext cx="6641100" cy="4560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 pode enviar notificação para os usuários, como por exemplo quando o usuário tem uma atualização no seu dashboard. Uma vez habilitado, as notificações serão enviadas por e-mail pelo adminstrador, cada usuário pode configurar se deseja receber ou não estas notificações. Porém, para habilitar a notificação por e-mail o administrador deve:</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Configurar uma tarefa no agendador "cron", para solicitar via API o envio dos e-mails pendentes. Na maioria dos UNIX, você pode realizar pelo comando "crontab -e" e adicionar uma nova linha no final do arquivo. Para mais informações veja o manual do crontab, "man crontab".</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Lembre-se de fazer isto, quando a instalação for pels códigos fontes, de realizar isto pelo usuário que está sendo executado o CKAN, no nosso caso "ckan". Caso a instalação seja feita pelo pacote do sistema operacional, este comando deve estar configurado no usuário "root".</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Adicione a linha no cron do usuário: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pic>
        <p:nvPicPr>
          <p:cNvPr id="553" name="Shape 553"/>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554" name="Shape 554"/>
          <p:cNvSpPr/>
          <p:nvPr/>
        </p:nvSpPr>
        <p:spPr>
          <a:xfrm>
            <a:off x="442725" y="703700"/>
            <a:ext cx="6795900" cy="14163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5" name="Shape 555"/>
          <p:cNvSpPr txBox="1"/>
          <p:nvPr/>
        </p:nvSpPr>
        <p:spPr>
          <a:xfrm>
            <a:off x="535650" y="753150"/>
            <a:ext cx="6641100" cy="1416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@hourly source /usr/lib/ckan/default/bin/activate &amp;&amp; echo '{}' | /usr/lib/ckan/default/bin/paster --plugin=ckan post -c /etc/ckan/default/development.ini /api/action/send_email_notifications &gt; /dev/null</a:t>
            </a:r>
          </a:p>
        </p:txBody>
      </p:sp>
      <p:sp>
        <p:nvSpPr>
          <p:cNvPr id="556" name="Shape 556"/>
          <p:cNvSpPr txBox="1"/>
          <p:nvPr/>
        </p:nvSpPr>
        <p:spPr>
          <a:xfrm>
            <a:off x="464875" y="2346475"/>
            <a:ext cx="6795900" cy="70617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Você utilizar @daily, @weekly ou @monhy no lugar de @hourly.</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Você deve verificar as configurações do CKAN das notificações de e-mail, nenhum e-mail será enviado se o período especificado em "ckan.email_notifications_since config" for maior (padrão é 2 dias), por isto tente fazer com que a tarefa no crontab seja executada com a maior frequência possível. @hourly e @daily são boas escolhas.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Como este comando é via API, ele pode ser invocado de uma máquina que não esteja executando o CKAN.</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Lembre-se, o parâmetro "</a:t>
            </a:r>
            <a:r>
              <a:rPr i="1" lang="pt-BR" sz="1500">
                <a:solidFill>
                  <a:schemeClr val="dk1"/>
                </a:solidFill>
              </a:rPr>
              <a:t>ckan.activity_streams_email_notifications</a:t>
            </a:r>
            <a:r>
              <a:rPr lang="pt-BR" sz="1500">
                <a:solidFill>
                  <a:schemeClr val="dk1"/>
                </a:solidFill>
              </a:rPr>
              <a:t>" deve estar como True, pois caso contrário, nenhum e-mail irá sair.</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Verifique se o parâmetro "</a:t>
            </a:r>
            <a:r>
              <a:rPr i="1" lang="pt-BR" sz="1500">
                <a:solidFill>
                  <a:schemeClr val="dk1"/>
                </a:solidFill>
              </a:rPr>
              <a:t>ckan.site_url</a:t>
            </a:r>
            <a:r>
              <a:rPr lang="pt-BR" sz="1500">
                <a:solidFill>
                  <a:schemeClr val="dk1"/>
                </a:solidFill>
              </a:rPr>
              <a:t>" está correto, pois todos os links nos e-mails gerados irão com este endereço para o usuário clicar. </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O parâmetro "</a:t>
            </a:r>
            <a:r>
              <a:rPr i="1" lang="pt-BR" sz="1500">
                <a:solidFill>
                  <a:schemeClr val="dk1"/>
                </a:solidFill>
              </a:rPr>
              <a:t>ckan.site_title</a:t>
            </a:r>
            <a:r>
              <a:rPr lang="pt-BR" sz="1500">
                <a:solidFill>
                  <a:schemeClr val="dk1"/>
                </a:solidFill>
              </a:rPr>
              <a:t>" é o nome que irá ser utilizado como origem do e-mail configurado em "</a:t>
            </a:r>
            <a:r>
              <a:rPr i="1" lang="pt-BR" sz="1500">
                <a:solidFill>
                  <a:schemeClr val="dk1"/>
                </a:solidFill>
              </a:rPr>
              <a:t>smtp.mail_from</a:t>
            </a:r>
            <a:r>
              <a:rPr lang="pt-BR" sz="1500">
                <a:solidFill>
                  <a:schemeClr val="dk1"/>
                </a:solidFill>
              </a:rPr>
              <a:t>".</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Em um servidor em produção recomendamos utilizar um servidor de e-mail local, a configuração do servidor de e-mail deve ser realizada no arquivo de configuração do CKAN, pelos parâmetros:</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pic>
        <p:nvPicPr>
          <p:cNvPr id="561" name="Shape 561"/>
          <p:cNvPicPr preferRelativeResize="0"/>
          <p:nvPr/>
        </p:nvPicPr>
        <p:blipFill>
          <a:blip r:embed="rId3">
            <a:alphaModFix/>
          </a:blip>
          <a:stretch>
            <a:fillRect/>
          </a:stretch>
        </p:blipFill>
        <p:spPr>
          <a:xfrm>
            <a:off x="0" y="0"/>
            <a:ext cx="7560000" cy="10680410"/>
          </a:xfrm>
          <a:prstGeom prst="rect">
            <a:avLst/>
          </a:prstGeom>
          <a:noFill/>
          <a:ln>
            <a:noFill/>
          </a:ln>
        </p:spPr>
      </p:pic>
      <p:sp>
        <p:nvSpPr>
          <p:cNvPr id="562" name="Shape 562"/>
          <p:cNvSpPr/>
          <p:nvPr/>
        </p:nvSpPr>
        <p:spPr>
          <a:xfrm>
            <a:off x="575625" y="581100"/>
            <a:ext cx="6596700" cy="42003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3" name="Shape 563"/>
          <p:cNvSpPr txBox="1"/>
          <p:nvPr/>
        </p:nvSpPr>
        <p:spPr>
          <a:xfrm>
            <a:off x="752650" y="730500"/>
            <a:ext cx="6220500" cy="3564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ckan.activity_streams_enabled = true</a:t>
            </a:r>
          </a:p>
          <a:p>
            <a:pPr lvl="0" rtl="0" algn="just">
              <a:lnSpc>
                <a:spcPct val="115000"/>
              </a:lnSpc>
              <a:spcBef>
                <a:spcPts val="0"/>
              </a:spcBef>
              <a:buClr>
                <a:schemeClr val="dk1"/>
              </a:buClr>
              <a:buSzPct val="73333"/>
              <a:buFont typeface="Arial"/>
              <a:buNone/>
            </a:pPr>
            <a:r>
              <a:rPr lang="pt-BR" sz="1500">
                <a:solidFill>
                  <a:schemeClr val="dk1"/>
                </a:solidFill>
              </a:rPr>
              <a:t>ckan.activity_list_limit = 31</a:t>
            </a:r>
          </a:p>
          <a:p>
            <a:pPr lvl="0" rtl="0" algn="just">
              <a:lnSpc>
                <a:spcPct val="115000"/>
              </a:lnSpc>
              <a:spcBef>
                <a:spcPts val="0"/>
              </a:spcBef>
              <a:buClr>
                <a:schemeClr val="dk1"/>
              </a:buClr>
              <a:buSzPct val="73333"/>
              <a:buFont typeface="Arial"/>
              <a:buNone/>
            </a:pPr>
            <a:r>
              <a:rPr lang="pt-BR" sz="1500">
                <a:solidFill>
                  <a:schemeClr val="dk1"/>
                </a:solidFill>
              </a:rPr>
              <a:t>ckan.activity_streams_email_notifications = true</a:t>
            </a:r>
          </a:p>
          <a:p>
            <a:pPr lvl="0" rtl="0" algn="just">
              <a:lnSpc>
                <a:spcPct val="115000"/>
              </a:lnSpc>
              <a:spcBef>
                <a:spcPts val="0"/>
              </a:spcBef>
              <a:buClr>
                <a:schemeClr val="dk1"/>
              </a:buClr>
              <a:buSzPct val="73333"/>
              <a:buFont typeface="Arial"/>
              <a:buNone/>
            </a:pPr>
            <a:r>
              <a:rPr lang="pt-BR" sz="1500">
                <a:solidFill>
                  <a:schemeClr val="dk1"/>
                </a:solidFill>
              </a:rPr>
              <a:t>ckan.email_notifications_since = 2 days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 Email settings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email_to = temp@eokoe.com</a:t>
            </a:r>
          </a:p>
          <a:p>
            <a:pPr lvl="0" rtl="0" algn="just">
              <a:lnSpc>
                <a:spcPct val="115000"/>
              </a:lnSpc>
              <a:spcBef>
                <a:spcPts val="0"/>
              </a:spcBef>
              <a:buClr>
                <a:schemeClr val="dk1"/>
              </a:buClr>
              <a:buSzPct val="73333"/>
              <a:buFont typeface="Arial"/>
              <a:buNone/>
            </a:pPr>
            <a:r>
              <a:rPr lang="pt-BR" sz="1500">
                <a:solidFill>
                  <a:schemeClr val="dk1"/>
                </a:solidFill>
              </a:rPr>
              <a:t>error_email_from = temp@eokoe.com</a:t>
            </a:r>
          </a:p>
          <a:p>
            <a:pPr lvl="0" rtl="0" algn="just">
              <a:lnSpc>
                <a:spcPct val="115000"/>
              </a:lnSpc>
              <a:spcBef>
                <a:spcPts val="0"/>
              </a:spcBef>
              <a:buClr>
                <a:schemeClr val="dk1"/>
              </a:buClr>
              <a:buSzPct val="73333"/>
              <a:buFont typeface="Arial"/>
              <a:buNone/>
            </a:pPr>
            <a:r>
              <a:rPr lang="pt-BR" sz="1500">
                <a:solidFill>
                  <a:schemeClr val="dk1"/>
                </a:solidFill>
              </a:rPr>
              <a:t>smtp.server = smtp.gmail.com:587</a:t>
            </a:r>
          </a:p>
          <a:p>
            <a:pPr lvl="0" rtl="0" algn="just">
              <a:lnSpc>
                <a:spcPct val="115000"/>
              </a:lnSpc>
              <a:spcBef>
                <a:spcPts val="0"/>
              </a:spcBef>
              <a:buClr>
                <a:schemeClr val="dk1"/>
              </a:buClr>
              <a:buSzPct val="73333"/>
              <a:buFont typeface="Arial"/>
              <a:buNone/>
            </a:pPr>
            <a:r>
              <a:rPr lang="pt-BR" sz="1500">
                <a:solidFill>
                  <a:schemeClr val="dk1"/>
                </a:solidFill>
              </a:rPr>
              <a:t>smtp.starttls = True</a:t>
            </a:r>
          </a:p>
          <a:p>
            <a:pPr lvl="0" rtl="0" algn="just">
              <a:lnSpc>
                <a:spcPct val="115000"/>
              </a:lnSpc>
              <a:spcBef>
                <a:spcPts val="0"/>
              </a:spcBef>
              <a:buClr>
                <a:schemeClr val="dk1"/>
              </a:buClr>
              <a:buSzPct val="73333"/>
              <a:buFont typeface="Arial"/>
              <a:buNone/>
            </a:pPr>
            <a:r>
              <a:rPr lang="pt-BR" sz="1500">
                <a:solidFill>
                  <a:schemeClr val="dk1"/>
                </a:solidFill>
              </a:rPr>
              <a:t>smtp.user = temp@eokoe.com</a:t>
            </a:r>
          </a:p>
          <a:p>
            <a:pPr lvl="0" rtl="0" algn="just">
              <a:lnSpc>
                <a:spcPct val="115000"/>
              </a:lnSpc>
              <a:spcBef>
                <a:spcPts val="0"/>
              </a:spcBef>
              <a:buClr>
                <a:schemeClr val="dk1"/>
              </a:buClr>
              <a:buSzPct val="73333"/>
              <a:buFont typeface="Arial"/>
              <a:buNone/>
            </a:pPr>
            <a:r>
              <a:rPr lang="pt-BR" sz="1500">
                <a:solidFill>
                  <a:schemeClr val="dk1"/>
                </a:solidFill>
              </a:rPr>
              <a:t>smtp.password = **********</a:t>
            </a:r>
          </a:p>
          <a:p>
            <a:pPr lvl="0" rtl="0" algn="just">
              <a:lnSpc>
                <a:spcPct val="115000"/>
              </a:lnSpc>
              <a:spcBef>
                <a:spcPts val="0"/>
              </a:spcBef>
              <a:buClr>
                <a:schemeClr val="dk1"/>
              </a:buClr>
              <a:buSzPct val="73333"/>
              <a:buFont typeface="Arial"/>
              <a:buNone/>
            </a:pPr>
            <a:r>
              <a:rPr lang="pt-BR" sz="1500">
                <a:solidFill>
                  <a:schemeClr val="dk1"/>
                </a:solidFill>
              </a:rPr>
              <a:t>smtp.mail_from = temp@eokoe.com</a:t>
            </a:r>
          </a:p>
        </p:txBody>
      </p:sp>
      <p:sp>
        <p:nvSpPr>
          <p:cNvPr id="564" name="Shape 564"/>
          <p:cNvSpPr txBox="1"/>
          <p:nvPr/>
        </p:nvSpPr>
        <p:spPr>
          <a:xfrm>
            <a:off x="597700" y="5002875"/>
            <a:ext cx="6596700" cy="619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Para que as configurações sejam utilizadas, você deve reiniciar o </a:t>
            </a:r>
          </a:p>
          <a:p>
            <a:pPr lvl="0" rtl="0" algn="just">
              <a:lnSpc>
                <a:spcPct val="115000"/>
              </a:lnSpc>
              <a:spcBef>
                <a:spcPts val="0"/>
              </a:spcBef>
              <a:buClr>
                <a:schemeClr val="dk1"/>
              </a:buClr>
              <a:buSzPct val="73333"/>
              <a:buFont typeface="Arial"/>
              <a:buNone/>
            </a:pPr>
            <a:r>
              <a:rPr lang="pt-BR" sz="1500">
                <a:solidFill>
                  <a:schemeClr val="dk1"/>
                </a:solidFill>
              </a:rPr>
              <a:t>servidor web.</a:t>
            </a:r>
          </a:p>
        </p:txBody>
      </p:sp>
      <p:sp>
        <p:nvSpPr>
          <p:cNvPr id="565" name="Shape 565"/>
          <p:cNvSpPr txBox="1"/>
          <p:nvPr/>
        </p:nvSpPr>
        <p:spPr>
          <a:xfrm>
            <a:off x="619825" y="5549075"/>
            <a:ext cx="6596700" cy="752700"/>
          </a:xfrm>
          <a:prstGeom prst="rect">
            <a:avLst/>
          </a:prstGeom>
          <a:noFill/>
          <a:ln>
            <a:noFill/>
          </a:ln>
        </p:spPr>
        <p:txBody>
          <a:bodyPr anchorCtr="0" anchor="t" bIns="91425" lIns="91425" rIns="91425" tIns="91425">
            <a:noAutofit/>
          </a:bodyPr>
          <a:lstStyle/>
          <a:p>
            <a:pPr lvl="0" rtl="0">
              <a:lnSpc>
                <a:spcPct val="115000"/>
              </a:lnSpc>
              <a:spcBef>
                <a:spcPts val="1000"/>
              </a:spcBef>
              <a:buClr>
                <a:schemeClr val="dk1"/>
              </a:buClr>
              <a:buSzPct val="55000"/>
              <a:buFont typeface="Arial"/>
              <a:buNone/>
            </a:pPr>
            <a:r>
              <a:rPr b="1" lang="pt-BR" sz="2000">
                <a:solidFill>
                  <a:srgbClr val="38761D"/>
                </a:solidFill>
              </a:rPr>
              <a:t>Apps &amp; Ideas</a:t>
            </a:r>
          </a:p>
        </p:txBody>
      </p:sp>
      <p:sp>
        <p:nvSpPr>
          <p:cNvPr id="566" name="Shape 566"/>
          <p:cNvSpPr txBox="1"/>
          <p:nvPr/>
        </p:nvSpPr>
        <p:spPr>
          <a:xfrm>
            <a:off x="654300" y="6176125"/>
            <a:ext cx="6441900" cy="1505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Esta funcionalidade permite que sejam compartilhadas notícias, ideias e referencias no geral sobre os </a:t>
            </a:r>
            <a:r>
              <a:rPr i="1" lang="pt-BR" sz="1500">
                <a:solidFill>
                  <a:schemeClr val="dk1"/>
                </a:solidFill>
              </a:rPr>
              <a:t>datasets</a:t>
            </a:r>
            <a:r>
              <a:rPr lang="pt-BR" sz="1500">
                <a:solidFill>
                  <a:schemeClr val="dk1"/>
                </a:solidFill>
              </a:rPr>
              <a:t> disponível na plataforma. </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Ela opção é habilitada por padrão, e pode ser desabilitada pelo parâmetro </a:t>
            </a:r>
            <a:r>
              <a:rPr i="1" lang="pt-BR" sz="1500" u="sng">
                <a:solidFill>
                  <a:srgbClr val="1155CC"/>
                </a:solidFill>
                <a:hlinkClick r:id="rId4"/>
              </a:rPr>
              <a:t>ckan.dataset.show_apps_ideas</a:t>
            </a:r>
            <a:r>
              <a:rPr lang="pt-BR" sz="1500">
                <a:solidFill>
                  <a:schemeClr val="dk1"/>
                </a:solidFill>
              </a:rPr>
              <a:t> no arquivo de configuração.</a:t>
            </a:r>
          </a:p>
        </p:txBody>
      </p:sp>
      <p:sp>
        <p:nvSpPr>
          <p:cNvPr id="567" name="Shape 567"/>
          <p:cNvSpPr txBox="1"/>
          <p:nvPr/>
        </p:nvSpPr>
        <p:spPr>
          <a:xfrm>
            <a:off x="640750" y="7605325"/>
            <a:ext cx="6596700" cy="7527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Page View Tracking</a:t>
            </a:r>
          </a:p>
        </p:txBody>
      </p:sp>
      <p:sp>
        <p:nvSpPr>
          <p:cNvPr id="568" name="Shape 568"/>
          <p:cNvSpPr txBox="1"/>
          <p:nvPr/>
        </p:nvSpPr>
        <p:spPr>
          <a:xfrm>
            <a:off x="669750" y="8472150"/>
            <a:ext cx="6220500" cy="619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O CKAN pode armazenar as páginas visitadas no seu site e com estes dados permitir: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77" name="Shape 77"/>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3000">
                <a:solidFill>
                  <a:srgbClr val="FFFFFF"/>
                </a:solidFill>
              </a:rPr>
              <a:t>Mod. 01. Orientações Gerais</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78" name="Shape 78"/>
          <p:cNvSpPr txBox="1"/>
          <p:nvPr/>
        </p:nvSpPr>
        <p:spPr>
          <a:xfrm>
            <a:off x="563400" y="5561162"/>
            <a:ext cx="21345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Caracteristicas</a:t>
            </a:r>
          </a:p>
        </p:txBody>
      </p:sp>
      <p:sp>
        <p:nvSpPr>
          <p:cNvPr id="79" name="Shape 79"/>
          <p:cNvSpPr txBox="1"/>
          <p:nvPr/>
        </p:nvSpPr>
        <p:spPr>
          <a:xfrm>
            <a:off x="563400" y="7570525"/>
            <a:ext cx="37800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OBJETIVO GERAL</a:t>
            </a:r>
          </a:p>
        </p:txBody>
      </p:sp>
      <p:sp>
        <p:nvSpPr>
          <p:cNvPr id="80" name="Shape 80"/>
          <p:cNvSpPr txBox="1"/>
          <p:nvPr/>
        </p:nvSpPr>
        <p:spPr>
          <a:xfrm>
            <a:off x="690075" y="8161050"/>
            <a:ext cx="6365100" cy="95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rgbClr val="274E13"/>
                </a:solidFill>
              </a:rPr>
              <a:t>O curso do CKAN, ministrado pelo AppCívico, têm como objetivo, capacitar usuários e desenvolvedores na implantação, setup, hospedagem, criação, gerenciamento e visualização.</a:t>
            </a:r>
          </a:p>
          <a:p>
            <a:pPr lvl="0" rtl="0" algn="just">
              <a:lnSpc>
                <a:spcPct val="115000"/>
              </a:lnSpc>
              <a:spcBef>
                <a:spcPts val="0"/>
              </a:spcBef>
              <a:buNone/>
            </a:pPr>
            <a:r>
              <a:t/>
            </a:r>
            <a:endParaRPr sz="1500">
              <a:solidFill>
                <a:srgbClr val="274E13"/>
              </a:solidFill>
            </a:endParaRPr>
          </a:p>
        </p:txBody>
      </p:sp>
      <p:sp>
        <p:nvSpPr>
          <p:cNvPr id="81" name="Shape 81"/>
          <p:cNvSpPr txBox="1"/>
          <p:nvPr/>
        </p:nvSpPr>
        <p:spPr>
          <a:xfrm>
            <a:off x="517125" y="1372750"/>
            <a:ext cx="52551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SOBRE O CKAN</a:t>
            </a:r>
          </a:p>
        </p:txBody>
      </p:sp>
      <p:pic>
        <p:nvPicPr>
          <p:cNvPr id="82" name="Shape 82"/>
          <p:cNvPicPr preferRelativeResize="0"/>
          <p:nvPr/>
        </p:nvPicPr>
        <p:blipFill>
          <a:blip r:embed="rId4">
            <a:alphaModFix/>
          </a:blip>
          <a:stretch>
            <a:fillRect/>
          </a:stretch>
        </p:blipFill>
        <p:spPr>
          <a:xfrm>
            <a:off x="563400" y="1844375"/>
            <a:ext cx="6466050" cy="1658274"/>
          </a:xfrm>
          <a:prstGeom prst="rect">
            <a:avLst/>
          </a:prstGeom>
          <a:noFill/>
          <a:ln>
            <a:noFill/>
          </a:ln>
        </p:spPr>
      </p:pic>
      <p:sp>
        <p:nvSpPr>
          <p:cNvPr id="83" name="Shape 83"/>
          <p:cNvSpPr txBox="1"/>
          <p:nvPr/>
        </p:nvSpPr>
        <p:spPr>
          <a:xfrm>
            <a:off x="2238375" y="1990725"/>
            <a:ext cx="4476900" cy="17691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SzPct val="73333"/>
              <a:buFont typeface="Arial"/>
              <a:buNone/>
            </a:pPr>
            <a:r>
              <a:rPr lang="pt-BR" sz="1500">
                <a:solidFill>
                  <a:srgbClr val="FFFFFF"/>
                </a:solidFill>
              </a:rPr>
              <a:t>CKAN é a sigla para Global Knowledge Archive Network e é um aplicativo de código aberto para o armazenamento e distribuição de dados, como planilhas e o conteúdo do código de banco de dados </a:t>
            </a:r>
          </a:p>
          <a:p>
            <a:pPr lvl="0">
              <a:spcBef>
                <a:spcPts val="0"/>
              </a:spcBef>
              <a:buNone/>
            </a:pPr>
            <a:r>
              <a:t/>
            </a:r>
            <a:endParaRPr sz="1500">
              <a:solidFill>
                <a:srgbClr val="FFFFFF"/>
              </a:solidFill>
            </a:endParaRPr>
          </a:p>
        </p:txBody>
      </p:sp>
      <p:sp>
        <p:nvSpPr>
          <p:cNvPr id="84" name="Shape 84"/>
          <p:cNvSpPr txBox="1"/>
          <p:nvPr/>
        </p:nvSpPr>
        <p:spPr>
          <a:xfrm>
            <a:off x="704850" y="3543300"/>
            <a:ext cx="6172200" cy="19050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SzPct val="73333"/>
              <a:buFont typeface="Arial"/>
              <a:buNone/>
            </a:pPr>
            <a:r>
              <a:rPr lang="pt-BR" sz="1500">
                <a:solidFill>
                  <a:srgbClr val="274E13"/>
                </a:solidFill>
              </a:rPr>
              <a:t>A plataforma vem sendo usada por diversos portais de dados abertos ao redor do mundo, bem como por governos que almejam aumentar o grau de transparência de suas administrações, facilitando o acesso aos dados de maneira aberta e estruturada. O código fonte do CKAN é aberto e mantido pela organização internacional Open Knowledge International e pode ser acessado no site oficial da plataforma, neste endereço: http://ckan.org/developers/docs-and-download/d</a:t>
            </a:r>
          </a:p>
          <a:p>
            <a:pPr lvl="0">
              <a:spcBef>
                <a:spcPts val="0"/>
              </a:spcBef>
              <a:buNone/>
            </a:pPr>
            <a:r>
              <a:t/>
            </a:r>
            <a:endParaRPr sz="1500">
              <a:solidFill>
                <a:srgbClr val="274E13"/>
              </a:solidFill>
            </a:endParaRPr>
          </a:p>
        </p:txBody>
      </p:sp>
      <p:sp>
        <p:nvSpPr>
          <p:cNvPr id="85" name="Shape 85"/>
          <p:cNvSpPr txBox="1"/>
          <p:nvPr/>
        </p:nvSpPr>
        <p:spPr>
          <a:xfrm>
            <a:off x="723900" y="6153150"/>
            <a:ext cx="5543400" cy="1417500"/>
          </a:xfrm>
          <a:prstGeom prst="rect">
            <a:avLst/>
          </a:prstGeom>
          <a:noFill/>
          <a:ln>
            <a:noFill/>
          </a:ln>
        </p:spPr>
        <p:txBody>
          <a:bodyPr anchorCtr="0" anchor="t" bIns="91425" lIns="91425" rIns="91425" tIns="91425">
            <a:noAutofit/>
          </a:bodyPr>
          <a:lstStyle/>
          <a:p>
            <a:pPr indent="-323850" lvl="0" marL="457200" rtl="0" algn="just">
              <a:lnSpc>
                <a:spcPct val="142857"/>
              </a:lnSpc>
              <a:spcBef>
                <a:spcPts val="0"/>
              </a:spcBef>
              <a:spcAft>
                <a:spcPts val="800"/>
              </a:spcAft>
              <a:buClr>
                <a:srgbClr val="666666"/>
              </a:buClr>
              <a:buSzPct val="100000"/>
              <a:buChar char="➔"/>
            </a:pPr>
            <a:r>
              <a:rPr lang="pt-BR" sz="1500">
                <a:solidFill>
                  <a:schemeClr val="dk1"/>
                </a:solidFill>
              </a:rPr>
              <a:t>Publicar e encontrar conjuntos de dados;</a:t>
            </a:r>
          </a:p>
          <a:p>
            <a:pPr indent="-323850" lvl="0" marL="457200" rtl="0" algn="just">
              <a:lnSpc>
                <a:spcPct val="142857"/>
              </a:lnSpc>
              <a:spcBef>
                <a:spcPts val="0"/>
              </a:spcBef>
              <a:spcAft>
                <a:spcPts val="800"/>
              </a:spcAft>
              <a:buClr>
                <a:srgbClr val="666666"/>
              </a:buClr>
              <a:buSzPct val="100000"/>
              <a:buChar char="➔"/>
            </a:pPr>
            <a:r>
              <a:rPr lang="pt-BR" sz="1500">
                <a:solidFill>
                  <a:schemeClr val="dk1"/>
                </a:solidFill>
              </a:rPr>
              <a:t>Armazenar e gerenciar dados;</a:t>
            </a:r>
          </a:p>
          <a:p>
            <a:pPr indent="-323850" lvl="0" marL="457200" rtl="0" algn="just">
              <a:lnSpc>
                <a:spcPct val="142857"/>
              </a:lnSpc>
              <a:spcBef>
                <a:spcPts val="0"/>
              </a:spcBef>
              <a:spcAft>
                <a:spcPts val="800"/>
              </a:spcAft>
              <a:buClr>
                <a:srgbClr val="666666"/>
              </a:buClr>
              <a:buSzPct val="100000"/>
              <a:buChar char="➔"/>
            </a:pPr>
            <a:r>
              <a:rPr lang="pt-BR" sz="1500">
                <a:solidFill>
                  <a:schemeClr val="dk1"/>
                </a:solidFill>
              </a:rPr>
              <a:t>Envolver-se com os usuários e outros;</a:t>
            </a:r>
          </a:p>
          <a:p>
            <a:pPr indent="-323850" lvl="0" marL="457200" rtl="0" algn="just">
              <a:lnSpc>
                <a:spcPct val="142857"/>
              </a:lnSpc>
              <a:spcBef>
                <a:spcPts val="0"/>
              </a:spcBef>
              <a:spcAft>
                <a:spcPts val="800"/>
              </a:spcAft>
              <a:buClr>
                <a:srgbClr val="666666"/>
              </a:buClr>
              <a:buSzPct val="100000"/>
              <a:buChar char="➔"/>
            </a:pPr>
            <a:r>
              <a:rPr lang="pt-BR" sz="1500">
                <a:solidFill>
                  <a:schemeClr val="dk1"/>
                </a:solidFill>
              </a:rPr>
              <a:t>Personalizar e estender através de uma API aberta.</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pic>
        <p:nvPicPr>
          <p:cNvPr id="573" name="Shape 573"/>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574" name="Shape 574"/>
          <p:cNvSpPr txBox="1"/>
          <p:nvPr/>
        </p:nvSpPr>
        <p:spPr>
          <a:xfrm>
            <a:off x="730500" y="231175"/>
            <a:ext cx="6663000" cy="1615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t/>
            </a:r>
            <a:endParaRPr sz="1500">
              <a:solidFill>
                <a:schemeClr val="dk1"/>
              </a:solidFill>
            </a:endParaRPr>
          </a:p>
          <a:p>
            <a:pPr indent="-323850" lvl="0" marL="457200" rtl="0">
              <a:lnSpc>
                <a:spcPct val="115000"/>
              </a:lnSpc>
              <a:spcBef>
                <a:spcPts val="0"/>
              </a:spcBef>
              <a:buClr>
                <a:schemeClr val="dk1"/>
              </a:buClr>
              <a:buSzPct val="100000"/>
            </a:pPr>
            <a:r>
              <a:rPr lang="pt-BR" sz="1500">
                <a:solidFill>
                  <a:schemeClr val="dk1"/>
                </a:solidFill>
              </a:rPr>
              <a:t>Ordenar os </a:t>
            </a:r>
            <a:r>
              <a:rPr i="1" lang="pt-BR" sz="1500">
                <a:solidFill>
                  <a:schemeClr val="dk1"/>
                </a:solidFill>
              </a:rPr>
              <a:t>datasets</a:t>
            </a:r>
            <a:r>
              <a:rPr lang="pt-BR" sz="1500">
                <a:solidFill>
                  <a:schemeClr val="dk1"/>
                </a:solidFill>
              </a:rPr>
              <a:t> por popularidade.</a:t>
            </a:r>
          </a:p>
          <a:p>
            <a:pPr indent="-323850" lvl="0" marL="457200" rtl="0">
              <a:lnSpc>
                <a:spcPct val="115000"/>
              </a:lnSpc>
              <a:spcBef>
                <a:spcPts val="0"/>
              </a:spcBef>
              <a:buClr>
                <a:schemeClr val="dk1"/>
              </a:buClr>
              <a:buSzPct val="100000"/>
            </a:pPr>
            <a:r>
              <a:rPr lang="pt-BR" sz="1500">
                <a:solidFill>
                  <a:schemeClr val="dk1"/>
                </a:solidFill>
              </a:rPr>
              <a:t>Destacar com highlights datasets e resources populares.</a:t>
            </a:r>
          </a:p>
          <a:p>
            <a:pPr indent="-323850" lvl="0" marL="457200" rtl="0">
              <a:lnSpc>
                <a:spcPct val="115000"/>
              </a:lnSpc>
              <a:spcBef>
                <a:spcPts val="0"/>
              </a:spcBef>
              <a:buClr>
                <a:schemeClr val="dk1"/>
              </a:buClr>
              <a:buSzPct val="100000"/>
            </a:pPr>
            <a:r>
              <a:rPr lang="pt-BR" sz="1500">
                <a:solidFill>
                  <a:schemeClr val="dk1"/>
                </a:solidFill>
              </a:rPr>
              <a:t>Mostrar a lista dos datasets mais populares.</a:t>
            </a:r>
          </a:p>
          <a:p>
            <a:pPr indent="-323850" lvl="0" marL="457200" rtl="0">
              <a:lnSpc>
                <a:spcPct val="115000"/>
              </a:lnSpc>
              <a:spcBef>
                <a:spcPts val="0"/>
              </a:spcBef>
              <a:buClr>
                <a:schemeClr val="dk1"/>
              </a:buClr>
              <a:buSzPct val="100000"/>
            </a:pPr>
            <a:r>
              <a:rPr lang="pt-BR" sz="1500">
                <a:solidFill>
                  <a:schemeClr val="dk1"/>
                </a:solidFill>
              </a:rPr>
              <a:t>Exportar dados para um arquivo CSV.</a:t>
            </a:r>
          </a:p>
          <a:p>
            <a:pPr lvl="0">
              <a:spcBef>
                <a:spcPts val="0"/>
              </a:spcBef>
              <a:buNone/>
            </a:pPr>
            <a:r>
              <a:t/>
            </a:r>
            <a:endParaRPr/>
          </a:p>
        </p:txBody>
      </p:sp>
      <p:sp>
        <p:nvSpPr>
          <p:cNvPr id="575" name="Shape 575"/>
          <p:cNvSpPr txBox="1"/>
          <p:nvPr/>
        </p:nvSpPr>
        <p:spPr>
          <a:xfrm>
            <a:off x="402900" y="1770775"/>
            <a:ext cx="6906600" cy="531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Para habilitar esta funcionalidade é muito simples, basta editar o arquivo de configuração do CKAN, e adicionar o parâmetro:</a:t>
            </a:r>
          </a:p>
        </p:txBody>
      </p:sp>
      <p:sp>
        <p:nvSpPr>
          <p:cNvPr id="576" name="Shape 576"/>
          <p:cNvSpPr/>
          <p:nvPr/>
        </p:nvSpPr>
        <p:spPr>
          <a:xfrm>
            <a:off x="420600" y="2555500"/>
            <a:ext cx="6906600" cy="8094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7" name="Shape 577"/>
          <p:cNvSpPr txBox="1"/>
          <p:nvPr/>
        </p:nvSpPr>
        <p:spPr>
          <a:xfrm>
            <a:off x="553425" y="2590000"/>
            <a:ext cx="6663000" cy="420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[app:main]</a:t>
            </a:r>
            <a:br>
              <a:rPr lang="pt-BR" sz="1500">
                <a:solidFill>
                  <a:schemeClr val="dk1"/>
                </a:solidFill>
              </a:rPr>
            </a:br>
            <a:r>
              <a:rPr lang="pt-BR" sz="1500">
                <a:solidFill>
                  <a:schemeClr val="dk1"/>
                </a:solidFill>
              </a:rPr>
              <a:t>ckan.tracking_enabled = true</a:t>
            </a:r>
          </a:p>
        </p:txBody>
      </p:sp>
      <p:sp>
        <p:nvSpPr>
          <p:cNvPr id="578" name="Shape 578"/>
          <p:cNvSpPr txBox="1"/>
          <p:nvPr/>
        </p:nvSpPr>
        <p:spPr>
          <a:xfrm>
            <a:off x="332050" y="3691725"/>
            <a:ext cx="6906600" cy="1239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Esta funcionalidade é disponível de maneira assincrona, ou seja, é necessário executar comandos para que os dados sejam atualizados periodicamente. Uma boa maneira de realizar isto é adicionar os comandos no crontab, pode ser através do "crontab -e".</a:t>
            </a:r>
          </a:p>
        </p:txBody>
      </p:sp>
      <p:sp>
        <p:nvSpPr>
          <p:cNvPr id="579" name="Shape 579"/>
          <p:cNvSpPr/>
          <p:nvPr/>
        </p:nvSpPr>
        <p:spPr>
          <a:xfrm>
            <a:off x="326700" y="5162475"/>
            <a:ext cx="6906600" cy="14832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0" name="Shape 580"/>
          <p:cNvSpPr txBox="1"/>
          <p:nvPr/>
        </p:nvSpPr>
        <p:spPr>
          <a:xfrm>
            <a:off x="442725" y="5228925"/>
            <a:ext cx="6663000" cy="1040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@hourly source /usr/lib/ckan/default/bin/activate &amp;&amp; /usr/lib/ckan/default/bin/paster --plugin=ckan tracking update -c /etc/ckan/default/development.ini &amp;&amp; /usr/lib/ckan/default/bin/paster --plugin=ckan search-index rebuild -r -c /etc/ckan/default/development.ini</a:t>
            </a:r>
          </a:p>
        </p:txBody>
      </p:sp>
      <p:sp>
        <p:nvSpPr>
          <p:cNvPr id="581" name="Shape 581"/>
          <p:cNvSpPr txBox="1"/>
          <p:nvPr/>
        </p:nvSpPr>
        <p:spPr>
          <a:xfrm>
            <a:off x="332050" y="6800625"/>
            <a:ext cx="6906600" cy="1040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É necessário reinciar o aplicação para que a funcionlidade esteja disponível.  Uma vez habilitado o tracking, você irá poder ordenar os </a:t>
            </a:r>
            <a:r>
              <a:rPr i="1" lang="pt-BR" sz="1500">
                <a:solidFill>
                  <a:schemeClr val="dk1"/>
                </a:solidFill>
              </a:rPr>
              <a:t>datasets</a:t>
            </a:r>
            <a:r>
              <a:rPr lang="pt-BR" sz="1500">
                <a:solidFill>
                  <a:schemeClr val="dk1"/>
                </a:solidFill>
              </a:rPr>
              <a:t> pela popularidade.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pic>
        <p:nvPicPr>
          <p:cNvPr id="586" name="Shape 586"/>
          <p:cNvPicPr preferRelativeResize="0"/>
          <p:nvPr/>
        </p:nvPicPr>
        <p:blipFill>
          <a:blip r:embed="rId3">
            <a:alphaModFix/>
          </a:blip>
          <a:stretch>
            <a:fillRect/>
          </a:stretch>
        </p:blipFill>
        <p:spPr>
          <a:xfrm>
            <a:off x="0" y="5800"/>
            <a:ext cx="7560000" cy="10680410"/>
          </a:xfrm>
          <a:prstGeom prst="rect">
            <a:avLst/>
          </a:prstGeom>
          <a:noFill/>
          <a:ln>
            <a:noFill/>
          </a:ln>
        </p:spPr>
      </p:pic>
      <p:pic>
        <p:nvPicPr>
          <p:cNvPr id="587" name="Shape 587"/>
          <p:cNvPicPr preferRelativeResize="0"/>
          <p:nvPr/>
        </p:nvPicPr>
        <p:blipFill>
          <a:blip r:embed="rId4">
            <a:alphaModFix/>
          </a:blip>
          <a:stretch>
            <a:fillRect/>
          </a:stretch>
        </p:blipFill>
        <p:spPr>
          <a:xfrm>
            <a:off x="250845" y="704207"/>
            <a:ext cx="7058325" cy="5930199"/>
          </a:xfrm>
          <a:prstGeom prst="rect">
            <a:avLst/>
          </a:prstGeom>
          <a:noFill/>
          <a:ln>
            <a:noFill/>
          </a:ln>
        </p:spPr>
      </p:pic>
      <p:sp>
        <p:nvSpPr>
          <p:cNvPr id="588" name="Shape 588"/>
          <p:cNvSpPr txBox="1"/>
          <p:nvPr/>
        </p:nvSpPr>
        <p:spPr>
          <a:xfrm>
            <a:off x="481662" y="6791825"/>
            <a:ext cx="6596700" cy="752700"/>
          </a:xfrm>
          <a:prstGeom prst="rect">
            <a:avLst/>
          </a:prstGeom>
          <a:noFill/>
          <a:ln>
            <a:noFill/>
          </a:ln>
        </p:spPr>
        <p:txBody>
          <a:bodyPr anchorCtr="0" anchor="t" bIns="91425" lIns="91425" rIns="91425" tIns="91425">
            <a:noAutofit/>
          </a:bodyPr>
          <a:lstStyle/>
          <a:p>
            <a:pPr lvl="0" rtl="0">
              <a:lnSpc>
                <a:spcPct val="115000"/>
              </a:lnSpc>
              <a:spcBef>
                <a:spcPts val="1000"/>
              </a:spcBef>
              <a:buNone/>
            </a:pPr>
            <a:r>
              <a:rPr b="1" lang="pt-BR" sz="2000">
                <a:solidFill>
                  <a:srgbClr val="38761D"/>
                </a:solidFill>
              </a:rPr>
              <a:t>API</a:t>
            </a:r>
          </a:p>
        </p:txBody>
      </p:sp>
      <p:sp>
        <p:nvSpPr>
          <p:cNvPr id="589" name="Shape 589"/>
          <p:cNvSpPr txBox="1"/>
          <p:nvPr/>
        </p:nvSpPr>
        <p:spPr>
          <a:xfrm>
            <a:off x="398450" y="7504325"/>
            <a:ext cx="6910800" cy="1682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i="1" lang="pt-BR" sz="1500">
                <a:solidFill>
                  <a:schemeClr val="dk1"/>
                </a:solidFill>
              </a:rPr>
              <a:t>Demonstra o funcionando da API do CKAN.</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A API do CKAN é útil para desenvolvedores que querem criar códigos para interagir com a plataforma.</a:t>
            </a:r>
          </a:p>
          <a:p>
            <a:pPr lvl="0" rtl="0">
              <a:lnSpc>
                <a:spcPct val="115000"/>
              </a:lnSpc>
              <a:spcBef>
                <a:spcPts val="0"/>
              </a:spcBef>
              <a:buClr>
                <a:schemeClr val="dk1"/>
              </a:buClr>
              <a:buSzPct val="73333"/>
              <a:buFont typeface="Arial"/>
              <a:buNone/>
            </a:pPr>
            <a:r>
              <a:rPr lang="pt-BR" sz="1500">
                <a:solidFill>
                  <a:schemeClr val="dk1"/>
                </a:solidFill>
              </a:rPr>
              <a:t>A documentação completa está disponível </a:t>
            </a:r>
            <a:r>
              <a:rPr lang="pt-BR" sz="1500" u="sng">
                <a:solidFill>
                  <a:srgbClr val="1155CC"/>
                </a:solidFill>
                <a:hlinkClick r:id="rId5"/>
              </a:rPr>
              <a:t>http://docs.ckan.org/en/latest/api/index.html</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x="0" y="0"/>
          <a:ext cx="0" cy="0"/>
          <a:chOff x="0" y="0"/>
          <a:chExt cx="0" cy="0"/>
        </a:xfrm>
      </p:grpSpPr>
      <p:pic>
        <p:nvPicPr>
          <p:cNvPr id="594" name="Shape 594"/>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595" name="Shape 595"/>
          <p:cNvSpPr txBox="1"/>
          <p:nvPr/>
        </p:nvSpPr>
        <p:spPr>
          <a:xfrm>
            <a:off x="664100" y="369100"/>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55000"/>
              <a:buFont typeface="Arial"/>
              <a:buNone/>
            </a:pPr>
            <a:r>
              <a:rPr b="1" lang="pt-BR" sz="2000">
                <a:solidFill>
                  <a:srgbClr val="38761D"/>
                </a:solidFill>
              </a:rPr>
              <a:t>Autenticação e API Key</a:t>
            </a:r>
          </a:p>
        </p:txBody>
      </p:sp>
      <p:sp>
        <p:nvSpPr>
          <p:cNvPr id="596" name="Shape 596"/>
          <p:cNvSpPr txBox="1"/>
          <p:nvPr/>
        </p:nvSpPr>
        <p:spPr>
          <a:xfrm>
            <a:off x="664100" y="974000"/>
            <a:ext cx="6463800" cy="17709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Algumas funcionalidades requerem autorização. A API utiliza as mesmas autorizações e configurações da interface web, então se um um usuário tem autorização para realizar alguma coisa na web, ele poderá realizar na API.</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encontrar sua chave, basta realizar um login no CKAN via interface web e visitar o seu perfil.</a:t>
            </a:r>
          </a:p>
          <a:p>
            <a:pPr lvl="0" rtl="0" algn="just">
              <a:lnSpc>
                <a:spcPct val="115000"/>
              </a:lnSpc>
              <a:spcBef>
                <a:spcPts val="0"/>
              </a:spcBef>
              <a:buClr>
                <a:schemeClr val="dk1"/>
              </a:buClr>
              <a:buFont typeface="Arial"/>
              <a:buNone/>
            </a:pPr>
            <a:r>
              <a:t/>
            </a:r>
            <a:endParaRPr sz="1500">
              <a:solidFill>
                <a:schemeClr val="dk1"/>
              </a:solidFill>
            </a:endParaRPr>
          </a:p>
          <a:p>
            <a:pPr lvl="0">
              <a:spcBef>
                <a:spcPts val="0"/>
              </a:spcBef>
              <a:buNone/>
            </a:pPr>
            <a:r>
              <a:t/>
            </a:r>
            <a:endParaRPr/>
          </a:p>
        </p:txBody>
      </p:sp>
      <p:pic>
        <p:nvPicPr>
          <p:cNvPr id="597" name="Shape 597"/>
          <p:cNvPicPr preferRelativeResize="0"/>
          <p:nvPr/>
        </p:nvPicPr>
        <p:blipFill>
          <a:blip r:embed="rId4">
            <a:alphaModFix/>
          </a:blip>
          <a:stretch>
            <a:fillRect/>
          </a:stretch>
        </p:blipFill>
        <p:spPr>
          <a:xfrm>
            <a:off x="10" y="3172975"/>
            <a:ext cx="6641099" cy="689984"/>
          </a:xfrm>
          <a:prstGeom prst="rect">
            <a:avLst/>
          </a:prstGeom>
          <a:noFill/>
          <a:ln>
            <a:noFill/>
          </a:ln>
        </p:spPr>
      </p:pic>
      <p:sp>
        <p:nvSpPr>
          <p:cNvPr id="598" name="Shape 598"/>
          <p:cNvSpPr txBox="1"/>
          <p:nvPr/>
        </p:nvSpPr>
        <p:spPr>
          <a:xfrm>
            <a:off x="708375" y="4006725"/>
            <a:ext cx="5534100" cy="3984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Buscar as 10 tags mais utilizadas em http://demo.ckan.org</a:t>
            </a:r>
          </a:p>
        </p:txBody>
      </p:sp>
      <p:sp>
        <p:nvSpPr>
          <p:cNvPr id="599" name="Shape 599"/>
          <p:cNvSpPr txBox="1"/>
          <p:nvPr/>
        </p:nvSpPr>
        <p:spPr>
          <a:xfrm>
            <a:off x="348900" y="4670800"/>
            <a:ext cx="6862200" cy="11733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55000"/>
              <a:buFont typeface="Arial"/>
              <a:buNone/>
            </a:pPr>
            <a:r>
              <a:rPr b="1" lang="pt-BR" sz="2000">
                <a:solidFill>
                  <a:srgbClr val="38761D"/>
                </a:solidFill>
              </a:rPr>
              <a:t>Extensões externas</a:t>
            </a:r>
          </a:p>
          <a:p>
            <a:pPr lvl="0" rtl="0" algn="just">
              <a:lnSpc>
                <a:spcPct val="115000"/>
              </a:lnSpc>
              <a:spcBef>
                <a:spcPts val="1000"/>
              </a:spcBef>
              <a:buClr>
                <a:schemeClr val="dk1"/>
              </a:buClr>
              <a:buSzPct val="55000"/>
              <a:buFont typeface="Arial"/>
              <a:buNone/>
            </a:pPr>
            <a:r>
              <a:rPr b="1" lang="pt-BR" sz="2000"/>
              <a:t>Stats</a:t>
            </a:r>
          </a:p>
        </p:txBody>
      </p:sp>
      <p:sp>
        <p:nvSpPr>
          <p:cNvPr id="600" name="Shape 600"/>
          <p:cNvSpPr txBox="1"/>
          <p:nvPr/>
        </p:nvSpPr>
        <p:spPr>
          <a:xfrm>
            <a:off x="348900" y="5891725"/>
            <a:ext cx="6862200" cy="2523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Esta extensão analisa o banco de dados do CKAN e mostra algumas tabelas e gráficos com estatísticas sobre o seu site.</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ativar ou desativar, basta editar o seu arquivo de configuração e adicionar "stats" no parâmetro "ckan.plugins".</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visualizar as estatísticas, basta acessar a URI "/stats" do seu site. Um exemplo, veja em </a:t>
            </a:r>
            <a:r>
              <a:rPr lang="pt-BR" sz="1500" u="sng">
                <a:solidFill>
                  <a:srgbClr val="1155CC"/>
                </a:solidFill>
                <a:hlinkClick r:id="rId5"/>
              </a:rPr>
              <a:t>http://demo.ckan.org/stats</a:t>
            </a:r>
            <a:r>
              <a:rPr lang="pt-BR" sz="1500">
                <a:solidFill>
                  <a:schemeClr val="dk1"/>
                </a:solidFill>
              </a:rPr>
              <a:t> e </a:t>
            </a:r>
            <a:r>
              <a:rPr lang="pt-BR" sz="1500" u="sng">
                <a:solidFill>
                  <a:srgbClr val="1155CC"/>
                </a:solidFill>
                <a:hlinkClick r:id="rId6"/>
              </a:rPr>
              <a:t>http://dados.gov.br/stats</a:t>
            </a:r>
            <a:r>
              <a:rPr lang="pt-BR" sz="1500">
                <a:solidFill>
                  <a:schemeClr val="dk1"/>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pic>
        <p:nvPicPr>
          <p:cNvPr id="605" name="Shape 605"/>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606" name="Shape 606"/>
          <p:cNvSpPr txBox="1"/>
          <p:nvPr/>
        </p:nvSpPr>
        <p:spPr>
          <a:xfrm>
            <a:off x="664100" y="369100"/>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Google Analytics</a:t>
            </a:r>
          </a:p>
        </p:txBody>
      </p:sp>
      <p:sp>
        <p:nvSpPr>
          <p:cNvPr id="607" name="Shape 607"/>
          <p:cNvSpPr txBox="1"/>
          <p:nvPr/>
        </p:nvSpPr>
        <p:spPr>
          <a:xfrm>
            <a:off x="658650" y="1018275"/>
            <a:ext cx="6419700" cy="1970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Com esta extensão é possível enviar informações para o Google Analytics, assim como retirar informações do Google Analytics para inserir em páginas do CKAN.</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mais informações, veja </a:t>
            </a:r>
            <a:r>
              <a:rPr lang="pt-BR" sz="1500" u="sng">
                <a:solidFill>
                  <a:srgbClr val="1155CC"/>
                </a:solidFill>
                <a:hlinkClick r:id="rId4"/>
              </a:rPr>
              <a:t>https://github.com/ckan/ckanext-googleanalytics</a:t>
            </a:r>
          </a:p>
        </p:txBody>
      </p:sp>
      <p:sp>
        <p:nvSpPr>
          <p:cNvPr id="608" name="Shape 608"/>
          <p:cNvSpPr txBox="1"/>
          <p:nvPr/>
        </p:nvSpPr>
        <p:spPr>
          <a:xfrm>
            <a:off x="664100" y="2683575"/>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Harvest</a:t>
            </a:r>
          </a:p>
        </p:txBody>
      </p:sp>
      <p:sp>
        <p:nvSpPr>
          <p:cNvPr id="609" name="Shape 609"/>
          <p:cNvSpPr txBox="1"/>
          <p:nvPr/>
        </p:nvSpPr>
        <p:spPr>
          <a:xfrm>
            <a:off x="650250" y="3342625"/>
            <a:ext cx="6259500" cy="1306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Com esta extensão é disponibilizada uma estrutura para o CKAN prover ou buscar informações entre instâncias do CKAN, algumas outras extensões trabalham baseado nela quando exigem comunicação entre instâncias do CKAN.</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mais informações, veja </a:t>
            </a:r>
            <a:r>
              <a:rPr lang="pt-BR" sz="1500" u="sng">
                <a:solidFill>
                  <a:srgbClr val="1155CC"/>
                </a:solidFill>
                <a:hlinkClick r:id="rId5"/>
              </a:rPr>
              <a:t>https://github.com/ckan/ckanext-harvest</a:t>
            </a:r>
          </a:p>
        </p:txBody>
      </p:sp>
      <p:sp>
        <p:nvSpPr>
          <p:cNvPr id="610" name="Shape 610"/>
          <p:cNvSpPr txBox="1"/>
          <p:nvPr/>
        </p:nvSpPr>
        <p:spPr>
          <a:xfrm>
            <a:off x="664100" y="5146800"/>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Linked Data &amp; RDF</a:t>
            </a:r>
          </a:p>
        </p:txBody>
      </p:sp>
      <p:sp>
        <p:nvSpPr>
          <p:cNvPr id="611" name="Shape 611"/>
          <p:cNvSpPr txBox="1"/>
          <p:nvPr/>
        </p:nvSpPr>
        <p:spPr>
          <a:xfrm>
            <a:off x="664100" y="5821950"/>
            <a:ext cx="6419700" cy="230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ckanext-dcat é uma extensão que proporciona o CKAN expor e consumir metadados de outros catálogos utilizando documentos RDF que são serializados em DCAT. O "Data Catolog Vocabulary" (DCAT) é um vocabulário em RDF desenvolvido para facilitar a interoperabilidade entre catálogo de dados que são publicados na WEB. Para maiores informações sobre o DCAT veja no site da W3C: </a:t>
            </a:r>
            <a:r>
              <a:rPr lang="pt-BR" sz="1500" u="sng">
                <a:solidFill>
                  <a:srgbClr val="1155CC"/>
                </a:solidFill>
                <a:hlinkClick r:id="rId6"/>
              </a:rPr>
              <a:t>http://www.w3.org/TR/vocab-dcat</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mais informaçõs, veja </a:t>
            </a:r>
            <a:r>
              <a:rPr lang="pt-BR" sz="1500" u="sng">
                <a:solidFill>
                  <a:srgbClr val="1155CC"/>
                </a:solidFill>
                <a:hlinkClick r:id="rId7"/>
              </a:rPr>
              <a:t>https://github.com/ckan/ckanext-dcat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pic>
        <p:nvPicPr>
          <p:cNvPr id="616" name="Shape 616"/>
          <p:cNvPicPr preferRelativeResize="0"/>
          <p:nvPr/>
        </p:nvPicPr>
        <p:blipFill>
          <a:blip r:embed="rId3">
            <a:alphaModFix/>
          </a:blip>
          <a:stretch>
            <a:fillRect/>
          </a:stretch>
        </p:blipFill>
        <p:spPr>
          <a:xfrm>
            <a:off x="0" y="5800"/>
            <a:ext cx="7560000" cy="10680410"/>
          </a:xfrm>
          <a:prstGeom prst="rect">
            <a:avLst/>
          </a:prstGeom>
          <a:noFill/>
          <a:ln>
            <a:noFill/>
          </a:ln>
        </p:spPr>
      </p:pic>
      <p:sp>
        <p:nvSpPr>
          <p:cNvPr id="617" name="Shape 617"/>
          <p:cNvSpPr txBox="1"/>
          <p:nvPr/>
        </p:nvSpPr>
        <p:spPr>
          <a:xfrm>
            <a:off x="570150" y="406050"/>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CKAN &amp; IOTA</a:t>
            </a:r>
          </a:p>
        </p:txBody>
      </p:sp>
      <p:sp>
        <p:nvSpPr>
          <p:cNvPr id="618" name="Shape 618"/>
          <p:cNvSpPr txBox="1"/>
          <p:nvPr/>
        </p:nvSpPr>
        <p:spPr>
          <a:xfrm>
            <a:off x="578100" y="1052775"/>
            <a:ext cx="6436200" cy="1018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Com esta extensão é possível sincronizar dados de uma plataforma IOTA com uma instância do CKAN.</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Para mais informações, veja </a:t>
            </a:r>
            <a:r>
              <a:rPr lang="pt-BR" sz="1500" u="sng">
                <a:solidFill>
                  <a:srgbClr val="1155CC"/>
                </a:solidFill>
                <a:hlinkClick r:id="rId4"/>
              </a:rPr>
              <a:t>https://github.com/eokoe/ckanext-iota</a:t>
            </a:r>
          </a:p>
        </p:txBody>
      </p:sp>
      <p:pic>
        <p:nvPicPr>
          <p:cNvPr id="619" name="Shape 619"/>
          <p:cNvPicPr preferRelativeResize="0"/>
          <p:nvPr/>
        </p:nvPicPr>
        <p:blipFill>
          <a:blip r:embed="rId5">
            <a:alphaModFix/>
          </a:blip>
          <a:stretch>
            <a:fillRect/>
          </a:stretch>
        </p:blipFill>
        <p:spPr>
          <a:xfrm>
            <a:off x="-199239" y="2410975"/>
            <a:ext cx="6641099" cy="689984"/>
          </a:xfrm>
          <a:prstGeom prst="rect">
            <a:avLst/>
          </a:prstGeom>
          <a:noFill/>
          <a:ln>
            <a:noFill/>
          </a:ln>
        </p:spPr>
      </p:pic>
      <p:sp>
        <p:nvSpPr>
          <p:cNvPr id="620" name="Shape 620"/>
          <p:cNvSpPr txBox="1"/>
          <p:nvPr/>
        </p:nvSpPr>
        <p:spPr>
          <a:xfrm>
            <a:off x="332050" y="3244725"/>
            <a:ext cx="6109800" cy="5754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Instalar o plugin do Google Analytics, utilizando o ID UA-1010101-1.</a:t>
            </a:r>
          </a:p>
        </p:txBody>
      </p:sp>
      <p:sp>
        <p:nvSpPr>
          <p:cNvPr id="621" name="Shape 621"/>
          <p:cNvSpPr txBox="1"/>
          <p:nvPr/>
        </p:nvSpPr>
        <p:spPr>
          <a:xfrm>
            <a:off x="213400" y="3963900"/>
            <a:ext cx="6596700" cy="398400"/>
          </a:xfrm>
          <a:prstGeom prst="rect">
            <a:avLst/>
          </a:prstGeom>
          <a:noFill/>
          <a:ln>
            <a:noFill/>
          </a:ln>
        </p:spPr>
        <p:txBody>
          <a:bodyPr anchorCtr="0" anchor="t" bIns="91425" lIns="91425" rIns="91425" tIns="91425">
            <a:noAutofit/>
          </a:bodyPr>
          <a:lstStyle/>
          <a:p>
            <a:pPr lvl="0" rtl="0" algn="just">
              <a:lnSpc>
                <a:spcPct val="115000"/>
              </a:lnSpc>
              <a:spcBef>
                <a:spcPts val="1000"/>
              </a:spcBef>
              <a:buNone/>
            </a:pPr>
            <a:r>
              <a:rPr b="1" lang="pt-BR" sz="2000">
                <a:solidFill>
                  <a:srgbClr val="38761D"/>
                </a:solidFill>
              </a:rPr>
              <a:t>CUSTOMIZAÇÃO</a:t>
            </a:r>
          </a:p>
        </p:txBody>
      </p:sp>
      <p:sp>
        <p:nvSpPr>
          <p:cNvPr id="622" name="Shape 622"/>
          <p:cNvSpPr txBox="1"/>
          <p:nvPr/>
        </p:nvSpPr>
        <p:spPr>
          <a:xfrm>
            <a:off x="265650" y="4604425"/>
            <a:ext cx="7061700" cy="9075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i="1" lang="pt-BR" sz="1500">
                <a:solidFill>
                  <a:schemeClr val="dk1"/>
                </a:solidFill>
              </a:rPr>
              <a:t>Objetivo é oferecer uma maneira de customizar o CKAN e manter apto para atualizações futuras.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Algumas customizações podem ser realizadas diretamente no arquivo de configuração do CKAN.</a:t>
            </a:r>
          </a:p>
        </p:txBody>
      </p:sp>
      <p:sp>
        <p:nvSpPr>
          <p:cNvPr id="623" name="Shape 623"/>
          <p:cNvSpPr/>
          <p:nvPr/>
        </p:nvSpPr>
        <p:spPr>
          <a:xfrm>
            <a:off x="376325" y="6198250"/>
            <a:ext cx="6951000" cy="19038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4" name="Shape 624"/>
          <p:cNvSpPr txBox="1"/>
          <p:nvPr/>
        </p:nvSpPr>
        <p:spPr>
          <a:xfrm>
            <a:off x="531275" y="6232750"/>
            <a:ext cx="6596700" cy="1239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 Front-End Settings</a:t>
            </a:r>
          </a:p>
          <a:p>
            <a:pPr lvl="0" rtl="0" algn="just">
              <a:lnSpc>
                <a:spcPct val="115000"/>
              </a:lnSpc>
              <a:spcBef>
                <a:spcPts val="0"/>
              </a:spcBef>
              <a:buClr>
                <a:schemeClr val="dk1"/>
              </a:buClr>
              <a:buSzPct val="73333"/>
              <a:buFont typeface="Arial"/>
              <a:buNone/>
            </a:pPr>
            <a:r>
              <a:rPr lang="pt-BR" sz="1500">
                <a:solidFill>
                  <a:schemeClr val="dk1"/>
                </a:solidFill>
              </a:rPr>
              <a:t>ckan.site_title = CKAN</a:t>
            </a:r>
          </a:p>
          <a:p>
            <a:pPr lvl="0" rtl="0" algn="just">
              <a:lnSpc>
                <a:spcPct val="115000"/>
              </a:lnSpc>
              <a:spcBef>
                <a:spcPts val="0"/>
              </a:spcBef>
              <a:buClr>
                <a:schemeClr val="dk1"/>
              </a:buClr>
              <a:buSzPct val="73333"/>
              <a:buFont typeface="Arial"/>
              <a:buNone/>
            </a:pPr>
            <a:r>
              <a:rPr lang="pt-BR" sz="1500">
                <a:solidFill>
                  <a:schemeClr val="dk1"/>
                </a:solidFill>
              </a:rPr>
              <a:t>ckan.site_logo = /base/images/ckan-logo.png</a:t>
            </a:r>
          </a:p>
          <a:p>
            <a:pPr lvl="0" rtl="0" algn="just">
              <a:lnSpc>
                <a:spcPct val="115000"/>
              </a:lnSpc>
              <a:spcBef>
                <a:spcPts val="0"/>
              </a:spcBef>
              <a:buClr>
                <a:schemeClr val="dk1"/>
              </a:buClr>
              <a:buSzPct val="73333"/>
              <a:buFont typeface="Arial"/>
              <a:buNone/>
            </a:pPr>
            <a:r>
              <a:rPr lang="pt-BR" sz="1500">
                <a:solidFill>
                  <a:schemeClr val="dk1"/>
                </a:solidFill>
              </a:rPr>
              <a:t>ckan.site_description = The easy way to get, use and share data</a:t>
            </a:r>
          </a:p>
          <a:p>
            <a:pPr lvl="0" rtl="0" algn="just">
              <a:lnSpc>
                <a:spcPct val="115000"/>
              </a:lnSpc>
              <a:spcBef>
                <a:spcPts val="0"/>
              </a:spcBef>
              <a:buClr>
                <a:schemeClr val="dk1"/>
              </a:buClr>
              <a:buSzPct val="73333"/>
              <a:buFont typeface="Arial"/>
              <a:buNone/>
            </a:pPr>
            <a:r>
              <a:rPr lang="pt-BR" sz="1500">
                <a:solidFill>
                  <a:schemeClr val="dk1"/>
                </a:solidFill>
              </a:rPr>
              <a:t>ckan.favicon = /images/icons/ckan.ico</a:t>
            </a:r>
          </a:p>
          <a:p>
            <a:pPr lvl="0" rtl="0" algn="just">
              <a:lnSpc>
                <a:spcPct val="115000"/>
              </a:lnSpc>
              <a:spcBef>
                <a:spcPts val="0"/>
              </a:spcBef>
              <a:buClr>
                <a:schemeClr val="dk1"/>
              </a:buClr>
              <a:buSzPct val="73333"/>
              <a:buFont typeface="Arial"/>
              <a:buNone/>
            </a:pPr>
            <a:r>
              <a:rPr lang="pt-BR" sz="1500">
                <a:solidFill>
                  <a:schemeClr val="dk1"/>
                </a:solidFill>
              </a:rPr>
              <a:t>ckan.main_css = /base/css/my.css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pic>
        <p:nvPicPr>
          <p:cNvPr id="629" name="Shape 629"/>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630" name="Shape 630"/>
          <p:cNvSpPr txBox="1"/>
          <p:nvPr/>
        </p:nvSpPr>
        <p:spPr>
          <a:xfrm>
            <a:off x="686225" y="708375"/>
            <a:ext cx="6552300" cy="4427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Vejam todas as opções em </a:t>
            </a:r>
            <a:r>
              <a:rPr lang="pt-BR" sz="1500" u="sng">
                <a:solidFill>
                  <a:srgbClr val="1155CC"/>
                </a:solidFill>
                <a:hlinkClick r:id="rId4"/>
              </a:rPr>
              <a:t>http://docs.ckan.org/en/latest/maintaining/configuration.html#front-end-settings</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Para maioria dos cenários a alteração do CSS funciona muito bem, porém há outros casos onde há necessidade de alterar a estrutura das páginas, e para isto sugerimos a criação de um tema. </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lang="pt-BR" sz="1500">
                <a:solidFill>
                  <a:schemeClr val="dk1"/>
                </a:solidFill>
              </a:rPr>
              <a:t>A criação de um tema no CKAN, significa a criação de uma extensão. Uma boa referência de como isto pode ser realizado está disponível online na documentação do CKAN. </a:t>
            </a:r>
            <a:r>
              <a:rPr lang="pt-BR" sz="1500" u="sng">
                <a:solidFill>
                  <a:srgbClr val="1155CC"/>
                </a:solidFill>
                <a:hlinkClick r:id="rId5"/>
              </a:rPr>
              <a:t>http://docs.ckan.org/en/latest/theming/templates.html</a:t>
            </a:r>
          </a:p>
          <a:p>
            <a:pPr lvl="0">
              <a:spcBef>
                <a:spcPts val="0"/>
              </a:spcBef>
              <a:buNone/>
            </a:pPr>
            <a:r>
              <a:t/>
            </a:r>
            <a:endParaRPr/>
          </a:p>
        </p:txBody>
      </p:sp>
      <p:pic>
        <p:nvPicPr>
          <p:cNvPr id="631" name="Shape 631"/>
          <p:cNvPicPr preferRelativeResize="0"/>
          <p:nvPr/>
        </p:nvPicPr>
        <p:blipFill>
          <a:blip r:embed="rId6">
            <a:alphaModFix/>
          </a:blip>
          <a:stretch>
            <a:fillRect/>
          </a:stretch>
        </p:blipFill>
        <p:spPr>
          <a:xfrm>
            <a:off x="10" y="4445800"/>
            <a:ext cx="6641099" cy="689984"/>
          </a:xfrm>
          <a:prstGeom prst="rect">
            <a:avLst/>
          </a:prstGeom>
          <a:noFill/>
          <a:ln>
            <a:noFill/>
          </a:ln>
        </p:spPr>
      </p:pic>
      <p:sp>
        <p:nvSpPr>
          <p:cNvPr id="632" name="Shape 632"/>
          <p:cNvSpPr txBox="1"/>
          <p:nvPr/>
        </p:nvSpPr>
        <p:spPr>
          <a:xfrm>
            <a:off x="951875" y="5268525"/>
            <a:ext cx="5534100" cy="19038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Customizar o logotipo.</a:t>
            </a:r>
          </a:p>
          <a:p>
            <a:pPr indent="-323850" lvl="0" marL="457200" rtl="0" algn="just">
              <a:lnSpc>
                <a:spcPct val="115000"/>
              </a:lnSpc>
              <a:spcBef>
                <a:spcPts val="0"/>
              </a:spcBef>
              <a:buClr>
                <a:schemeClr val="dk1"/>
              </a:buClr>
              <a:buSzPct val="100000"/>
              <a:buAutoNum type="arabicPeriod"/>
            </a:pPr>
            <a:r>
              <a:rPr lang="pt-BR" sz="1500">
                <a:solidFill>
                  <a:schemeClr val="dk1"/>
                </a:solidFill>
              </a:rPr>
              <a:t>Alterar cores padrões das páginas do CKAN.</a:t>
            </a:r>
          </a:p>
        </p:txBody>
      </p:sp>
      <p:pic>
        <p:nvPicPr>
          <p:cNvPr id="633" name="Shape 633"/>
          <p:cNvPicPr preferRelativeResize="0"/>
          <p:nvPr/>
        </p:nvPicPr>
        <p:blipFill>
          <a:blip r:embed="rId7">
            <a:alphaModFix/>
          </a:blip>
          <a:stretch>
            <a:fillRect/>
          </a:stretch>
        </p:blipFill>
        <p:spPr>
          <a:xfrm>
            <a:off x="1392100" y="6248475"/>
            <a:ext cx="5700274" cy="11422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pic>
        <p:nvPicPr>
          <p:cNvPr id="638" name="Shape 638"/>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639" name="Shape 639"/>
          <p:cNvPicPr preferRelativeResize="0"/>
          <p:nvPr/>
        </p:nvPicPr>
        <p:blipFill>
          <a:blip r:embed="rId4">
            <a:alphaModFix/>
          </a:blip>
          <a:stretch>
            <a:fillRect/>
          </a:stretch>
        </p:blipFill>
        <p:spPr>
          <a:xfrm>
            <a:off x="2608300" y="9224949"/>
            <a:ext cx="2544423" cy="110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0" y="0"/>
            <a:ext cx="7560000" cy="10680410"/>
          </a:xfrm>
          <a:prstGeom prst="rect">
            <a:avLst/>
          </a:prstGeom>
          <a:noFill/>
          <a:ln>
            <a:noFill/>
          </a:ln>
        </p:spPr>
      </p:pic>
      <p:sp>
        <p:nvSpPr>
          <p:cNvPr id="91" name="Shape 91"/>
          <p:cNvSpPr txBox="1"/>
          <p:nvPr/>
        </p:nvSpPr>
        <p:spPr>
          <a:xfrm>
            <a:off x="517125" y="515500"/>
            <a:ext cx="52551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OBJETIVO ESPECÍFICO</a:t>
            </a:r>
          </a:p>
        </p:txBody>
      </p:sp>
      <p:sp>
        <p:nvSpPr>
          <p:cNvPr id="92" name="Shape 92"/>
          <p:cNvSpPr txBox="1"/>
          <p:nvPr/>
        </p:nvSpPr>
        <p:spPr>
          <a:xfrm>
            <a:off x="570150" y="1009650"/>
            <a:ext cx="6419700" cy="2152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objetivo específico é que o desenvolvedor seja capacitado para instalar uma instância do CKAN, consiga utilizar as ferramentas de customização, seja capaz de realizar manutenções na plataforma, que tenha conhecimento prático e teórico para utilizar as ferramentas disponíveis no sistema.</a:t>
            </a:r>
          </a:p>
        </p:txBody>
      </p:sp>
      <p:sp>
        <p:nvSpPr>
          <p:cNvPr id="93" name="Shape 93"/>
          <p:cNvSpPr txBox="1"/>
          <p:nvPr/>
        </p:nvSpPr>
        <p:spPr>
          <a:xfrm>
            <a:off x="543637" y="2801500"/>
            <a:ext cx="52551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BASE</a:t>
            </a:r>
          </a:p>
        </p:txBody>
      </p:sp>
      <p:sp>
        <p:nvSpPr>
          <p:cNvPr id="94" name="Shape 94"/>
          <p:cNvSpPr txBox="1"/>
          <p:nvPr/>
        </p:nvSpPr>
        <p:spPr>
          <a:xfrm>
            <a:off x="596662" y="3295650"/>
            <a:ext cx="6419700" cy="2152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Esta parte do curso tem como objetivo nivelar o conhecimento sobre o que são dados abertos e o objetivo do CKAN como ferramenta.</a:t>
            </a:r>
          </a:p>
        </p:txBody>
      </p:sp>
      <p:sp>
        <p:nvSpPr>
          <p:cNvPr id="95" name="Shape 95"/>
          <p:cNvSpPr txBox="1"/>
          <p:nvPr/>
        </p:nvSpPr>
        <p:spPr>
          <a:xfrm>
            <a:off x="516775" y="43015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 QUE SÃO DADOS ABERTOS</a:t>
            </a:r>
          </a:p>
        </p:txBody>
      </p:sp>
      <p:pic>
        <p:nvPicPr>
          <p:cNvPr id="96" name="Shape 96"/>
          <p:cNvPicPr preferRelativeResize="0"/>
          <p:nvPr/>
        </p:nvPicPr>
        <p:blipFill>
          <a:blip r:embed="rId4">
            <a:alphaModFix/>
          </a:blip>
          <a:stretch>
            <a:fillRect/>
          </a:stretch>
        </p:blipFill>
        <p:spPr>
          <a:xfrm>
            <a:off x="188725" y="5272900"/>
            <a:ext cx="1325450" cy="1214999"/>
          </a:xfrm>
          <a:prstGeom prst="rect">
            <a:avLst/>
          </a:prstGeom>
          <a:noFill/>
          <a:ln>
            <a:noFill/>
          </a:ln>
        </p:spPr>
      </p:pic>
      <p:sp>
        <p:nvSpPr>
          <p:cNvPr id="97" name="Shape 97"/>
          <p:cNvSpPr txBox="1"/>
          <p:nvPr/>
        </p:nvSpPr>
        <p:spPr>
          <a:xfrm>
            <a:off x="1590375" y="4726175"/>
            <a:ext cx="5499900" cy="1134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t/>
            </a:r>
            <a:endParaRPr sz="1100">
              <a:solidFill>
                <a:schemeClr val="dk1"/>
              </a:solidFill>
            </a:endParaRPr>
          </a:p>
          <a:p>
            <a:pPr lvl="0" rtl="0" algn="just">
              <a:lnSpc>
                <a:spcPct val="115000"/>
              </a:lnSpc>
              <a:spcBef>
                <a:spcPts val="0"/>
              </a:spcBef>
              <a:buClr>
                <a:schemeClr val="dk1"/>
              </a:buClr>
              <a:buSzPct val="73333"/>
              <a:buFont typeface="Arial"/>
              <a:buNone/>
            </a:pPr>
            <a:r>
              <a:rPr lang="pt-BR" sz="1500">
                <a:solidFill>
                  <a:srgbClr val="274E13"/>
                </a:solidFill>
              </a:rPr>
              <a:t>Segundo a definição da Open Knowledge Foundation, em suma, dados são abertos quando qualquer pessoa pode livremente usá-los, reutilizá-los e redistribuí-los, estando sujeito a, no máximo, a exigência de creditar a sua autoria e compartilhar pela mesma licença. Isso geralmente é satisfeito pela publicação dos dados em formato aberto e sob uma licença aberta.</a:t>
            </a:r>
          </a:p>
          <a:p>
            <a:pPr lvl="0" rtl="0">
              <a:spcBef>
                <a:spcPts val="0"/>
              </a:spcBef>
              <a:buNone/>
            </a:pPr>
            <a:r>
              <a:t/>
            </a:r>
            <a:endParaRPr/>
          </a:p>
        </p:txBody>
      </p:sp>
      <p:pic>
        <p:nvPicPr>
          <p:cNvPr id="98" name="Shape 98"/>
          <p:cNvPicPr preferRelativeResize="0"/>
          <p:nvPr/>
        </p:nvPicPr>
        <p:blipFill>
          <a:blip r:embed="rId5">
            <a:alphaModFix/>
          </a:blip>
          <a:stretch>
            <a:fillRect/>
          </a:stretch>
        </p:blipFill>
        <p:spPr>
          <a:xfrm>
            <a:off x="1317775" y="7171762"/>
            <a:ext cx="5000625" cy="157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04" name="Shape 104"/>
          <p:cNvSpPr txBox="1"/>
          <p:nvPr/>
        </p:nvSpPr>
        <p:spPr>
          <a:xfrm>
            <a:off x="478675" y="659150"/>
            <a:ext cx="65736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b="1" lang="pt-BR">
                <a:solidFill>
                  <a:srgbClr val="38761D"/>
                </a:solidFill>
              </a:rPr>
              <a:t>Os dados abertos também são pautados pelas três leis e oito princípios.</a:t>
            </a:r>
          </a:p>
          <a:p>
            <a:pPr lvl="0" rtl="0">
              <a:spcBef>
                <a:spcPts val="0"/>
              </a:spcBef>
              <a:buNone/>
            </a:pPr>
            <a:r>
              <a:t/>
            </a:r>
            <a:endParaRPr b="1" sz="2000">
              <a:solidFill>
                <a:srgbClr val="38761D"/>
              </a:solidFill>
            </a:endParaRPr>
          </a:p>
        </p:txBody>
      </p:sp>
      <p:sp>
        <p:nvSpPr>
          <p:cNvPr id="105" name="Shape 105"/>
          <p:cNvSpPr txBox="1"/>
          <p:nvPr/>
        </p:nvSpPr>
        <p:spPr>
          <a:xfrm>
            <a:off x="555600" y="11013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AS TRÊS LEIS</a:t>
            </a:r>
          </a:p>
        </p:txBody>
      </p:sp>
      <p:sp>
        <p:nvSpPr>
          <p:cNvPr id="106" name="Shape 106"/>
          <p:cNvSpPr txBox="1"/>
          <p:nvPr/>
        </p:nvSpPr>
        <p:spPr>
          <a:xfrm>
            <a:off x="555600" y="1614200"/>
            <a:ext cx="6269100" cy="1077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lang="pt-BR"/>
              <a:t>O especialista em políticas públicas e ativista de dados abertos David Eaves propôs as seguintes “leis”:</a:t>
            </a:r>
          </a:p>
        </p:txBody>
      </p:sp>
      <p:sp>
        <p:nvSpPr>
          <p:cNvPr id="107" name="Shape 107"/>
          <p:cNvSpPr txBox="1"/>
          <p:nvPr/>
        </p:nvSpPr>
        <p:spPr>
          <a:xfrm>
            <a:off x="574825" y="2324975"/>
            <a:ext cx="6365100" cy="25191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AutoNum type="arabicPeriod"/>
            </a:pPr>
            <a:r>
              <a:rPr lang="pt-BR"/>
              <a:t>Se o dado não pode ser encontrado e indexado na Web, ele não existe;</a:t>
            </a:r>
          </a:p>
          <a:p>
            <a:pPr indent="-298450" lvl="0" marL="457200" rtl="0" algn="just">
              <a:lnSpc>
                <a:spcPct val="115000"/>
              </a:lnSpc>
              <a:spcBef>
                <a:spcPts val="0"/>
              </a:spcBef>
              <a:buAutoNum type="arabicPeriod"/>
            </a:pPr>
            <a:r>
              <a:rPr lang="pt-BR"/>
              <a:t>Se não estiver aberto e disponível em formato compreensível por máquina, ele não pode ser reaproveitado;</a:t>
            </a:r>
          </a:p>
          <a:p>
            <a:pPr indent="-298450" lvl="0" marL="457200" rtl="0" algn="just">
              <a:lnSpc>
                <a:spcPct val="115000"/>
              </a:lnSpc>
              <a:spcBef>
                <a:spcPts val="0"/>
              </a:spcBef>
              <a:buAutoNum type="arabicPeriod"/>
            </a:pPr>
            <a:r>
              <a:rPr lang="pt-BR"/>
              <a:t>Se algum dispositivo legal não permitir sua replicação, ele não é útil.</a:t>
            </a:r>
          </a:p>
          <a:p>
            <a:pPr lvl="0" rtl="0" algn="just">
              <a:lnSpc>
                <a:spcPct val="115000"/>
              </a:lnSpc>
              <a:spcBef>
                <a:spcPts val="0"/>
              </a:spcBef>
              <a:buClr>
                <a:schemeClr val="dk1"/>
              </a:buClr>
              <a:buFont typeface="Arial"/>
              <a:buNone/>
            </a:pPr>
            <a:r>
              <a:t/>
            </a:r>
            <a:endParaRPr/>
          </a:p>
          <a:p>
            <a:pPr lvl="0" rtl="0" algn="just">
              <a:lnSpc>
                <a:spcPct val="115000"/>
              </a:lnSpc>
              <a:spcBef>
                <a:spcPts val="0"/>
              </a:spcBef>
              <a:buClr>
                <a:schemeClr val="dk1"/>
              </a:buClr>
              <a:buFont typeface="Arial"/>
              <a:buNone/>
            </a:pPr>
            <a:r>
              <a:rPr lang="pt-BR"/>
              <a:t>As leis foram propostas para os Dados Abertos Governamentais, mas aceita-se sua aplicação aos dados abertos de forma geral.</a:t>
            </a:r>
          </a:p>
        </p:txBody>
      </p:sp>
      <p:sp>
        <p:nvSpPr>
          <p:cNvPr id="108" name="Shape 108"/>
          <p:cNvSpPr txBox="1"/>
          <p:nvPr/>
        </p:nvSpPr>
        <p:spPr>
          <a:xfrm>
            <a:off x="450775" y="4401875"/>
            <a:ext cx="6629400" cy="442200"/>
          </a:xfrm>
          <a:prstGeom prst="rect">
            <a:avLst/>
          </a:prstGeom>
          <a:noFill/>
          <a:ln>
            <a:noFill/>
          </a:ln>
        </p:spPr>
        <p:txBody>
          <a:bodyPr anchorCtr="0" anchor="t" bIns="91425" lIns="91425" rIns="91425" tIns="91425">
            <a:noAutofit/>
          </a:bodyPr>
          <a:lstStyle/>
          <a:p>
            <a:pPr lvl="0">
              <a:spcBef>
                <a:spcPts val="0"/>
              </a:spcBef>
              <a:buNone/>
            </a:pPr>
            <a:r>
              <a:rPr b="1" lang="pt-BR" sz="2000">
                <a:solidFill>
                  <a:srgbClr val="38761D"/>
                </a:solidFill>
              </a:rPr>
              <a:t>OS OITO PRINCÍPIOS</a:t>
            </a:r>
          </a:p>
          <a:p>
            <a:pPr lvl="0" rtl="0">
              <a:spcBef>
                <a:spcPts val="0"/>
              </a:spcBef>
              <a:buNone/>
            </a:pPr>
            <a:r>
              <a:t/>
            </a:r>
            <a:endParaRPr b="1" sz="2000">
              <a:solidFill>
                <a:srgbClr val="38761D"/>
              </a:solidFill>
            </a:endParaRPr>
          </a:p>
        </p:txBody>
      </p:sp>
      <p:sp>
        <p:nvSpPr>
          <p:cNvPr id="109" name="Shape 109"/>
          <p:cNvSpPr txBox="1"/>
          <p:nvPr/>
        </p:nvSpPr>
        <p:spPr>
          <a:xfrm>
            <a:off x="479400" y="4864100"/>
            <a:ext cx="6365100" cy="1250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lang="pt-BR">
                <a:solidFill>
                  <a:srgbClr val="38761D"/>
                </a:solidFill>
              </a:rPr>
              <a:t>Em 2007, um grupo de trabalho de 30 pessoas reuniu-se na Califórnia, Estados Unidos da América, para definir os princípios dos Dados Abertos Governamentais. Chegaram num consenso sobre os seguintes 8 princípios:</a:t>
            </a:r>
          </a:p>
        </p:txBody>
      </p:sp>
      <p:sp>
        <p:nvSpPr>
          <p:cNvPr id="110" name="Shape 110"/>
          <p:cNvSpPr txBox="1"/>
          <p:nvPr/>
        </p:nvSpPr>
        <p:spPr>
          <a:xfrm>
            <a:off x="536375" y="5844125"/>
            <a:ext cx="6269100" cy="36345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AutoNum type="arabicPeriod"/>
            </a:pPr>
            <a:r>
              <a:rPr b="1" lang="pt-BR"/>
              <a:t>Completos.</a:t>
            </a:r>
            <a:r>
              <a:rPr lang="pt-BR"/>
              <a:t> Todos os dados públicos são disponibilizados. Dados são informações eletronicamente gravadas, incluindo, mas não se limitando a, documentos, bancos de dados, transcrições e gravações audiovisuais. Dados públicos são dados que não estão sujeitos a limitações válidas de privacidade, segurança ou controle de acesso, reguladas por estatutos.</a:t>
            </a:r>
          </a:p>
          <a:p>
            <a:pPr indent="-298450" lvl="0" marL="457200" rtl="0" algn="just">
              <a:lnSpc>
                <a:spcPct val="115000"/>
              </a:lnSpc>
              <a:spcBef>
                <a:spcPts val="0"/>
              </a:spcBef>
              <a:buAutoNum type="arabicPeriod"/>
            </a:pPr>
            <a:r>
              <a:rPr b="1" lang="pt-BR"/>
              <a:t>Primários. </a:t>
            </a:r>
            <a:r>
              <a:rPr lang="pt-BR"/>
              <a:t>Os dados são publicados na forma coletada na fonte, com a mais fina granularidade possível, e não de forma agregada ou transformada.</a:t>
            </a:r>
          </a:p>
          <a:p>
            <a:pPr indent="-298450" lvl="0" marL="457200" rtl="0" algn="just">
              <a:lnSpc>
                <a:spcPct val="115000"/>
              </a:lnSpc>
              <a:spcBef>
                <a:spcPts val="0"/>
              </a:spcBef>
              <a:buAutoNum type="arabicPeriod"/>
            </a:pPr>
            <a:r>
              <a:rPr b="1" lang="pt-BR"/>
              <a:t>Atuais.</a:t>
            </a:r>
            <a:r>
              <a:rPr lang="pt-BR"/>
              <a:t> Os dados são disponibilizados o quão rapidamente seja necessário para preservar o seu valor.</a:t>
            </a:r>
          </a:p>
          <a:p>
            <a:pPr indent="-298450" lvl="0" marL="457200" rtl="0" algn="just">
              <a:lnSpc>
                <a:spcPct val="115000"/>
              </a:lnSpc>
              <a:spcBef>
                <a:spcPts val="0"/>
              </a:spcBef>
              <a:buAutoNum type="arabicPeriod"/>
            </a:pPr>
            <a:r>
              <a:rPr b="1" lang="pt-BR"/>
              <a:t>Acessíveis.</a:t>
            </a:r>
            <a:r>
              <a:rPr lang="pt-BR"/>
              <a:t> Os dados são disponibilizados para o público mais amplo possível e para os propósitos mais variados possíveis.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16" name="Shape 116"/>
          <p:cNvSpPr txBox="1"/>
          <p:nvPr/>
        </p:nvSpPr>
        <p:spPr>
          <a:xfrm>
            <a:off x="536375" y="767350"/>
            <a:ext cx="6269100" cy="3634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5. </a:t>
            </a:r>
            <a:r>
              <a:rPr b="1" lang="pt-BR" sz="1500">
                <a:solidFill>
                  <a:schemeClr val="dk1"/>
                </a:solidFill>
              </a:rPr>
              <a:t>  Processáveis por máquina.</a:t>
            </a:r>
            <a:r>
              <a:rPr lang="pt-BR" sz="1500">
                <a:solidFill>
                  <a:schemeClr val="dk1"/>
                </a:solidFill>
              </a:rPr>
              <a:t> Os dados são razoavelmente estruturados para possibilitar o seu processamento automatizado.’</a:t>
            </a:r>
          </a:p>
          <a:p>
            <a:pPr lvl="0" rtl="0" algn="just">
              <a:lnSpc>
                <a:spcPct val="115000"/>
              </a:lnSpc>
              <a:spcBef>
                <a:spcPts val="0"/>
              </a:spcBef>
              <a:buNone/>
            </a:pPr>
            <a:r>
              <a:rPr lang="pt-BR" sz="1500">
                <a:solidFill>
                  <a:schemeClr val="dk1"/>
                </a:solidFill>
              </a:rPr>
              <a:t>6.   </a:t>
            </a:r>
            <a:r>
              <a:rPr b="1" lang="pt-BR" sz="1500">
                <a:solidFill>
                  <a:schemeClr val="dk1"/>
                </a:solidFill>
              </a:rPr>
              <a:t> Acesso não discriminatório.</a:t>
            </a:r>
            <a:r>
              <a:rPr lang="pt-BR" sz="1500">
                <a:solidFill>
                  <a:schemeClr val="dk1"/>
                </a:solidFill>
              </a:rPr>
              <a:t> Os dados estão disponíveis a todos, sem que seja necessária identificação ou registro.</a:t>
            </a:r>
          </a:p>
          <a:p>
            <a:pPr lvl="0" rtl="0" algn="just">
              <a:lnSpc>
                <a:spcPct val="115000"/>
              </a:lnSpc>
              <a:spcBef>
                <a:spcPts val="0"/>
              </a:spcBef>
              <a:buNone/>
            </a:pPr>
            <a:r>
              <a:rPr lang="pt-BR" sz="1500">
                <a:solidFill>
                  <a:schemeClr val="dk1"/>
                </a:solidFill>
              </a:rPr>
              <a:t>7.</a:t>
            </a:r>
            <a:r>
              <a:rPr b="1" lang="pt-BR" sz="1500">
                <a:solidFill>
                  <a:schemeClr val="dk1"/>
                </a:solidFill>
              </a:rPr>
              <a:t>   Formatos não proprietários.</a:t>
            </a:r>
            <a:r>
              <a:rPr lang="pt-BR" sz="1500">
                <a:solidFill>
                  <a:schemeClr val="dk1"/>
                </a:solidFill>
              </a:rPr>
              <a:t> Os dados estão disponíveis em um formato sobre o qual nenhum ente tenha controle exclusivo.</a:t>
            </a:r>
          </a:p>
          <a:p>
            <a:pPr lvl="0" rtl="0" algn="just">
              <a:lnSpc>
                <a:spcPct val="115000"/>
              </a:lnSpc>
              <a:spcBef>
                <a:spcPts val="0"/>
              </a:spcBef>
              <a:buNone/>
            </a:pPr>
            <a:r>
              <a:rPr lang="pt-BR" sz="1500">
                <a:solidFill>
                  <a:schemeClr val="dk1"/>
                </a:solidFill>
              </a:rPr>
              <a:t>8. </a:t>
            </a:r>
            <a:r>
              <a:rPr b="1" lang="pt-BR" sz="1500">
                <a:solidFill>
                  <a:schemeClr val="dk1"/>
                </a:solidFill>
              </a:rPr>
              <a:t>   Livres de licenças.</a:t>
            </a:r>
            <a:r>
              <a:rPr lang="pt-BR" sz="1500">
                <a:solidFill>
                  <a:schemeClr val="dk1"/>
                </a:solidFill>
              </a:rPr>
              <a:t> Os dados não estão sujeitos a regulações de direitos autorais, marcas, patentes ou segredo industrial. Restrições razoáveis de privacidade, segurança e controle de acesso podem ser permitidas na forma regulada por estatutos.</a:t>
            </a:r>
          </a:p>
        </p:txBody>
      </p:sp>
      <p:sp>
        <p:nvSpPr>
          <p:cNvPr id="117" name="Shape 117"/>
          <p:cNvSpPr txBox="1"/>
          <p:nvPr/>
        </p:nvSpPr>
        <p:spPr>
          <a:xfrm>
            <a:off x="521250" y="3672550"/>
            <a:ext cx="6365100" cy="12501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Além disso, o grupo afirmou que a conformidade com esses princípios precisa ser verificável e uma pessoa deve ser designada como contato responsável pelos dados.</a:t>
            </a:r>
          </a:p>
          <a:p>
            <a:pPr lvl="0" rtl="0" algn="just">
              <a:lnSpc>
                <a:spcPct val="115000"/>
              </a:lnSpc>
              <a:spcBef>
                <a:spcPts val="0"/>
              </a:spcBef>
              <a:buNone/>
            </a:pPr>
            <a:r>
              <a:rPr lang="pt-BR" sz="1500">
                <a:solidFill>
                  <a:schemeClr val="dk1"/>
                </a:solidFill>
              </a:rPr>
              <a:t>Apesar dos princípios terem sido pensados para os Dados Abertos Governamentais, pode-se aplicá-los, também, a Dados Abertos de modo geral (com a possível exceção do primeiro, já que este trata de dados do poder público).</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i="1" lang="pt-BR" sz="1100">
                <a:solidFill>
                  <a:schemeClr val="dk1"/>
                </a:solidFill>
              </a:rPr>
              <a:t>Fonte: http://dados.gov.br/dados-abertos/</a:t>
            </a:r>
          </a:p>
          <a:p>
            <a:pPr lvl="0" rtl="0" algn="just">
              <a:lnSpc>
                <a:spcPct val="115000"/>
              </a:lnSpc>
              <a:spcBef>
                <a:spcPts val="0"/>
              </a:spcBef>
              <a:buNone/>
            </a:pPr>
            <a:r>
              <a:t/>
            </a:r>
            <a:endParaRPr sz="1500">
              <a:solidFill>
                <a:schemeClr val="dk1"/>
              </a:solidFill>
            </a:endParaRPr>
          </a:p>
        </p:txBody>
      </p:sp>
      <p:sp>
        <p:nvSpPr>
          <p:cNvPr id="118" name="Shape 118"/>
          <p:cNvSpPr txBox="1"/>
          <p:nvPr/>
        </p:nvSpPr>
        <p:spPr>
          <a:xfrm>
            <a:off x="619125" y="63860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LINKED DATA</a:t>
            </a:r>
          </a:p>
        </p:txBody>
      </p:sp>
      <p:sp>
        <p:nvSpPr>
          <p:cNvPr id="119" name="Shape 119"/>
          <p:cNvSpPr txBox="1"/>
          <p:nvPr/>
        </p:nvSpPr>
        <p:spPr>
          <a:xfrm>
            <a:off x="627000" y="6918125"/>
            <a:ext cx="6153600" cy="1807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conceito de </a:t>
            </a:r>
            <a:r>
              <a:rPr b="1" lang="pt-BR" sz="1500">
                <a:solidFill>
                  <a:schemeClr val="dk1"/>
                </a:solidFill>
              </a:rPr>
              <a:t>linked data</a:t>
            </a:r>
            <a:r>
              <a:rPr lang="pt-BR" sz="1500">
                <a:solidFill>
                  <a:schemeClr val="dk1"/>
                </a:solidFill>
              </a:rPr>
              <a:t> (dados ligados entre si) é um conjunto de práticas introduzidas por Tim Berners-Lee em suas notas de Arquitetura web "Linked Data", com função de publicar e estruturar dados na Web. Estas práticas vêm sido cada vez mais adotadas levando à criação do que conhecemos como Web de dados.</a:t>
            </a:r>
            <a:r>
              <a:rPr baseline="30000" lang="pt-BR" sz="1500">
                <a:solidFill>
                  <a:schemeClr val="dk1"/>
                </a:solidFill>
              </a:rPr>
              <a:t> </a:t>
            </a:r>
            <a:r>
              <a:rPr lang="pt-BR" sz="1500">
                <a:solidFill>
                  <a:schemeClr val="dk1"/>
                </a:solidFill>
              </a:rPr>
              <a:t>No contexto de Web Semântica, a função não é somente lançar os dados, é fazer com que a pessoa e a máquina possam explorar a Web de Dados.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25" name="Shape 125"/>
          <p:cNvSpPr txBox="1"/>
          <p:nvPr/>
        </p:nvSpPr>
        <p:spPr>
          <a:xfrm>
            <a:off x="250800" y="333975"/>
            <a:ext cx="6917100" cy="5736000"/>
          </a:xfrm>
          <a:prstGeom prst="rect">
            <a:avLst/>
          </a:prstGeom>
          <a:noFill/>
          <a:ln>
            <a:noFill/>
          </a:ln>
        </p:spPr>
        <p:txBody>
          <a:bodyPr anchorCtr="0" anchor="t" bIns="91425" lIns="91425" rIns="91425" tIns="91425">
            <a:noAutofit/>
          </a:bodyPr>
          <a:lstStyle/>
          <a:p>
            <a:pPr lvl="0" rtl="0" algn="just">
              <a:lnSpc>
                <a:spcPct val="115000"/>
              </a:lnSpc>
              <a:spcBef>
                <a:spcPts val="1800"/>
              </a:spcBef>
              <a:spcAft>
                <a:spcPts val="400"/>
              </a:spcAft>
              <a:buClr>
                <a:schemeClr val="dk1"/>
              </a:buClr>
              <a:buSzPct val="73333"/>
              <a:buFont typeface="Arial"/>
              <a:buNone/>
            </a:pPr>
            <a:r>
              <a:rPr b="1" lang="pt-BR" sz="1500">
                <a:solidFill>
                  <a:srgbClr val="38761D"/>
                </a:solidFill>
              </a:rPr>
              <a:t>Os 4 princípios de linked data</a:t>
            </a:r>
          </a:p>
          <a:p>
            <a:pPr lvl="0" rtl="0" algn="just">
              <a:lnSpc>
                <a:spcPct val="115000"/>
              </a:lnSpc>
              <a:spcBef>
                <a:spcPts val="0"/>
              </a:spcBef>
              <a:buClr>
                <a:schemeClr val="dk1"/>
              </a:buClr>
              <a:buSzPct val="73333"/>
              <a:buFont typeface="Arial"/>
              <a:buNone/>
            </a:pPr>
            <a:r>
              <a:rPr lang="pt-BR" sz="1500">
                <a:solidFill>
                  <a:schemeClr val="dk1"/>
                </a:solidFill>
              </a:rPr>
              <a:t>Um documento web é construído sobre um pequeno conjunto de padrões simples, utilizando URIs como mecanismo global e único de identificação, HTTP como mecanismo de acesso universal, e HTML como formato de conteúdo. Daí a Web é construída sobre o princípio de manter </a:t>
            </a:r>
            <a:r>
              <a:rPr i="1" lang="pt-BR" sz="1500">
                <a:solidFill>
                  <a:schemeClr val="dk1"/>
                </a:solidFill>
              </a:rPr>
              <a:t>hiperlinks</a:t>
            </a:r>
            <a:r>
              <a:rPr lang="pt-BR" sz="1500">
                <a:solidFill>
                  <a:schemeClr val="dk1"/>
                </a:solidFill>
              </a:rPr>
              <a:t> entre documentos da Web Baseando-se nisto, Berners-Lee criou suas notas, que ficaram conhecidas como "Os princípios da Linked Data". São eles:</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chemeClr val="dk1"/>
              </a:buClr>
              <a:buSzPct val="100000"/>
              <a:buAutoNum type="arabicPeriod"/>
            </a:pPr>
            <a:r>
              <a:rPr lang="pt-BR" sz="1500">
                <a:solidFill>
                  <a:schemeClr val="dk1"/>
                </a:solidFill>
              </a:rPr>
              <a:t>Use URIs para nomear as coisas</a:t>
            </a:r>
          </a:p>
          <a:p>
            <a:pPr indent="-323850" lvl="0" marL="457200" rtl="0" algn="just">
              <a:lnSpc>
                <a:spcPct val="115000"/>
              </a:lnSpc>
              <a:spcBef>
                <a:spcPts val="0"/>
              </a:spcBef>
              <a:buClr>
                <a:schemeClr val="dk1"/>
              </a:buClr>
              <a:buSzPct val="100000"/>
              <a:buAutoNum type="arabicPeriod"/>
            </a:pPr>
            <a:r>
              <a:rPr lang="pt-BR" sz="1500">
                <a:solidFill>
                  <a:schemeClr val="dk1"/>
                </a:solidFill>
              </a:rPr>
              <a:t>Use URIs HTTP para que as pessoas possam procurar o desejado</a:t>
            </a:r>
          </a:p>
          <a:p>
            <a:pPr indent="-323850" lvl="0" marL="457200" rtl="0" algn="just">
              <a:lnSpc>
                <a:spcPct val="115000"/>
              </a:lnSpc>
              <a:spcBef>
                <a:spcPts val="0"/>
              </a:spcBef>
              <a:buClr>
                <a:schemeClr val="dk1"/>
              </a:buClr>
              <a:buSzPct val="100000"/>
              <a:buAutoNum type="arabicPeriod"/>
            </a:pPr>
            <a:r>
              <a:rPr lang="pt-BR" sz="1500">
                <a:solidFill>
                  <a:schemeClr val="dk1"/>
                </a:solidFill>
              </a:rPr>
              <a:t>Quando alguém olha para um URI, forneça informações úteis, usando os padrões (RDF *, SPARQL)</a:t>
            </a:r>
          </a:p>
          <a:p>
            <a:pPr indent="-323850" lvl="0" marL="457200" rtl="0" algn="just">
              <a:lnSpc>
                <a:spcPct val="115000"/>
              </a:lnSpc>
              <a:spcBef>
                <a:spcPts val="0"/>
              </a:spcBef>
              <a:buClr>
                <a:schemeClr val="dk1"/>
              </a:buClr>
              <a:buSzPct val="100000"/>
              <a:buAutoNum type="arabicPeriod"/>
            </a:pPr>
            <a:r>
              <a:rPr lang="pt-BR" sz="1500">
                <a:solidFill>
                  <a:schemeClr val="dk1"/>
                </a:solidFill>
              </a:rPr>
              <a:t>Incluir links para outros URIs. Para que eles possam descobrir explorar mais as coisas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Fonte: https://pt.wikipedia.org/wiki/Linked_data</a:t>
            </a:r>
          </a:p>
          <a:p>
            <a:pPr lvl="0">
              <a:spcBef>
                <a:spcPts val="0"/>
              </a:spcBef>
              <a:buNone/>
            </a:pPr>
            <a:r>
              <a:t/>
            </a:r>
            <a:endParaRPr/>
          </a:p>
        </p:txBody>
      </p:sp>
      <p:sp>
        <p:nvSpPr>
          <p:cNvPr id="126" name="Shape 126"/>
          <p:cNvSpPr txBox="1"/>
          <p:nvPr/>
        </p:nvSpPr>
        <p:spPr>
          <a:xfrm>
            <a:off x="327000" y="52928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METADATA</a:t>
            </a:r>
          </a:p>
        </p:txBody>
      </p:sp>
      <p:pic>
        <p:nvPicPr>
          <p:cNvPr id="127" name="Shape 127"/>
          <p:cNvPicPr preferRelativeResize="0"/>
          <p:nvPr/>
        </p:nvPicPr>
        <p:blipFill>
          <a:blip r:embed="rId4">
            <a:alphaModFix/>
          </a:blip>
          <a:stretch>
            <a:fillRect/>
          </a:stretch>
        </p:blipFill>
        <p:spPr>
          <a:xfrm>
            <a:off x="145111" y="5850911"/>
            <a:ext cx="5820750" cy="716099"/>
          </a:xfrm>
          <a:prstGeom prst="rect">
            <a:avLst/>
          </a:prstGeom>
          <a:noFill/>
          <a:ln>
            <a:noFill/>
          </a:ln>
        </p:spPr>
      </p:pic>
      <p:sp>
        <p:nvSpPr>
          <p:cNvPr id="128" name="Shape 128"/>
          <p:cNvSpPr txBox="1"/>
          <p:nvPr/>
        </p:nvSpPr>
        <p:spPr>
          <a:xfrm>
            <a:off x="946750" y="6118475"/>
            <a:ext cx="6769500" cy="885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CKAN foi desenvolvido para os metadados.</a:t>
            </a:r>
          </a:p>
        </p:txBody>
      </p:sp>
      <p:sp>
        <p:nvSpPr>
          <p:cNvPr id="129" name="Shape 129"/>
          <p:cNvSpPr txBox="1"/>
          <p:nvPr/>
        </p:nvSpPr>
        <p:spPr>
          <a:xfrm>
            <a:off x="187525" y="6670150"/>
            <a:ext cx="7149000" cy="2994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Metadados, ou Metainformação, são dados sobre outros dados. Um item de um metadado pode dizer do que se trata aquele dado, geralmente uma informação inteligível por um computador. Os metadados facilitam o entendimento dos relacionamentos e a utilidade das informações dos dados.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Web semântica, é uma web "inteligente", capaz de conceder um significado a um arquivo que será disponibilizado para outros utilizadores, podendo ser usado como fonte de pesquisa.</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No CKAN a utilização é para descrever melhor o que são as bases de dados, além do nome do próprio arquivo.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0" y="0"/>
            <a:ext cx="7560000" cy="10680410"/>
          </a:xfrm>
          <a:prstGeom prst="rect">
            <a:avLst/>
          </a:prstGeom>
          <a:noFill/>
          <a:ln>
            <a:noFill/>
          </a:ln>
        </p:spPr>
      </p:pic>
      <p:sp>
        <p:nvSpPr>
          <p:cNvPr id="135" name="Shape 135"/>
          <p:cNvSpPr txBox="1"/>
          <p:nvPr/>
        </p:nvSpPr>
        <p:spPr>
          <a:xfrm>
            <a:off x="447325" y="5217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RDF</a:t>
            </a:r>
          </a:p>
        </p:txBody>
      </p:sp>
      <p:sp>
        <p:nvSpPr>
          <p:cNvPr id="136" name="Shape 136"/>
          <p:cNvSpPr txBox="1"/>
          <p:nvPr/>
        </p:nvSpPr>
        <p:spPr>
          <a:xfrm>
            <a:off x="538275" y="1152750"/>
            <a:ext cx="6629400" cy="5162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b="1" lang="pt-BR" sz="1500">
                <a:solidFill>
                  <a:schemeClr val="dk1"/>
                </a:solidFill>
              </a:rPr>
              <a:t>Resource Description Framework</a:t>
            </a:r>
            <a:r>
              <a:rPr lang="pt-BR" sz="1500">
                <a:solidFill>
                  <a:schemeClr val="dk1"/>
                </a:solidFill>
              </a:rPr>
              <a:t> (</a:t>
            </a:r>
            <a:r>
              <a:rPr b="1" lang="pt-BR" sz="1500">
                <a:solidFill>
                  <a:schemeClr val="dk1"/>
                </a:solidFill>
              </a:rPr>
              <a:t>RDF</a:t>
            </a:r>
            <a:r>
              <a:rPr lang="pt-BR" sz="1500">
                <a:solidFill>
                  <a:schemeClr val="dk1"/>
                </a:solidFill>
              </a:rPr>
              <a:t>) é uma linguagem para representar informação na Internet. Arquivos RDF são modelos ou fontes de dados, também conhecidos como metadata, tecnologia endossada e recomendada pela W3C desde fevereiro de 1999, tendo como principais objetivos criar um modelo simples de dados, com uma semântica formal, usar o vocabulário URI-based. Os arquivos RDF têm três componentes básicos: recurso, propriedade e indicação, o que torna a linguagem altamente escalável.</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rgbClr val="38761D"/>
              </a:buClr>
              <a:buSzPct val="100000"/>
            </a:pPr>
            <a:r>
              <a:rPr b="1" lang="pt-BR" sz="1500">
                <a:solidFill>
                  <a:srgbClr val="38761D"/>
                </a:solidFill>
              </a:rPr>
              <a:t>Recurso</a:t>
            </a:r>
            <a:r>
              <a:rPr lang="pt-BR" sz="1500">
                <a:solidFill>
                  <a:srgbClr val="38761D"/>
                </a:solidFill>
              </a:rPr>
              <a:t>: Qualquer coisa que pode conter um URI, incluindo as páginas da web, assim como elementos de um documento XML.</a:t>
            </a:r>
          </a:p>
          <a:p>
            <a:pPr lvl="0" rtl="0" algn="just">
              <a:lnSpc>
                <a:spcPct val="115000"/>
              </a:lnSpc>
              <a:spcBef>
                <a:spcPts val="0"/>
              </a:spcBef>
              <a:buNone/>
            </a:pPr>
            <a:r>
              <a:t/>
            </a:r>
            <a:endParaRPr sz="1500">
              <a:solidFill>
                <a:srgbClr val="38761D"/>
              </a:solidFill>
            </a:endParaRPr>
          </a:p>
          <a:p>
            <a:pPr indent="-323850" lvl="0" marL="457200" rtl="0" algn="just">
              <a:lnSpc>
                <a:spcPct val="115000"/>
              </a:lnSpc>
              <a:spcBef>
                <a:spcPts val="0"/>
              </a:spcBef>
              <a:buClr>
                <a:srgbClr val="38761D"/>
              </a:buClr>
              <a:buSzPct val="100000"/>
            </a:pPr>
            <a:r>
              <a:rPr b="1" lang="pt-BR" sz="1500">
                <a:solidFill>
                  <a:srgbClr val="38761D"/>
                </a:solidFill>
              </a:rPr>
              <a:t>Propriedade</a:t>
            </a:r>
            <a:r>
              <a:rPr lang="pt-BR" sz="1500">
                <a:solidFill>
                  <a:srgbClr val="38761D"/>
                </a:solidFill>
              </a:rPr>
              <a:t>: Um recurso que tenha um determinado nome e possa ser utilizado como uma propriedade</a:t>
            </a:r>
          </a:p>
          <a:p>
            <a:pPr lvl="0" rtl="0" algn="just">
              <a:lnSpc>
                <a:spcPct val="115000"/>
              </a:lnSpc>
              <a:spcBef>
                <a:spcPts val="0"/>
              </a:spcBef>
              <a:buNone/>
            </a:pPr>
            <a:r>
              <a:t/>
            </a:r>
            <a:endParaRPr sz="1500">
              <a:solidFill>
                <a:srgbClr val="38761D"/>
              </a:solidFill>
            </a:endParaRPr>
          </a:p>
          <a:p>
            <a:pPr indent="-323850" lvl="0" marL="457200" rtl="0" algn="just">
              <a:lnSpc>
                <a:spcPct val="115000"/>
              </a:lnSpc>
              <a:spcBef>
                <a:spcPts val="0"/>
              </a:spcBef>
              <a:buClr>
                <a:srgbClr val="38761D"/>
              </a:buClr>
              <a:buSzPct val="100000"/>
            </a:pPr>
            <a:r>
              <a:rPr b="1" lang="pt-BR" sz="1500">
                <a:solidFill>
                  <a:srgbClr val="38761D"/>
                </a:solidFill>
              </a:rPr>
              <a:t>Indicação</a:t>
            </a:r>
            <a:r>
              <a:rPr lang="pt-BR" sz="1500">
                <a:solidFill>
                  <a:srgbClr val="38761D"/>
                </a:solidFill>
              </a:rPr>
              <a:t>: consiste na combinação de um recurso, de uma propriedade, e de um valor.</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Atualmente, os principais buscadores utilizam RDFs fornecidos pelos websites para otimizar os rankings de indexação, dessa forma, os sites que contenham tais informações podem ser melhor qualificados nos resultados de busca.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