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3970000" cy="1079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06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0" y="1766683"/>
            <a:ext cx="11874500" cy="3758259"/>
          </a:xfrm>
        </p:spPr>
        <p:txBody>
          <a:bodyPr anchor="b"/>
          <a:lstStyle>
            <a:lvl1pPr algn="ctr"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250" y="5669875"/>
            <a:ext cx="10477500" cy="260629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510" indent="0" algn="ctr">
              <a:buNone/>
              <a:defRPr sz="3056"/>
            </a:lvl2pPr>
            <a:lvl3pPr marL="1397020" indent="0" algn="ctr">
              <a:buNone/>
              <a:defRPr sz="2750"/>
            </a:lvl3pPr>
            <a:lvl4pPr marL="2095530" indent="0" algn="ctr">
              <a:buNone/>
              <a:defRPr sz="2444"/>
            </a:lvl4pPr>
            <a:lvl5pPr marL="2794041" indent="0" algn="ctr">
              <a:buNone/>
              <a:defRPr sz="2444"/>
            </a:lvl5pPr>
            <a:lvl6pPr marL="3492551" indent="0" algn="ctr">
              <a:buNone/>
              <a:defRPr sz="2444"/>
            </a:lvl6pPr>
            <a:lvl7pPr marL="4191061" indent="0" algn="ctr">
              <a:buNone/>
              <a:defRPr sz="2444"/>
            </a:lvl7pPr>
            <a:lvl8pPr marL="4889571" indent="0" algn="ctr">
              <a:buNone/>
              <a:defRPr sz="2444"/>
            </a:lvl8pPr>
            <a:lvl9pPr marL="5588081" indent="0" algn="ctr">
              <a:buNone/>
              <a:defRPr sz="24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89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452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7282" y="574734"/>
            <a:ext cx="3012281" cy="9148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438" y="574734"/>
            <a:ext cx="8862219" cy="9148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51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652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62" y="2691257"/>
            <a:ext cx="12049125" cy="4490419"/>
          </a:xfrm>
        </p:spPr>
        <p:txBody>
          <a:bodyPr anchor="b"/>
          <a:lstStyle>
            <a:lvl1pPr>
              <a:defRPr sz="9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162" y="7224157"/>
            <a:ext cx="12049125" cy="2361405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510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02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530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4pPr>
            <a:lvl5pPr marL="279404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5pPr>
            <a:lvl6pPr marL="349255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6pPr>
            <a:lvl7pPr marL="419106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7pPr>
            <a:lvl8pPr marL="488957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8pPr>
            <a:lvl9pPr marL="5588081" indent="0">
              <a:buNone/>
              <a:defRPr sz="2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438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2313" y="2873669"/>
            <a:ext cx="5937250" cy="6849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280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574736"/>
            <a:ext cx="12049125" cy="2086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259" y="2646275"/>
            <a:ext cx="5909964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259" y="3943174"/>
            <a:ext cx="5909964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2313" y="2646275"/>
            <a:ext cx="5939070" cy="1296899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510" indent="0">
              <a:buNone/>
              <a:defRPr sz="3056" b="1"/>
            </a:lvl2pPr>
            <a:lvl3pPr marL="1397020" indent="0">
              <a:buNone/>
              <a:defRPr sz="2750" b="1"/>
            </a:lvl3pPr>
            <a:lvl4pPr marL="2095530" indent="0">
              <a:buNone/>
              <a:defRPr sz="2444" b="1"/>
            </a:lvl4pPr>
            <a:lvl5pPr marL="2794041" indent="0">
              <a:buNone/>
              <a:defRPr sz="2444" b="1"/>
            </a:lvl5pPr>
            <a:lvl6pPr marL="3492551" indent="0">
              <a:buNone/>
              <a:defRPr sz="2444" b="1"/>
            </a:lvl6pPr>
            <a:lvl7pPr marL="4191061" indent="0">
              <a:buNone/>
              <a:defRPr sz="2444" b="1"/>
            </a:lvl7pPr>
            <a:lvl8pPr marL="4889571" indent="0">
              <a:buNone/>
              <a:defRPr sz="2444" b="1"/>
            </a:lvl8pPr>
            <a:lvl9pPr marL="5588081" indent="0">
              <a:buNone/>
              <a:defRPr sz="24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2313" y="3943174"/>
            <a:ext cx="5939070" cy="5799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67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05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35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069" y="1554282"/>
            <a:ext cx="7072313" cy="7671447"/>
          </a:xfrm>
        </p:spPr>
        <p:txBody>
          <a:bodyPr/>
          <a:lstStyle>
            <a:lvl1pPr>
              <a:defRPr sz="4889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2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7" y="719667"/>
            <a:ext cx="4505689" cy="2518833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069" y="1554282"/>
            <a:ext cx="7072313" cy="7671447"/>
          </a:xfrm>
        </p:spPr>
        <p:txBody>
          <a:bodyPr anchor="t"/>
          <a:lstStyle>
            <a:lvl1pPr marL="0" indent="0">
              <a:buNone/>
              <a:defRPr sz="4889"/>
            </a:lvl1pPr>
            <a:lvl2pPr marL="698510" indent="0">
              <a:buNone/>
              <a:defRPr sz="4278"/>
            </a:lvl2pPr>
            <a:lvl3pPr marL="1397020" indent="0">
              <a:buNone/>
              <a:defRPr sz="3667"/>
            </a:lvl3pPr>
            <a:lvl4pPr marL="2095530" indent="0">
              <a:buNone/>
              <a:defRPr sz="3056"/>
            </a:lvl4pPr>
            <a:lvl5pPr marL="2794041" indent="0">
              <a:buNone/>
              <a:defRPr sz="3056"/>
            </a:lvl5pPr>
            <a:lvl6pPr marL="3492551" indent="0">
              <a:buNone/>
              <a:defRPr sz="3056"/>
            </a:lvl6pPr>
            <a:lvl7pPr marL="4191061" indent="0">
              <a:buNone/>
              <a:defRPr sz="3056"/>
            </a:lvl7pPr>
            <a:lvl8pPr marL="4889571" indent="0">
              <a:buNone/>
              <a:defRPr sz="3056"/>
            </a:lvl8pPr>
            <a:lvl9pPr marL="5588081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57" y="3238500"/>
            <a:ext cx="4505689" cy="5999722"/>
          </a:xfrm>
        </p:spPr>
        <p:txBody>
          <a:bodyPr/>
          <a:lstStyle>
            <a:lvl1pPr marL="0" indent="0">
              <a:buNone/>
              <a:defRPr sz="2444"/>
            </a:lvl1pPr>
            <a:lvl2pPr marL="698510" indent="0">
              <a:buNone/>
              <a:defRPr sz="2139"/>
            </a:lvl2pPr>
            <a:lvl3pPr marL="1397020" indent="0">
              <a:buNone/>
              <a:defRPr sz="1833"/>
            </a:lvl3pPr>
            <a:lvl4pPr marL="2095530" indent="0">
              <a:buNone/>
              <a:defRPr sz="1528"/>
            </a:lvl4pPr>
            <a:lvl5pPr marL="2794041" indent="0">
              <a:buNone/>
              <a:defRPr sz="1528"/>
            </a:lvl5pPr>
            <a:lvl6pPr marL="3492551" indent="0">
              <a:buNone/>
              <a:defRPr sz="1528"/>
            </a:lvl6pPr>
            <a:lvl7pPr marL="4191061" indent="0">
              <a:buNone/>
              <a:defRPr sz="1528"/>
            </a:lvl7pPr>
            <a:lvl8pPr marL="4889571" indent="0">
              <a:buNone/>
              <a:defRPr sz="1528"/>
            </a:lvl8pPr>
            <a:lvl9pPr marL="5588081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BB6-A31E-4472-9960-4A29D90DFAEA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258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438" y="574736"/>
            <a:ext cx="12049125" cy="20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438" y="2873669"/>
            <a:ext cx="12049125" cy="684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438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9BB6-A31E-4472-9960-4A29D90DFAEA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7563" y="10005368"/>
            <a:ext cx="4714875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6313" y="10005368"/>
            <a:ext cx="3143250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0424-331B-4750-B425-09E0233F82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1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97020" rtl="0" eaLnBrk="1" latinLnBrk="0" hangingPunct="1">
        <a:lnSpc>
          <a:spcPct val="90000"/>
        </a:lnSpc>
        <a:spcBef>
          <a:spcPct val="0"/>
        </a:spcBef>
        <a:buNone/>
        <a:defRPr sz="67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5" indent="-349255" algn="l" defTabSz="1397020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76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275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478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29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180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31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882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7336" indent="-349255" algn="l" defTabSz="139702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51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02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530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04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255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06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8957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081" algn="l" defTabSz="1397020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35F17D3-204D-4349-826C-3AA7C3633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13904" y="3965089"/>
            <a:ext cx="2881413" cy="12005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F6E1FB5-0E68-44BA-88F4-D9366AE35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904" y="2150473"/>
            <a:ext cx="2881413" cy="12005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63C4BA5-7923-47F7-A8DC-3C396DE62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13904" y="5468203"/>
            <a:ext cx="2881413" cy="12005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52D8A50-D934-4621-A0E3-93E51CD9E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511587" y="7047421"/>
            <a:ext cx="2881413" cy="12005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19AF33-CF73-42D9-ABB7-8113DDAD5A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13904" y="8790041"/>
            <a:ext cx="2881413" cy="1200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7B8F5-3751-439A-8656-443161158713}"/>
              </a:ext>
            </a:extLst>
          </p:cNvPr>
          <p:cNvSpPr txBox="1"/>
          <p:nvPr/>
        </p:nvSpPr>
        <p:spPr>
          <a:xfrm>
            <a:off x="418508" y="516093"/>
            <a:ext cx="8316932" cy="74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23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SAS &lt;-&gt; R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IE" sz="282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E" sz="2821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CHEAT SHEET</a:t>
            </a:r>
            <a:endParaRPr lang="en-IE" sz="282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B0F5CD-3E0C-4C3A-BEFB-F2C93CCBC82A}"/>
              </a:ext>
            </a:extLst>
          </p:cNvPr>
          <p:cNvCxnSpPr>
            <a:cxnSpLocks/>
          </p:cNvCxnSpPr>
          <p:nvPr/>
        </p:nvCxnSpPr>
        <p:spPr>
          <a:xfrm>
            <a:off x="550878" y="1279456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1" name="Table 15">
            <a:extLst>
              <a:ext uri="{FF2B5EF4-FFF2-40B4-BE49-F238E27FC236}">
                <a16:creationId xmlns:a16="http://schemas.microsoft.com/office/drawing/2014/main" id="{E13B4868-B6F2-4F7C-B925-25DBB310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80670"/>
              </p:ext>
            </p:extLst>
          </p:nvPr>
        </p:nvGraphicFramePr>
        <p:xfrm>
          <a:off x="554060" y="1279456"/>
          <a:ext cx="4159520" cy="881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155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10446">
                  <a:extLst>
                    <a:ext uri="{9D8B030D-6E8A-4147-A177-3AD203B41FA5}">
                      <a16:colId xmlns:a16="http://schemas.microsoft.com/office/drawing/2014/main" val="1954111313"/>
                    </a:ext>
                  </a:extLst>
                </a:gridCol>
                <a:gridCol w="519397">
                  <a:extLst>
                    <a:ext uri="{9D8B030D-6E8A-4147-A177-3AD203B41FA5}">
                      <a16:colId xmlns:a16="http://schemas.microsoft.com/office/drawing/2014/main" val="2058471956"/>
                    </a:ext>
                  </a:extLst>
                </a:gridCol>
                <a:gridCol w="1392522">
                  <a:extLst>
                    <a:ext uri="{9D8B030D-6E8A-4147-A177-3AD203B41FA5}">
                      <a16:colId xmlns:a16="http://schemas.microsoft.com/office/drawing/2014/main" val="3068397462"/>
                    </a:ext>
                  </a:extLst>
                </a:gridCol>
              </a:tblGrid>
              <a:tr h="359446">
                <a:tc gridSpan="3">
                  <a:txBody>
                    <a:bodyPr/>
                    <a:lstStyle/>
                    <a:p>
                      <a:r>
                        <a:rPr lang="en-IE" sz="17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Introduction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3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tc>
                  <a:txBody>
                    <a:bodyPr/>
                    <a:lstStyle/>
                    <a:p>
                      <a:endParaRPr lang="en-IE" sz="18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25385" marB="253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363000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guide aims to familiarise SAS users with R.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examples make use of tidyverse collection of packages.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4134045891"/>
                  </a:ext>
                </a:extLst>
              </a:tr>
              <a:tr h="363000">
                <a:tc gridSpan="2">
                  <a:txBody>
                    <a:bodyPr/>
                    <a:lstStyle/>
                    <a:p>
                      <a:pPr algn="l"/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 tidyverse:</a:t>
                      </a:r>
                    </a:p>
                    <a:p>
                      <a:pPr algn="l"/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Attach tidyverse packages for use: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r>
                        <a:rPr lang="en-IE" sz="75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</a:t>
                      </a:r>
                      <a:r>
                        <a:rPr lang="en-IE" sz="750" b="1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nstall.packages</a:t>
                      </a:r>
                      <a:r>
                        <a:rPr lang="en-IE" sz="75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75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75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US" sz="75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75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75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library(</a:t>
                      </a:r>
                      <a:r>
                        <a:rPr lang="en-IE" sz="75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IE" sz="75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14400" marB="14400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IE" sz="11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install.packages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library(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tidyverse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25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5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724615061"/>
                  </a:ext>
                </a:extLst>
              </a:tr>
              <a:tr h="373154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data here in ‘data frames’, and occasionally vectors (via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c( ) 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Other R structures (lists, matrices…) are not explored here.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2927374463"/>
                  </a:ext>
                </a:extLst>
              </a:tr>
              <a:tr h="262731">
                <a:tc gridSpan="4">
                  <a:txBody>
                    <a:bodyPr/>
                    <a:lstStyle/>
                    <a:p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Keyboard shortcuts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IE" sz="11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</a:t>
                      </a:r>
                      <a:r>
                        <a:rPr lang="en-IE" sz="11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Ctrl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Shift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1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IE" sz="11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 marL="0" marR="0" marT="36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75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97195151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Datasets; drop, keep &amp; rename variables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12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2000" marB="14400"/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endParaRPr lang="en-IE" sz="1000" b="0" dirty="0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(keep=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select(-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4400" marB="14400"/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(drop=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select(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starts_with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rename(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new_name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old_name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410215">
                <a:tc gridSpan="4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Conditional filtering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</a:t>
                      </a:r>
                      <a:r>
                        <a:rPr lang="en-IE" sz="1000" b="1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Sex</a:t>
                      </a:r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filter(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%in% c(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first.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slice(1)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25APR1990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dob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as.Date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1990-04-25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48E87E-8B1B-40CA-9F26-86F57F0A2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31197"/>
              </p:ext>
            </p:extLst>
          </p:nvPr>
        </p:nvGraphicFramePr>
        <p:xfrm>
          <a:off x="4929682" y="1277305"/>
          <a:ext cx="5362305" cy="885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305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1833829532"/>
                    </a:ext>
                  </a:extLst>
                </a:gridCol>
              </a:tblGrid>
              <a:tr h="435600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New variables, conditional editing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wages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full_time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if_else(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hours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, 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else if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else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";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&lt;-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weather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case_when(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Warm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"</a:t>
                      </a:r>
                      <a:r>
                        <a:rPr lang="en-US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  <a:endParaRPr lang="en-IE" sz="1000" b="1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Counting and Summarising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freq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region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n( 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summary data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nway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class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region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salary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output out =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region ) %&gt;%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summarise(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total_salaries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sum(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salary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Count = n(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Combining datasets</a:t>
                      </a: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 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bind_rows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merge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(in=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in_1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left_join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data_1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data_2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by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00145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528C392-B5DD-44B5-98C9-057469475FDF}"/>
              </a:ext>
            </a:extLst>
          </p:cNvPr>
          <p:cNvSpPr txBox="1"/>
          <p:nvPr/>
        </p:nvSpPr>
        <p:spPr>
          <a:xfrm>
            <a:off x="7084931" y="9048825"/>
            <a:ext cx="3207056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rbind</a:t>
            </a:r>
            <a:r>
              <a:rPr lang="en-IE" sz="987" dirty="0">
                <a:solidFill>
                  <a:schemeClr val="accent4"/>
                </a:solidFill>
              </a:rPr>
              <a:t>( </a:t>
            </a:r>
            <a:r>
              <a:rPr lang="en-IE" sz="987">
                <a:solidFill>
                  <a:schemeClr val="accent4"/>
                </a:solidFill>
              </a:rPr>
              <a:t>) </a:t>
            </a:r>
            <a:r>
              <a:rPr lang="en-IE" sz="987" i="1">
                <a:solidFill>
                  <a:schemeClr val="accent4"/>
                </a:solidFill>
              </a:rPr>
              <a:t>which </a:t>
            </a:r>
            <a:r>
              <a:rPr lang="en-IE" sz="987" i="1" dirty="0">
                <a:solidFill>
                  <a:schemeClr val="accent4"/>
                </a:solidFill>
              </a:rPr>
              <a:t>produces error if columns are not identical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2B1-9C19-4485-BC31-887E8CB609DD}"/>
              </a:ext>
            </a:extLst>
          </p:cNvPr>
          <p:cNvSpPr txBox="1"/>
          <p:nvPr/>
        </p:nvSpPr>
        <p:spPr>
          <a:xfrm>
            <a:off x="6626609" y="7803075"/>
            <a:ext cx="3665378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Lots of summary functions in both languages</a:t>
            </a:r>
          </a:p>
          <a:p>
            <a:pPr algn="r"/>
            <a:r>
              <a:rPr lang="en-IE" sz="987" i="1" dirty="0">
                <a:solidFill>
                  <a:schemeClr val="accent4"/>
                </a:solidFill>
              </a:rPr>
              <a:t>Swap </a:t>
            </a:r>
            <a:r>
              <a:rPr lang="en-IE" sz="987" dirty="0">
                <a:solidFill>
                  <a:schemeClr val="accent4"/>
                </a:solidFill>
              </a:rPr>
              <a:t>summarise( ) </a:t>
            </a:r>
            <a:r>
              <a:rPr lang="en-IE" sz="987" i="1" dirty="0">
                <a:solidFill>
                  <a:schemeClr val="accent4"/>
                </a:solidFill>
              </a:rPr>
              <a:t>for </a:t>
            </a:r>
            <a:r>
              <a:rPr lang="en-IE" sz="987" dirty="0">
                <a:solidFill>
                  <a:schemeClr val="accent4"/>
                </a:solidFill>
              </a:rPr>
              <a:t>mutate( ) </a:t>
            </a:r>
            <a:r>
              <a:rPr lang="en-IE" sz="987" i="1" dirty="0">
                <a:solidFill>
                  <a:schemeClr val="accent4"/>
                </a:solidFill>
              </a:rPr>
              <a:t>to add summary data to original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BF207-BD6A-4C1C-AE6E-79FC419C2243}"/>
              </a:ext>
            </a:extLst>
          </p:cNvPr>
          <p:cNvSpPr txBox="1"/>
          <p:nvPr/>
        </p:nvSpPr>
        <p:spPr>
          <a:xfrm>
            <a:off x="6626609" y="6874874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Equivalent without </a:t>
            </a:r>
            <a:r>
              <a:rPr lang="en-IE" sz="987" i="1" dirty="0" err="1">
                <a:solidFill>
                  <a:schemeClr val="accent4"/>
                </a:solidFill>
              </a:rPr>
              <a:t>nway</a:t>
            </a:r>
            <a:r>
              <a:rPr lang="en-IE" sz="987" i="1" dirty="0">
                <a:solidFill>
                  <a:schemeClr val="accent4"/>
                </a:solidFill>
              </a:rPr>
              <a:t> not trivially produced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47017-373A-4D9E-8061-C937F0E6C183}"/>
              </a:ext>
            </a:extLst>
          </p:cNvPr>
          <p:cNvSpPr txBox="1"/>
          <p:nvPr/>
        </p:nvSpPr>
        <p:spPr>
          <a:xfrm>
            <a:off x="8203204" y="5329002"/>
            <a:ext cx="2088783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For percent</a:t>
            </a:r>
            <a:r>
              <a:rPr lang="en-IE" sz="987" i="1" dirty="0">
                <a:solidFill>
                  <a:schemeClr val="accent4"/>
                </a:solidFill>
              </a:rPr>
              <a:t>, add:</a:t>
            </a:r>
          </a:p>
          <a:p>
            <a:pPr algn="r"/>
            <a:r>
              <a:rPr lang="en-IE" sz="987" dirty="0">
                <a:solidFill>
                  <a:schemeClr val="accent4"/>
                </a:solidFill>
              </a:rPr>
              <a:t>%&gt;% mutate(percent = n*100/sum(n))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DDB78-8E84-4B06-B809-CADC2A8C3259}"/>
              </a:ext>
            </a:extLst>
          </p:cNvPr>
          <p:cNvSpPr txBox="1"/>
          <p:nvPr/>
        </p:nvSpPr>
        <p:spPr>
          <a:xfrm>
            <a:off x="6626609" y="9925659"/>
            <a:ext cx="366537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 err="1">
                <a:solidFill>
                  <a:schemeClr val="accent4"/>
                </a:solidFill>
              </a:rPr>
              <a:t>full_join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r>
              <a:rPr lang="en-IE" sz="987" i="1" dirty="0">
                <a:solidFill>
                  <a:schemeClr val="accent4"/>
                </a:solidFill>
              </a:rPr>
              <a:t> , </a:t>
            </a:r>
            <a:r>
              <a:rPr lang="en-IE" sz="987" dirty="0" err="1">
                <a:solidFill>
                  <a:schemeClr val="accent4"/>
                </a:solidFill>
              </a:rPr>
              <a:t>right_join</a:t>
            </a:r>
            <a:r>
              <a:rPr lang="en-IE" sz="987" dirty="0">
                <a:solidFill>
                  <a:schemeClr val="accent4"/>
                </a:solidFill>
              </a:rPr>
              <a:t>( ) </a:t>
            </a:r>
            <a:r>
              <a:rPr lang="en-IE" sz="987" i="1" dirty="0">
                <a:solidFill>
                  <a:schemeClr val="accent4"/>
                </a:solidFill>
              </a:rPr>
              <a:t>,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dirty="0" err="1">
                <a:solidFill>
                  <a:schemeClr val="accent4"/>
                </a:solidFill>
              </a:rPr>
              <a:t>inner_join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D27A4-047E-42C4-8B7B-BEA5ED6FD964}"/>
              </a:ext>
            </a:extLst>
          </p:cNvPr>
          <p:cNvSpPr txBox="1"/>
          <p:nvPr/>
        </p:nvSpPr>
        <p:spPr>
          <a:xfrm>
            <a:off x="2744745" y="9168015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Could use </a:t>
            </a:r>
            <a:r>
              <a:rPr lang="en-IE" sz="987" dirty="0">
                <a:solidFill>
                  <a:schemeClr val="accent4"/>
                </a:solidFill>
              </a:rPr>
              <a:t>slice(n( ))</a:t>
            </a:r>
            <a:r>
              <a:rPr lang="en-IE" sz="987" i="1" dirty="0">
                <a:solidFill>
                  <a:schemeClr val="accent4"/>
                </a:solidFill>
              </a:rPr>
              <a:t> for last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84F1CF-27BA-44CF-BC57-63156DB89F6A}"/>
              </a:ext>
            </a:extLst>
          </p:cNvPr>
          <p:cNvSpPr txBox="1"/>
          <p:nvPr/>
        </p:nvSpPr>
        <p:spPr>
          <a:xfrm>
            <a:off x="2744745" y="6192869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order differs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AA6C-A065-48D7-8EDC-1481DA7AC3EB}"/>
              </a:ext>
            </a:extLst>
          </p:cNvPr>
          <p:cNvSpPr txBox="1"/>
          <p:nvPr/>
        </p:nvSpPr>
        <p:spPr>
          <a:xfrm>
            <a:off x="2744744" y="5438557"/>
            <a:ext cx="196565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contains( ) </a:t>
            </a:r>
            <a:r>
              <a:rPr lang="en-IE" sz="987" i="1" dirty="0">
                <a:solidFill>
                  <a:schemeClr val="accent4"/>
                </a:solidFill>
              </a:rPr>
              <a:t>, </a:t>
            </a:r>
            <a:r>
              <a:rPr lang="en-IE" sz="987" dirty="0" err="1">
                <a:solidFill>
                  <a:schemeClr val="accent4"/>
                </a:solidFill>
              </a:rPr>
              <a:t>ends_with</a:t>
            </a:r>
            <a:r>
              <a:rPr lang="en-IE" sz="987" dirty="0">
                <a:solidFill>
                  <a:schemeClr val="accent4"/>
                </a:solidFill>
              </a:rPr>
              <a:t>( )</a:t>
            </a:r>
            <a:endParaRPr lang="en-IE" sz="987" i="1" dirty="0">
              <a:solidFill>
                <a:schemeClr val="accent4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8B309C7-1E84-4429-86AE-F6EB3891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24603"/>
              </p:ext>
            </p:extLst>
          </p:nvPr>
        </p:nvGraphicFramePr>
        <p:xfrm>
          <a:off x="10511587" y="1277305"/>
          <a:ext cx="2883730" cy="86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730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</a:tblGrid>
              <a:tr h="435600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Some plotting in R</a:t>
                      </a:r>
                      <a:endParaRPr lang="en-IE" sz="1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769377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) 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1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1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 , sales 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ylim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+ 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labs(x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"" , y = "</a:t>
                      </a:r>
                      <a:r>
                        <a:rPr lang="en-US" sz="1000" b="0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 per year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1054985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7615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54918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(my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colour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geom_point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+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geom_line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953446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4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50769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84161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fill =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dept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</a:p>
                  </a:txBody>
                  <a:tcPr marL="0" marR="0" marT="82800" marB="72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15223"/>
                  </a:ext>
                </a:extLst>
              </a:tr>
              <a:tr h="453200">
                <a:tc>
                  <a:txBody>
                    <a:bodyPr/>
                    <a:lstStyle/>
                    <a:p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ggplot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dirty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aes</a:t>
                      </a:r>
                      <a:r>
                        <a:rPr lang="en-IE" sz="1000" b="0" dirty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year, sales, fill = dept) ) 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  <a:p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geom_col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position =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"dodge"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+ </a:t>
                      </a:r>
                      <a:r>
                        <a:rPr lang="en-IE" sz="1000" b="1" dirty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coord_flip</a:t>
                      </a:r>
                      <a:r>
                        <a:rPr lang="en-IE" sz="1000" b="1" dirty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1053123">
                <a:tc>
                  <a:txBody>
                    <a:bodyPr/>
                    <a:lstStyle/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IE" sz="10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194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018A47E-B261-4630-93E9-468D57FE1CB1}"/>
              </a:ext>
            </a:extLst>
          </p:cNvPr>
          <p:cNvSpPr txBox="1"/>
          <p:nvPr/>
        </p:nvSpPr>
        <p:spPr>
          <a:xfrm>
            <a:off x="10837724" y="8211647"/>
            <a:ext cx="257907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Note </a:t>
            </a:r>
            <a:r>
              <a:rPr lang="en-IE" sz="987" dirty="0">
                <a:solidFill>
                  <a:schemeClr val="accent4"/>
                </a:solidFill>
              </a:rPr>
              <a:t>‘colour’</a:t>
            </a:r>
            <a:r>
              <a:rPr lang="en-IE" sz="987" i="1" dirty="0">
                <a:solidFill>
                  <a:schemeClr val="accent4"/>
                </a:solidFill>
              </a:rPr>
              <a:t> for lines &amp; points, </a:t>
            </a:r>
            <a:r>
              <a:rPr lang="en-IE" sz="987" dirty="0">
                <a:solidFill>
                  <a:schemeClr val="accent4"/>
                </a:solidFill>
              </a:rPr>
              <a:t>‘fill’</a:t>
            </a:r>
            <a:r>
              <a:rPr lang="en-IE" sz="987" i="1" dirty="0">
                <a:solidFill>
                  <a:schemeClr val="accent4"/>
                </a:solidFill>
              </a:rPr>
              <a:t> for shapes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36414-5443-46B3-97E7-15015319BD5C}"/>
              </a:ext>
            </a:extLst>
          </p:cNvPr>
          <p:cNvSpPr txBox="1"/>
          <p:nvPr/>
        </p:nvSpPr>
        <p:spPr>
          <a:xfrm>
            <a:off x="10702498" y="9921665"/>
            <a:ext cx="271662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dirty="0">
                <a:solidFill>
                  <a:schemeClr val="accent4"/>
                </a:solidFill>
              </a:rPr>
              <a:t>C.f. </a:t>
            </a:r>
            <a:r>
              <a:rPr lang="en-IE" sz="987" dirty="0">
                <a:solidFill>
                  <a:schemeClr val="accent4"/>
                </a:solidFill>
              </a:rPr>
              <a:t>position = 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fill</a:t>
            </a:r>
            <a:r>
              <a:rPr lang="en-US" sz="987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 dirty="0">
                <a:solidFill>
                  <a:schemeClr val="accent4"/>
                </a:solidFill>
              </a:rPr>
              <a:t> </a:t>
            </a:r>
            <a:r>
              <a:rPr lang="en-IE" sz="987" i="1" dirty="0">
                <a:solidFill>
                  <a:schemeClr val="accent4"/>
                </a:solidFill>
              </a:rPr>
              <a:t>for 100% stacked bars/cols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15C391-E106-44D4-A022-EFBDEF15D688}"/>
              </a:ext>
            </a:extLst>
          </p:cNvPr>
          <p:cNvCxnSpPr>
            <a:cxnSpLocks/>
          </p:cNvCxnSpPr>
          <p:nvPr/>
        </p:nvCxnSpPr>
        <p:spPr>
          <a:xfrm>
            <a:off x="6891212" y="6529618"/>
            <a:ext cx="0" cy="405118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EAAA3F-50BA-4075-AA25-059573EA43EB}"/>
              </a:ext>
            </a:extLst>
          </p:cNvPr>
          <p:cNvCxnSpPr>
            <a:cxnSpLocks/>
          </p:cNvCxnSpPr>
          <p:nvPr/>
        </p:nvCxnSpPr>
        <p:spPr>
          <a:xfrm>
            <a:off x="6891212" y="6939499"/>
            <a:ext cx="976609" cy="0"/>
          </a:xfrm>
          <a:prstGeom prst="line">
            <a:avLst/>
          </a:prstGeom>
          <a:ln w="127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3FD550-84BB-4395-A951-89F3F8EAF1F4}"/>
              </a:ext>
            </a:extLst>
          </p:cNvPr>
          <p:cNvCxnSpPr>
            <a:cxnSpLocks/>
          </p:cNvCxnSpPr>
          <p:nvPr/>
        </p:nvCxnSpPr>
        <p:spPr>
          <a:xfrm>
            <a:off x="550877" y="10245151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6F7944-D75E-4B12-B236-715289FBF65E}"/>
              </a:ext>
            </a:extLst>
          </p:cNvPr>
          <p:cNvSpPr txBox="1"/>
          <p:nvPr/>
        </p:nvSpPr>
        <p:spPr>
          <a:xfrm>
            <a:off x="8328270" y="10252735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>
                <a:solidFill>
                  <a:schemeClr val="accent4"/>
                </a:solidFill>
                <a:hlinkClick r:id="rId12"/>
              </a:rPr>
              <a:t>CC BY SA</a:t>
            </a:r>
            <a:r>
              <a:rPr lang="en-IE" sz="1128">
                <a:solidFill>
                  <a:schemeClr val="accent4"/>
                </a:solidFill>
              </a:rPr>
              <a:t> Brendan O’Dowd • brendanjodowd@gmail.com • Updated 2021-09</a:t>
            </a:r>
            <a:endParaRPr lang="en-IE" sz="1128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466A3C-D998-41C2-B106-82C756EA858D}"/>
              </a:ext>
            </a:extLst>
          </p:cNvPr>
          <p:cNvCxnSpPr>
            <a:cxnSpLocks/>
          </p:cNvCxnSpPr>
          <p:nvPr/>
        </p:nvCxnSpPr>
        <p:spPr>
          <a:xfrm>
            <a:off x="550878" y="586949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7BDD8E9E-F52B-4ED6-A305-B0A77A86E180}"/>
              </a:ext>
            </a:extLst>
          </p:cNvPr>
          <p:cNvGraphicFramePr>
            <a:graphicFrameLocks noGrp="1"/>
          </p:cNvGraphicFramePr>
          <p:nvPr/>
        </p:nvGraphicFramePr>
        <p:xfrm>
          <a:off x="550878" y="586949"/>
          <a:ext cx="5453538" cy="951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909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2782629">
                  <a:extLst>
                    <a:ext uri="{9D8B030D-6E8A-4147-A177-3AD203B41FA5}">
                      <a16:colId xmlns:a16="http://schemas.microsoft.com/office/drawing/2014/main" val="1954111313"/>
                    </a:ext>
                  </a:extLst>
                </a:gridCol>
              </a:tblGrid>
              <a:tr h="359446">
                <a:tc gridSpan="2">
                  <a:txBody>
                    <a:bodyPr/>
                    <a:lstStyle/>
                    <a:p>
                      <a:r>
                        <a:rPr lang="en-IE" sz="17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Sorting and Row-Wise Operations</a:t>
                      </a: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13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8000" marB="18000"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data=old_data out=new_data;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descending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old_data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job_type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distinct( 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sort data=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nodupkey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arrange(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slice( 1 )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descending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slice(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which.max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prev_id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lag(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1 ))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1029600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+1 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 first.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then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group_by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row_number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Converting and Rounding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input(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put(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as.numeric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text_var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as.character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8791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nearest_5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round(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)*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mutate(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two_decimals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round(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digits =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41021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Creating functions to modify datasets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 sz="700" b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54000" marB="36000"/>
                </a:tc>
                <a:extLst>
                  <a:ext uri="{0D108BD9-81ED-4DB2-BD59-A6C34878D82A}">
                    <a16:rowId xmlns:a16="http://schemas.microsoft.com/office/drawing/2014/main" val="141806742"/>
                  </a:ext>
                </a:extLst>
              </a:tr>
              <a:tr h="1180046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%macro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%mend;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);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function(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){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mutate(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new_variable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1)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dataset_name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</a:p>
                    <a:p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add_variable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9E4331D7-E16A-42C2-972E-D8B7985E4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24455"/>
              </p:ext>
            </p:extLst>
          </p:nvPr>
        </p:nvGraphicFramePr>
        <p:xfrm>
          <a:off x="6458621" y="586949"/>
          <a:ext cx="6960498" cy="908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128">
                  <a:extLst>
                    <a:ext uri="{9D8B030D-6E8A-4147-A177-3AD203B41FA5}">
                      <a16:colId xmlns:a16="http://schemas.microsoft.com/office/drawing/2014/main" val="834047869"/>
                    </a:ext>
                  </a:extLst>
                </a:gridCol>
                <a:gridCol w="3989370">
                  <a:extLst>
                    <a:ext uri="{9D8B030D-6E8A-4147-A177-3AD203B41FA5}">
                      <a16:colId xmlns:a16="http://schemas.microsoft.com/office/drawing/2014/main" val="3056055978"/>
                    </a:ext>
                  </a:extLst>
                </a:gridCol>
              </a:tblGrid>
              <a:tr h="359446">
                <a:tc gridSpan="2">
                  <a:txBody>
                    <a:bodyPr/>
                    <a:lstStyle/>
                    <a:p>
                      <a:r>
                        <a:rPr lang="en-IE" sz="17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Dealing with strings</a:t>
                      </a: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14759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find(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str_detect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5175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if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=: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filter(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str_detect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job_title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^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762165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 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str_sub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big_string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35512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tranwrd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str_replace_all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Street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105124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pPr marL="0" marR="0" lvl="0" indent="0" algn="l" defTabSz="1397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catx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,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&lt;-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full_name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str_c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sep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7543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first_word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scan(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sentence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first_word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word(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sentence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31796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compress(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dk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old_data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%&gt;%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mutate(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house_number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str_extract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address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,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\\d*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9807631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r>
                        <a:rPr kumimoji="0" lang="en-IE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667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File operations</a:t>
                      </a:r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108000" marB="108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E" sz="1000" b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76154" marB="50769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377080"/>
                  </a:ext>
                </a:extLst>
              </a:tr>
              <a:tr h="529354">
                <a:tc>
                  <a:txBody>
                    <a:bodyPr/>
                    <a:lstStyle/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‘Work’ library.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to define file locations</a:t>
                      </a:r>
                    </a:p>
                  </a:txBody>
                  <a:tcPr marL="0" marR="0" marT="86308" marB="14215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 in a particular ‘working directory’ (identify using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getwd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 </a:t>
                      </a: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Move to other locations using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)</a:t>
                      </a:r>
                    </a:p>
                  </a:txBody>
                  <a:tcPr marL="0" marR="0" marT="76154" marB="50769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512420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save(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file=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.rda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  <a:endParaRPr lang="en-IE" sz="1000" b="0" i="0">
                        <a:solidFill>
                          <a:schemeClr val="accent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save( 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 i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.rda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IE" sz="1000" b="1" i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233450"/>
                  </a:ext>
                </a:extLst>
              </a:tr>
              <a:tr h="728708">
                <a:tc>
                  <a:txBody>
                    <a:bodyPr/>
                    <a:lstStyle/>
                    <a:p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libname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data_in_use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set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library_name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</a:t>
                      </a:r>
                    </a:p>
                    <a:p>
                      <a:r>
                        <a:rPr lang="en-IE" sz="1000" b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load(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.rda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</a:p>
                    <a:p>
                      <a:r>
                        <a:rPr lang="en-IE" sz="1000" b="0" i="1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</a:p>
                    <a:p>
                      <a:r>
                        <a:rPr lang="en-IE" sz="1000" b="1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setwd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file_location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load(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 i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saved_data</a:t>
                      </a:r>
                      <a:r>
                        <a:rPr lang="en-IE" sz="1000" b="0" i="0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.rda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 i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963000"/>
                  </a:ext>
                </a:extLst>
              </a:tr>
              <a:tr h="578262">
                <a:tc>
                  <a:txBody>
                    <a:bodyPr/>
                    <a:lstStyle/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 import datafile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endParaRPr lang="en-IE" sz="10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out = </a:t>
                      </a:r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dbms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csv;</a:t>
                      </a:r>
                    </a:p>
                    <a:p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run;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1000" b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my_data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&lt;- </a:t>
                      </a:r>
                      <a:r>
                        <a:rPr lang="en-IE" sz="1000" b="1" err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read_csv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my_file.csv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</a:t>
                      </a:r>
                      <a:r>
                        <a:rPr lang="en-IE" sz="1000" b="1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82800" marB="828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0608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DBF7FC-0A58-4B49-8555-965C4F2EE55E}"/>
              </a:ext>
            </a:extLst>
          </p:cNvPr>
          <p:cNvSpPr txBox="1"/>
          <p:nvPr/>
        </p:nvSpPr>
        <p:spPr>
          <a:xfrm>
            <a:off x="2122369" y="2302999"/>
            <a:ext cx="388204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</a:t>
            </a:r>
            <a:r>
              <a:rPr lang="en-IE" sz="987" err="1">
                <a:solidFill>
                  <a:schemeClr val="accent4"/>
                </a:solidFill>
              </a:rPr>
              <a:t>nodup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i="1">
                <a:solidFill>
                  <a:schemeClr val="accent4"/>
                </a:solidFill>
              </a:rPr>
              <a:t>relies on adjacency of duplicate rows, </a:t>
            </a:r>
            <a:r>
              <a:rPr lang="en-IE" sz="987">
                <a:solidFill>
                  <a:schemeClr val="accent4"/>
                </a:solidFill>
              </a:rPr>
              <a:t>distinct( ) </a:t>
            </a:r>
            <a:r>
              <a:rPr lang="en-IE" sz="987" i="1">
                <a:solidFill>
                  <a:schemeClr val="accent4"/>
                </a:solidFill>
              </a:rPr>
              <a:t>does 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C78ED-3F31-4074-8F53-4CAF41244A15}"/>
              </a:ext>
            </a:extLst>
          </p:cNvPr>
          <p:cNvSpPr txBox="1"/>
          <p:nvPr/>
        </p:nvSpPr>
        <p:spPr>
          <a:xfrm>
            <a:off x="2856686" y="3705696"/>
            <a:ext cx="3147728" cy="4557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 err="1">
                <a:solidFill>
                  <a:schemeClr val="accent4"/>
                </a:solidFill>
              </a:rPr>
              <a:t>C.f.which.min</a:t>
            </a:r>
            <a:r>
              <a:rPr lang="en-IE" sz="987" i="1">
                <a:solidFill>
                  <a:schemeClr val="accent4"/>
                </a:solidFill>
              </a:rPr>
              <a:t>(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Swap to preserve duplicate maxima: …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err="1">
                <a:solidFill>
                  <a:schemeClr val="accent4"/>
                </a:solidFill>
              </a:rPr>
              <a:t>slice.max</a:t>
            </a:r>
            <a:r>
              <a:rPr lang="en-IE" sz="987">
                <a:solidFill>
                  <a:schemeClr val="accent4"/>
                </a:solidFill>
              </a:rPr>
              <a:t>( income )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Alternatively: …</a:t>
            </a:r>
            <a:r>
              <a:rPr lang="en-IE" sz="987">
                <a:solidFill>
                  <a:schemeClr val="accent4"/>
                </a:solidFill>
              </a:rPr>
              <a:t> filter(income==max(income))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46F1B-9BD5-497B-B0CD-4719CA9987FB}"/>
              </a:ext>
            </a:extLst>
          </p:cNvPr>
          <p:cNvSpPr txBox="1"/>
          <p:nvPr/>
        </p:nvSpPr>
        <p:spPr>
          <a:xfrm>
            <a:off x="3324594" y="4780642"/>
            <a:ext cx="2679820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C.f. </a:t>
            </a:r>
            <a:r>
              <a:rPr lang="en-IE" sz="987">
                <a:solidFill>
                  <a:schemeClr val="accent4"/>
                </a:solidFill>
              </a:rPr>
              <a:t>lead( ) </a:t>
            </a:r>
            <a:r>
              <a:rPr lang="en-IE" sz="987" i="1">
                <a:solidFill>
                  <a:schemeClr val="accent4"/>
                </a:solidFill>
              </a:rPr>
              <a:t>for subsequent rows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550BB-44F6-4C33-B75F-5F435B9B38B9}"/>
              </a:ext>
            </a:extLst>
          </p:cNvPr>
          <p:cNvSpPr txBox="1"/>
          <p:nvPr/>
        </p:nvSpPr>
        <p:spPr>
          <a:xfrm>
            <a:off x="3324594" y="9930992"/>
            <a:ext cx="2679820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Note SAS can modify within the macro,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whereas R creates a copy within the function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2C77E-7233-4985-AADC-FB60426D0CD5}"/>
              </a:ext>
            </a:extLst>
          </p:cNvPr>
          <p:cNvSpPr txBox="1"/>
          <p:nvPr/>
        </p:nvSpPr>
        <p:spPr>
          <a:xfrm>
            <a:off x="9537073" y="2451683"/>
            <a:ext cx="3882048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Use </a:t>
            </a:r>
            <a:r>
              <a:rPr lang="en-IE" sz="987">
                <a:solidFill>
                  <a:schemeClr val="accent4"/>
                </a:solidFill>
              </a:rPr>
              <a:t>^ </a:t>
            </a:r>
            <a:r>
              <a:rPr lang="en-IE" sz="987" i="1">
                <a:solidFill>
                  <a:schemeClr val="accent4"/>
                </a:solidFill>
              </a:rPr>
              <a:t>for start of string, </a:t>
            </a:r>
            <a:r>
              <a:rPr lang="en-IE" sz="987">
                <a:solidFill>
                  <a:schemeClr val="accent4"/>
                </a:solidFill>
              </a:rPr>
              <a:t>$ </a:t>
            </a:r>
            <a:r>
              <a:rPr lang="en-IE" sz="987" i="1">
                <a:solidFill>
                  <a:schemeClr val="accent4"/>
                </a:solidFill>
              </a:rPr>
              <a:t>for end of string, e.g.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Health$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727DC-4D37-45AA-82D4-A2AD0AE790E4}"/>
              </a:ext>
            </a:extLst>
          </p:cNvPr>
          <p:cNvSpPr txBox="1"/>
          <p:nvPr/>
        </p:nvSpPr>
        <p:spPr>
          <a:xfrm>
            <a:off x="9187961" y="3231946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Returns characters 3 to 6. Note SAS uses &lt;start&gt;, &lt;length&gt;, R uses &lt;start&gt;, &lt;end&gt;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30133-4EA6-485A-B389-D05C893047A9}"/>
              </a:ext>
            </a:extLst>
          </p:cNvPr>
          <p:cNvSpPr txBox="1"/>
          <p:nvPr/>
        </p:nvSpPr>
        <p:spPr>
          <a:xfrm>
            <a:off x="9187961" y="4000474"/>
            <a:ext cx="423115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C.f. </a:t>
            </a:r>
            <a:r>
              <a:rPr lang="en-IE" sz="987" err="1">
                <a:solidFill>
                  <a:schemeClr val="accent4"/>
                </a:solidFill>
              </a:rPr>
              <a:t>str_replace</a:t>
            </a:r>
            <a:r>
              <a:rPr lang="en-IE" sz="987">
                <a:solidFill>
                  <a:schemeClr val="accent4"/>
                </a:solidFill>
              </a:rPr>
              <a:t>( ) </a:t>
            </a:r>
            <a:r>
              <a:rPr lang="en-IE" sz="987" i="1">
                <a:solidFill>
                  <a:schemeClr val="accent4"/>
                </a:solidFill>
              </a:rPr>
              <a:t>for first instance of pattern only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912F4-1509-43D2-876F-BBCE31AA5D60}"/>
              </a:ext>
            </a:extLst>
          </p:cNvPr>
          <p:cNvSpPr txBox="1"/>
          <p:nvPr/>
        </p:nvSpPr>
        <p:spPr>
          <a:xfrm>
            <a:off x="10867048" y="4781239"/>
            <a:ext cx="2552071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Drop </a:t>
            </a:r>
            <a:r>
              <a:rPr lang="en-IE" sz="987" err="1">
                <a:solidFill>
                  <a:schemeClr val="accent4"/>
                </a:solidFill>
              </a:rPr>
              <a:t>sep</a:t>
            </a:r>
            <a:r>
              <a:rPr lang="en-IE" sz="987">
                <a:solidFill>
                  <a:schemeClr val="accent4"/>
                </a:solidFill>
              </a:rPr>
              <a:t> =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US" sz="987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IE" sz="987">
                <a:solidFill>
                  <a:schemeClr val="accent4"/>
                </a:solidFill>
              </a:rPr>
              <a:t> </a:t>
            </a:r>
            <a:r>
              <a:rPr lang="en-IE" sz="987" i="1">
                <a:solidFill>
                  <a:schemeClr val="accent4"/>
                </a:solidFill>
              </a:rPr>
              <a:t>for equivalent to </a:t>
            </a:r>
            <a:r>
              <a:rPr lang="en-IE" sz="987">
                <a:solidFill>
                  <a:schemeClr val="accent4"/>
                </a:solidFill>
              </a:rPr>
              <a:t>cats( ) </a:t>
            </a:r>
            <a:r>
              <a:rPr lang="en-IE" sz="987" i="1">
                <a:solidFill>
                  <a:schemeClr val="accent4"/>
                </a:solidFill>
              </a:rPr>
              <a:t>in SAS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B49AC-765B-4CBF-9DD7-40FB5FC228E9}"/>
              </a:ext>
            </a:extLst>
          </p:cNvPr>
          <p:cNvSpPr txBox="1"/>
          <p:nvPr/>
        </p:nvSpPr>
        <p:spPr>
          <a:xfrm>
            <a:off x="9904372" y="5556661"/>
            <a:ext cx="3514747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R example preserves punctuation at the end of words, SAS doesn’t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5F721-2CAC-443B-AD00-0B9E479DD58F}"/>
              </a:ext>
            </a:extLst>
          </p:cNvPr>
          <p:cNvSpPr txBox="1"/>
          <p:nvPr/>
        </p:nvSpPr>
        <p:spPr>
          <a:xfrm>
            <a:off x="9456613" y="6334206"/>
            <a:ext cx="3962505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Wide range of </a:t>
            </a:r>
            <a:r>
              <a:rPr lang="en-IE" sz="987" i="1" err="1">
                <a:solidFill>
                  <a:schemeClr val="accent4"/>
                </a:solidFill>
              </a:rPr>
              <a:t>regexps</a:t>
            </a:r>
            <a:r>
              <a:rPr lang="en-IE" sz="987" i="1">
                <a:solidFill>
                  <a:schemeClr val="accent4"/>
                </a:solidFill>
              </a:rPr>
              <a:t> in both languages, this example extracts digits only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B6736C-73AC-48E7-A6D7-E2E0576C12EF}"/>
              </a:ext>
            </a:extLst>
          </p:cNvPr>
          <p:cNvSpPr txBox="1"/>
          <p:nvPr/>
        </p:nvSpPr>
        <p:spPr>
          <a:xfrm>
            <a:off x="10808839" y="8737794"/>
            <a:ext cx="2610279" cy="30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>
                <a:solidFill>
                  <a:schemeClr val="accent4"/>
                </a:solidFill>
              </a:rPr>
              <a:t>save( ) </a:t>
            </a:r>
            <a:r>
              <a:rPr lang="en-IE" sz="987" i="1">
                <a:solidFill>
                  <a:schemeClr val="accent4"/>
                </a:solidFill>
              </a:rPr>
              <a:t>can store multiple data frames in a</a:t>
            </a:r>
          </a:p>
          <a:p>
            <a:pPr algn="r"/>
            <a:r>
              <a:rPr lang="en-IE" sz="987" i="1">
                <a:solidFill>
                  <a:schemeClr val="accent4"/>
                </a:solidFill>
              </a:rPr>
              <a:t>single .</a:t>
            </a:r>
            <a:r>
              <a:rPr lang="en-IE" sz="987" i="1" err="1">
                <a:solidFill>
                  <a:schemeClr val="accent4"/>
                </a:solidFill>
              </a:rPr>
              <a:t>rda</a:t>
            </a:r>
            <a:r>
              <a:rPr lang="en-IE" sz="987" i="1">
                <a:solidFill>
                  <a:schemeClr val="accent4"/>
                </a:solidFill>
              </a:rPr>
              <a:t> file, </a:t>
            </a:r>
            <a:r>
              <a:rPr lang="en-IE" sz="987">
                <a:solidFill>
                  <a:schemeClr val="accent4"/>
                </a:solidFill>
              </a:rPr>
              <a:t>load( ) </a:t>
            </a:r>
            <a:r>
              <a:rPr lang="en-IE" sz="987" i="1">
                <a:solidFill>
                  <a:schemeClr val="accent4"/>
                </a:solidFill>
              </a:rPr>
              <a:t>will restore all of these</a:t>
            </a:r>
            <a:endParaRPr lang="en-IE" sz="987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E34D2-5627-4484-AF11-07C3A4DBE34E}"/>
              </a:ext>
            </a:extLst>
          </p:cNvPr>
          <p:cNvSpPr txBox="1"/>
          <p:nvPr/>
        </p:nvSpPr>
        <p:spPr>
          <a:xfrm>
            <a:off x="10808840" y="9533310"/>
            <a:ext cx="2610279" cy="1519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987" i="1">
                <a:solidFill>
                  <a:schemeClr val="accent4"/>
                </a:solidFill>
              </a:rPr>
              <a:t>Both examples assume column headers in csv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7A69A-A7E7-4697-ADAF-7FDF7BBB0EE3}"/>
              </a:ext>
            </a:extLst>
          </p:cNvPr>
          <p:cNvCxnSpPr>
            <a:cxnSpLocks/>
          </p:cNvCxnSpPr>
          <p:nvPr/>
        </p:nvCxnSpPr>
        <p:spPr>
          <a:xfrm>
            <a:off x="11147410" y="2214561"/>
            <a:ext cx="0" cy="232401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E35BA-23F6-4C62-9877-44A53B1AFB33}"/>
              </a:ext>
            </a:extLst>
          </p:cNvPr>
          <p:cNvCxnSpPr>
            <a:cxnSpLocks/>
          </p:cNvCxnSpPr>
          <p:nvPr/>
        </p:nvCxnSpPr>
        <p:spPr>
          <a:xfrm>
            <a:off x="3233188" y="3717381"/>
            <a:ext cx="0" cy="142128"/>
          </a:xfrm>
          <a:prstGeom prst="straightConnector1">
            <a:avLst/>
          </a:prstGeom>
          <a:ln w="12700" cap="rnd">
            <a:round/>
            <a:headEnd type="oval" w="sm" len="sm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87C5FA-842D-4C15-BA7E-DD3B47C8B882}"/>
              </a:ext>
            </a:extLst>
          </p:cNvPr>
          <p:cNvCxnSpPr>
            <a:cxnSpLocks/>
          </p:cNvCxnSpPr>
          <p:nvPr/>
        </p:nvCxnSpPr>
        <p:spPr>
          <a:xfrm>
            <a:off x="550877" y="10245151"/>
            <a:ext cx="12868244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E01B75-5109-464A-A269-01A67179DA13}"/>
              </a:ext>
            </a:extLst>
          </p:cNvPr>
          <p:cNvSpPr txBox="1"/>
          <p:nvPr/>
        </p:nvSpPr>
        <p:spPr>
          <a:xfrm>
            <a:off x="8328270" y="10252735"/>
            <a:ext cx="5090849" cy="173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E" sz="1128">
                <a:solidFill>
                  <a:schemeClr val="accent4"/>
                </a:solidFill>
                <a:hlinkClick r:id="rId2"/>
              </a:rPr>
              <a:t>CC BY SA</a:t>
            </a:r>
            <a:r>
              <a:rPr lang="en-IE" sz="1128">
                <a:solidFill>
                  <a:schemeClr val="accent4"/>
                </a:solidFill>
              </a:rPr>
              <a:t> Brendan O’Dowd • brendanjodowd@gmail.com • Updated 2021-09</a:t>
            </a:r>
            <a:endParaRPr lang="en-IE" sz="1128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6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5482"/>
      </a:accent1>
      <a:accent2>
        <a:srgbClr val="00AF86"/>
      </a:accent2>
      <a:accent3>
        <a:srgbClr val="FBAA34"/>
      </a:accent3>
      <a:accent4>
        <a:srgbClr val="5B6670"/>
      </a:accent4>
      <a:accent5>
        <a:srgbClr val="BBC2C8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</TotalTime>
  <Words>2536</Words>
  <Application>Microsoft Office PowerPoint</Application>
  <PresentationFormat>Custom</PresentationFormat>
  <Paragraphs>332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sas-r cheatsheet thumbnail</dc:title>
  <dc:creator>Brendan O'Dowd</dc:creator>
  <cp:lastModifiedBy>Brendan O'Dowd</cp:lastModifiedBy>
  <cp:revision>31</cp:revision>
  <dcterms:created xsi:type="dcterms:W3CDTF">2021-08-18T22:07:13Z</dcterms:created>
  <dcterms:modified xsi:type="dcterms:W3CDTF">2021-09-08T07:20:52Z</dcterms:modified>
</cp:coreProperties>
</file>