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1DE4-D37E-406E-AD4B-8EBF6AFDFF86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6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1DE4-D37E-406E-AD4B-8EBF6AFDFF86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6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1DE4-D37E-406E-AD4B-8EBF6AFDFF86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5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1DE4-D37E-406E-AD4B-8EBF6AFDFF86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5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1DE4-D37E-406E-AD4B-8EBF6AFDFF86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00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1DE4-D37E-406E-AD4B-8EBF6AFDFF86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4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1DE4-D37E-406E-AD4B-8EBF6AFDFF86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0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1DE4-D37E-406E-AD4B-8EBF6AFDFF86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9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1DE4-D37E-406E-AD4B-8EBF6AFDFF86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80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1DE4-D37E-406E-AD4B-8EBF6AFDFF86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9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1DE4-D37E-406E-AD4B-8EBF6AFDFF86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6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C1DE4-D37E-406E-AD4B-8EBF6AFDFF86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0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262" y="1122363"/>
            <a:ext cx="11781692" cy="2387600"/>
          </a:xfrm>
        </p:spPr>
        <p:txBody>
          <a:bodyPr/>
          <a:lstStyle/>
          <a:p>
            <a:r>
              <a:rPr lang="en-US" altLang="ko-KR" dirty="0" smtClean="0"/>
              <a:t>github.com/okgunyang/okgunyang.github.io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4692" y="4677508"/>
            <a:ext cx="79201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Portfolio main/intro/ability/contact/gallery </a:t>
            </a:r>
            <a:r>
              <a:rPr lang="ko-KR" altLang="en-US" sz="2800" dirty="0" smtClean="0"/>
              <a:t>작성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err="1" smtClean="0"/>
              <a:t>Gitlab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bitbucket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가입할 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7752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+ Servlet </a:t>
            </a:r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pic>
        <p:nvPicPr>
          <p:cNvPr id="2052" name="Picture 4" descr="JSP - JSP (Java Server Page), Servlet에 대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2082799"/>
            <a:ext cx="6214745" cy="349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85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+ MVC2 </a:t>
            </a:r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pic>
        <p:nvPicPr>
          <p:cNvPr id="3074" name="Picture 2" descr="Javarevisited: Top 10 JSP Interview Questions Answers for Java Progr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2027554"/>
            <a:ext cx="8043545" cy="421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11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Legacy </a:t>
            </a:r>
            <a:r>
              <a:rPr lang="ko-KR" altLang="en-US" dirty="0" smtClean="0"/>
              <a:t>시스템 구성도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098" name="Picture 2" descr="GATEWAY 2.0 개발 가이드 — Morpheus docu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55" y="1559877"/>
            <a:ext cx="6732905" cy="46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39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Legacy </a:t>
            </a:r>
            <a:r>
              <a:rPr lang="ko-KR" altLang="en-US" dirty="0" smtClean="0"/>
              <a:t>시스템 구성도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5122" name="Picture 2" descr="Spring 4 MyBatis 연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121" y="1869440"/>
            <a:ext cx="4936913" cy="423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992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Boot </a:t>
            </a:r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pic>
        <p:nvPicPr>
          <p:cNvPr id="6146" name="Picture 2" descr="Spring Boot + Vue.js + PostgreSQL 개발환경 세팅(Overview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0" y="2281436"/>
            <a:ext cx="7221220" cy="306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578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Cloud Micro Service DevOps</a:t>
            </a:r>
            <a:endParaRPr lang="ko-KR" altLang="en-US" dirty="0"/>
          </a:p>
        </p:txBody>
      </p:sp>
      <p:pic>
        <p:nvPicPr>
          <p:cNvPr id="9218" name="Picture 2" descr="Integration of Git, Jenkins, Docker and Kubernetes with DSL | by Shadwali  Tiwari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79" y="1690688"/>
            <a:ext cx="6918961" cy="471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767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Cloud Micro Service - AWS</a:t>
            </a:r>
            <a:endParaRPr lang="ko-KR" altLang="en-US" dirty="0"/>
          </a:p>
        </p:txBody>
      </p:sp>
      <p:pic>
        <p:nvPicPr>
          <p:cNvPr id="7170" name="Picture 2" descr="DevOps] Jenkins, Docker로 Spring Boot CI/CD 구축하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2" y="1873568"/>
            <a:ext cx="7723495" cy="429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012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7720" cy="1325563"/>
          </a:xfrm>
        </p:spPr>
        <p:txBody>
          <a:bodyPr/>
          <a:lstStyle/>
          <a:p>
            <a:r>
              <a:rPr lang="en-US" altLang="ko-KR" dirty="0" smtClean="0"/>
              <a:t>Spring Cloud Micro Service - Kubernetes</a:t>
            </a:r>
            <a:endParaRPr lang="ko-KR" altLang="en-US" dirty="0"/>
          </a:p>
        </p:txBody>
      </p:sp>
      <p:pic>
        <p:nvPicPr>
          <p:cNvPr id="8194" name="Picture 2" descr="CI/CD Pipeline Jenkins Use Groovy Lang on K8's | The Star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99" y="1690688"/>
            <a:ext cx="7670801" cy="460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20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TOP </a:t>
            </a:r>
            <a:r>
              <a:rPr lang="ko-KR" altLang="en-US" dirty="0" smtClean="0"/>
              <a:t>회사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131" y="1825625"/>
            <a:ext cx="3557953" cy="4351338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카카오 엔터프라이즈</a:t>
            </a:r>
            <a:endParaRPr lang="en-US" altLang="ko-KR" sz="1800" dirty="0"/>
          </a:p>
          <a:p>
            <a:r>
              <a:rPr lang="en-US" altLang="ko-KR" sz="1800" dirty="0"/>
              <a:t>NHN</a:t>
            </a:r>
          </a:p>
          <a:p>
            <a:r>
              <a:rPr lang="ko-KR" altLang="en-US" sz="1800" dirty="0" err="1"/>
              <a:t>우리에프아이에스</a:t>
            </a:r>
            <a:endParaRPr lang="en-US" altLang="ko-KR" sz="1800" dirty="0"/>
          </a:p>
          <a:p>
            <a:r>
              <a:rPr lang="en-US" altLang="ko-KR" sz="1800" dirty="0"/>
              <a:t>LG CNS</a:t>
            </a:r>
          </a:p>
          <a:p>
            <a:r>
              <a:rPr lang="ko-KR" altLang="en-US" sz="1800" dirty="0"/>
              <a:t>삼성 </a:t>
            </a:r>
            <a:r>
              <a:rPr lang="en-US" altLang="ko-KR" sz="1800" dirty="0"/>
              <a:t>SDS</a:t>
            </a:r>
          </a:p>
          <a:p>
            <a:r>
              <a:rPr lang="ko-KR" altLang="en-US" sz="1800" dirty="0"/>
              <a:t>두산디지털이노베이션</a:t>
            </a:r>
            <a:endParaRPr lang="en-US" altLang="ko-KR" sz="1800" dirty="0"/>
          </a:p>
          <a:p>
            <a:r>
              <a:rPr lang="ko-KR" altLang="en-US" sz="1800" dirty="0" err="1"/>
              <a:t>현대오토에버</a:t>
            </a:r>
            <a:endParaRPr lang="en-US" altLang="ko-KR" sz="1800" dirty="0"/>
          </a:p>
          <a:p>
            <a:r>
              <a:rPr lang="en-US" altLang="ko-KR" sz="1800" dirty="0"/>
              <a:t>SK C&amp;C</a:t>
            </a:r>
          </a:p>
          <a:p>
            <a:r>
              <a:rPr lang="ko-KR" altLang="en-US" sz="1800" dirty="0"/>
              <a:t>신세계 </a:t>
            </a:r>
            <a:r>
              <a:rPr lang="ko-KR" altLang="en-US" sz="1800" dirty="0" err="1"/>
              <a:t>아이앤씨</a:t>
            </a:r>
            <a:endParaRPr lang="en-US" altLang="ko-KR" sz="1800" dirty="0"/>
          </a:p>
          <a:p>
            <a:r>
              <a:rPr lang="en-US" altLang="ko-KR" sz="1800" dirty="0"/>
              <a:t>CJ </a:t>
            </a:r>
            <a:r>
              <a:rPr lang="ko-KR" altLang="en-US" sz="1800" dirty="0"/>
              <a:t>올리브 </a:t>
            </a:r>
            <a:r>
              <a:rPr lang="ko-KR" altLang="en-US" sz="1800" dirty="0" err="1"/>
              <a:t>네트웍스</a:t>
            </a:r>
            <a:endParaRPr lang="en-US" altLang="ko-KR" sz="1800" dirty="0"/>
          </a:p>
          <a:p>
            <a:r>
              <a:rPr lang="ko-KR" altLang="en-US" sz="1800" dirty="0"/>
              <a:t>티맥스소프트</a:t>
            </a:r>
            <a:endParaRPr lang="en-US" altLang="ko-KR" sz="1800" dirty="0"/>
          </a:p>
          <a:p>
            <a:r>
              <a:rPr lang="ko-KR" altLang="en-US" sz="1800" dirty="0"/>
              <a:t>현대 </a:t>
            </a:r>
            <a:r>
              <a:rPr lang="en-US" altLang="ko-KR" sz="1800" dirty="0" smtClean="0"/>
              <a:t>IT&amp;E</a:t>
            </a:r>
            <a:endParaRPr lang="en-US" altLang="ko-KR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637085" y="1825625"/>
            <a:ext cx="24589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농협 정보시스템</a:t>
            </a:r>
            <a:endParaRPr lang="en-US" altLang="ko-KR" dirty="0" smtClean="0"/>
          </a:p>
          <a:p>
            <a:r>
              <a:rPr lang="ko-KR" altLang="en-US" dirty="0" err="1" smtClean="0"/>
              <a:t>미라콤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아이앤씨</a:t>
            </a:r>
            <a:endParaRPr lang="en-US" altLang="ko-KR" dirty="0" smtClean="0"/>
          </a:p>
          <a:p>
            <a:r>
              <a:rPr lang="en-US" altLang="ko-KR" dirty="0" smtClean="0"/>
              <a:t>IBK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r>
              <a:rPr lang="ko-KR" altLang="en-US" dirty="0" smtClean="0"/>
              <a:t>롯데정보통신</a:t>
            </a:r>
            <a:endParaRPr lang="en-US" altLang="ko-KR" dirty="0" smtClean="0"/>
          </a:p>
          <a:p>
            <a:r>
              <a:rPr lang="ko-KR" altLang="en-US" dirty="0" smtClean="0"/>
              <a:t>코오롱베니트</a:t>
            </a:r>
            <a:endParaRPr lang="en-US" altLang="ko-KR" dirty="0" smtClean="0"/>
          </a:p>
          <a:p>
            <a:r>
              <a:rPr lang="ko-KR" altLang="en-US" dirty="0" err="1" smtClean="0"/>
              <a:t>한화시스템</a:t>
            </a:r>
            <a:r>
              <a:rPr lang="en-US" altLang="ko-KR" dirty="0" smtClean="0"/>
              <a:t>/ICT</a:t>
            </a:r>
          </a:p>
          <a:p>
            <a:r>
              <a:rPr lang="ko-KR" altLang="en-US" dirty="0" smtClean="0"/>
              <a:t>교보정보통신</a:t>
            </a:r>
            <a:endParaRPr lang="en-US" altLang="ko-KR" dirty="0" smtClean="0"/>
          </a:p>
          <a:p>
            <a:r>
              <a:rPr lang="en-US" altLang="ko-KR" dirty="0" smtClean="0"/>
              <a:t>KT DS</a:t>
            </a:r>
          </a:p>
          <a:p>
            <a:r>
              <a:rPr lang="en-US" altLang="ko-KR" dirty="0" smtClean="0"/>
              <a:t>KB </a:t>
            </a:r>
            <a:r>
              <a:rPr lang="ko-KR" altLang="en-US" dirty="0" smtClean="0"/>
              <a:t>데이터시스템</a:t>
            </a:r>
            <a:endParaRPr lang="en-US" altLang="ko-KR" dirty="0" smtClean="0"/>
          </a:p>
          <a:p>
            <a:r>
              <a:rPr lang="ko-KR" altLang="en-US" dirty="0" smtClean="0"/>
              <a:t>하나금융티아이</a:t>
            </a:r>
            <a:endParaRPr lang="en-US" altLang="ko-KR" dirty="0" smtClean="0"/>
          </a:p>
          <a:p>
            <a:r>
              <a:rPr lang="ko-KR" altLang="en-US" dirty="0" smtClean="0"/>
              <a:t>신한 </a:t>
            </a:r>
            <a:r>
              <a:rPr lang="en-US" altLang="ko-KR" dirty="0" smtClean="0"/>
              <a:t>DS</a:t>
            </a:r>
          </a:p>
          <a:p>
            <a:r>
              <a:rPr lang="en-US" altLang="ko-KR" dirty="0" smtClean="0"/>
              <a:t>LS </a:t>
            </a:r>
            <a:r>
              <a:rPr lang="ko-KR" altLang="en-US" dirty="0" err="1" smtClean="0"/>
              <a:t>아이티씨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err="1" smtClean="0"/>
              <a:t>아이앤씨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529754" y="1825625"/>
            <a:ext cx="24589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현대 </a:t>
            </a:r>
            <a:r>
              <a:rPr lang="en-US" altLang="ko-KR" sz="1800" dirty="0"/>
              <a:t>HDS</a:t>
            </a:r>
          </a:p>
          <a:p>
            <a:r>
              <a:rPr lang="ko-KR" altLang="en-US" sz="1800" dirty="0"/>
              <a:t>포스코</a:t>
            </a:r>
            <a:r>
              <a:rPr lang="en-US" altLang="ko-KR" sz="1800" dirty="0"/>
              <a:t>ICT</a:t>
            </a:r>
          </a:p>
          <a:p>
            <a:r>
              <a:rPr lang="ko-KR" altLang="en-US" sz="1800" dirty="0" err="1"/>
              <a:t>섹터나인</a:t>
            </a:r>
            <a:endParaRPr lang="en-US" altLang="ko-KR" sz="1800" dirty="0"/>
          </a:p>
          <a:p>
            <a:r>
              <a:rPr lang="ko-KR" altLang="en-US" sz="1800" dirty="0"/>
              <a:t>아시아나</a:t>
            </a:r>
            <a:r>
              <a:rPr lang="en-US" altLang="ko-KR" sz="1800" dirty="0"/>
              <a:t>IDT</a:t>
            </a:r>
          </a:p>
          <a:p>
            <a:r>
              <a:rPr lang="ko-KR" altLang="en-US" sz="1800" dirty="0"/>
              <a:t>한진정보통신</a:t>
            </a:r>
            <a:endParaRPr lang="en-US" altLang="ko-KR" sz="1800" dirty="0"/>
          </a:p>
          <a:p>
            <a:r>
              <a:rPr lang="ko-KR" altLang="en-US" sz="1800" dirty="0" err="1"/>
              <a:t>티시스</a:t>
            </a:r>
            <a:endParaRPr lang="en-US" altLang="ko-KR" sz="1800" dirty="0"/>
          </a:p>
          <a:p>
            <a:r>
              <a:rPr lang="en-US" altLang="ko-KR" sz="1800" dirty="0"/>
              <a:t>GS ITM</a:t>
            </a:r>
          </a:p>
          <a:p>
            <a:r>
              <a:rPr lang="ko-KR" altLang="en-US" sz="1800" dirty="0" err="1"/>
              <a:t>메가존클라우드</a:t>
            </a:r>
            <a:endParaRPr lang="en-US" altLang="ko-KR" sz="1800" dirty="0"/>
          </a:p>
          <a:p>
            <a:r>
              <a:rPr lang="ko-KR" altLang="en-US" sz="1800" dirty="0" err="1"/>
              <a:t>베스핀</a:t>
            </a:r>
            <a:r>
              <a:rPr lang="ko-KR" altLang="en-US" sz="1800" dirty="0"/>
              <a:t> 글로벌</a:t>
            </a:r>
            <a:endParaRPr lang="en-US" altLang="ko-KR" sz="1800" dirty="0"/>
          </a:p>
          <a:p>
            <a:r>
              <a:rPr lang="en-US" altLang="ko-KR" sz="1800" dirty="0"/>
              <a:t>NCS</a:t>
            </a:r>
          </a:p>
          <a:p>
            <a:r>
              <a:rPr lang="ko-KR" altLang="en-US" sz="1800" dirty="0" err="1"/>
              <a:t>비즈테크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파트너스</a:t>
            </a:r>
            <a:endParaRPr lang="en-US" altLang="ko-KR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434146" y="1825625"/>
            <a:ext cx="24589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AKIS</a:t>
            </a:r>
          </a:p>
          <a:p>
            <a:r>
              <a:rPr lang="ko-KR" altLang="en-US" sz="1800" dirty="0"/>
              <a:t>쌍용정보통신</a:t>
            </a:r>
            <a:endParaRPr lang="en-US" altLang="ko-KR" sz="1800" dirty="0"/>
          </a:p>
          <a:p>
            <a:r>
              <a:rPr lang="ko-KR" altLang="en-US" sz="1800" dirty="0"/>
              <a:t>메타넷대우정보</a:t>
            </a:r>
            <a:endParaRPr lang="en-US" altLang="ko-KR" sz="1800" dirty="0"/>
          </a:p>
          <a:p>
            <a:r>
              <a:rPr lang="ko-KR" altLang="en-US" sz="1800" dirty="0" err="1"/>
              <a:t>동국시스템즈</a:t>
            </a:r>
            <a:endParaRPr lang="en-US" altLang="ko-KR" sz="1800" dirty="0"/>
          </a:p>
          <a:p>
            <a:r>
              <a:rPr lang="ko-KR" altLang="en-US" sz="1800" dirty="0" err="1"/>
              <a:t>동양시스템</a:t>
            </a:r>
            <a:endParaRPr lang="ko-KR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3637084" y="6304090"/>
            <a:ext cx="616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여러분들이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년 후 이직하게 되는 회사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꼭 입사해보세요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0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431" y="2528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국내 판교 입주 회사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9468" y="1350843"/>
            <a:ext cx="1963614" cy="4847797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ko-KR" altLang="en-US" sz="1200" dirty="0" err="1" smtClean="0"/>
              <a:t>헬로우팩토리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필드솔루션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플레이위드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이노프레소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오이스터에이블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엑사비스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아이디어콘서트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씨드앤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시너지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소프트베리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소프트랜더스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한국전자통신연구원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공간정보산업진흥원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플렉슬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한화테크윈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에스트래픽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유라이크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디에스피원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누리인포스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네이블커뮤니케이션즈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가비아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en-US" altLang="ko-KR" sz="1200" dirty="0" smtClean="0"/>
              <a:t>YBM</a:t>
            </a:r>
            <a:r>
              <a:rPr lang="ko-KR" altLang="en-US" sz="1200" dirty="0" smtClean="0"/>
              <a:t>넷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아라테크</a:t>
            </a:r>
            <a:endParaRPr lang="en-US" altLang="ko-KR" sz="12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316184" y="1338878"/>
            <a:ext cx="1830266" cy="484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200" dirty="0" err="1" smtClean="0"/>
              <a:t>밍글콘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락인컴퍼니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디토닉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가치랩스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지에스아이엘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퍼프몬</a:t>
            </a:r>
            <a:r>
              <a:rPr lang="ko-KR" altLang="en-US" sz="1200" dirty="0" smtClean="0"/>
              <a:t> 소프트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이노랩스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유락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어썸랩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디비엔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다임</a:t>
            </a:r>
            <a:r>
              <a:rPr lang="en-US" altLang="ko-KR" sz="1200" dirty="0" smtClean="0"/>
              <a:t>5</a:t>
            </a:r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피플인넷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피앤피시큐어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엘디프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알파서클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지엠씨코리아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에이치씨엔씨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인포뱅크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키빅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이루온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윈디에스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엔키아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en-US" altLang="ko-KR" sz="1200" dirty="0" smtClean="0"/>
              <a:t>ETRI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349552" y="1350843"/>
            <a:ext cx="1824404" cy="484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200" dirty="0" err="1" smtClean="0"/>
              <a:t>프레스에이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팅크웨어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키네틱코리아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쥴와트코리아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제이투디비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제이씨현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옴니네크웍스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이이피텍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씨엔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솔레오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새눈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시소톡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블루웨일컴퍼니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바이시큐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엑시콘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원투씨엠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솔브레인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에이제이케이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비이링크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누리인포스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현대오토론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한컴지엠디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에코다</a:t>
            </a:r>
            <a:endParaRPr lang="en-US" altLang="ko-KR" sz="12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461714" y="1338878"/>
            <a:ext cx="1655885" cy="484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200" dirty="0" err="1" smtClean="0"/>
              <a:t>이랜텍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이노와이어리스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알에프텍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씨엔에스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송암시스콤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솜피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마이다스아이티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덕영엔지니어링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윈스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한국정보인증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체리피쉬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유니웰시스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엔큐리티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어니언텍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쉬프트정보통신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en-US" altLang="ko-KR" sz="1200" dirty="0" smtClean="0"/>
              <a:t>SK</a:t>
            </a:r>
            <a:r>
              <a:rPr lang="ko-KR" altLang="en-US" sz="1200" dirty="0" err="1" smtClean="0"/>
              <a:t>플래닛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웰테이타시스템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다산네트웍스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en-US" altLang="ko-KR" sz="1200" dirty="0" smtClean="0"/>
              <a:t>MDS</a:t>
            </a:r>
            <a:r>
              <a:rPr lang="ko-KR" altLang="en-US" sz="1200" dirty="0" smtClean="0"/>
              <a:t>테크놀로지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피앤피시큐어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네오위즈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en-US" altLang="ko-KR" sz="1200" dirty="0" smtClean="0"/>
              <a:t>NHN</a:t>
            </a:r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큐버</a:t>
            </a:r>
            <a:endParaRPr lang="en-US" altLang="ko-KR" sz="1200" dirty="0" smtClean="0"/>
          </a:p>
          <a:p>
            <a:pPr marL="0" indent="0">
              <a:lnSpc>
                <a:spcPct val="50000"/>
              </a:lnSpc>
              <a:buNone/>
            </a:pP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663461" y="6400805"/>
            <a:ext cx="616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여러분들이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년 후 이직하게 되는 회사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꼭 입사해보세요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377058" y="1350843"/>
            <a:ext cx="1881554" cy="484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200" dirty="0" smtClean="0"/>
              <a:t>비파인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브릭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미래기술연구소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레드소파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다음기술단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디케이테크인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카이퍼랩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아이스크림미디어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와디즈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소프트팩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구름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에이텍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리빌드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라이즈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나누고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공정컴퍼니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제이스테판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한컴시큐어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피닉스컨택트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켐트로닉스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위메이드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디스플레이테크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로보케어</a:t>
            </a:r>
            <a:endParaRPr lang="ko-KR" altLang="en-US" sz="1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0320702" y="1338878"/>
            <a:ext cx="1655885" cy="484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200" dirty="0" smtClean="0"/>
              <a:t>포스코</a:t>
            </a:r>
            <a:r>
              <a:rPr lang="en-US" altLang="ko-KR" sz="1200" dirty="0" smtClean="0"/>
              <a:t>ICT</a:t>
            </a:r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트리포스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씨비클라인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리슨코리아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노아에이티에스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세미센스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한국</a:t>
            </a:r>
            <a:r>
              <a:rPr lang="en-US" altLang="ko-KR" sz="1200" dirty="0" smtClean="0"/>
              <a:t>NFC</a:t>
            </a:r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하이브랩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플랜티넷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퓨처로봇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인포뱅크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이루온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윈스로드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와이비엠넷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엔키아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비젠트로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브릴리언츠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에이텍티앤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안랩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쏠리드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카닥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브이플랩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한스텍</a:t>
            </a:r>
            <a:endParaRPr lang="en-US" altLang="ko-KR" sz="1200" dirty="0" smtClean="0"/>
          </a:p>
          <a:p>
            <a:pPr marL="0" indent="0">
              <a:lnSpc>
                <a:spcPct val="50000"/>
              </a:lnSpc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817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Project1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서비스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77207" y="3121269"/>
            <a:ext cx="1072661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94992" y="3121269"/>
            <a:ext cx="6163408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41177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</a:p>
          <a:p>
            <a:pPr algn="ctr"/>
            <a:r>
              <a:rPr lang="en-US" altLang="ko-KR" dirty="0" smtClean="0"/>
              <a:t>Form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49057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</a:t>
            </a:r>
          </a:p>
          <a:p>
            <a:pPr algn="ctr"/>
            <a:r>
              <a:rPr lang="en-US" altLang="ko-KR" dirty="0" smtClean="0"/>
              <a:t>POST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56937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</a:p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664817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59422" y="3121269"/>
            <a:ext cx="1072661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03524" y="3121269"/>
            <a:ext cx="1072661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732083" y="3666392"/>
            <a:ext cx="545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349868" y="3666392"/>
            <a:ext cx="545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0058400" y="3666392"/>
            <a:ext cx="545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058400" y="4826977"/>
            <a:ext cx="545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349868" y="4826977"/>
            <a:ext cx="545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732083" y="4826977"/>
            <a:ext cx="545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213838" y="394774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721718" y="394774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229598" y="394774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229598" y="459837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6721717" y="459837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213837" y="459837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71949" y="2611289"/>
            <a:ext cx="73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658177" y="261128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RDBMS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85894" y="261128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62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5574319" y="3121269"/>
            <a:ext cx="4615963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Project2 MVC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서비스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0824" y="3121269"/>
            <a:ext cx="1415561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03581" y="3121269"/>
            <a:ext cx="2813542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09092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</a:p>
          <a:p>
            <a:pPr algn="ctr"/>
            <a:r>
              <a:rPr lang="en-US" altLang="ko-KR" dirty="0" smtClean="0"/>
              <a:t>Form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16972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</a:t>
            </a:r>
          </a:p>
          <a:p>
            <a:pPr algn="ctr"/>
            <a:r>
              <a:rPr lang="en-US" altLang="ko-KR" dirty="0" smtClean="0"/>
              <a:t>POST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350365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VO(DTO)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840659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726617" y="3121269"/>
            <a:ext cx="1072661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855179" y="3666392"/>
            <a:ext cx="430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0181493" y="3666392"/>
            <a:ext cx="545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181493" y="4826977"/>
            <a:ext cx="545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846388" y="4826977"/>
            <a:ext cx="44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481753" y="394774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915145" y="394774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405436" y="394774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405436" y="459837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6915144" y="459837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3481752" y="459837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16318" y="2611289"/>
            <a:ext cx="73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781270" y="261128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RDBMS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4245" y="261128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517114" y="2611289"/>
            <a:ext cx="68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842478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134706" y="3666392"/>
            <a:ext cx="430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125915" y="4826977"/>
            <a:ext cx="44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88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4167550" y="3121269"/>
            <a:ext cx="5838103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Project3 MVC2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서비스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5271" y="3121269"/>
            <a:ext cx="1147393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00299" y="3121269"/>
            <a:ext cx="1327640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4602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</a:p>
          <a:p>
            <a:pPr algn="ctr"/>
            <a:r>
              <a:rPr lang="en-US" altLang="ko-KR" dirty="0" smtClean="0"/>
              <a:t>Form</a:t>
            </a:r>
          </a:p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85335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VO(DTO)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787905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541979" y="3121269"/>
            <a:ext cx="1072661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969481" y="3666392"/>
            <a:ext cx="430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9996855" y="3666392"/>
            <a:ext cx="545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9996855" y="4826977"/>
            <a:ext cx="545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960690" y="4826977"/>
            <a:ext cx="44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350115" y="394774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352682" y="394774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352682" y="459837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5350114" y="459837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260" y="2611289"/>
            <a:ext cx="73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596632" y="261128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RDBMS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96807" y="261128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59004" y="2611289"/>
            <a:ext cx="68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277448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3727940" y="3666392"/>
            <a:ext cx="430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719149" y="4826977"/>
            <a:ext cx="44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93222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858004" y="394774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6858003" y="459837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35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모서리가 둥근 직사각형 64"/>
          <p:cNvSpPr/>
          <p:nvPr/>
        </p:nvSpPr>
        <p:spPr>
          <a:xfrm>
            <a:off x="7760823" y="1864938"/>
            <a:ext cx="1820058" cy="466794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377643" y="1864939"/>
            <a:ext cx="3259941" cy="371613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0640" y="1864939"/>
            <a:ext cx="1615440" cy="371613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0626" y="9307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Project4 - Spring Legacy MVC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33762" y="3354949"/>
            <a:ext cx="1327639" cy="7033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  <a:p>
            <a:pPr algn="ctr"/>
            <a:r>
              <a:rPr lang="ko-KR" altLang="en-US" dirty="0" smtClean="0"/>
              <a:t>브라우저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03419" y="3354949"/>
            <a:ext cx="1327640" cy="7033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Dispatcher</a:t>
            </a:r>
          </a:p>
          <a:p>
            <a:pPr algn="ctr"/>
            <a:r>
              <a:rPr lang="en-US" altLang="ko-KR" dirty="0" smtClean="0"/>
              <a:t>Servlet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248683" y="3354949"/>
            <a:ext cx="1204551" cy="7033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88462" y="2337635"/>
            <a:ext cx="1538655" cy="40123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072601" y="3548383"/>
            <a:ext cx="430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06738" y="1680273"/>
            <a:ext cx="16934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Business Layer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239883" y="2337634"/>
            <a:ext cx="1213351" cy="615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503419" y="4497949"/>
            <a:ext cx="1327640" cy="7033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733762" y="4497949"/>
            <a:ext cx="1327640" cy="7033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044613" y="2627783"/>
            <a:ext cx="1213351" cy="615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044613" y="3489734"/>
            <a:ext cx="1213351" cy="366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Service</a:t>
            </a:r>
            <a:endParaRPr lang="ko-KR" altLang="en-US" sz="14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8049022" y="5317272"/>
            <a:ext cx="1178169" cy="611108"/>
            <a:chOff x="8042765" y="1722714"/>
            <a:chExt cx="1178169" cy="1046865"/>
          </a:xfrm>
        </p:grpSpPr>
        <p:sp>
          <p:nvSpPr>
            <p:cNvPr id="45" name="순서도: 자기 디스크 44"/>
            <p:cNvSpPr/>
            <p:nvPr/>
          </p:nvSpPr>
          <p:spPr>
            <a:xfrm>
              <a:off x="8042765" y="2356313"/>
              <a:ext cx="1178169" cy="41326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순서도: 자기 디스크 45"/>
            <p:cNvSpPr/>
            <p:nvPr/>
          </p:nvSpPr>
          <p:spPr>
            <a:xfrm>
              <a:off x="8042765" y="2042378"/>
              <a:ext cx="1178169" cy="41326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자기 디스크 46"/>
            <p:cNvSpPr/>
            <p:nvPr/>
          </p:nvSpPr>
          <p:spPr>
            <a:xfrm>
              <a:off x="8042765" y="1722714"/>
              <a:ext cx="1178169" cy="41326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211546" y="58684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Oracle</a:t>
            </a:r>
            <a:endParaRPr lang="ko-KR" altLang="en-US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5817862" y="3548383"/>
            <a:ext cx="430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8" idx="3"/>
            <a:endCxn id="40" idx="1"/>
          </p:cNvCxnSpPr>
          <p:nvPr/>
        </p:nvCxnSpPr>
        <p:spPr>
          <a:xfrm flipV="1">
            <a:off x="7453234" y="2935500"/>
            <a:ext cx="591379" cy="771142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0" idx="2"/>
            <a:endCxn id="41" idx="0"/>
          </p:cNvCxnSpPr>
          <p:nvPr/>
        </p:nvCxnSpPr>
        <p:spPr>
          <a:xfrm>
            <a:off x="8651289" y="3243216"/>
            <a:ext cx="0" cy="24651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2" idx="2"/>
          </p:cNvCxnSpPr>
          <p:nvPr/>
        </p:nvCxnSpPr>
        <p:spPr>
          <a:xfrm>
            <a:off x="8651289" y="5083294"/>
            <a:ext cx="0" cy="23836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831059" y="3870960"/>
            <a:ext cx="417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9" idx="3"/>
            <a:endCxn id="38" idx="1"/>
          </p:cNvCxnSpPr>
          <p:nvPr/>
        </p:nvCxnSpPr>
        <p:spPr>
          <a:xfrm>
            <a:off x="4061402" y="4849642"/>
            <a:ext cx="442017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5" idx="2"/>
            <a:endCxn id="38" idx="0"/>
          </p:cNvCxnSpPr>
          <p:nvPr/>
        </p:nvCxnSpPr>
        <p:spPr>
          <a:xfrm>
            <a:off x="5167239" y="4058334"/>
            <a:ext cx="0" cy="4396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9" idx="0"/>
            <a:endCxn id="4" idx="2"/>
          </p:cNvCxnSpPr>
          <p:nvPr/>
        </p:nvCxnSpPr>
        <p:spPr>
          <a:xfrm flipV="1">
            <a:off x="3397582" y="4058334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33" idx="1"/>
          </p:cNvCxnSpPr>
          <p:nvPr/>
        </p:nvCxnSpPr>
        <p:spPr>
          <a:xfrm flipV="1">
            <a:off x="5831059" y="2645351"/>
            <a:ext cx="408824" cy="822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84320" y="1680273"/>
            <a:ext cx="15844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 Layer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737457" y="1680273"/>
            <a:ext cx="1310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 Layer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8044613" y="4120253"/>
            <a:ext cx="1213351" cy="366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41" idx="2"/>
            <a:endCxn id="35" idx="0"/>
          </p:cNvCxnSpPr>
          <p:nvPr/>
        </p:nvCxnSpPr>
        <p:spPr>
          <a:xfrm>
            <a:off x="8651289" y="3856111"/>
            <a:ext cx="0" cy="26414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8044613" y="4716917"/>
            <a:ext cx="1213351" cy="366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Mybatis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8670852" y="4486630"/>
            <a:ext cx="0" cy="26414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02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모서리가 둥근 직사각형 64"/>
          <p:cNvSpPr/>
          <p:nvPr/>
        </p:nvSpPr>
        <p:spPr>
          <a:xfrm>
            <a:off x="7760823" y="1864938"/>
            <a:ext cx="1820058" cy="492194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377643" y="1864939"/>
            <a:ext cx="3259941" cy="371613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0640" y="1864939"/>
            <a:ext cx="1615440" cy="371613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0626" y="9307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Project5 - Spring Legacy MVC2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33762" y="3354949"/>
            <a:ext cx="1327639" cy="7033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  <a:p>
            <a:pPr algn="ctr"/>
            <a:r>
              <a:rPr lang="ko-KR" altLang="en-US" dirty="0" smtClean="0"/>
              <a:t>브라우저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03419" y="3354949"/>
            <a:ext cx="1327640" cy="7033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Dispatcher</a:t>
            </a:r>
          </a:p>
          <a:p>
            <a:pPr algn="ctr"/>
            <a:r>
              <a:rPr lang="en-US" altLang="ko-KR" dirty="0" smtClean="0"/>
              <a:t>Servlet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248683" y="3354949"/>
            <a:ext cx="1204551" cy="7033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88462" y="2234270"/>
            <a:ext cx="1538655" cy="442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072601" y="3548383"/>
            <a:ext cx="430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06738" y="1680273"/>
            <a:ext cx="16934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Business Layer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239883" y="2337634"/>
            <a:ext cx="1213351" cy="615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503419" y="4497949"/>
            <a:ext cx="1327640" cy="7033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733762" y="4497949"/>
            <a:ext cx="1327640" cy="7033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044613" y="2373783"/>
            <a:ext cx="1213351" cy="615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8049022" y="5581071"/>
            <a:ext cx="1178169" cy="531753"/>
            <a:chOff x="8042765" y="1722714"/>
            <a:chExt cx="1178169" cy="1046865"/>
          </a:xfrm>
        </p:grpSpPr>
        <p:sp>
          <p:nvSpPr>
            <p:cNvPr id="45" name="순서도: 자기 디스크 44"/>
            <p:cNvSpPr/>
            <p:nvPr/>
          </p:nvSpPr>
          <p:spPr>
            <a:xfrm>
              <a:off x="8042765" y="2356313"/>
              <a:ext cx="1178169" cy="41326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순서도: 자기 디스크 45"/>
            <p:cNvSpPr/>
            <p:nvPr/>
          </p:nvSpPr>
          <p:spPr>
            <a:xfrm>
              <a:off x="8042765" y="2042378"/>
              <a:ext cx="1178169" cy="41326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자기 디스크 46"/>
            <p:cNvSpPr/>
            <p:nvPr/>
          </p:nvSpPr>
          <p:spPr>
            <a:xfrm>
              <a:off x="8042765" y="1722714"/>
              <a:ext cx="1178169" cy="41326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211546" y="622402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MySQL</a:t>
            </a:r>
            <a:endParaRPr lang="ko-KR" altLang="en-US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5817862" y="3548383"/>
            <a:ext cx="430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8" idx="3"/>
            <a:endCxn id="40" idx="1"/>
          </p:cNvCxnSpPr>
          <p:nvPr/>
        </p:nvCxnSpPr>
        <p:spPr>
          <a:xfrm flipV="1">
            <a:off x="7453234" y="2681500"/>
            <a:ext cx="591379" cy="1025142"/>
          </a:xfrm>
          <a:prstGeom prst="straightConnector1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831059" y="3870960"/>
            <a:ext cx="417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9" idx="3"/>
            <a:endCxn id="38" idx="1"/>
          </p:cNvCxnSpPr>
          <p:nvPr/>
        </p:nvCxnSpPr>
        <p:spPr>
          <a:xfrm>
            <a:off x="4061402" y="4849642"/>
            <a:ext cx="442017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5" idx="2"/>
            <a:endCxn id="38" idx="0"/>
          </p:cNvCxnSpPr>
          <p:nvPr/>
        </p:nvCxnSpPr>
        <p:spPr>
          <a:xfrm>
            <a:off x="5167239" y="4058334"/>
            <a:ext cx="0" cy="4396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9" idx="0"/>
            <a:endCxn id="4" idx="2"/>
          </p:cNvCxnSpPr>
          <p:nvPr/>
        </p:nvCxnSpPr>
        <p:spPr>
          <a:xfrm flipV="1">
            <a:off x="3397582" y="4058334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33" idx="1"/>
          </p:cNvCxnSpPr>
          <p:nvPr/>
        </p:nvCxnSpPr>
        <p:spPr>
          <a:xfrm flipV="1">
            <a:off x="5831059" y="2645351"/>
            <a:ext cx="408824" cy="822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84320" y="1680273"/>
            <a:ext cx="15844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 Layer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737457" y="1680273"/>
            <a:ext cx="1310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 Layer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233257" y="4497949"/>
            <a:ext cx="1239864" cy="703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File</a:t>
            </a:r>
          </a:p>
          <a:p>
            <a:pPr algn="ctr"/>
            <a:r>
              <a:rPr lang="en-US" altLang="ko-KR" dirty="0" smtClean="0"/>
              <a:t>System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6" name="직선 화살표 연결선 5"/>
          <p:cNvCxnSpPr>
            <a:stCxn id="34" idx="0"/>
            <a:endCxn id="8" idx="2"/>
          </p:cNvCxnSpPr>
          <p:nvPr/>
        </p:nvCxnSpPr>
        <p:spPr>
          <a:xfrm flipH="1" flipV="1">
            <a:off x="6850959" y="4058334"/>
            <a:ext cx="2230" cy="4396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03419" y="2327620"/>
            <a:ext cx="1327640" cy="6254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Security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5167239" y="2935500"/>
            <a:ext cx="0" cy="4396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8044613" y="3243547"/>
            <a:ext cx="1213351" cy="366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Service</a:t>
            </a:r>
            <a:endParaRPr lang="ko-KR" altLang="en-US" sz="1400" dirty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8651289" y="2988243"/>
            <a:ext cx="0" cy="24651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68" idx="2"/>
          </p:cNvCxnSpPr>
          <p:nvPr/>
        </p:nvCxnSpPr>
        <p:spPr>
          <a:xfrm>
            <a:off x="8651289" y="5382231"/>
            <a:ext cx="0" cy="23836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044613" y="3847690"/>
            <a:ext cx="1213351" cy="366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Mapper</a:t>
            </a:r>
            <a:endParaRPr lang="ko-KR" altLang="en-US" sz="1600" dirty="0"/>
          </a:p>
        </p:txBody>
      </p:sp>
      <p:cxnSp>
        <p:nvCxnSpPr>
          <p:cNvPr id="67" name="직선 화살표 연결선 66"/>
          <p:cNvCxnSpPr>
            <a:stCxn id="57" idx="2"/>
            <a:endCxn id="66" idx="0"/>
          </p:cNvCxnSpPr>
          <p:nvPr/>
        </p:nvCxnSpPr>
        <p:spPr>
          <a:xfrm>
            <a:off x="8651289" y="3609924"/>
            <a:ext cx="0" cy="23776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8044613" y="5015854"/>
            <a:ext cx="1213351" cy="366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JPA</a:t>
            </a:r>
            <a:endParaRPr lang="ko-KR" altLang="en-US" sz="1400" dirty="0"/>
          </a:p>
        </p:txBody>
      </p:sp>
      <p:cxnSp>
        <p:nvCxnSpPr>
          <p:cNvPr id="69" name="직선 화살표 연결선 68"/>
          <p:cNvCxnSpPr>
            <a:stCxn id="66" idx="2"/>
          </p:cNvCxnSpPr>
          <p:nvPr/>
        </p:nvCxnSpPr>
        <p:spPr>
          <a:xfrm>
            <a:off x="8651289" y="4214067"/>
            <a:ext cx="0" cy="23776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8044613" y="4443631"/>
            <a:ext cx="1213351" cy="366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Entity</a:t>
            </a:r>
            <a:endParaRPr lang="ko-KR" altLang="en-US" sz="1400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8651289" y="4778088"/>
            <a:ext cx="0" cy="23776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55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pic>
        <p:nvPicPr>
          <p:cNvPr id="1026" name="Picture 2" descr="jsp 홈페이지 만들기] 1탄. jsp개발 환경 및 배포 구성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335" y="2091372"/>
            <a:ext cx="661035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4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412</Words>
  <Application>Microsoft Office PowerPoint</Application>
  <PresentationFormat>와이드스크린</PresentationFormat>
  <Paragraphs>303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github.com/okgunyang/okgunyang.github.io</vt:lpstr>
      <vt:lpstr>국내 IT 개발 TOP 회사</vt:lpstr>
      <vt:lpstr>국내 판교 입주 회사 현황</vt:lpstr>
      <vt:lpstr>Project1 패턴(서비스 로직)</vt:lpstr>
      <vt:lpstr>Project2 MVC 패턴(서비스 로직)</vt:lpstr>
      <vt:lpstr>Project3 MVC2 패턴(서비스 로직)</vt:lpstr>
      <vt:lpstr>Project4 - Spring Legacy MVC</vt:lpstr>
      <vt:lpstr>Project5 - Spring Legacy MVC2</vt:lpstr>
      <vt:lpstr>Jsp 시스템 구성도</vt:lpstr>
      <vt:lpstr>Jsp + Servlet 시스템 구성도</vt:lpstr>
      <vt:lpstr>Jsp + MVC2 시스템 구성도</vt:lpstr>
      <vt:lpstr>Spring Legacy 시스템 구성도1</vt:lpstr>
      <vt:lpstr>Spring Legacy 시스템 구성도2</vt:lpstr>
      <vt:lpstr>Spring Boot 시스템 구성도</vt:lpstr>
      <vt:lpstr>Spring Cloud Micro Service DevOps</vt:lpstr>
      <vt:lpstr>Spring Cloud Micro Service - AWS</vt:lpstr>
      <vt:lpstr>Spring Cloud Micro Service - Kubernetes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github.com/okgunyang/okgunyang.github.io</dc:title>
  <dc:creator>admin</dc:creator>
  <cp:lastModifiedBy>kimkitae</cp:lastModifiedBy>
  <cp:revision>16</cp:revision>
  <dcterms:created xsi:type="dcterms:W3CDTF">2022-08-04T01:20:13Z</dcterms:created>
  <dcterms:modified xsi:type="dcterms:W3CDTF">2022-12-30T07:37:00Z</dcterms:modified>
</cp:coreProperties>
</file>