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Lst>
  <p:sldSz cy="5143500" cx="9144000"/>
  <p:notesSz cx="6858000" cy="9144000"/>
  <p:embeddedFontLst>
    <p:embeddedFont>
      <p:font typeface="Playfair Display"/>
      <p:regular r:id="rId23"/>
      <p:bold r:id="rId24"/>
      <p:italic r:id="rId25"/>
      <p:boldItalic r:id="rId26"/>
    </p:embeddedFont>
    <p:embeddedFont>
      <p:font typeface="Lato"/>
      <p:regular r:id="rId27"/>
      <p:bold r:id="rId28"/>
      <p:italic r:id="rId29"/>
      <p:boldItalic r:id="rId30"/>
    </p:embeddedFont>
    <p:embeddedFont>
      <p:font typeface="Montserrat"/>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PlayfairDisplay-bold.fntdata"/><Relationship Id="rId23" Type="http://schemas.openxmlformats.org/officeDocument/2006/relationships/font" Target="fonts/PlayfairDisplay-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PlayfairDisplay-boldItalic.fntdata"/><Relationship Id="rId25" Type="http://schemas.openxmlformats.org/officeDocument/2006/relationships/font" Target="fonts/PlayfairDisplay-italic.fntdata"/><Relationship Id="rId28" Type="http://schemas.openxmlformats.org/officeDocument/2006/relationships/font" Target="fonts/Lato-bold.fntdata"/><Relationship Id="rId27" Type="http://schemas.openxmlformats.org/officeDocument/2006/relationships/font" Target="fonts/Lato-regular.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Lato-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Montserrat-regular.fntdata"/><Relationship Id="rId30" Type="http://schemas.openxmlformats.org/officeDocument/2006/relationships/font" Target="fonts/Lato-boldItalic.fntdata"/><Relationship Id="rId11" Type="http://schemas.openxmlformats.org/officeDocument/2006/relationships/slide" Target="slides/slide5.xml"/><Relationship Id="rId33" Type="http://schemas.openxmlformats.org/officeDocument/2006/relationships/font" Target="fonts/Montserrat-italic.fntdata"/><Relationship Id="rId10" Type="http://schemas.openxmlformats.org/officeDocument/2006/relationships/slide" Target="slides/slide4.xml"/><Relationship Id="rId32" Type="http://schemas.openxmlformats.org/officeDocument/2006/relationships/font" Target="fonts/Montserrat-bold.fntdata"/><Relationship Id="rId13" Type="http://schemas.openxmlformats.org/officeDocument/2006/relationships/slide" Target="slides/slide7.xml"/><Relationship Id="rId12" Type="http://schemas.openxmlformats.org/officeDocument/2006/relationships/slide" Target="slides/slide6.xml"/><Relationship Id="rId34" Type="http://schemas.openxmlformats.org/officeDocument/2006/relationships/font" Target="fonts/Montserrat-boldItalic.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To-do– </a:t>
            </a:r>
            <a:endParaRPr/>
          </a:p>
          <a:p>
            <a:pPr indent="-298450" lvl="0" marL="457200" rtl="0" algn="l">
              <a:spcBef>
                <a:spcPts val="0"/>
              </a:spcBef>
              <a:spcAft>
                <a:spcPts val="0"/>
              </a:spcAft>
              <a:buSzPts val="1100"/>
              <a:buChar char="-"/>
            </a:pPr>
            <a:r>
              <a:rPr lang="en"/>
              <a:t>Change colors on slides 10/11 + change legend </a:t>
            </a:r>
            <a:endParaRPr/>
          </a:p>
          <a:p>
            <a:pPr indent="-298450" lvl="0" marL="457200" rtl="0" algn="l">
              <a:spcBef>
                <a:spcPts val="0"/>
              </a:spcBef>
              <a:spcAft>
                <a:spcPts val="0"/>
              </a:spcAft>
              <a:buSzPts val="1100"/>
              <a:buChar char="-"/>
            </a:pPr>
            <a:r>
              <a:t/>
            </a:r>
            <a:endParaRPr/>
          </a:p>
          <a:p>
            <a:pPr indent="-298450" lvl="0" marL="457200" rtl="0" algn="l">
              <a:spcBef>
                <a:spcPts val="0"/>
              </a:spcBef>
              <a:spcAft>
                <a:spcPts val="0"/>
              </a:spcAft>
              <a:buSzPts val="1100"/>
              <a:buChar char="-"/>
            </a:pPr>
            <a:r>
              <a:rPr lang="en"/>
              <a:t>Review font in title vs body </a:t>
            </a:r>
            <a:endParaRPr/>
          </a:p>
          <a:p>
            <a:pPr indent="-298450" lvl="0" marL="457200" rtl="0" algn="l">
              <a:spcBef>
                <a:spcPts val="0"/>
              </a:spcBef>
              <a:spcAft>
                <a:spcPts val="0"/>
              </a:spcAft>
              <a:buSzPts val="1100"/>
              <a:buChar char="-"/>
            </a:pPr>
            <a:r>
              <a:rPr lang="en"/>
              <a:t>Visual slide 3</a:t>
            </a:r>
            <a:endParaRPr/>
          </a:p>
          <a:p>
            <a:pPr indent="-298450" lvl="0" marL="457200" rtl="0" algn="l">
              <a:spcBef>
                <a:spcPts val="0"/>
              </a:spcBef>
              <a:spcAft>
                <a:spcPts val="0"/>
              </a:spcAft>
              <a:buSzPts val="1100"/>
              <a:buChar char="-"/>
            </a:pPr>
            <a:r>
              <a:rPr lang="en"/>
              <a:t>Specific Agenda </a:t>
            </a:r>
            <a:endParaRPr/>
          </a:p>
          <a:p>
            <a:pPr indent="-298450" lvl="0" marL="457200" rtl="0" algn="l">
              <a:spcBef>
                <a:spcPts val="0"/>
              </a:spcBef>
              <a:spcAft>
                <a:spcPts val="0"/>
              </a:spcAft>
              <a:buSzPts val="1100"/>
              <a:buChar char="-"/>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33ce0118da6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33ce0118da6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33ce0118da6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33ce0118da6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Once we have identified the high risk customers, we want to know what kind of customers they are, to be able to employ preventative strategies more effectively. When clustering customers with a high risk of churning in 1 year, there appears to be 2 primary types– Long time customers and newer customers. There is a third cluster of high spending customers across all tenures, but this group is marginal. On it’s own the groupings are shallow, however – (next slide)</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33ce0118da6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33ce0118da6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When combined with categorical clustering, we see that the two groups have different company attributes. The long tenured customers at high risk of churn have a much higher proportion of D selection in category 1. Depending on what this signifies, this approach allows you to target your marketing efforts to these customers, with more </a:t>
            </a:r>
            <a:r>
              <a:rPr lang="en"/>
              <a:t>efficiency</a:t>
            </a:r>
            <a:r>
              <a:rPr lang="en"/>
              <a:t> and personalization when you use our model and clustering technique. These attributes are identified early on the customers lifecycle, and can be used </a:t>
            </a:r>
            <a:r>
              <a:rPr lang="en"/>
              <a:t>preemptively</a:t>
            </a:r>
            <a:r>
              <a:rPr lang="en"/>
              <a:t> to plan marketing strategies if they do become at risk of churning.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2afafdf8558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2afafdf8558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2afafdf8558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2afafdf8558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33db1a52194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33db1a52194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2afafdf855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2afafdf855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33da945a95f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33da945a95f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Specific agenda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33e97e73601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33e97e73601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33e97e73601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33e97e73601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33da945a95f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33da945a95f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model estimates churn risk for each customer at different time periods, and allows us to forecast…</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33ce0118da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33ce0118da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33da945a95f_1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33da945a95f_1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33da945a95f_1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33da945a95f_1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Churn date is set to 5 years before they first expire</a:t>
            </a:r>
            <a:endParaRPr/>
          </a:p>
          <a:p>
            <a:pPr indent="-298450" lvl="0" marL="457200" rtl="0" algn="l">
              <a:spcBef>
                <a:spcPts val="0"/>
              </a:spcBef>
              <a:spcAft>
                <a:spcPts val="0"/>
              </a:spcAft>
              <a:buSzPts val="1100"/>
              <a:buChar char="-"/>
            </a:pPr>
            <a:r>
              <a:rPr lang="en"/>
              <a:t>The 3 and 5 year </a:t>
            </a:r>
            <a:r>
              <a:rPr lang="en"/>
              <a:t>models</a:t>
            </a:r>
            <a:r>
              <a:rPr lang="en"/>
              <a:t> are predicting based off a different sample due to tenure</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33da945a95f_0_1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33da945a95f_0_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Split by trait “you now know that when you see a customer fluctuate </a:t>
            </a:r>
            <a:r>
              <a:rPr lang="en"/>
              <a:t>contracts</a:t>
            </a:r>
            <a:r>
              <a:rPr lang="en"/>
              <a:t> within short periods, —-”</a:t>
            </a:r>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4" name="Shape 54"/>
        <p:cNvGrpSpPr/>
        <p:nvPr/>
      </p:nvGrpSpPr>
      <p:grpSpPr>
        <a:xfrm>
          <a:off x="0" y="0"/>
          <a:ext cx="0" cy="0"/>
          <a:chOff x="0" y="0"/>
          <a:chExt cx="0" cy="0"/>
        </a:xfrm>
      </p:grpSpPr>
      <p:sp>
        <p:nvSpPr>
          <p:cNvPr id="55" name="Google Shape;55;p14"/>
          <p:cNvSpPr/>
          <p:nvPr/>
        </p:nvSpPr>
        <p:spPr>
          <a:xfrm>
            <a:off x="2749050" y="748800"/>
            <a:ext cx="3645900" cy="3645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14"/>
          <p:cNvSpPr/>
          <p:nvPr/>
        </p:nvSpPr>
        <p:spPr>
          <a:xfrm>
            <a:off x="2992950" y="992700"/>
            <a:ext cx="3158100" cy="3158100"/>
          </a:xfrm>
          <a:prstGeom prst="rect">
            <a:avLst/>
          </a:prstGeom>
          <a:noFill/>
          <a:ln cap="flat" cmpd="sng" w="28575">
            <a:solidFill>
              <a:schemeClr val="lt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4"/>
          <p:cNvSpPr txBox="1"/>
          <p:nvPr>
            <p:ph type="ctrTitle"/>
          </p:nvPr>
        </p:nvSpPr>
        <p:spPr>
          <a:xfrm>
            <a:off x="3096250" y="1627200"/>
            <a:ext cx="2951400" cy="1584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3200"/>
              <a:buFont typeface="Lato"/>
              <a:buNone/>
              <a:defRPr>
                <a:solidFill>
                  <a:schemeClr val="lt1"/>
                </a:solidFill>
                <a:latin typeface="Lato"/>
                <a:ea typeface="Lato"/>
                <a:cs typeface="Lato"/>
                <a:sym typeface="Lato"/>
              </a:defRPr>
            </a:lvl1pPr>
            <a:lvl2pPr lvl="1" algn="ctr">
              <a:spcBef>
                <a:spcPts val="0"/>
              </a:spcBef>
              <a:spcAft>
                <a:spcPts val="0"/>
              </a:spcAft>
              <a:buClr>
                <a:schemeClr val="lt1"/>
              </a:buClr>
              <a:buSzPts val="3200"/>
              <a:buFont typeface="Lato"/>
              <a:buNone/>
              <a:defRPr>
                <a:solidFill>
                  <a:schemeClr val="lt1"/>
                </a:solidFill>
                <a:latin typeface="Lato"/>
                <a:ea typeface="Lato"/>
                <a:cs typeface="Lato"/>
                <a:sym typeface="Lato"/>
              </a:defRPr>
            </a:lvl2pPr>
            <a:lvl3pPr lvl="2" algn="ctr">
              <a:spcBef>
                <a:spcPts val="0"/>
              </a:spcBef>
              <a:spcAft>
                <a:spcPts val="0"/>
              </a:spcAft>
              <a:buClr>
                <a:schemeClr val="lt1"/>
              </a:buClr>
              <a:buSzPts val="3200"/>
              <a:buFont typeface="Lato"/>
              <a:buNone/>
              <a:defRPr>
                <a:solidFill>
                  <a:schemeClr val="lt1"/>
                </a:solidFill>
                <a:latin typeface="Lato"/>
                <a:ea typeface="Lato"/>
                <a:cs typeface="Lato"/>
                <a:sym typeface="Lato"/>
              </a:defRPr>
            </a:lvl3pPr>
            <a:lvl4pPr lvl="3" algn="ctr">
              <a:spcBef>
                <a:spcPts val="0"/>
              </a:spcBef>
              <a:spcAft>
                <a:spcPts val="0"/>
              </a:spcAft>
              <a:buClr>
                <a:schemeClr val="lt1"/>
              </a:buClr>
              <a:buSzPts val="3200"/>
              <a:buFont typeface="Lato"/>
              <a:buNone/>
              <a:defRPr>
                <a:solidFill>
                  <a:schemeClr val="lt1"/>
                </a:solidFill>
                <a:latin typeface="Lato"/>
                <a:ea typeface="Lato"/>
                <a:cs typeface="Lato"/>
                <a:sym typeface="Lato"/>
              </a:defRPr>
            </a:lvl4pPr>
            <a:lvl5pPr lvl="4" algn="ctr">
              <a:spcBef>
                <a:spcPts val="0"/>
              </a:spcBef>
              <a:spcAft>
                <a:spcPts val="0"/>
              </a:spcAft>
              <a:buClr>
                <a:schemeClr val="lt1"/>
              </a:buClr>
              <a:buSzPts val="3200"/>
              <a:buFont typeface="Lato"/>
              <a:buNone/>
              <a:defRPr>
                <a:solidFill>
                  <a:schemeClr val="lt1"/>
                </a:solidFill>
                <a:latin typeface="Lato"/>
                <a:ea typeface="Lato"/>
                <a:cs typeface="Lato"/>
                <a:sym typeface="Lato"/>
              </a:defRPr>
            </a:lvl5pPr>
            <a:lvl6pPr lvl="5" algn="ctr">
              <a:spcBef>
                <a:spcPts val="0"/>
              </a:spcBef>
              <a:spcAft>
                <a:spcPts val="0"/>
              </a:spcAft>
              <a:buClr>
                <a:schemeClr val="lt1"/>
              </a:buClr>
              <a:buSzPts val="3200"/>
              <a:buFont typeface="Lato"/>
              <a:buNone/>
              <a:defRPr>
                <a:solidFill>
                  <a:schemeClr val="lt1"/>
                </a:solidFill>
                <a:latin typeface="Lato"/>
                <a:ea typeface="Lato"/>
                <a:cs typeface="Lato"/>
                <a:sym typeface="Lato"/>
              </a:defRPr>
            </a:lvl6pPr>
            <a:lvl7pPr lvl="6" algn="ctr">
              <a:spcBef>
                <a:spcPts val="0"/>
              </a:spcBef>
              <a:spcAft>
                <a:spcPts val="0"/>
              </a:spcAft>
              <a:buClr>
                <a:schemeClr val="lt1"/>
              </a:buClr>
              <a:buSzPts val="3200"/>
              <a:buFont typeface="Lato"/>
              <a:buNone/>
              <a:defRPr>
                <a:solidFill>
                  <a:schemeClr val="lt1"/>
                </a:solidFill>
                <a:latin typeface="Lato"/>
                <a:ea typeface="Lato"/>
                <a:cs typeface="Lato"/>
                <a:sym typeface="Lato"/>
              </a:defRPr>
            </a:lvl7pPr>
            <a:lvl8pPr lvl="7" algn="ctr">
              <a:spcBef>
                <a:spcPts val="0"/>
              </a:spcBef>
              <a:spcAft>
                <a:spcPts val="0"/>
              </a:spcAft>
              <a:buClr>
                <a:schemeClr val="lt1"/>
              </a:buClr>
              <a:buSzPts val="3200"/>
              <a:buFont typeface="Lato"/>
              <a:buNone/>
              <a:defRPr>
                <a:solidFill>
                  <a:schemeClr val="lt1"/>
                </a:solidFill>
                <a:latin typeface="Lato"/>
                <a:ea typeface="Lato"/>
                <a:cs typeface="Lato"/>
                <a:sym typeface="Lato"/>
              </a:defRPr>
            </a:lvl8pPr>
            <a:lvl9pPr lvl="8" algn="ctr">
              <a:spcBef>
                <a:spcPts val="0"/>
              </a:spcBef>
              <a:spcAft>
                <a:spcPts val="0"/>
              </a:spcAft>
              <a:buClr>
                <a:schemeClr val="lt1"/>
              </a:buClr>
              <a:buSzPts val="3200"/>
              <a:buFont typeface="Lato"/>
              <a:buNone/>
              <a:defRPr>
                <a:solidFill>
                  <a:schemeClr val="lt1"/>
                </a:solidFill>
                <a:latin typeface="Lato"/>
                <a:ea typeface="Lato"/>
                <a:cs typeface="Lato"/>
                <a:sym typeface="Lato"/>
              </a:defRPr>
            </a:lvl9pPr>
          </a:lstStyle>
          <a:p/>
        </p:txBody>
      </p:sp>
      <p:sp>
        <p:nvSpPr>
          <p:cNvPr id="58" name="Google Shape;58;p14"/>
          <p:cNvSpPr txBox="1"/>
          <p:nvPr>
            <p:ph idx="1" type="subTitle"/>
          </p:nvPr>
        </p:nvSpPr>
        <p:spPr>
          <a:xfrm>
            <a:off x="3096363" y="3266930"/>
            <a:ext cx="2951400" cy="701400"/>
          </a:xfrm>
          <a:prstGeom prst="rect">
            <a:avLst/>
          </a:prstGeom>
        </p:spPr>
        <p:txBody>
          <a:bodyPr anchorCtr="0" anchor="b" bIns="91425" lIns="91425" spcFirstLastPara="1" rIns="91425" wrap="square" tIns="91425">
            <a:normAutofit/>
          </a:bodyPr>
          <a:lstStyle>
            <a:lvl1pPr lvl="0" algn="ctr">
              <a:lnSpc>
                <a:spcPct val="100000"/>
              </a:lnSpc>
              <a:spcBef>
                <a:spcPts val="0"/>
              </a:spcBef>
              <a:spcAft>
                <a:spcPts val="0"/>
              </a:spcAft>
              <a:buClr>
                <a:schemeClr val="lt1"/>
              </a:buClr>
              <a:buSzPts val="1800"/>
              <a:buFont typeface="Playfair Display"/>
              <a:buNone/>
              <a:defRPr b="1">
                <a:solidFill>
                  <a:schemeClr val="lt1"/>
                </a:solidFill>
                <a:latin typeface="Playfair Display"/>
                <a:ea typeface="Playfair Display"/>
                <a:cs typeface="Playfair Display"/>
                <a:sym typeface="Playfair Display"/>
              </a:defRPr>
            </a:lvl1pPr>
            <a:lvl2pPr lvl="1"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2pPr>
            <a:lvl3pPr lvl="2"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3pPr>
            <a:lvl4pPr lvl="3"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4pPr>
            <a:lvl5pPr lvl="4"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5pPr>
            <a:lvl6pPr lvl="5"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6pPr>
            <a:lvl7pPr lvl="6"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7pPr>
            <a:lvl8pPr lvl="7"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8pPr>
            <a:lvl9pPr lvl="8"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9pPr>
          </a:lstStyle>
          <a:p/>
        </p:txBody>
      </p:sp>
      <p:sp>
        <p:nvSpPr>
          <p:cNvPr id="59" name="Google Shape;59;p1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60" name="Shape 60"/>
        <p:cNvGrpSpPr/>
        <p:nvPr/>
      </p:nvGrpSpPr>
      <p:grpSpPr>
        <a:xfrm>
          <a:off x="0" y="0"/>
          <a:ext cx="0" cy="0"/>
          <a:chOff x="0" y="0"/>
          <a:chExt cx="0" cy="0"/>
        </a:xfrm>
      </p:grpSpPr>
      <p:sp>
        <p:nvSpPr>
          <p:cNvPr id="61" name="Google Shape;61;p15"/>
          <p:cNvSpPr txBox="1"/>
          <p:nvPr>
            <p:ph type="title"/>
          </p:nvPr>
        </p:nvSpPr>
        <p:spPr>
          <a:xfrm>
            <a:off x="509550" y="1423875"/>
            <a:ext cx="8124900" cy="17982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62" name="Google Shape;62;p1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3" name="Shape 63"/>
        <p:cNvGrpSpPr/>
        <p:nvPr/>
      </p:nvGrpSpPr>
      <p:grpSpPr>
        <a:xfrm>
          <a:off x="0" y="0"/>
          <a:ext cx="0" cy="0"/>
          <a:chOff x="0" y="0"/>
          <a:chExt cx="0" cy="0"/>
        </a:xfrm>
      </p:grpSpPr>
      <p:sp>
        <p:nvSpPr>
          <p:cNvPr id="64" name="Google Shape;64;p16"/>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6"/>
          <p:cNvSpPr txBox="1"/>
          <p:nvPr>
            <p:ph type="title"/>
          </p:nvPr>
        </p:nvSpPr>
        <p:spPr>
          <a:xfrm>
            <a:off x="311700" y="391350"/>
            <a:ext cx="8520600" cy="6261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66" name="Google Shape;66;p16"/>
          <p:cNvSpPr txBox="1"/>
          <p:nvPr>
            <p:ph idx="1" type="body"/>
          </p:nvPr>
        </p:nvSpPr>
        <p:spPr>
          <a:xfrm>
            <a:off x="-574975" y="1488200"/>
            <a:ext cx="88323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b="1"/>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67" name="Google Shape;67;p1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8" name="Shape 68"/>
        <p:cNvGrpSpPr/>
        <p:nvPr/>
      </p:nvGrpSpPr>
      <p:grpSpPr>
        <a:xfrm>
          <a:off x="0" y="0"/>
          <a:ext cx="0" cy="0"/>
          <a:chOff x="0" y="0"/>
          <a:chExt cx="0" cy="0"/>
        </a:xfrm>
      </p:grpSpPr>
      <p:sp>
        <p:nvSpPr>
          <p:cNvPr id="69" name="Google Shape;69;p17"/>
          <p:cNvSpPr txBox="1"/>
          <p:nvPr>
            <p:ph type="title"/>
          </p:nvPr>
        </p:nvSpPr>
        <p:spPr>
          <a:xfrm>
            <a:off x="311700" y="391350"/>
            <a:ext cx="8520600" cy="6261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70" name="Google Shape;70;p17"/>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71" name="Google Shape;71;p17"/>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72" name="Google Shape;72;p1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3" name="Shape 73"/>
        <p:cNvGrpSpPr/>
        <p:nvPr/>
      </p:nvGrpSpPr>
      <p:grpSpPr>
        <a:xfrm>
          <a:off x="0" y="0"/>
          <a:ext cx="0" cy="0"/>
          <a:chOff x="0" y="0"/>
          <a:chExt cx="0" cy="0"/>
        </a:xfrm>
      </p:grpSpPr>
      <p:sp>
        <p:nvSpPr>
          <p:cNvPr id="74" name="Google Shape;74;p18"/>
          <p:cNvSpPr txBox="1"/>
          <p:nvPr>
            <p:ph type="title"/>
          </p:nvPr>
        </p:nvSpPr>
        <p:spPr>
          <a:xfrm>
            <a:off x="311700" y="391350"/>
            <a:ext cx="8520600" cy="626100"/>
          </a:xfrm>
          <a:prstGeom prst="rect">
            <a:avLst/>
          </a:prstGeom>
        </p:spPr>
        <p:txBody>
          <a:bodyPr anchorCtr="0" anchor="t"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75" name="Google Shape;75;p1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6" name="Shape 76"/>
        <p:cNvGrpSpPr/>
        <p:nvPr/>
      </p:nvGrpSpPr>
      <p:grpSpPr>
        <a:xfrm>
          <a:off x="0" y="0"/>
          <a:ext cx="0" cy="0"/>
          <a:chOff x="0" y="0"/>
          <a:chExt cx="0" cy="0"/>
        </a:xfrm>
      </p:grpSpPr>
      <p:sp>
        <p:nvSpPr>
          <p:cNvPr id="77" name="Google Shape;77;p19"/>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78" name="Google Shape;78;p19"/>
          <p:cNvSpPr txBox="1"/>
          <p:nvPr>
            <p:ph idx="1" type="body"/>
          </p:nvPr>
        </p:nvSpPr>
        <p:spPr>
          <a:xfrm>
            <a:off x="311700" y="1391378"/>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79" name="Google Shape;79;p1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2"/>
        </a:solidFill>
      </p:bgPr>
    </p:bg>
    <p:spTree>
      <p:nvGrpSpPr>
        <p:cNvPr id="80" name="Shape 80"/>
        <p:cNvGrpSpPr/>
        <p:nvPr/>
      </p:nvGrpSpPr>
      <p:grpSpPr>
        <a:xfrm>
          <a:off x="0" y="0"/>
          <a:ext cx="0" cy="0"/>
          <a:chOff x="0" y="0"/>
          <a:chExt cx="0" cy="0"/>
        </a:xfrm>
      </p:grpSpPr>
      <p:sp>
        <p:nvSpPr>
          <p:cNvPr id="81" name="Google Shape;81;p20"/>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82" name="Google Shape;82;p2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3" name="Shape 83"/>
        <p:cNvGrpSpPr/>
        <p:nvPr/>
      </p:nvGrpSpPr>
      <p:grpSpPr>
        <a:xfrm>
          <a:off x="0" y="0"/>
          <a:ext cx="0" cy="0"/>
          <a:chOff x="0" y="0"/>
          <a:chExt cx="0" cy="0"/>
        </a:xfrm>
      </p:grpSpPr>
      <p:sp>
        <p:nvSpPr>
          <p:cNvPr id="84" name="Google Shape;84;p21"/>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5" name="Google Shape;85;p21"/>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86" name="Google Shape;86;p21"/>
          <p:cNvSpPr txBox="1"/>
          <p:nvPr>
            <p:ph type="title"/>
          </p:nvPr>
        </p:nvSpPr>
        <p:spPr>
          <a:xfrm>
            <a:off x="265500" y="1107950"/>
            <a:ext cx="4045200" cy="1683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87" name="Google Shape;87;p21"/>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88" name="Google Shape;88;p21"/>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89" name="Google Shape;89;p2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0" name="Shape 90"/>
        <p:cNvGrpSpPr/>
        <p:nvPr/>
      </p:nvGrpSpPr>
      <p:grpSpPr>
        <a:xfrm>
          <a:off x="0" y="0"/>
          <a:ext cx="0" cy="0"/>
          <a:chOff x="0" y="0"/>
          <a:chExt cx="0" cy="0"/>
        </a:xfrm>
      </p:grpSpPr>
      <p:sp>
        <p:nvSpPr>
          <p:cNvPr id="91" name="Google Shape;91;p22"/>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92" name="Google Shape;92;p2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93" name="Shape 93"/>
        <p:cNvGrpSpPr/>
        <p:nvPr/>
      </p:nvGrpSpPr>
      <p:grpSpPr>
        <a:xfrm>
          <a:off x="0" y="0"/>
          <a:ext cx="0" cy="0"/>
          <a:chOff x="0" y="0"/>
          <a:chExt cx="0" cy="0"/>
        </a:xfrm>
      </p:grpSpPr>
      <p:sp>
        <p:nvSpPr>
          <p:cNvPr id="94" name="Google Shape;94;p23"/>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23"/>
          <p:cNvSpPr txBox="1"/>
          <p:nvPr>
            <p:ph hasCustomPrompt="1" type="title"/>
          </p:nvPr>
        </p:nvSpPr>
        <p:spPr>
          <a:xfrm>
            <a:off x="311700" y="1233100"/>
            <a:ext cx="8520600" cy="161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10000"/>
              <a:buFont typeface="Lato"/>
              <a:buNone/>
              <a:defRPr sz="10000">
                <a:latin typeface="Lato"/>
                <a:ea typeface="Lato"/>
                <a:cs typeface="Lato"/>
                <a:sym typeface="Lato"/>
              </a:defRPr>
            </a:lvl1pPr>
            <a:lvl2pPr lvl="1" algn="ctr">
              <a:spcBef>
                <a:spcPts val="0"/>
              </a:spcBef>
              <a:spcAft>
                <a:spcPts val="0"/>
              </a:spcAft>
              <a:buSzPts val="10000"/>
              <a:buFont typeface="Lato"/>
              <a:buNone/>
              <a:defRPr sz="10000">
                <a:latin typeface="Lato"/>
                <a:ea typeface="Lato"/>
                <a:cs typeface="Lato"/>
                <a:sym typeface="Lato"/>
              </a:defRPr>
            </a:lvl2pPr>
            <a:lvl3pPr lvl="2" algn="ctr">
              <a:spcBef>
                <a:spcPts val="0"/>
              </a:spcBef>
              <a:spcAft>
                <a:spcPts val="0"/>
              </a:spcAft>
              <a:buSzPts val="10000"/>
              <a:buFont typeface="Lato"/>
              <a:buNone/>
              <a:defRPr sz="10000">
                <a:latin typeface="Lato"/>
                <a:ea typeface="Lato"/>
                <a:cs typeface="Lato"/>
                <a:sym typeface="Lato"/>
              </a:defRPr>
            </a:lvl3pPr>
            <a:lvl4pPr lvl="3" algn="ctr">
              <a:spcBef>
                <a:spcPts val="0"/>
              </a:spcBef>
              <a:spcAft>
                <a:spcPts val="0"/>
              </a:spcAft>
              <a:buSzPts val="10000"/>
              <a:buFont typeface="Lato"/>
              <a:buNone/>
              <a:defRPr sz="10000">
                <a:latin typeface="Lato"/>
                <a:ea typeface="Lato"/>
                <a:cs typeface="Lato"/>
                <a:sym typeface="Lato"/>
              </a:defRPr>
            </a:lvl4pPr>
            <a:lvl5pPr lvl="4" algn="ctr">
              <a:spcBef>
                <a:spcPts val="0"/>
              </a:spcBef>
              <a:spcAft>
                <a:spcPts val="0"/>
              </a:spcAft>
              <a:buSzPts val="10000"/>
              <a:buFont typeface="Lato"/>
              <a:buNone/>
              <a:defRPr sz="10000">
                <a:latin typeface="Lato"/>
                <a:ea typeface="Lato"/>
                <a:cs typeface="Lato"/>
                <a:sym typeface="Lato"/>
              </a:defRPr>
            </a:lvl5pPr>
            <a:lvl6pPr lvl="5" algn="ctr">
              <a:spcBef>
                <a:spcPts val="0"/>
              </a:spcBef>
              <a:spcAft>
                <a:spcPts val="0"/>
              </a:spcAft>
              <a:buSzPts val="10000"/>
              <a:buFont typeface="Lato"/>
              <a:buNone/>
              <a:defRPr sz="10000">
                <a:latin typeface="Lato"/>
                <a:ea typeface="Lato"/>
                <a:cs typeface="Lato"/>
                <a:sym typeface="Lato"/>
              </a:defRPr>
            </a:lvl6pPr>
            <a:lvl7pPr lvl="6" algn="ctr">
              <a:spcBef>
                <a:spcPts val="0"/>
              </a:spcBef>
              <a:spcAft>
                <a:spcPts val="0"/>
              </a:spcAft>
              <a:buSzPts val="10000"/>
              <a:buFont typeface="Lato"/>
              <a:buNone/>
              <a:defRPr sz="10000">
                <a:latin typeface="Lato"/>
                <a:ea typeface="Lato"/>
                <a:cs typeface="Lato"/>
                <a:sym typeface="Lato"/>
              </a:defRPr>
            </a:lvl7pPr>
            <a:lvl8pPr lvl="7" algn="ctr">
              <a:spcBef>
                <a:spcPts val="0"/>
              </a:spcBef>
              <a:spcAft>
                <a:spcPts val="0"/>
              </a:spcAft>
              <a:buSzPts val="10000"/>
              <a:buFont typeface="Lato"/>
              <a:buNone/>
              <a:defRPr sz="10000">
                <a:latin typeface="Lato"/>
                <a:ea typeface="Lato"/>
                <a:cs typeface="Lato"/>
                <a:sym typeface="Lato"/>
              </a:defRPr>
            </a:lvl8pPr>
            <a:lvl9pPr lvl="8" algn="ctr">
              <a:spcBef>
                <a:spcPts val="0"/>
              </a:spcBef>
              <a:spcAft>
                <a:spcPts val="0"/>
              </a:spcAft>
              <a:buSzPts val="10000"/>
              <a:buFont typeface="Lato"/>
              <a:buNone/>
              <a:defRPr sz="10000">
                <a:latin typeface="Lato"/>
                <a:ea typeface="Lato"/>
                <a:cs typeface="Lato"/>
                <a:sym typeface="Lato"/>
              </a:defRPr>
            </a:lvl9pPr>
          </a:lstStyle>
          <a:p>
            <a:r>
              <a:t>xx%</a:t>
            </a:r>
          </a:p>
        </p:txBody>
      </p:sp>
      <p:sp>
        <p:nvSpPr>
          <p:cNvPr id="96" name="Google Shape;96;p23"/>
          <p:cNvSpPr txBox="1"/>
          <p:nvPr>
            <p:ph idx="1" type="body"/>
          </p:nvPr>
        </p:nvSpPr>
        <p:spPr>
          <a:xfrm>
            <a:off x="311700" y="29194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97" name="Google Shape;97;p2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8" name="Shape 98"/>
        <p:cNvGrpSpPr/>
        <p:nvPr/>
      </p:nvGrpSpPr>
      <p:grpSpPr>
        <a:xfrm>
          <a:off x="0" y="0"/>
          <a:ext cx="0" cy="0"/>
          <a:chOff x="0" y="0"/>
          <a:chExt cx="0" cy="0"/>
        </a:xfrm>
      </p:grpSpPr>
      <p:sp>
        <p:nvSpPr>
          <p:cNvPr id="99" name="Google Shape;99;p2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coral">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391350"/>
            <a:ext cx="8520600" cy="6261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1pPr>
            <a:lvl2pPr lvl="1">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2pPr>
            <a:lvl3pPr lvl="2">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3pPr>
            <a:lvl4pPr lvl="3">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4pPr>
            <a:lvl5pPr lvl="4">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5pPr>
            <a:lvl6pPr lvl="5">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6pPr>
            <a:lvl7pPr lvl="6">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7pPr>
            <a:lvl8pPr lvl="7">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8pPr>
            <a:lvl9pPr lvl="8">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a:lnSpc>
                <a:spcPct val="115000"/>
              </a:lnSpc>
              <a:spcBef>
                <a:spcPts val="0"/>
              </a:spcBef>
              <a:spcAft>
                <a:spcPts val="0"/>
              </a:spcAft>
              <a:buClr>
                <a:schemeClr val="dk2"/>
              </a:buClr>
              <a:buSzPts val="1400"/>
              <a:buFont typeface="Lato"/>
              <a:buChar char="■"/>
              <a:defRPr>
                <a:solidFill>
                  <a:schemeClr val="dk2"/>
                </a:solidFill>
                <a:latin typeface="Lato"/>
                <a:ea typeface="Lato"/>
                <a:cs typeface="Lato"/>
                <a:sym typeface="Lato"/>
              </a:defRPr>
            </a:lvl9pPr>
          </a:lstStyle>
          <a:p/>
        </p:txBody>
      </p:sp>
      <p:sp>
        <p:nvSpPr>
          <p:cNvPr id="53" name="Google Shape;53;p13"/>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 Id="rId3" Type="http://schemas.openxmlformats.org/officeDocument/2006/relationships/image" Target="../media/image4.png"/><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pic>
        <p:nvPicPr>
          <p:cNvPr id="104" name="Google Shape;104;p25"/>
          <p:cNvPicPr preferRelativeResize="0"/>
          <p:nvPr/>
        </p:nvPicPr>
        <p:blipFill>
          <a:blip r:embed="rId3">
            <a:alphaModFix/>
          </a:blip>
          <a:stretch>
            <a:fillRect/>
          </a:stretch>
        </p:blipFill>
        <p:spPr>
          <a:xfrm>
            <a:off x="232750" y="1288800"/>
            <a:ext cx="2791551" cy="2565901"/>
          </a:xfrm>
          <a:prstGeom prst="rect">
            <a:avLst/>
          </a:prstGeom>
          <a:noFill/>
          <a:ln>
            <a:noFill/>
          </a:ln>
        </p:spPr>
      </p:pic>
      <p:sp>
        <p:nvSpPr>
          <p:cNvPr id="105" name="Google Shape;105;p25"/>
          <p:cNvSpPr txBox="1"/>
          <p:nvPr/>
        </p:nvSpPr>
        <p:spPr>
          <a:xfrm>
            <a:off x="2779800" y="1779600"/>
            <a:ext cx="6364200" cy="1584300"/>
          </a:xfrm>
          <a:prstGeom prst="rect">
            <a:avLst/>
          </a:prstGeom>
          <a:noFill/>
          <a:ln>
            <a:noFill/>
          </a:ln>
        </p:spPr>
        <p:txBody>
          <a:bodyPr anchorCtr="0" anchor="t" bIns="91425" lIns="91425" spcFirstLastPara="1" rIns="91425" wrap="square" tIns="91425">
            <a:normAutofit fontScale="70000"/>
          </a:bodyPr>
          <a:lstStyle/>
          <a:p>
            <a:pPr indent="0" lvl="0" marL="0" rtl="0" algn="ctr">
              <a:spcBef>
                <a:spcPts val="0"/>
              </a:spcBef>
              <a:spcAft>
                <a:spcPts val="0"/>
              </a:spcAft>
              <a:buClr>
                <a:schemeClr val="dk1"/>
              </a:buClr>
              <a:buSzPts val="770"/>
              <a:buFont typeface="Arial"/>
              <a:buNone/>
            </a:pPr>
            <a:r>
              <a:rPr lang="en" sz="4400">
                <a:solidFill>
                  <a:srgbClr val="F55E61"/>
                </a:solidFill>
                <a:latin typeface="Montserrat"/>
                <a:ea typeface="Montserrat"/>
                <a:cs typeface="Montserrat"/>
                <a:sym typeface="Montserrat"/>
              </a:rPr>
              <a:t>Stay or Stray? A Time-Varying Survival Analysis</a:t>
            </a:r>
            <a:endParaRPr sz="5200">
              <a:solidFill>
                <a:srgbClr val="F55E61"/>
              </a:solidFill>
              <a:latin typeface="Montserrat"/>
              <a:ea typeface="Montserrat"/>
              <a:cs typeface="Montserrat"/>
              <a:sym typeface="Montserrat"/>
            </a:endParaRPr>
          </a:p>
          <a:p>
            <a:pPr indent="0" lvl="0" marL="0" rtl="0" algn="l">
              <a:spcBef>
                <a:spcPts val="0"/>
              </a:spcBef>
              <a:spcAft>
                <a:spcPts val="0"/>
              </a:spcAft>
              <a:buNone/>
            </a:pPr>
            <a:r>
              <a:t/>
            </a:r>
            <a:endParaRPr sz="4000">
              <a:solidFill>
                <a:srgbClr val="F55E61"/>
              </a:solidFill>
              <a:latin typeface="Montserrat"/>
              <a:ea typeface="Montserrat"/>
              <a:cs typeface="Montserrat"/>
              <a:sym typeface="Montserrat"/>
            </a:endParaRPr>
          </a:p>
        </p:txBody>
      </p:sp>
      <p:sp>
        <p:nvSpPr>
          <p:cNvPr id="106" name="Google Shape;106;p25"/>
          <p:cNvSpPr txBox="1"/>
          <p:nvPr/>
        </p:nvSpPr>
        <p:spPr>
          <a:xfrm>
            <a:off x="3185975" y="2860275"/>
            <a:ext cx="5363400" cy="437700"/>
          </a:xfrm>
          <a:prstGeom prst="rect">
            <a:avLst/>
          </a:prstGeom>
          <a:noFill/>
          <a:ln>
            <a:noFill/>
          </a:ln>
        </p:spPr>
        <p:txBody>
          <a:bodyPr anchorCtr="0" anchor="t" bIns="91425" lIns="91425" spcFirstLastPara="1" rIns="91425" wrap="square" tIns="91425">
            <a:normAutofit/>
          </a:bodyPr>
          <a:lstStyle/>
          <a:p>
            <a:pPr indent="0" lvl="0" marL="0" rtl="0" algn="ctr">
              <a:lnSpc>
                <a:spcPct val="115000"/>
              </a:lnSpc>
              <a:spcBef>
                <a:spcPts val="0"/>
              </a:spcBef>
              <a:spcAft>
                <a:spcPts val="1200"/>
              </a:spcAft>
              <a:buNone/>
            </a:pPr>
            <a:r>
              <a:rPr lang="en" sz="1365">
                <a:solidFill>
                  <a:srgbClr val="5E696C"/>
                </a:solidFill>
                <a:latin typeface="Montserrat"/>
                <a:ea typeface="Montserrat"/>
                <a:cs typeface="Montserrat"/>
                <a:sym typeface="Montserrat"/>
              </a:rPr>
              <a:t>Tyler Allen, </a:t>
            </a:r>
            <a:r>
              <a:rPr lang="en" sz="1365">
                <a:solidFill>
                  <a:srgbClr val="5E696C"/>
                </a:solidFill>
                <a:latin typeface="Montserrat"/>
                <a:ea typeface="Montserrat"/>
                <a:cs typeface="Montserrat"/>
                <a:sym typeface="Montserrat"/>
              </a:rPr>
              <a:t>Riley Sallander, JD Singh, &amp; Owen Hanson</a:t>
            </a:r>
            <a:endParaRPr sz="1365">
              <a:solidFill>
                <a:srgbClr val="5E696C"/>
              </a:solidFill>
              <a:latin typeface="Montserrat"/>
              <a:ea typeface="Montserrat"/>
              <a:cs typeface="Montserrat"/>
              <a:sym typeface="Montserrat"/>
            </a:endParaRPr>
          </a:p>
        </p:txBody>
      </p:sp>
      <p:sp>
        <p:nvSpPr>
          <p:cNvPr id="107" name="Google Shape;107;p2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4"/>
          <p:cNvSpPr txBox="1"/>
          <p:nvPr>
            <p:ph type="title"/>
          </p:nvPr>
        </p:nvSpPr>
        <p:spPr>
          <a:xfrm>
            <a:off x="311700" y="265000"/>
            <a:ext cx="8520600" cy="626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0" lang="en" sz="2080">
                <a:latin typeface="Montserrat"/>
                <a:ea typeface="Montserrat"/>
                <a:cs typeface="Montserrat"/>
                <a:sym typeface="Montserrat"/>
              </a:rPr>
              <a:t>Very High Risk Customers Have the Lowest Average Survival Probability Across All Points of Tenure</a:t>
            </a:r>
            <a:endParaRPr b="0" sz="1979">
              <a:latin typeface="Montserrat"/>
              <a:ea typeface="Montserrat"/>
              <a:cs typeface="Montserrat"/>
              <a:sym typeface="Montserrat"/>
            </a:endParaRPr>
          </a:p>
        </p:txBody>
      </p:sp>
      <p:sp>
        <p:nvSpPr>
          <p:cNvPr id="213" name="Google Shape;213;p3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14" name="Google Shape;214;p34"/>
          <p:cNvSpPr txBox="1"/>
          <p:nvPr/>
        </p:nvSpPr>
        <p:spPr>
          <a:xfrm>
            <a:off x="120950" y="1989700"/>
            <a:ext cx="2549100" cy="258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2"/>
                </a:solidFill>
                <a:latin typeface="Lato"/>
                <a:ea typeface="Lato"/>
                <a:cs typeface="Lato"/>
                <a:sym typeface="Lato"/>
              </a:rPr>
              <a:t>               </a:t>
            </a:r>
            <a:r>
              <a:rPr lang="en" sz="1200">
                <a:solidFill>
                  <a:schemeClr val="dk2"/>
                </a:solidFill>
                <a:latin typeface="Montserrat"/>
                <a:ea typeface="Montserrat"/>
                <a:cs typeface="Montserrat"/>
                <a:sym typeface="Montserrat"/>
              </a:rPr>
              <a:t>Low Risk</a:t>
            </a:r>
            <a:endParaRPr sz="1200">
              <a:solidFill>
                <a:schemeClr val="dk2"/>
              </a:solidFill>
              <a:latin typeface="Montserrat"/>
              <a:ea typeface="Montserrat"/>
              <a:cs typeface="Montserrat"/>
              <a:sym typeface="Montserrat"/>
            </a:endParaRPr>
          </a:p>
          <a:p>
            <a:pPr indent="0" lvl="0" marL="0" rtl="0" algn="l">
              <a:spcBef>
                <a:spcPts val="0"/>
              </a:spcBef>
              <a:spcAft>
                <a:spcPts val="0"/>
              </a:spcAft>
              <a:buNone/>
            </a:pPr>
            <a:r>
              <a:t/>
            </a:r>
            <a:endParaRPr sz="1200">
              <a:solidFill>
                <a:schemeClr val="dk2"/>
              </a:solidFill>
              <a:latin typeface="Montserrat"/>
              <a:ea typeface="Montserrat"/>
              <a:cs typeface="Montserrat"/>
              <a:sym typeface="Montserrat"/>
            </a:endParaRPr>
          </a:p>
          <a:p>
            <a:pPr indent="0" lvl="0" marL="0" rtl="0" algn="l">
              <a:spcBef>
                <a:spcPts val="0"/>
              </a:spcBef>
              <a:spcAft>
                <a:spcPts val="0"/>
              </a:spcAft>
              <a:buNone/>
            </a:pPr>
            <a:r>
              <a:rPr lang="en" sz="1200">
                <a:solidFill>
                  <a:schemeClr val="dk2"/>
                </a:solidFill>
                <a:latin typeface="Montserrat"/>
                <a:ea typeface="Montserrat"/>
                <a:cs typeface="Montserrat"/>
                <a:sym typeface="Montserrat"/>
              </a:rPr>
              <a:t>           High Risk</a:t>
            </a:r>
            <a:endParaRPr sz="1200">
              <a:solidFill>
                <a:schemeClr val="dk2"/>
              </a:solidFill>
              <a:latin typeface="Montserrat"/>
              <a:ea typeface="Montserrat"/>
              <a:cs typeface="Montserrat"/>
              <a:sym typeface="Montserrat"/>
            </a:endParaRPr>
          </a:p>
          <a:p>
            <a:pPr indent="0" lvl="0" marL="0" rtl="0" algn="l">
              <a:spcBef>
                <a:spcPts val="0"/>
              </a:spcBef>
              <a:spcAft>
                <a:spcPts val="0"/>
              </a:spcAft>
              <a:buNone/>
            </a:pPr>
            <a:r>
              <a:t/>
            </a:r>
            <a:endParaRPr sz="1200">
              <a:solidFill>
                <a:schemeClr val="dk2"/>
              </a:solidFill>
              <a:latin typeface="Montserrat"/>
              <a:ea typeface="Montserrat"/>
              <a:cs typeface="Montserrat"/>
              <a:sym typeface="Montserrat"/>
            </a:endParaRPr>
          </a:p>
          <a:p>
            <a:pPr indent="0" lvl="0" marL="0" rtl="0" algn="l">
              <a:spcBef>
                <a:spcPts val="0"/>
              </a:spcBef>
              <a:spcAft>
                <a:spcPts val="0"/>
              </a:spcAft>
              <a:buNone/>
            </a:pPr>
            <a:r>
              <a:rPr lang="en" sz="1200">
                <a:solidFill>
                  <a:schemeClr val="dk2"/>
                </a:solidFill>
                <a:latin typeface="Montserrat"/>
                <a:ea typeface="Montserrat"/>
                <a:cs typeface="Montserrat"/>
                <a:sym typeface="Montserrat"/>
              </a:rPr>
              <a:t>           Very High Risk </a:t>
            </a:r>
            <a:endParaRPr sz="1200">
              <a:solidFill>
                <a:schemeClr val="dk2"/>
              </a:solidFill>
              <a:latin typeface="Montserrat"/>
              <a:ea typeface="Montserrat"/>
              <a:cs typeface="Montserrat"/>
              <a:sym typeface="Montserrat"/>
            </a:endParaRPr>
          </a:p>
          <a:p>
            <a:pPr indent="-304800" lvl="0" marL="457200" rtl="0" algn="l">
              <a:spcBef>
                <a:spcPts val="0"/>
              </a:spcBef>
              <a:spcAft>
                <a:spcPts val="0"/>
              </a:spcAft>
              <a:buClr>
                <a:schemeClr val="dk2"/>
              </a:buClr>
              <a:buSzPts val="1200"/>
              <a:buFont typeface="Montserrat"/>
              <a:buChar char="-"/>
            </a:pPr>
            <a:r>
              <a:rPr lang="en" sz="1200">
                <a:solidFill>
                  <a:schemeClr val="dk2"/>
                </a:solidFill>
                <a:latin typeface="Montserrat"/>
                <a:ea typeface="Montserrat"/>
                <a:cs typeface="Montserrat"/>
                <a:sym typeface="Montserrat"/>
              </a:rPr>
              <a:t>Below 1 std of the mean survival probability</a:t>
            </a:r>
            <a:endParaRPr sz="1200">
              <a:solidFill>
                <a:schemeClr val="dk2"/>
              </a:solidFill>
              <a:latin typeface="Montserrat"/>
              <a:ea typeface="Montserrat"/>
              <a:cs typeface="Montserrat"/>
              <a:sym typeface="Montserrat"/>
            </a:endParaRPr>
          </a:p>
        </p:txBody>
      </p:sp>
      <p:sp>
        <p:nvSpPr>
          <p:cNvPr id="215" name="Google Shape;215;p34"/>
          <p:cNvSpPr/>
          <p:nvPr/>
        </p:nvSpPr>
        <p:spPr>
          <a:xfrm>
            <a:off x="177950" y="2472225"/>
            <a:ext cx="130800" cy="129900"/>
          </a:xfrm>
          <a:prstGeom prst="ellipse">
            <a:avLst/>
          </a:prstGeom>
          <a:solidFill>
            <a:srgbClr val="FF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16" name="Google Shape;216;p34"/>
          <p:cNvSpPr/>
          <p:nvPr/>
        </p:nvSpPr>
        <p:spPr>
          <a:xfrm>
            <a:off x="427125" y="2472225"/>
            <a:ext cx="130800" cy="129900"/>
          </a:xfrm>
          <a:prstGeom prst="ellipse">
            <a:avLst/>
          </a:prstGeom>
          <a:solidFill>
            <a:srgbClr val="FF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cxnSp>
        <p:nvCxnSpPr>
          <p:cNvPr id="217" name="Google Shape;217;p34"/>
          <p:cNvCxnSpPr>
            <a:stCxn id="215" idx="6"/>
            <a:endCxn id="216" idx="2"/>
          </p:cNvCxnSpPr>
          <p:nvPr/>
        </p:nvCxnSpPr>
        <p:spPr>
          <a:xfrm>
            <a:off x="308750" y="2537175"/>
            <a:ext cx="118500" cy="0"/>
          </a:xfrm>
          <a:prstGeom prst="straightConnector1">
            <a:avLst/>
          </a:prstGeom>
          <a:noFill/>
          <a:ln cap="flat" cmpd="sng" w="9525">
            <a:solidFill>
              <a:srgbClr val="FF0000"/>
            </a:solidFill>
            <a:prstDash val="solid"/>
            <a:round/>
            <a:headEnd len="med" w="med" type="none"/>
            <a:tailEnd len="med" w="med" type="none"/>
          </a:ln>
        </p:spPr>
      </p:cxnSp>
      <p:sp>
        <p:nvSpPr>
          <p:cNvPr id="218" name="Google Shape;218;p34"/>
          <p:cNvSpPr/>
          <p:nvPr/>
        </p:nvSpPr>
        <p:spPr>
          <a:xfrm>
            <a:off x="178013" y="2121500"/>
            <a:ext cx="130800" cy="129900"/>
          </a:xfrm>
          <a:prstGeom prst="ellipse">
            <a:avLst/>
          </a:prstGeom>
          <a:solidFill>
            <a:srgbClr val="F4CCC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19" name="Google Shape;219;p34"/>
          <p:cNvSpPr/>
          <p:nvPr/>
        </p:nvSpPr>
        <p:spPr>
          <a:xfrm>
            <a:off x="427188" y="2121500"/>
            <a:ext cx="130800" cy="129900"/>
          </a:xfrm>
          <a:prstGeom prst="ellipse">
            <a:avLst/>
          </a:prstGeom>
          <a:solidFill>
            <a:srgbClr val="F4CCC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cxnSp>
        <p:nvCxnSpPr>
          <p:cNvPr id="220" name="Google Shape;220;p34"/>
          <p:cNvCxnSpPr>
            <a:stCxn id="218" idx="6"/>
            <a:endCxn id="219" idx="2"/>
          </p:cNvCxnSpPr>
          <p:nvPr/>
        </p:nvCxnSpPr>
        <p:spPr>
          <a:xfrm>
            <a:off x="308813" y="2186450"/>
            <a:ext cx="118500" cy="0"/>
          </a:xfrm>
          <a:prstGeom prst="straightConnector1">
            <a:avLst/>
          </a:prstGeom>
          <a:noFill/>
          <a:ln cap="flat" cmpd="sng" w="9525">
            <a:solidFill>
              <a:srgbClr val="F4CCCC"/>
            </a:solidFill>
            <a:prstDash val="solid"/>
            <a:round/>
            <a:headEnd len="med" w="med" type="none"/>
            <a:tailEnd len="med" w="med" type="none"/>
          </a:ln>
        </p:spPr>
      </p:cxnSp>
      <p:sp>
        <p:nvSpPr>
          <p:cNvPr id="221" name="Google Shape;221;p34"/>
          <p:cNvSpPr/>
          <p:nvPr/>
        </p:nvSpPr>
        <p:spPr>
          <a:xfrm>
            <a:off x="178088" y="2847888"/>
            <a:ext cx="130800" cy="129900"/>
          </a:xfrm>
          <a:prstGeom prst="ellipse">
            <a:avLst/>
          </a:prstGeom>
          <a:solidFill>
            <a:srgbClr val="98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2" name="Google Shape;222;p34"/>
          <p:cNvSpPr/>
          <p:nvPr/>
        </p:nvSpPr>
        <p:spPr>
          <a:xfrm>
            <a:off x="427263" y="2847888"/>
            <a:ext cx="130800" cy="129900"/>
          </a:xfrm>
          <a:prstGeom prst="ellipse">
            <a:avLst/>
          </a:prstGeom>
          <a:solidFill>
            <a:srgbClr val="98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cxnSp>
        <p:nvCxnSpPr>
          <p:cNvPr id="223" name="Google Shape;223;p34"/>
          <p:cNvCxnSpPr>
            <a:stCxn id="221" idx="6"/>
            <a:endCxn id="222" idx="2"/>
          </p:cNvCxnSpPr>
          <p:nvPr/>
        </p:nvCxnSpPr>
        <p:spPr>
          <a:xfrm>
            <a:off x="308888" y="2912838"/>
            <a:ext cx="118500" cy="0"/>
          </a:xfrm>
          <a:prstGeom prst="straightConnector1">
            <a:avLst/>
          </a:prstGeom>
          <a:noFill/>
          <a:ln cap="flat" cmpd="sng" w="9525">
            <a:solidFill>
              <a:srgbClr val="980000"/>
            </a:solidFill>
            <a:prstDash val="solid"/>
            <a:round/>
            <a:headEnd len="med" w="med" type="none"/>
            <a:tailEnd len="med" w="med" type="none"/>
          </a:ln>
        </p:spPr>
      </p:cxnSp>
      <p:pic>
        <p:nvPicPr>
          <p:cNvPr id="224" name="Google Shape;224;p34"/>
          <p:cNvPicPr preferRelativeResize="0"/>
          <p:nvPr/>
        </p:nvPicPr>
        <p:blipFill rotWithShape="1">
          <a:blip r:embed="rId3">
            <a:alphaModFix/>
          </a:blip>
          <a:srcRect b="0" l="0" r="18327" t="0"/>
          <a:stretch/>
        </p:blipFill>
        <p:spPr>
          <a:xfrm>
            <a:off x="3094425" y="1077350"/>
            <a:ext cx="5395826" cy="37957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5"/>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0" lang="en" sz="1879">
                <a:latin typeface="Montserrat"/>
                <a:ea typeface="Montserrat"/>
                <a:cs typeface="Montserrat"/>
                <a:sym typeface="Montserrat"/>
              </a:rPr>
              <a:t>High Risk Customers Can Be Segmented into High Tenure vs Low Tenure for Targeted Churn Prevention Strategy</a:t>
            </a:r>
            <a:endParaRPr b="0" sz="880">
              <a:latin typeface="Montserrat"/>
              <a:ea typeface="Montserrat"/>
              <a:cs typeface="Montserrat"/>
              <a:sym typeface="Montserrat"/>
            </a:endParaRPr>
          </a:p>
        </p:txBody>
      </p:sp>
      <p:sp>
        <p:nvSpPr>
          <p:cNvPr id="230" name="Google Shape;230;p3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31" name="Google Shape;231;p35"/>
          <p:cNvSpPr txBox="1"/>
          <p:nvPr/>
        </p:nvSpPr>
        <p:spPr>
          <a:xfrm>
            <a:off x="120950" y="1989700"/>
            <a:ext cx="2549100" cy="258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2"/>
                </a:solidFill>
                <a:latin typeface="Lato"/>
                <a:ea typeface="Lato"/>
                <a:cs typeface="Lato"/>
                <a:sym typeface="Lato"/>
              </a:rPr>
              <a:t>              	</a:t>
            </a:r>
            <a:r>
              <a:rPr lang="en" sz="1200">
                <a:solidFill>
                  <a:schemeClr val="dk2"/>
                </a:solidFill>
                <a:latin typeface="Montserrat"/>
                <a:ea typeface="Montserrat"/>
                <a:cs typeface="Montserrat"/>
                <a:sym typeface="Montserrat"/>
              </a:rPr>
              <a:t>Short Tenure Group</a:t>
            </a:r>
            <a:endParaRPr sz="1200">
              <a:solidFill>
                <a:schemeClr val="dk2"/>
              </a:solidFill>
              <a:latin typeface="Montserrat"/>
              <a:ea typeface="Montserrat"/>
              <a:cs typeface="Montserrat"/>
              <a:sym typeface="Montserrat"/>
            </a:endParaRPr>
          </a:p>
          <a:p>
            <a:pPr indent="0" lvl="0" marL="0" rtl="0" algn="l">
              <a:spcBef>
                <a:spcPts val="0"/>
              </a:spcBef>
              <a:spcAft>
                <a:spcPts val="0"/>
              </a:spcAft>
              <a:buNone/>
            </a:pPr>
            <a:r>
              <a:t/>
            </a:r>
            <a:endParaRPr sz="1200">
              <a:solidFill>
                <a:schemeClr val="dk2"/>
              </a:solidFill>
              <a:latin typeface="Montserrat"/>
              <a:ea typeface="Montserrat"/>
              <a:cs typeface="Montserrat"/>
              <a:sym typeface="Montserrat"/>
            </a:endParaRPr>
          </a:p>
          <a:p>
            <a:pPr indent="0" lvl="0" marL="0" rtl="0" algn="l">
              <a:spcBef>
                <a:spcPts val="0"/>
              </a:spcBef>
              <a:spcAft>
                <a:spcPts val="0"/>
              </a:spcAft>
              <a:buNone/>
            </a:pPr>
            <a:r>
              <a:rPr lang="en" sz="1200">
                <a:solidFill>
                  <a:schemeClr val="dk2"/>
                </a:solidFill>
                <a:latin typeface="Montserrat"/>
                <a:ea typeface="Montserrat"/>
                <a:cs typeface="Montserrat"/>
                <a:sym typeface="Montserrat"/>
              </a:rPr>
              <a:t>           	Long Tenure Group</a:t>
            </a:r>
            <a:endParaRPr sz="1200">
              <a:solidFill>
                <a:schemeClr val="dk2"/>
              </a:solidFill>
              <a:latin typeface="Montserrat"/>
              <a:ea typeface="Montserrat"/>
              <a:cs typeface="Montserrat"/>
              <a:sym typeface="Montserrat"/>
            </a:endParaRPr>
          </a:p>
          <a:p>
            <a:pPr indent="0" lvl="0" marL="0" rtl="0" algn="l">
              <a:spcBef>
                <a:spcPts val="0"/>
              </a:spcBef>
              <a:spcAft>
                <a:spcPts val="0"/>
              </a:spcAft>
              <a:buNone/>
            </a:pPr>
            <a:r>
              <a:rPr lang="en" sz="1200">
                <a:solidFill>
                  <a:schemeClr val="dk2"/>
                </a:solidFill>
                <a:latin typeface="Montserrat"/>
                <a:ea typeface="Montserrat"/>
                <a:cs typeface="Montserrat"/>
                <a:sym typeface="Montserrat"/>
              </a:rPr>
              <a:t>	</a:t>
            </a:r>
            <a:endParaRPr sz="1200">
              <a:solidFill>
                <a:schemeClr val="dk2"/>
              </a:solidFill>
              <a:latin typeface="Montserrat"/>
              <a:ea typeface="Montserrat"/>
              <a:cs typeface="Montserrat"/>
              <a:sym typeface="Montserrat"/>
            </a:endParaRPr>
          </a:p>
          <a:p>
            <a:pPr indent="0" lvl="0" marL="0" rtl="0" algn="l">
              <a:spcBef>
                <a:spcPts val="0"/>
              </a:spcBef>
              <a:spcAft>
                <a:spcPts val="0"/>
              </a:spcAft>
              <a:buNone/>
            </a:pPr>
            <a:r>
              <a:rPr lang="en" sz="1200">
                <a:solidFill>
                  <a:schemeClr val="dk2"/>
                </a:solidFill>
                <a:latin typeface="Montserrat"/>
                <a:ea typeface="Montserrat"/>
                <a:cs typeface="Montserrat"/>
                <a:sym typeface="Montserrat"/>
              </a:rPr>
              <a:t>	Big Spenders</a:t>
            </a:r>
            <a:endParaRPr sz="1200">
              <a:solidFill>
                <a:schemeClr val="dk2"/>
              </a:solidFill>
              <a:latin typeface="Montserrat"/>
              <a:ea typeface="Montserrat"/>
              <a:cs typeface="Montserrat"/>
              <a:sym typeface="Montserrat"/>
            </a:endParaRPr>
          </a:p>
          <a:p>
            <a:pPr indent="0" lvl="0" marL="0" rtl="0" algn="l">
              <a:spcBef>
                <a:spcPts val="0"/>
              </a:spcBef>
              <a:spcAft>
                <a:spcPts val="0"/>
              </a:spcAft>
              <a:buNone/>
            </a:pPr>
            <a:r>
              <a:t/>
            </a:r>
            <a:endParaRPr sz="1200">
              <a:solidFill>
                <a:schemeClr val="dk2"/>
              </a:solidFill>
              <a:latin typeface="Montserrat"/>
              <a:ea typeface="Montserrat"/>
              <a:cs typeface="Montserrat"/>
              <a:sym typeface="Montserrat"/>
            </a:endParaRPr>
          </a:p>
          <a:p>
            <a:pPr indent="0" lvl="0" marL="0" rtl="0" algn="l">
              <a:spcBef>
                <a:spcPts val="0"/>
              </a:spcBef>
              <a:spcAft>
                <a:spcPts val="0"/>
              </a:spcAft>
              <a:buNone/>
            </a:pPr>
            <a:r>
              <a:rPr lang="en" sz="1200">
                <a:solidFill>
                  <a:schemeClr val="dk2"/>
                </a:solidFill>
                <a:latin typeface="Montserrat"/>
                <a:ea typeface="Montserrat"/>
                <a:cs typeface="Montserrat"/>
                <a:sym typeface="Montserrat"/>
              </a:rPr>
              <a:t>           </a:t>
            </a:r>
            <a:endParaRPr sz="1200">
              <a:solidFill>
                <a:schemeClr val="dk2"/>
              </a:solidFill>
              <a:latin typeface="Montserrat"/>
              <a:ea typeface="Montserrat"/>
              <a:cs typeface="Montserrat"/>
              <a:sym typeface="Montserrat"/>
            </a:endParaRPr>
          </a:p>
        </p:txBody>
      </p:sp>
      <p:sp>
        <p:nvSpPr>
          <p:cNvPr id="232" name="Google Shape;232;p35"/>
          <p:cNvSpPr/>
          <p:nvPr/>
        </p:nvSpPr>
        <p:spPr>
          <a:xfrm>
            <a:off x="311700" y="2022700"/>
            <a:ext cx="264600" cy="268800"/>
          </a:xfrm>
          <a:prstGeom prst="ellipse">
            <a:avLst/>
          </a:prstGeom>
          <a:solidFill>
            <a:srgbClr val="98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33" name="Google Shape;233;p35"/>
          <p:cNvSpPr/>
          <p:nvPr/>
        </p:nvSpPr>
        <p:spPr>
          <a:xfrm>
            <a:off x="311700" y="2412375"/>
            <a:ext cx="264600" cy="268800"/>
          </a:xfrm>
          <a:prstGeom prst="ellipse">
            <a:avLst/>
          </a:prstGeom>
          <a:solidFill>
            <a:srgbClr val="FF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34" name="Google Shape;234;p35"/>
          <p:cNvSpPr/>
          <p:nvPr/>
        </p:nvSpPr>
        <p:spPr>
          <a:xfrm>
            <a:off x="311700" y="2775750"/>
            <a:ext cx="264600" cy="268800"/>
          </a:xfrm>
          <a:prstGeom prst="ellipse">
            <a:avLst/>
          </a:prstGeom>
          <a:solidFill>
            <a:srgbClr val="F4CCCC">
              <a:alpha val="5696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pic>
        <p:nvPicPr>
          <p:cNvPr id="235" name="Google Shape;235;p35"/>
          <p:cNvPicPr preferRelativeResize="0"/>
          <p:nvPr/>
        </p:nvPicPr>
        <p:blipFill rotWithShape="1">
          <a:blip r:embed="rId3">
            <a:alphaModFix/>
          </a:blip>
          <a:srcRect b="0" l="0" r="7227" t="0"/>
          <a:stretch/>
        </p:blipFill>
        <p:spPr>
          <a:xfrm>
            <a:off x="2913975" y="1188263"/>
            <a:ext cx="5790724" cy="3571375"/>
          </a:xfrm>
          <a:prstGeom prst="rect">
            <a:avLst/>
          </a:prstGeom>
          <a:noFill/>
          <a:ln>
            <a:noFill/>
          </a:ln>
        </p:spPr>
      </p:pic>
      <p:sp>
        <p:nvSpPr>
          <p:cNvPr id="236" name="Google Shape;236;p35"/>
          <p:cNvSpPr/>
          <p:nvPr/>
        </p:nvSpPr>
        <p:spPr>
          <a:xfrm>
            <a:off x="8614700" y="1377925"/>
            <a:ext cx="217500" cy="7581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6"/>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0" lang="en" sz="1879">
                <a:latin typeface="Montserrat"/>
                <a:ea typeface="Montserrat"/>
                <a:cs typeface="Montserrat"/>
                <a:sym typeface="Montserrat"/>
              </a:rPr>
              <a:t>Differences in Company Attributes Allow You to Refine These Strategies </a:t>
            </a:r>
            <a:endParaRPr b="0" sz="1879">
              <a:latin typeface="Montserrat"/>
              <a:ea typeface="Montserrat"/>
              <a:cs typeface="Montserrat"/>
              <a:sym typeface="Montserrat"/>
            </a:endParaRPr>
          </a:p>
        </p:txBody>
      </p:sp>
      <p:sp>
        <p:nvSpPr>
          <p:cNvPr id="242" name="Google Shape;242;p3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43" name="Google Shape;243;p36"/>
          <p:cNvSpPr/>
          <p:nvPr/>
        </p:nvSpPr>
        <p:spPr>
          <a:xfrm>
            <a:off x="2901550" y="1044300"/>
            <a:ext cx="2870700" cy="2097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44" name="Google Shape;244;p36"/>
          <p:cNvSpPr/>
          <p:nvPr/>
        </p:nvSpPr>
        <p:spPr>
          <a:xfrm>
            <a:off x="4259800" y="4837875"/>
            <a:ext cx="406500" cy="1611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pic>
        <p:nvPicPr>
          <p:cNvPr id="245" name="Google Shape;245;p36"/>
          <p:cNvPicPr preferRelativeResize="0"/>
          <p:nvPr/>
        </p:nvPicPr>
        <p:blipFill>
          <a:blip r:embed="rId3">
            <a:alphaModFix/>
          </a:blip>
          <a:stretch>
            <a:fillRect/>
          </a:stretch>
        </p:blipFill>
        <p:spPr>
          <a:xfrm>
            <a:off x="1383625" y="1044300"/>
            <a:ext cx="6742460" cy="3853826"/>
          </a:xfrm>
          <a:prstGeom prst="rect">
            <a:avLst/>
          </a:prstGeom>
          <a:noFill/>
          <a:ln>
            <a:noFill/>
          </a:ln>
        </p:spPr>
      </p:pic>
      <p:sp>
        <p:nvSpPr>
          <p:cNvPr id="246" name="Google Shape;246;p36"/>
          <p:cNvSpPr/>
          <p:nvPr/>
        </p:nvSpPr>
        <p:spPr>
          <a:xfrm>
            <a:off x="2292525" y="4569075"/>
            <a:ext cx="4313700" cy="3936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47" name="Google Shape;247;p36"/>
          <p:cNvSpPr txBox="1"/>
          <p:nvPr/>
        </p:nvSpPr>
        <p:spPr>
          <a:xfrm>
            <a:off x="2250350" y="4569075"/>
            <a:ext cx="1115400" cy="20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chemeClr val="dk2"/>
                </a:solidFill>
                <a:latin typeface="Montserrat"/>
                <a:ea typeface="Montserrat"/>
                <a:cs typeface="Montserrat"/>
                <a:sym typeface="Montserrat"/>
              </a:rPr>
              <a:t>Long Tenured</a:t>
            </a:r>
            <a:endParaRPr sz="900">
              <a:solidFill>
                <a:schemeClr val="dk2"/>
              </a:solidFill>
              <a:latin typeface="Montserrat"/>
              <a:ea typeface="Montserrat"/>
              <a:cs typeface="Montserrat"/>
              <a:sym typeface="Montserrat"/>
            </a:endParaRPr>
          </a:p>
        </p:txBody>
      </p:sp>
      <p:sp>
        <p:nvSpPr>
          <p:cNvPr id="248" name="Google Shape;248;p36"/>
          <p:cNvSpPr txBox="1"/>
          <p:nvPr/>
        </p:nvSpPr>
        <p:spPr>
          <a:xfrm>
            <a:off x="4054900" y="4569075"/>
            <a:ext cx="1115400" cy="20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chemeClr val="dk2"/>
                </a:solidFill>
                <a:latin typeface="Montserrat"/>
                <a:ea typeface="Montserrat"/>
                <a:cs typeface="Montserrat"/>
                <a:sym typeface="Montserrat"/>
              </a:rPr>
              <a:t>Short </a:t>
            </a:r>
            <a:r>
              <a:rPr lang="en" sz="900">
                <a:solidFill>
                  <a:schemeClr val="dk2"/>
                </a:solidFill>
                <a:latin typeface="Montserrat"/>
                <a:ea typeface="Montserrat"/>
                <a:cs typeface="Montserrat"/>
                <a:sym typeface="Montserrat"/>
              </a:rPr>
              <a:t>Tenured</a:t>
            </a:r>
            <a:endParaRPr sz="900">
              <a:solidFill>
                <a:schemeClr val="dk2"/>
              </a:solidFill>
              <a:latin typeface="Montserrat"/>
              <a:ea typeface="Montserrat"/>
              <a:cs typeface="Montserrat"/>
              <a:sym typeface="Montserrat"/>
            </a:endParaRPr>
          </a:p>
        </p:txBody>
      </p:sp>
      <p:sp>
        <p:nvSpPr>
          <p:cNvPr id="249" name="Google Shape;249;p36"/>
          <p:cNvSpPr txBox="1"/>
          <p:nvPr/>
        </p:nvSpPr>
        <p:spPr>
          <a:xfrm>
            <a:off x="5880825" y="4569075"/>
            <a:ext cx="1115400" cy="20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chemeClr val="dk2"/>
                </a:solidFill>
                <a:latin typeface="Montserrat"/>
                <a:ea typeface="Montserrat"/>
                <a:cs typeface="Montserrat"/>
                <a:sym typeface="Montserrat"/>
              </a:rPr>
              <a:t>Big Spenders</a:t>
            </a:r>
            <a:endParaRPr sz="900">
              <a:solidFill>
                <a:schemeClr val="dk2"/>
              </a:solidFill>
              <a:latin typeface="Montserrat"/>
              <a:ea typeface="Montserrat"/>
              <a:cs typeface="Montserrat"/>
              <a:sym typeface="Montserrat"/>
            </a:endParaRPr>
          </a:p>
        </p:txBody>
      </p:sp>
      <p:sp>
        <p:nvSpPr>
          <p:cNvPr id="250" name="Google Shape;250;p36"/>
          <p:cNvSpPr/>
          <p:nvPr/>
        </p:nvSpPr>
        <p:spPr>
          <a:xfrm>
            <a:off x="6259525" y="4463025"/>
            <a:ext cx="283500" cy="58200"/>
          </a:xfrm>
          <a:prstGeom prst="rect">
            <a:avLst/>
          </a:prstGeom>
          <a:solidFill>
            <a:srgbClr val="FA6F7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37"/>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990"/>
              <a:buFont typeface="Arial"/>
              <a:buNone/>
            </a:pPr>
            <a:r>
              <a:rPr b="0" lang="en" sz="1892">
                <a:latin typeface="Montserrat"/>
                <a:ea typeface="Montserrat"/>
                <a:cs typeface="Montserrat"/>
                <a:sym typeface="Montserrat"/>
              </a:rPr>
              <a:t>Differences in Company Attributes Allow You to Refine These Strategies </a:t>
            </a:r>
            <a:endParaRPr b="0" sz="1892">
              <a:latin typeface="Montserrat"/>
              <a:ea typeface="Montserrat"/>
              <a:cs typeface="Montserrat"/>
              <a:sym typeface="Montserrat"/>
            </a:endParaRPr>
          </a:p>
          <a:p>
            <a:pPr indent="0" lvl="0" marL="0" rtl="0" algn="l">
              <a:spcBef>
                <a:spcPts val="0"/>
              </a:spcBef>
              <a:spcAft>
                <a:spcPts val="0"/>
              </a:spcAft>
              <a:buSzPts val="990"/>
              <a:buNone/>
            </a:pPr>
            <a:r>
              <a:t/>
            </a:r>
            <a:endParaRPr sz="3080"/>
          </a:p>
        </p:txBody>
      </p:sp>
      <p:sp>
        <p:nvSpPr>
          <p:cNvPr id="256" name="Google Shape;256;p3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257" name="Google Shape;257;p37"/>
          <p:cNvPicPr preferRelativeResize="0"/>
          <p:nvPr/>
        </p:nvPicPr>
        <p:blipFill>
          <a:blip r:embed="rId3">
            <a:alphaModFix/>
          </a:blip>
          <a:stretch>
            <a:fillRect/>
          </a:stretch>
        </p:blipFill>
        <p:spPr>
          <a:xfrm>
            <a:off x="1406250" y="1017450"/>
            <a:ext cx="6804475" cy="3837175"/>
          </a:xfrm>
          <a:prstGeom prst="rect">
            <a:avLst/>
          </a:prstGeom>
          <a:noFill/>
          <a:ln>
            <a:noFill/>
          </a:ln>
        </p:spPr>
      </p:pic>
      <p:sp>
        <p:nvSpPr>
          <p:cNvPr id="258" name="Google Shape;258;p37"/>
          <p:cNvSpPr/>
          <p:nvPr/>
        </p:nvSpPr>
        <p:spPr>
          <a:xfrm>
            <a:off x="2292525" y="4548300"/>
            <a:ext cx="4313700" cy="3936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59" name="Google Shape;259;p37"/>
          <p:cNvSpPr txBox="1"/>
          <p:nvPr/>
        </p:nvSpPr>
        <p:spPr>
          <a:xfrm>
            <a:off x="2250350" y="4548300"/>
            <a:ext cx="1115400" cy="20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chemeClr val="dk2"/>
                </a:solidFill>
                <a:latin typeface="Montserrat"/>
                <a:ea typeface="Montserrat"/>
                <a:cs typeface="Montserrat"/>
                <a:sym typeface="Montserrat"/>
              </a:rPr>
              <a:t> </a:t>
            </a:r>
            <a:r>
              <a:rPr lang="en" sz="900">
                <a:solidFill>
                  <a:schemeClr val="dk2"/>
                </a:solidFill>
                <a:latin typeface="Montserrat"/>
                <a:ea typeface="Montserrat"/>
                <a:cs typeface="Montserrat"/>
                <a:sym typeface="Montserrat"/>
              </a:rPr>
              <a:t>Long Tenured</a:t>
            </a:r>
            <a:endParaRPr sz="900">
              <a:solidFill>
                <a:schemeClr val="dk2"/>
              </a:solidFill>
              <a:latin typeface="Montserrat"/>
              <a:ea typeface="Montserrat"/>
              <a:cs typeface="Montserrat"/>
              <a:sym typeface="Montserrat"/>
            </a:endParaRPr>
          </a:p>
        </p:txBody>
      </p:sp>
      <p:sp>
        <p:nvSpPr>
          <p:cNvPr id="260" name="Google Shape;260;p37"/>
          <p:cNvSpPr txBox="1"/>
          <p:nvPr/>
        </p:nvSpPr>
        <p:spPr>
          <a:xfrm>
            <a:off x="3969350" y="4548300"/>
            <a:ext cx="1203300" cy="20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chemeClr val="dk2"/>
                </a:solidFill>
                <a:latin typeface="Montserrat"/>
                <a:ea typeface="Montserrat"/>
                <a:cs typeface="Montserrat"/>
                <a:sym typeface="Montserrat"/>
              </a:rPr>
              <a:t>    </a:t>
            </a:r>
            <a:r>
              <a:rPr lang="en" sz="900">
                <a:solidFill>
                  <a:schemeClr val="dk2"/>
                </a:solidFill>
                <a:latin typeface="Montserrat"/>
                <a:ea typeface="Montserrat"/>
                <a:cs typeface="Montserrat"/>
                <a:sym typeface="Montserrat"/>
              </a:rPr>
              <a:t>Short Tenured</a:t>
            </a:r>
            <a:endParaRPr sz="900">
              <a:solidFill>
                <a:schemeClr val="dk2"/>
              </a:solidFill>
              <a:latin typeface="Montserrat"/>
              <a:ea typeface="Montserrat"/>
              <a:cs typeface="Montserrat"/>
              <a:sym typeface="Montserrat"/>
            </a:endParaRPr>
          </a:p>
        </p:txBody>
      </p:sp>
      <p:sp>
        <p:nvSpPr>
          <p:cNvPr id="261" name="Google Shape;261;p37"/>
          <p:cNvSpPr txBox="1"/>
          <p:nvPr/>
        </p:nvSpPr>
        <p:spPr>
          <a:xfrm>
            <a:off x="5778250" y="4548300"/>
            <a:ext cx="1115400" cy="20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900">
                <a:solidFill>
                  <a:schemeClr val="dk2"/>
                </a:solidFill>
                <a:latin typeface="Montserrat"/>
                <a:ea typeface="Montserrat"/>
                <a:cs typeface="Montserrat"/>
                <a:sym typeface="Montserrat"/>
              </a:rPr>
              <a:t>     </a:t>
            </a:r>
            <a:r>
              <a:rPr lang="en" sz="900">
                <a:solidFill>
                  <a:schemeClr val="dk2"/>
                </a:solidFill>
                <a:latin typeface="Montserrat"/>
                <a:ea typeface="Montserrat"/>
                <a:cs typeface="Montserrat"/>
                <a:sym typeface="Montserrat"/>
              </a:rPr>
              <a:t>Big Spenders</a:t>
            </a:r>
            <a:endParaRPr sz="900">
              <a:solidFill>
                <a:schemeClr val="dk2"/>
              </a:solidFill>
              <a:latin typeface="Montserrat"/>
              <a:ea typeface="Montserrat"/>
              <a:cs typeface="Montserrat"/>
              <a:sym typeface="Montserrat"/>
            </a:endParaRPr>
          </a:p>
        </p:txBody>
      </p:sp>
      <p:sp>
        <p:nvSpPr>
          <p:cNvPr id="262" name="Google Shape;262;p37"/>
          <p:cNvSpPr/>
          <p:nvPr/>
        </p:nvSpPr>
        <p:spPr>
          <a:xfrm>
            <a:off x="6250625" y="4420750"/>
            <a:ext cx="283500" cy="58200"/>
          </a:xfrm>
          <a:prstGeom prst="rect">
            <a:avLst/>
          </a:prstGeom>
          <a:solidFill>
            <a:srgbClr val="FA6F7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38"/>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0" lang="en">
                <a:latin typeface="Montserrat"/>
                <a:ea typeface="Montserrat"/>
                <a:cs typeface="Montserrat"/>
                <a:sym typeface="Montserrat"/>
              </a:rPr>
              <a:t>Recommendations </a:t>
            </a:r>
            <a:endParaRPr b="0">
              <a:latin typeface="Montserrat"/>
              <a:ea typeface="Montserrat"/>
              <a:cs typeface="Montserrat"/>
              <a:sym typeface="Montserrat"/>
            </a:endParaRPr>
          </a:p>
        </p:txBody>
      </p:sp>
      <p:sp>
        <p:nvSpPr>
          <p:cNvPr id="268" name="Google Shape;268;p3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69" name="Google Shape;269;p38"/>
          <p:cNvSpPr txBox="1"/>
          <p:nvPr/>
        </p:nvSpPr>
        <p:spPr>
          <a:xfrm>
            <a:off x="383850" y="1184425"/>
            <a:ext cx="8106300" cy="3496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800">
                <a:solidFill>
                  <a:schemeClr val="dk2"/>
                </a:solidFill>
                <a:latin typeface="Montserrat"/>
                <a:ea typeface="Montserrat"/>
                <a:cs typeface="Montserrat"/>
                <a:sym typeface="Montserrat"/>
              </a:rPr>
              <a:t>Assess Customers Individually: </a:t>
            </a:r>
            <a:r>
              <a:rPr lang="en" sz="1800">
                <a:solidFill>
                  <a:schemeClr val="dk2"/>
                </a:solidFill>
                <a:latin typeface="Montserrat"/>
                <a:ea typeface="Montserrat"/>
                <a:cs typeface="Montserrat"/>
                <a:sym typeface="Montserrat"/>
              </a:rPr>
              <a:t>Utilize individual plots to identify customers who are potential candidates for larger contracts or who may require intervention </a:t>
            </a:r>
            <a:endParaRPr sz="1800">
              <a:solidFill>
                <a:schemeClr val="dk2"/>
              </a:solidFill>
              <a:latin typeface="Montserrat"/>
              <a:ea typeface="Montserrat"/>
              <a:cs typeface="Montserrat"/>
              <a:sym typeface="Montserrat"/>
            </a:endParaRPr>
          </a:p>
          <a:p>
            <a:pPr indent="0" lvl="0" marL="0" rtl="0" algn="l">
              <a:lnSpc>
                <a:spcPct val="115000"/>
              </a:lnSpc>
              <a:spcBef>
                <a:spcPts val="1200"/>
              </a:spcBef>
              <a:spcAft>
                <a:spcPts val="0"/>
              </a:spcAft>
              <a:buNone/>
            </a:pPr>
            <a:r>
              <a:rPr b="1" lang="en" sz="1800">
                <a:solidFill>
                  <a:schemeClr val="dk2"/>
                </a:solidFill>
                <a:latin typeface="Montserrat"/>
                <a:ea typeface="Montserrat"/>
                <a:cs typeface="Montserrat"/>
                <a:sym typeface="Montserrat"/>
              </a:rPr>
              <a:t>Identify Churn: </a:t>
            </a:r>
            <a:r>
              <a:rPr lang="en" sz="1800">
                <a:solidFill>
                  <a:schemeClr val="dk2"/>
                </a:solidFill>
                <a:latin typeface="Montserrat"/>
                <a:ea typeface="Montserrat"/>
                <a:cs typeface="Montserrat"/>
                <a:sym typeface="Montserrat"/>
              </a:rPr>
              <a:t>Use our model to identify if a customer will churn in the next year, giving customer retention teams the opportunity to reach out and solve the customers’ specific issues </a:t>
            </a:r>
            <a:endParaRPr sz="1800">
              <a:solidFill>
                <a:schemeClr val="dk2"/>
              </a:solidFill>
              <a:latin typeface="Montserrat"/>
              <a:ea typeface="Montserrat"/>
              <a:cs typeface="Montserrat"/>
              <a:sym typeface="Montserrat"/>
            </a:endParaRPr>
          </a:p>
          <a:p>
            <a:pPr indent="0" lvl="0" marL="0" rtl="0" algn="l">
              <a:lnSpc>
                <a:spcPct val="115000"/>
              </a:lnSpc>
              <a:spcBef>
                <a:spcPts val="1200"/>
              </a:spcBef>
              <a:spcAft>
                <a:spcPts val="1200"/>
              </a:spcAft>
              <a:buNone/>
            </a:pPr>
            <a:r>
              <a:rPr b="1" lang="en" sz="1800">
                <a:solidFill>
                  <a:schemeClr val="dk2"/>
                </a:solidFill>
                <a:latin typeface="Montserrat"/>
                <a:ea typeface="Montserrat"/>
                <a:cs typeface="Montserrat"/>
                <a:sym typeface="Montserrat"/>
              </a:rPr>
              <a:t>High Risk Behaviors: </a:t>
            </a:r>
            <a:r>
              <a:rPr lang="en" sz="1800">
                <a:solidFill>
                  <a:schemeClr val="dk2"/>
                </a:solidFill>
                <a:latin typeface="Montserrat"/>
                <a:ea typeface="Montserrat"/>
                <a:cs typeface="Montserrat"/>
                <a:sym typeface="Montserrat"/>
              </a:rPr>
              <a:t>Identify customers with short contract duration and who fluctuate in their contract amount (x1/x2), as they are more likely to churn</a:t>
            </a:r>
            <a:endParaRPr sz="1600">
              <a:solidFill>
                <a:schemeClr val="dk2"/>
              </a:solidFill>
              <a:latin typeface="Montserrat"/>
              <a:ea typeface="Montserrat"/>
              <a:cs typeface="Montserrat"/>
              <a:sym typeface="Montserrat"/>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73" name="Shape 273"/>
        <p:cNvGrpSpPr/>
        <p:nvPr/>
      </p:nvGrpSpPr>
      <p:grpSpPr>
        <a:xfrm>
          <a:off x="0" y="0"/>
          <a:ext cx="0" cy="0"/>
          <a:chOff x="0" y="0"/>
          <a:chExt cx="0" cy="0"/>
        </a:xfrm>
      </p:grpSpPr>
      <p:sp>
        <p:nvSpPr>
          <p:cNvPr id="274" name="Google Shape;274;p39"/>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75" name="Google Shape;275;p39"/>
          <p:cNvSpPr txBox="1"/>
          <p:nvPr>
            <p:ph idx="1" type="body"/>
          </p:nvPr>
        </p:nvSpPr>
        <p:spPr>
          <a:xfrm>
            <a:off x="0" y="1430825"/>
            <a:ext cx="9144000" cy="3416400"/>
          </a:xfrm>
          <a:prstGeom prst="rect">
            <a:avLst/>
          </a:prstGeom>
        </p:spPr>
        <p:txBody>
          <a:bodyPr anchorCtr="0" anchor="t" bIns="91425" lIns="91425" spcFirstLastPara="1" rIns="91425" wrap="square" tIns="91425">
            <a:normAutofit fontScale="55000" lnSpcReduction="20000"/>
          </a:bodyPr>
          <a:lstStyle/>
          <a:p>
            <a:pPr indent="0" lvl="0" marL="0" rtl="0" algn="ctr">
              <a:spcBef>
                <a:spcPts val="0"/>
              </a:spcBef>
              <a:spcAft>
                <a:spcPts val="0"/>
              </a:spcAft>
              <a:buNone/>
            </a:pPr>
            <a:r>
              <a:rPr lang="en" sz="10800">
                <a:solidFill>
                  <a:srgbClr val="FFFFFF"/>
                </a:solidFill>
                <a:latin typeface="Montserrat"/>
                <a:ea typeface="Montserrat"/>
                <a:cs typeface="Montserrat"/>
                <a:sym typeface="Montserrat"/>
              </a:rPr>
              <a:t>Thank You!</a:t>
            </a:r>
            <a:endParaRPr sz="10800">
              <a:solidFill>
                <a:srgbClr val="FFFFFF"/>
              </a:solidFill>
              <a:latin typeface="Montserrat"/>
              <a:ea typeface="Montserrat"/>
              <a:cs typeface="Montserrat"/>
              <a:sym typeface="Montserrat"/>
            </a:endParaRPr>
          </a:p>
          <a:p>
            <a:pPr indent="0" lvl="0" marL="0" rtl="0" algn="ctr">
              <a:spcBef>
                <a:spcPts val="1200"/>
              </a:spcBef>
              <a:spcAft>
                <a:spcPts val="0"/>
              </a:spcAft>
              <a:buNone/>
            </a:pPr>
            <a:r>
              <a:rPr b="0" lang="en" sz="8650">
                <a:solidFill>
                  <a:schemeClr val="lt1"/>
                </a:solidFill>
                <a:latin typeface="Montserrat"/>
                <a:ea typeface="Montserrat"/>
                <a:cs typeface="Montserrat"/>
                <a:sym typeface="Montserrat"/>
              </a:rPr>
              <a:t>Any Questions?</a:t>
            </a:r>
            <a:endParaRPr b="0" sz="8650">
              <a:solidFill>
                <a:schemeClr val="lt1"/>
              </a:solidFill>
              <a:latin typeface="Montserrat"/>
              <a:ea typeface="Montserrat"/>
              <a:cs typeface="Montserrat"/>
              <a:sym typeface="Montserrat"/>
            </a:endParaRPr>
          </a:p>
          <a:p>
            <a:pPr indent="0" lvl="0" marL="0" rtl="0" algn="l">
              <a:spcBef>
                <a:spcPts val="1200"/>
              </a:spcBef>
              <a:spcAft>
                <a:spcPts val="0"/>
              </a:spcAft>
              <a:buNone/>
            </a:pPr>
            <a:r>
              <a:t/>
            </a:r>
            <a:endParaRPr sz="10800">
              <a:solidFill>
                <a:srgbClr val="FFFFFF"/>
              </a:solidFill>
              <a:latin typeface="Montserrat"/>
              <a:ea typeface="Montserrat"/>
              <a:cs typeface="Montserrat"/>
              <a:sym typeface="Montserrat"/>
            </a:endParaRPr>
          </a:p>
          <a:p>
            <a:pPr indent="0" lvl="0" marL="0" rtl="0" algn="l">
              <a:spcBef>
                <a:spcPts val="1200"/>
              </a:spcBef>
              <a:spcAft>
                <a:spcPts val="1200"/>
              </a:spcAft>
              <a:buNone/>
            </a:pPr>
            <a:r>
              <a:t/>
            </a:r>
            <a:endParaRPr sz="3200">
              <a:solidFill>
                <a:srgbClr val="292A2D"/>
              </a:solidFill>
              <a:latin typeface="Montserrat"/>
              <a:ea typeface="Montserrat"/>
              <a:cs typeface="Montserrat"/>
              <a:sym typeface="Montserrat"/>
            </a:endParaRPr>
          </a:p>
        </p:txBody>
      </p:sp>
      <p:sp>
        <p:nvSpPr>
          <p:cNvPr id="276" name="Google Shape;276;p3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80" name="Shape 280"/>
        <p:cNvGrpSpPr/>
        <p:nvPr/>
      </p:nvGrpSpPr>
      <p:grpSpPr>
        <a:xfrm>
          <a:off x="0" y="0"/>
          <a:ext cx="0" cy="0"/>
          <a:chOff x="0" y="0"/>
          <a:chExt cx="0" cy="0"/>
        </a:xfrm>
      </p:grpSpPr>
      <p:sp>
        <p:nvSpPr>
          <p:cNvPr id="281" name="Google Shape;281;p40"/>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82" name="Google Shape;282;p40"/>
          <p:cNvSpPr txBox="1"/>
          <p:nvPr>
            <p:ph idx="1" type="body"/>
          </p:nvPr>
        </p:nvSpPr>
        <p:spPr>
          <a:xfrm>
            <a:off x="-574975" y="1488200"/>
            <a:ext cx="88323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283" name="Google Shape;283;p4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284" name="Google Shape;284;p40"/>
          <p:cNvPicPr preferRelativeResize="0"/>
          <p:nvPr/>
        </p:nvPicPr>
        <p:blipFill rotWithShape="1">
          <a:blip r:embed="rId3">
            <a:alphaModFix/>
          </a:blip>
          <a:srcRect b="0" l="0" r="11730" t="0"/>
          <a:stretch/>
        </p:blipFill>
        <p:spPr>
          <a:xfrm>
            <a:off x="-1" y="1162375"/>
            <a:ext cx="4522525" cy="2552550"/>
          </a:xfrm>
          <a:prstGeom prst="rect">
            <a:avLst/>
          </a:prstGeom>
          <a:noFill/>
          <a:ln>
            <a:noFill/>
          </a:ln>
        </p:spPr>
      </p:pic>
      <p:pic>
        <p:nvPicPr>
          <p:cNvPr id="285" name="Google Shape;285;p40"/>
          <p:cNvPicPr preferRelativeResize="0"/>
          <p:nvPr/>
        </p:nvPicPr>
        <p:blipFill>
          <a:blip r:embed="rId4">
            <a:alphaModFix/>
          </a:blip>
          <a:stretch>
            <a:fillRect/>
          </a:stretch>
        </p:blipFill>
        <p:spPr>
          <a:xfrm>
            <a:off x="4572000" y="1162375"/>
            <a:ext cx="4724254" cy="25525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6"/>
          <p:cNvSpPr txBox="1"/>
          <p:nvPr>
            <p:ph type="title"/>
          </p:nvPr>
        </p:nvSpPr>
        <p:spPr>
          <a:xfrm>
            <a:off x="311700" y="513675"/>
            <a:ext cx="8520600" cy="626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b="0" lang="en" sz="3080">
                <a:latin typeface="Montserrat"/>
                <a:ea typeface="Montserrat"/>
                <a:cs typeface="Montserrat"/>
                <a:sym typeface="Montserrat"/>
              </a:rPr>
              <a:t>Agenda</a:t>
            </a:r>
            <a:endParaRPr b="0" sz="3080">
              <a:latin typeface="Montserrat"/>
              <a:ea typeface="Montserrat"/>
              <a:cs typeface="Montserrat"/>
              <a:sym typeface="Montserrat"/>
            </a:endParaRPr>
          </a:p>
        </p:txBody>
      </p:sp>
      <p:sp>
        <p:nvSpPr>
          <p:cNvPr id="113" name="Google Shape;113;p26"/>
          <p:cNvSpPr txBox="1"/>
          <p:nvPr>
            <p:ph idx="1" type="body"/>
          </p:nvPr>
        </p:nvSpPr>
        <p:spPr>
          <a:xfrm>
            <a:off x="814650" y="1284350"/>
            <a:ext cx="7514700" cy="2820300"/>
          </a:xfrm>
          <a:prstGeom prst="rect">
            <a:avLst/>
          </a:prstGeom>
        </p:spPr>
        <p:txBody>
          <a:bodyPr anchorCtr="0" anchor="t" bIns="91425" lIns="91425" spcFirstLastPara="1" rIns="91425" wrap="square" tIns="91425">
            <a:normAutofit fontScale="25000" lnSpcReduction="20000"/>
          </a:bodyPr>
          <a:lstStyle/>
          <a:p>
            <a:pPr indent="-355600" lvl="0" marL="457200" rtl="0" algn="ctr">
              <a:lnSpc>
                <a:spcPct val="200000"/>
              </a:lnSpc>
              <a:spcBef>
                <a:spcPts val="0"/>
              </a:spcBef>
              <a:spcAft>
                <a:spcPts val="0"/>
              </a:spcAft>
              <a:buClr>
                <a:schemeClr val="accent1"/>
              </a:buClr>
              <a:buSzPct val="100000"/>
              <a:buFont typeface="Montserrat"/>
              <a:buAutoNum type="arabicPeriod"/>
            </a:pPr>
            <a:r>
              <a:rPr b="0" lang="en" sz="8000">
                <a:solidFill>
                  <a:schemeClr val="accent1"/>
                </a:solidFill>
                <a:latin typeface="Montserrat"/>
                <a:ea typeface="Montserrat"/>
                <a:cs typeface="Montserrat"/>
                <a:sym typeface="Montserrat"/>
              </a:rPr>
              <a:t>Visual Analysis for Individual Customer Survival Probabilities in Relation to Risk </a:t>
            </a:r>
            <a:endParaRPr b="0" sz="8000">
              <a:solidFill>
                <a:schemeClr val="accent1"/>
              </a:solidFill>
              <a:latin typeface="Montserrat"/>
              <a:ea typeface="Montserrat"/>
              <a:cs typeface="Montserrat"/>
              <a:sym typeface="Montserrat"/>
            </a:endParaRPr>
          </a:p>
          <a:p>
            <a:pPr indent="-355600" lvl="0" marL="457200" rtl="0" algn="ctr">
              <a:lnSpc>
                <a:spcPct val="200000"/>
              </a:lnSpc>
              <a:spcBef>
                <a:spcPts val="0"/>
              </a:spcBef>
              <a:spcAft>
                <a:spcPts val="0"/>
              </a:spcAft>
              <a:buClr>
                <a:schemeClr val="accent1"/>
              </a:buClr>
              <a:buSzPct val="100000"/>
              <a:buFont typeface="Montserrat"/>
              <a:buAutoNum type="arabicPeriod"/>
            </a:pPr>
            <a:r>
              <a:rPr b="0" lang="en" sz="8000">
                <a:solidFill>
                  <a:schemeClr val="accent1"/>
                </a:solidFill>
                <a:latin typeface="Montserrat"/>
                <a:ea typeface="Montserrat"/>
                <a:cs typeface="Montserrat"/>
                <a:sym typeface="Montserrat"/>
              </a:rPr>
              <a:t>Our Model That Can Accurately Predict Customer Churn for 1, 3, &amp; 5 Year Periods</a:t>
            </a:r>
            <a:endParaRPr b="0" sz="8000">
              <a:solidFill>
                <a:schemeClr val="accent1"/>
              </a:solidFill>
              <a:latin typeface="Montserrat"/>
              <a:ea typeface="Montserrat"/>
              <a:cs typeface="Montserrat"/>
              <a:sym typeface="Montserrat"/>
            </a:endParaRPr>
          </a:p>
          <a:p>
            <a:pPr indent="-355600" lvl="0" marL="457200" rtl="0" algn="ctr">
              <a:lnSpc>
                <a:spcPct val="200000"/>
              </a:lnSpc>
              <a:spcBef>
                <a:spcPts val="0"/>
              </a:spcBef>
              <a:spcAft>
                <a:spcPts val="0"/>
              </a:spcAft>
              <a:buClr>
                <a:schemeClr val="accent1"/>
              </a:buClr>
              <a:buSzPct val="100000"/>
              <a:buFont typeface="Montserrat"/>
              <a:buAutoNum type="arabicPeriod"/>
            </a:pPr>
            <a:r>
              <a:rPr b="0" lang="en" sz="8000">
                <a:solidFill>
                  <a:schemeClr val="accent1"/>
                </a:solidFill>
                <a:latin typeface="Montserrat"/>
                <a:ea typeface="Montserrat"/>
                <a:cs typeface="Montserrat"/>
                <a:sym typeface="Montserrat"/>
              </a:rPr>
              <a:t>Risk Classification</a:t>
            </a:r>
            <a:endParaRPr b="0" sz="8000">
              <a:solidFill>
                <a:schemeClr val="accent1"/>
              </a:solidFill>
              <a:latin typeface="Montserrat"/>
              <a:ea typeface="Montserrat"/>
              <a:cs typeface="Montserrat"/>
              <a:sym typeface="Montserrat"/>
            </a:endParaRPr>
          </a:p>
          <a:p>
            <a:pPr indent="-355600" lvl="0" marL="457200" rtl="0" algn="ctr">
              <a:lnSpc>
                <a:spcPct val="200000"/>
              </a:lnSpc>
              <a:spcBef>
                <a:spcPts val="0"/>
              </a:spcBef>
              <a:spcAft>
                <a:spcPts val="0"/>
              </a:spcAft>
              <a:buClr>
                <a:schemeClr val="accent1"/>
              </a:buClr>
              <a:buSzPct val="100000"/>
              <a:buFont typeface="Montserrat"/>
              <a:buAutoNum type="arabicPeriod"/>
            </a:pPr>
            <a:r>
              <a:rPr b="0" lang="en" sz="8000">
                <a:solidFill>
                  <a:schemeClr val="accent1"/>
                </a:solidFill>
                <a:latin typeface="Montserrat"/>
                <a:ea typeface="Montserrat"/>
                <a:cs typeface="Montserrat"/>
                <a:sym typeface="Montserrat"/>
              </a:rPr>
              <a:t>Customer Recommendations Specific to Risk Level</a:t>
            </a:r>
            <a:endParaRPr b="0" sz="8000">
              <a:solidFill>
                <a:schemeClr val="accent1"/>
              </a:solidFill>
              <a:latin typeface="Montserrat"/>
              <a:ea typeface="Montserrat"/>
              <a:cs typeface="Montserrat"/>
              <a:sym typeface="Montserrat"/>
            </a:endParaRPr>
          </a:p>
          <a:p>
            <a:pPr indent="0" lvl="0" marL="0" rtl="0" algn="l">
              <a:spcBef>
                <a:spcPts val="1200"/>
              </a:spcBef>
              <a:spcAft>
                <a:spcPts val="0"/>
              </a:spcAft>
              <a:buNone/>
            </a:pPr>
            <a:r>
              <a:t/>
            </a:r>
            <a:endParaRPr b="0" sz="7200">
              <a:latin typeface="Montserrat"/>
              <a:ea typeface="Montserrat"/>
              <a:cs typeface="Montserrat"/>
              <a:sym typeface="Montserrat"/>
            </a:endParaRPr>
          </a:p>
          <a:p>
            <a:pPr indent="0" lvl="0" marL="0" marR="0" rtl="0" algn="l">
              <a:lnSpc>
                <a:spcPct val="115000"/>
              </a:lnSpc>
              <a:spcBef>
                <a:spcPts val="1200"/>
              </a:spcBef>
              <a:spcAft>
                <a:spcPts val="0"/>
              </a:spcAft>
              <a:buNone/>
            </a:pPr>
            <a:r>
              <a:t/>
            </a:r>
            <a:endParaRPr b="0">
              <a:latin typeface="Montserrat"/>
              <a:ea typeface="Montserrat"/>
              <a:cs typeface="Montserrat"/>
              <a:sym typeface="Montserrat"/>
            </a:endParaRPr>
          </a:p>
          <a:p>
            <a:pPr indent="0" lvl="0" marL="457200" rtl="0" algn="l">
              <a:spcBef>
                <a:spcPts val="1200"/>
              </a:spcBef>
              <a:spcAft>
                <a:spcPts val="1200"/>
              </a:spcAft>
              <a:buNone/>
            </a:pPr>
            <a:r>
              <a:t/>
            </a:r>
            <a:endParaRPr b="0">
              <a:latin typeface="Montserrat"/>
              <a:ea typeface="Montserrat"/>
              <a:cs typeface="Montserrat"/>
              <a:sym typeface="Montserrat"/>
            </a:endParaRPr>
          </a:p>
        </p:txBody>
      </p:sp>
      <p:sp>
        <p:nvSpPr>
          <p:cNvPr id="114" name="Google Shape;114;p2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7"/>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0" lang="en">
                <a:latin typeface="Montserrat"/>
                <a:ea typeface="Montserrat"/>
                <a:cs typeface="Montserrat"/>
                <a:sym typeface="Montserrat"/>
              </a:rPr>
              <a:t>Risk </a:t>
            </a:r>
            <a:r>
              <a:rPr b="0" lang="en">
                <a:latin typeface="Montserrat"/>
                <a:ea typeface="Montserrat"/>
                <a:cs typeface="Montserrat"/>
                <a:sym typeface="Montserrat"/>
              </a:rPr>
              <a:t>Assessment</a:t>
            </a:r>
            <a:r>
              <a:rPr b="0" lang="en">
                <a:latin typeface="Montserrat"/>
                <a:ea typeface="Montserrat"/>
                <a:cs typeface="Montserrat"/>
                <a:sym typeface="Montserrat"/>
              </a:rPr>
              <a:t> With the Click of a Button</a:t>
            </a:r>
            <a:endParaRPr b="0">
              <a:latin typeface="Montserrat"/>
              <a:ea typeface="Montserrat"/>
              <a:cs typeface="Montserrat"/>
              <a:sym typeface="Montserrat"/>
            </a:endParaRPr>
          </a:p>
        </p:txBody>
      </p:sp>
      <p:sp>
        <p:nvSpPr>
          <p:cNvPr id="120" name="Google Shape;120;p2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21" name="Google Shape;121;p27"/>
          <p:cNvPicPr preferRelativeResize="0"/>
          <p:nvPr/>
        </p:nvPicPr>
        <p:blipFill rotWithShape="1">
          <a:blip r:embed="rId3">
            <a:alphaModFix/>
          </a:blip>
          <a:srcRect b="5419" l="1259" r="11282" t="0"/>
          <a:stretch/>
        </p:blipFill>
        <p:spPr>
          <a:xfrm>
            <a:off x="2242200" y="1068850"/>
            <a:ext cx="6702174" cy="3732925"/>
          </a:xfrm>
          <a:prstGeom prst="rect">
            <a:avLst/>
          </a:prstGeom>
          <a:noFill/>
          <a:ln>
            <a:noFill/>
          </a:ln>
        </p:spPr>
      </p:pic>
      <p:sp>
        <p:nvSpPr>
          <p:cNvPr id="122" name="Google Shape;122;p27"/>
          <p:cNvSpPr/>
          <p:nvPr/>
        </p:nvSpPr>
        <p:spPr>
          <a:xfrm>
            <a:off x="4311625" y="1666375"/>
            <a:ext cx="2772600" cy="2181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3" name="Google Shape;123;p27"/>
          <p:cNvSpPr txBox="1"/>
          <p:nvPr/>
        </p:nvSpPr>
        <p:spPr>
          <a:xfrm>
            <a:off x="4311625" y="1448275"/>
            <a:ext cx="1478400" cy="21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1200">
              <a:solidFill>
                <a:schemeClr val="dk2"/>
              </a:solidFill>
            </a:endParaRPr>
          </a:p>
        </p:txBody>
      </p:sp>
      <p:sp>
        <p:nvSpPr>
          <p:cNvPr id="124" name="Google Shape;124;p27"/>
          <p:cNvSpPr/>
          <p:nvPr/>
        </p:nvSpPr>
        <p:spPr>
          <a:xfrm>
            <a:off x="5073075" y="1275075"/>
            <a:ext cx="3140700" cy="2988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001</a:t>
            </a:r>
            <a:endParaRPr/>
          </a:p>
        </p:txBody>
      </p:sp>
      <p:sp>
        <p:nvSpPr>
          <p:cNvPr id="125" name="Google Shape;125;p27"/>
          <p:cNvSpPr txBox="1"/>
          <p:nvPr/>
        </p:nvSpPr>
        <p:spPr>
          <a:xfrm>
            <a:off x="120950" y="1989700"/>
            <a:ext cx="2229900" cy="258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2"/>
                </a:solidFill>
                <a:latin typeface="Lato"/>
                <a:ea typeface="Lato"/>
                <a:cs typeface="Lato"/>
                <a:sym typeface="Lato"/>
              </a:rPr>
              <a:t>               </a:t>
            </a:r>
            <a:r>
              <a:rPr lang="en" sz="1200">
                <a:solidFill>
                  <a:schemeClr val="dk2"/>
                </a:solidFill>
                <a:latin typeface="Montserrat"/>
                <a:ea typeface="Montserrat"/>
                <a:cs typeface="Montserrat"/>
                <a:sym typeface="Montserrat"/>
              </a:rPr>
              <a:t>(Top dotted line)</a:t>
            </a:r>
            <a:endParaRPr sz="1200">
              <a:solidFill>
                <a:schemeClr val="dk2"/>
              </a:solidFill>
              <a:latin typeface="Montserrat"/>
              <a:ea typeface="Montserrat"/>
              <a:cs typeface="Montserrat"/>
              <a:sym typeface="Montserrat"/>
            </a:endParaRPr>
          </a:p>
          <a:p>
            <a:pPr indent="-304800" lvl="0" marL="457200" rtl="0" algn="l">
              <a:spcBef>
                <a:spcPts val="0"/>
              </a:spcBef>
              <a:spcAft>
                <a:spcPts val="0"/>
              </a:spcAft>
              <a:buClr>
                <a:schemeClr val="dk2"/>
              </a:buClr>
              <a:buSzPts val="1200"/>
              <a:buFont typeface="Montserrat"/>
              <a:buChar char="-"/>
            </a:pPr>
            <a:r>
              <a:rPr lang="en" sz="1200">
                <a:solidFill>
                  <a:schemeClr val="dk2"/>
                </a:solidFill>
                <a:latin typeface="Montserrat"/>
                <a:ea typeface="Montserrat"/>
                <a:cs typeface="Montserrat"/>
                <a:sym typeface="Montserrat"/>
              </a:rPr>
              <a:t>Mean + 1 std</a:t>
            </a:r>
            <a:endParaRPr sz="1200">
              <a:solidFill>
                <a:schemeClr val="dk2"/>
              </a:solidFill>
              <a:latin typeface="Montserrat"/>
              <a:ea typeface="Montserrat"/>
              <a:cs typeface="Montserrat"/>
              <a:sym typeface="Montserrat"/>
            </a:endParaRPr>
          </a:p>
          <a:p>
            <a:pPr indent="0" lvl="0" marL="0" rtl="0" algn="l">
              <a:spcBef>
                <a:spcPts val="0"/>
              </a:spcBef>
              <a:spcAft>
                <a:spcPts val="0"/>
              </a:spcAft>
              <a:buNone/>
            </a:pPr>
            <a:r>
              <a:t/>
            </a:r>
            <a:endParaRPr sz="1200">
              <a:solidFill>
                <a:schemeClr val="dk2"/>
              </a:solidFill>
              <a:latin typeface="Montserrat"/>
              <a:ea typeface="Montserrat"/>
              <a:cs typeface="Montserrat"/>
              <a:sym typeface="Montserrat"/>
            </a:endParaRPr>
          </a:p>
          <a:p>
            <a:pPr indent="0" lvl="0" marL="0" rtl="0" algn="l">
              <a:spcBef>
                <a:spcPts val="0"/>
              </a:spcBef>
              <a:spcAft>
                <a:spcPts val="0"/>
              </a:spcAft>
              <a:buNone/>
            </a:pPr>
            <a:r>
              <a:rPr lang="en" sz="1200">
                <a:solidFill>
                  <a:schemeClr val="dk2"/>
                </a:solidFill>
                <a:latin typeface="Montserrat"/>
                <a:ea typeface="Montserrat"/>
                <a:cs typeface="Montserrat"/>
                <a:sym typeface="Montserrat"/>
              </a:rPr>
              <a:t>           (Mid dotted line)</a:t>
            </a:r>
            <a:endParaRPr sz="1200">
              <a:solidFill>
                <a:schemeClr val="dk2"/>
              </a:solidFill>
              <a:latin typeface="Montserrat"/>
              <a:ea typeface="Montserrat"/>
              <a:cs typeface="Montserrat"/>
              <a:sym typeface="Montserrat"/>
            </a:endParaRPr>
          </a:p>
          <a:p>
            <a:pPr indent="-304800" lvl="0" marL="457200" rtl="0" algn="l">
              <a:spcBef>
                <a:spcPts val="0"/>
              </a:spcBef>
              <a:spcAft>
                <a:spcPts val="0"/>
              </a:spcAft>
              <a:buClr>
                <a:schemeClr val="dk2"/>
              </a:buClr>
              <a:buSzPts val="1200"/>
              <a:buFont typeface="Montserrat"/>
              <a:buChar char="-"/>
            </a:pPr>
            <a:r>
              <a:rPr lang="en" sz="1200">
                <a:solidFill>
                  <a:schemeClr val="dk2"/>
                </a:solidFill>
                <a:latin typeface="Montserrat"/>
                <a:ea typeface="Montserrat"/>
                <a:cs typeface="Montserrat"/>
                <a:sym typeface="Montserrat"/>
              </a:rPr>
              <a:t>Mean survival probability based on tenure</a:t>
            </a:r>
            <a:endParaRPr sz="1200">
              <a:solidFill>
                <a:schemeClr val="dk2"/>
              </a:solidFill>
              <a:latin typeface="Montserrat"/>
              <a:ea typeface="Montserrat"/>
              <a:cs typeface="Montserrat"/>
              <a:sym typeface="Montserrat"/>
            </a:endParaRPr>
          </a:p>
          <a:p>
            <a:pPr indent="0" lvl="0" marL="0" rtl="0" algn="l">
              <a:spcBef>
                <a:spcPts val="0"/>
              </a:spcBef>
              <a:spcAft>
                <a:spcPts val="0"/>
              </a:spcAft>
              <a:buNone/>
            </a:pPr>
            <a:r>
              <a:t/>
            </a:r>
            <a:endParaRPr sz="1200">
              <a:solidFill>
                <a:schemeClr val="dk2"/>
              </a:solidFill>
              <a:latin typeface="Montserrat"/>
              <a:ea typeface="Montserrat"/>
              <a:cs typeface="Montserrat"/>
              <a:sym typeface="Montserrat"/>
            </a:endParaRPr>
          </a:p>
          <a:p>
            <a:pPr indent="0" lvl="0" marL="0" rtl="0" algn="l">
              <a:spcBef>
                <a:spcPts val="0"/>
              </a:spcBef>
              <a:spcAft>
                <a:spcPts val="0"/>
              </a:spcAft>
              <a:buNone/>
            </a:pPr>
            <a:r>
              <a:rPr lang="en" sz="1200">
                <a:solidFill>
                  <a:schemeClr val="dk2"/>
                </a:solidFill>
                <a:latin typeface="Montserrat"/>
                <a:ea typeface="Montserrat"/>
                <a:cs typeface="Montserrat"/>
                <a:sym typeface="Montserrat"/>
              </a:rPr>
              <a:t>           (Bottom dotted line)</a:t>
            </a:r>
            <a:endParaRPr sz="1200">
              <a:solidFill>
                <a:schemeClr val="dk2"/>
              </a:solidFill>
              <a:latin typeface="Montserrat"/>
              <a:ea typeface="Montserrat"/>
              <a:cs typeface="Montserrat"/>
              <a:sym typeface="Montserrat"/>
            </a:endParaRPr>
          </a:p>
          <a:p>
            <a:pPr indent="-304800" lvl="0" marL="457200" rtl="0" algn="l">
              <a:spcBef>
                <a:spcPts val="0"/>
              </a:spcBef>
              <a:spcAft>
                <a:spcPts val="0"/>
              </a:spcAft>
              <a:buClr>
                <a:schemeClr val="dk2"/>
              </a:buClr>
              <a:buSzPts val="1200"/>
              <a:buFont typeface="Montserrat"/>
              <a:buChar char="-"/>
            </a:pPr>
            <a:r>
              <a:rPr lang="en" sz="1200">
                <a:solidFill>
                  <a:schemeClr val="dk2"/>
                </a:solidFill>
                <a:latin typeface="Montserrat"/>
                <a:ea typeface="Montserrat"/>
                <a:cs typeface="Montserrat"/>
                <a:sym typeface="Montserrat"/>
              </a:rPr>
              <a:t>Mean - 1 std</a:t>
            </a:r>
            <a:endParaRPr sz="1200">
              <a:solidFill>
                <a:schemeClr val="dk2"/>
              </a:solidFill>
              <a:latin typeface="Montserrat"/>
              <a:ea typeface="Montserrat"/>
              <a:cs typeface="Montserrat"/>
              <a:sym typeface="Montserrat"/>
            </a:endParaRPr>
          </a:p>
          <a:p>
            <a:pPr indent="0" lvl="0" marL="0" rtl="0" algn="l">
              <a:spcBef>
                <a:spcPts val="0"/>
              </a:spcBef>
              <a:spcAft>
                <a:spcPts val="0"/>
              </a:spcAft>
              <a:buNone/>
            </a:pPr>
            <a:r>
              <a:t/>
            </a:r>
            <a:endParaRPr sz="1200">
              <a:solidFill>
                <a:schemeClr val="dk2"/>
              </a:solidFill>
              <a:latin typeface="Montserrat"/>
              <a:ea typeface="Montserrat"/>
              <a:cs typeface="Montserrat"/>
              <a:sym typeface="Montserrat"/>
            </a:endParaRPr>
          </a:p>
          <a:p>
            <a:pPr indent="0" lvl="0" marL="0" rtl="0" algn="l">
              <a:spcBef>
                <a:spcPts val="0"/>
              </a:spcBef>
              <a:spcAft>
                <a:spcPts val="0"/>
              </a:spcAft>
              <a:buNone/>
            </a:pPr>
            <a:r>
              <a:rPr lang="en" sz="1200">
                <a:solidFill>
                  <a:schemeClr val="dk2"/>
                </a:solidFill>
                <a:latin typeface="Montserrat"/>
                <a:ea typeface="Montserrat"/>
                <a:cs typeface="Montserrat"/>
                <a:sym typeface="Montserrat"/>
              </a:rPr>
              <a:t>           Survival Probability </a:t>
            </a:r>
            <a:endParaRPr sz="1200">
              <a:solidFill>
                <a:schemeClr val="dk2"/>
              </a:solidFill>
              <a:latin typeface="Montserrat"/>
              <a:ea typeface="Montserrat"/>
              <a:cs typeface="Montserrat"/>
              <a:sym typeface="Montserrat"/>
            </a:endParaRPr>
          </a:p>
        </p:txBody>
      </p:sp>
      <p:sp>
        <p:nvSpPr>
          <p:cNvPr id="126" name="Google Shape;126;p27"/>
          <p:cNvSpPr/>
          <p:nvPr/>
        </p:nvSpPr>
        <p:spPr>
          <a:xfrm>
            <a:off x="120950" y="2159625"/>
            <a:ext cx="489300" cy="52200"/>
          </a:xfrm>
          <a:prstGeom prst="rect">
            <a:avLst/>
          </a:prstGeom>
          <a:solidFill>
            <a:srgbClr val="F6B26B"/>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7" name="Google Shape;127;p27"/>
          <p:cNvSpPr/>
          <p:nvPr/>
        </p:nvSpPr>
        <p:spPr>
          <a:xfrm>
            <a:off x="126275" y="2696997"/>
            <a:ext cx="489300" cy="52200"/>
          </a:xfrm>
          <a:prstGeom prst="rect">
            <a:avLst/>
          </a:prstGeom>
          <a:solidFill>
            <a:srgbClr val="66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8" name="Google Shape;128;p27"/>
          <p:cNvSpPr/>
          <p:nvPr/>
        </p:nvSpPr>
        <p:spPr>
          <a:xfrm>
            <a:off x="120950" y="3613123"/>
            <a:ext cx="489300" cy="52200"/>
          </a:xfrm>
          <a:prstGeom prst="rect">
            <a:avLst/>
          </a:prstGeom>
          <a:solidFill>
            <a:srgbClr val="F4CCC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29" name="Google Shape;129;p27"/>
          <p:cNvSpPr/>
          <p:nvPr/>
        </p:nvSpPr>
        <p:spPr>
          <a:xfrm>
            <a:off x="180875" y="4127000"/>
            <a:ext cx="130800" cy="129900"/>
          </a:xfrm>
          <a:prstGeom prst="ellipse">
            <a:avLst/>
          </a:prstGeom>
          <a:solidFill>
            <a:srgbClr val="FF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0" name="Google Shape;130;p27"/>
          <p:cNvSpPr/>
          <p:nvPr/>
        </p:nvSpPr>
        <p:spPr>
          <a:xfrm>
            <a:off x="430050" y="4127000"/>
            <a:ext cx="130800" cy="129900"/>
          </a:xfrm>
          <a:prstGeom prst="ellipse">
            <a:avLst/>
          </a:prstGeom>
          <a:solidFill>
            <a:srgbClr val="FF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cxnSp>
        <p:nvCxnSpPr>
          <p:cNvPr id="131" name="Google Shape;131;p27"/>
          <p:cNvCxnSpPr>
            <a:stCxn id="129" idx="6"/>
            <a:endCxn id="130" idx="2"/>
          </p:cNvCxnSpPr>
          <p:nvPr/>
        </p:nvCxnSpPr>
        <p:spPr>
          <a:xfrm>
            <a:off x="311675" y="4191950"/>
            <a:ext cx="118500" cy="0"/>
          </a:xfrm>
          <a:prstGeom prst="straightConnector1">
            <a:avLst/>
          </a:prstGeom>
          <a:noFill/>
          <a:ln cap="flat" cmpd="sng" w="9525">
            <a:solidFill>
              <a:srgbClr val="FF0000"/>
            </a:solidFill>
            <a:prstDash val="solid"/>
            <a:round/>
            <a:headEnd len="med" w="med" type="none"/>
            <a:tailEnd len="med" w="med" type="none"/>
          </a:ln>
        </p:spPr>
      </p:cxnSp>
      <p:sp>
        <p:nvSpPr>
          <p:cNvPr id="132" name="Google Shape;132;p27"/>
          <p:cNvSpPr/>
          <p:nvPr/>
        </p:nvSpPr>
        <p:spPr>
          <a:xfrm>
            <a:off x="227125" y="2144325"/>
            <a:ext cx="59400" cy="828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3" name="Google Shape;133;p27"/>
          <p:cNvSpPr/>
          <p:nvPr/>
        </p:nvSpPr>
        <p:spPr>
          <a:xfrm>
            <a:off x="430175" y="2144325"/>
            <a:ext cx="59400" cy="828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4" name="Google Shape;134;p27"/>
          <p:cNvSpPr/>
          <p:nvPr/>
        </p:nvSpPr>
        <p:spPr>
          <a:xfrm>
            <a:off x="227125" y="2681700"/>
            <a:ext cx="59400" cy="828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5" name="Google Shape;135;p27"/>
          <p:cNvSpPr/>
          <p:nvPr/>
        </p:nvSpPr>
        <p:spPr>
          <a:xfrm>
            <a:off x="430175" y="2681700"/>
            <a:ext cx="59400" cy="828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6" name="Google Shape;136;p27"/>
          <p:cNvSpPr/>
          <p:nvPr/>
        </p:nvSpPr>
        <p:spPr>
          <a:xfrm>
            <a:off x="227125" y="3597825"/>
            <a:ext cx="59400" cy="828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7" name="Google Shape;137;p27"/>
          <p:cNvSpPr/>
          <p:nvPr/>
        </p:nvSpPr>
        <p:spPr>
          <a:xfrm>
            <a:off x="430175" y="3597825"/>
            <a:ext cx="59400" cy="828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8" name="Google Shape;138;p27"/>
          <p:cNvSpPr/>
          <p:nvPr/>
        </p:nvSpPr>
        <p:spPr>
          <a:xfrm>
            <a:off x="5584925" y="4566275"/>
            <a:ext cx="823500" cy="1299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9" name="Google Shape;139;p27"/>
          <p:cNvSpPr/>
          <p:nvPr/>
        </p:nvSpPr>
        <p:spPr>
          <a:xfrm>
            <a:off x="2855625" y="4336175"/>
            <a:ext cx="5949900" cy="2988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0" name="Google Shape;140;p27"/>
          <p:cNvSpPr txBox="1"/>
          <p:nvPr/>
        </p:nvSpPr>
        <p:spPr>
          <a:xfrm>
            <a:off x="2679700" y="4388825"/>
            <a:ext cx="656400" cy="19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2"/>
                </a:solidFill>
              </a:rPr>
              <a:t>2009-09</a:t>
            </a:r>
            <a:endParaRPr sz="800">
              <a:solidFill>
                <a:schemeClr val="dk2"/>
              </a:solidFill>
            </a:endParaRPr>
          </a:p>
        </p:txBody>
      </p:sp>
      <p:sp>
        <p:nvSpPr>
          <p:cNvPr id="141" name="Google Shape;141;p27"/>
          <p:cNvSpPr txBox="1"/>
          <p:nvPr/>
        </p:nvSpPr>
        <p:spPr>
          <a:xfrm>
            <a:off x="8382550" y="4388825"/>
            <a:ext cx="656400" cy="19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2"/>
                </a:solidFill>
              </a:rPr>
              <a:t>2017-03</a:t>
            </a:r>
            <a:endParaRPr sz="800">
              <a:solidFill>
                <a:schemeClr val="dk2"/>
              </a:solidFill>
            </a:endParaRPr>
          </a:p>
        </p:txBody>
      </p:sp>
      <p:sp>
        <p:nvSpPr>
          <p:cNvPr id="142" name="Google Shape;142;p27"/>
          <p:cNvSpPr txBox="1"/>
          <p:nvPr/>
        </p:nvSpPr>
        <p:spPr>
          <a:xfrm>
            <a:off x="5174525" y="4388825"/>
            <a:ext cx="656400" cy="19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2"/>
                </a:solidFill>
              </a:rPr>
              <a:t>2013-03</a:t>
            </a:r>
            <a:endParaRPr sz="800">
              <a:solidFill>
                <a:schemeClr val="dk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8"/>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0" lang="en">
                <a:latin typeface="Montserrat"/>
                <a:ea typeface="Montserrat"/>
                <a:cs typeface="Montserrat"/>
                <a:sym typeface="Montserrat"/>
              </a:rPr>
              <a:t>Low Risk Customer Example</a:t>
            </a:r>
            <a:endParaRPr b="0">
              <a:latin typeface="Montserrat"/>
              <a:ea typeface="Montserrat"/>
              <a:cs typeface="Montserrat"/>
              <a:sym typeface="Montserrat"/>
            </a:endParaRPr>
          </a:p>
        </p:txBody>
      </p:sp>
      <p:sp>
        <p:nvSpPr>
          <p:cNvPr id="148" name="Google Shape;148;p2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49" name="Google Shape;149;p28"/>
          <p:cNvPicPr preferRelativeResize="0"/>
          <p:nvPr/>
        </p:nvPicPr>
        <p:blipFill rotWithShape="1">
          <a:blip r:embed="rId3">
            <a:alphaModFix/>
          </a:blip>
          <a:srcRect b="6256" l="0" r="10160" t="2801"/>
          <a:stretch/>
        </p:blipFill>
        <p:spPr>
          <a:xfrm>
            <a:off x="2160224" y="1211900"/>
            <a:ext cx="6788105" cy="3586625"/>
          </a:xfrm>
          <a:prstGeom prst="rect">
            <a:avLst/>
          </a:prstGeom>
          <a:noFill/>
          <a:ln>
            <a:noFill/>
          </a:ln>
        </p:spPr>
      </p:pic>
      <p:sp>
        <p:nvSpPr>
          <p:cNvPr id="150" name="Google Shape;150;p28"/>
          <p:cNvSpPr/>
          <p:nvPr/>
        </p:nvSpPr>
        <p:spPr>
          <a:xfrm>
            <a:off x="5290200" y="1377750"/>
            <a:ext cx="2861400" cy="2385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002</a:t>
            </a:r>
            <a:endParaRPr>
              <a:latin typeface="Lato"/>
              <a:ea typeface="Lato"/>
              <a:cs typeface="Lato"/>
              <a:sym typeface="Lato"/>
            </a:endParaRPr>
          </a:p>
        </p:txBody>
      </p:sp>
      <p:sp>
        <p:nvSpPr>
          <p:cNvPr id="151" name="Google Shape;151;p28"/>
          <p:cNvSpPr txBox="1"/>
          <p:nvPr/>
        </p:nvSpPr>
        <p:spPr>
          <a:xfrm>
            <a:off x="120950" y="1989700"/>
            <a:ext cx="2229900" cy="258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2"/>
                </a:solidFill>
                <a:latin typeface="Lato"/>
                <a:ea typeface="Lato"/>
                <a:cs typeface="Lato"/>
                <a:sym typeface="Lato"/>
              </a:rPr>
              <a:t>               </a:t>
            </a:r>
            <a:r>
              <a:rPr lang="en" sz="1200">
                <a:solidFill>
                  <a:schemeClr val="dk2"/>
                </a:solidFill>
                <a:latin typeface="Montserrat"/>
                <a:ea typeface="Montserrat"/>
                <a:cs typeface="Montserrat"/>
                <a:sym typeface="Montserrat"/>
              </a:rPr>
              <a:t>(Top dotted line)</a:t>
            </a:r>
            <a:endParaRPr sz="1200">
              <a:solidFill>
                <a:schemeClr val="dk2"/>
              </a:solidFill>
              <a:latin typeface="Montserrat"/>
              <a:ea typeface="Montserrat"/>
              <a:cs typeface="Montserrat"/>
              <a:sym typeface="Montserrat"/>
            </a:endParaRPr>
          </a:p>
          <a:p>
            <a:pPr indent="-304800" lvl="0" marL="457200" rtl="0" algn="l">
              <a:spcBef>
                <a:spcPts val="0"/>
              </a:spcBef>
              <a:spcAft>
                <a:spcPts val="0"/>
              </a:spcAft>
              <a:buClr>
                <a:schemeClr val="dk2"/>
              </a:buClr>
              <a:buSzPts val="1200"/>
              <a:buFont typeface="Montserrat"/>
              <a:buChar char="-"/>
            </a:pPr>
            <a:r>
              <a:rPr lang="en" sz="1200">
                <a:solidFill>
                  <a:schemeClr val="dk2"/>
                </a:solidFill>
                <a:latin typeface="Montserrat"/>
                <a:ea typeface="Montserrat"/>
                <a:cs typeface="Montserrat"/>
                <a:sym typeface="Montserrat"/>
              </a:rPr>
              <a:t>Mean + 1 std</a:t>
            </a:r>
            <a:endParaRPr sz="1200">
              <a:solidFill>
                <a:schemeClr val="dk2"/>
              </a:solidFill>
              <a:latin typeface="Montserrat"/>
              <a:ea typeface="Montserrat"/>
              <a:cs typeface="Montserrat"/>
              <a:sym typeface="Montserrat"/>
            </a:endParaRPr>
          </a:p>
          <a:p>
            <a:pPr indent="0" lvl="0" marL="0" rtl="0" algn="l">
              <a:spcBef>
                <a:spcPts val="0"/>
              </a:spcBef>
              <a:spcAft>
                <a:spcPts val="0"/>
              </a:spcAft>
              <a:buNone/>
            </a:pPr>
            <a:r>
              <a:t/>
            </a:r>
            <a:endParaRPr sz="1200">
              <a:solidFill>
                <a:schemeClr val="dk2"/>
              </a:solidFill>
              <a:latin typeface="Montserrat"/>
              <a:ea typeface="Montserrat"/>
              <a:cs typeface="Montserrat"/>
              <a:sym typeface="Montserrat"/>
            </a:endParaRPr>
          </a:p>
          <a:p>
            <a:pPr indent="0" lvl="0" marL="0" rtl="0" algn="l">
              <a:spcBef>
                <a:spcPts val="0"/>
              </a:spcBef>
              <a:spcAft>
                <a:spcPts val="0"/>
              </a:spcAft>
              <a:buNone/>
            </a:pPr>
            <a:r>
              <a:rPr lang="en" sz="1200">
                <a:solidFill>
                  <a:schemeClr val="dk2"/>
                </a:solidFill>
                <a:latin typeface="Montserrat"/>
                <a:ea typeface="Montserrat"/>
                <a:cs typeface="Montserrat"/>
                <a:sym typeface="Montserrat"/>
              </a:rPr>
              <a:t>           (Mid dotted line)</a:t>
            </a:r>
            <a:endParaRPr sz="1200">
              <a:solidFill>
                <a:schemeClr val="dk2"/>
              </a:solidFill>
              <a:latin typeface="Montserrat"/>
              <a:ea typeface="Montserrat"/>
              <a:cs typeface="Montserrat"/>
              <a:sym typeface="Montserrat"/>
            </a:endParaRPr>
          </a:p>
          <a:p>
            <a:pPr indent="-304800" lvl="0" marL="457200" rtl="0" algn="l">
              <a:spcBef>
                <a:spcPts val="0"/>
              </a:spcBef>
              <a:spcAft>
                <a:spcPts val="0"/>
              </a:spcAft>
              <a:buClr>
                <a:schemeClr val="dk2"/>
              </a:buClr>
              <a:buSzPts val="1200"/>
              <a:buFont typeface="Montserrat"/>
              <a:buChar char="-"/>
            </a:pPr>
            <a:r>
              <a:rPr lang="en" sz="1200">
                <a:solidFill>
                  <a:schemeClr val="dk2"/>
                </a:solidFill>
                <a:latin typeface="Montserrat"/>
                <a:ea typeface="Montserrat"/>
                <a:cs typeface="Montserrat"/>
                <a:sym typeface="Montserrat"/>
              </a:rPr>
              <a:t>Mean survival probability based on tenure</a:t>
            </a:r>
            <a:endParaRPr sz="1200">
              <a:solidFill>
                <a:schemeClr val="dk2"/>
              </a:solidFill>
              <a:latin typeface="Montserrat"/>
              <a:ea typeface="Montserrat"/>
              <a:cs typeface="Montserrat"/>
              <a:sym typeface="Montserrat"/>
            </a:endParaRPr>
          </a:p>
          <a:p>
            <a:pPr indent="0" lvl="0" marL="0" rtl="0" algn="l">
              <a:spcBef>
                <a:spcPts val="0"/>
              </a:spcBef>
              <a:spcAft>
                <a:spcPts val="0"/>
              </a:spcAft>
              <a:buNone/>
            </a:pPr>
            <a:r>
              <a:t/>
            </a:r>
            <a:endParaRPr sz="1200">
              <a:solidFill>
                <a:schemeClr val="dk2"/>
              </a:solidFill>
              <a:latin typeface="Montserrat"/>
              <a:ea typeface="Montserrat"/>
              <a:cs typeface="Montserrat"/>
              <a:sym typeface="Montserrat"/>
            </a:endParaRPr>
          </a:p>
          <a:p>
            <a:pPr indent="0" lvl="0" marL="0" rtl="0" algn="l">
              <a:spcBef>
                <a:spcPts val="0"/>
              </a:spcBef>
              <a:spcAft>
                <a:spcPts val="0"/>
              </a:spcAft>
              <a:buNone/>
            </a:pPr>
            <a:r>
              <a:rPr lang="en" sz="1200">
                <a:solidFill>
                  <a:schemeClr val="dk2"/>
                </a:solidFill>
                <a:latin typeface="Montserrat"/>
                <a:ea typeface="Montserrat"/>
                <a:cs typeface="Montserrat"/>
                <a:sym typeface="Montserrat"/>
              </a:rPr>
              <a:t>           (Bottom dotted line)</a:t>
            </a:r>
            <a:endParaRPr sz="1200">
              <a:solidFill>
                <a:schemeClr val="dk2"/>
              </a:solidFill>
              <a:latin typeface="Montserrat"/>
              <a:ea typeface="Montserrat"/>
              <a:cs typeface="Montserrat"/>
              <a:sym typeface="Montserrat"/>
            </a:endParaRPr>
          </a:p>
          <a:p>
            <a:pPr indent="-304800" lvl="0" marL="457200" rtl="0" algn="l">
              <a:spcBef>
                <a:spcPts val="0"/>
              </a:spcBef>
              <a:spcAft>
                <a:spcPts val="0"/>
              </a:spcAft>
              <a:buClr>
                <a:schemeClr val="dk2"/>
              </a:buClr>
              <a:buSzPts val="1200"/>
              <a:buFont typeface="Montserrat"/>
              <a:buChar char="-"/>
            </a:pPr>
            <a:r>
              <a:rPr lang="en" sz="1200">
                <a:solidFill>
                  <a:schemeClr val="dk2"/>
                </a:solidFill>
                <a:latin typeface="Montserrat"/>
                <a:ea typeface="Montserrat"/>
                <a:cs typeface="Montserrat"/>
                <a:sym typeface="Montserrat"/>
              </a:rPr>
              <a:t>Mean - 1 std</a:t>
            </a:r>
            <a:endParaRPr sz="1200">
              <a:solidFill>
                <a:schemeClr val="dk2"/>
              </a:solidFill>
              <a:latin typeface="Montserrat"/>
              <a:ea typeface="Montserrat"/>
              <a:cs typeface="Montserrat"/>
              <a:sym typeface="Montserrat"/>
            </a:endParaRPr>
          </a:p>
          <a:p>
            <a:pPr indent="0" lvl="0" marL="0" rtl="0" algn="l">
              <a:spcBef>
                <a:spcPts val="0"/>
              </a:spcBef>
              <a:spcAft>
                <a:spcPts val="0"/>
              </a:spcAft>
              <a:buNone/>
            </a:pPr>
            <a:r>
              <a:t/>
            </a:r>
            <a:endParaRPr sz="1200">
              <a:solidFill>
                <a:schemeClr val="dk2"/>
              </a:solidFill>
              <a:latin typeface="Montserrat"/>
              <a:ea typeface="Montserrat"/>
              <a:cs typeface="Montserrat"/>
              <a:sym typeface="Montserrat"/>
            </a:endParaRPr>
          </a:p>
          <a:p>
            <a:pPr indent="0" lvl="0" marL="0" rtl="0" algn="l">
              <a:spcBef>
                <a:spcPts val="0"/>
              </a:spcBef>
              <a:spcAft>
                <a:spcPts val="0"/>
              </a:spcAft>
              <a:buNone/>
            </a:pPr>
            <a:r>
              <a:rPr lang="en" sz="1200">
                <a:solidFill>
                  <a:schemeClr val="dk2"/>
                </a:solidFill>
                <a:latin typeface="Montserrat"/>
                <a:ea typeface="Montserrat"/>
                <a:cs typeface="Montserrat"/>
                <a:sym typeface="Montserrat"/>
              </a:rPr>
              <a:t>           Survival Probability </a:t>
            </a:r>
            <a:endParaRPr sz="1200">
              <a:solidFill>
                <a:schemeClr val="dk2"/>
              </a:solidFill>
              <a:latin typeface="Montserrat"/>
              <a:ea typeface="Montserrat"/>
              <a:cs typeface="Montserrat"/>
              <a:sym typeface="Montserrat"/>
            </a:endParaRPr>
          </a:p>
        </p:txBody>
      </p:sp>
      <p:sp>
        <p:nvSpPr>
          <p:cNvPr id="152" name="Google Shape;152;p28"/>
          <p:cNvSpPr/>
          <p:nvPr/>
        </p:nvSpPr>
        <p:spPr>
          <a:xfrm>
            <a:off x="120950" y="2159625"/>
            <a:ext cx="489300" cy="52200"/>
          </a:xfrm>
          <a:prstGeom prst="rect">
            <a:avLst/>
          </a:prstGeom>
          <a:solidFill>
            <a:srgbClr val="F6B26B"/>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3" name="Google Shape;153;p28"/>
          <p:cNvSpPr/>
          <p:nvPr/>
        </p:nvSpPr>
        <p:spPr>
          <a:xfrm>
            <a:off x="126275" y="2696997"/>
            <a:ext cx="489300" cy="52200"/>
          </a:xfrm>
          <a:prstGeom prst="rect">
            <a:avLst/>
          </a:prstGeom>
          <a:solidFill>
            <a:srgbClr val="66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4" name="Google Shape;154;p28"/>
          <p:cNvSpPr/>
          <p:nvPr/>
        </p:nvSpPr>
        <p:spPr>
          <a:xfrm>
            <a:off x="120950" y="3613123"/>
            <a:ext cx="489300" cy="52200"/>
          </a:xfrm>
          <a:prstGeom prst="rect">
            <a:avLst/>
          </a:prstGeom>
          <a:solidFill>
            <a:srgbClr val="F4CCC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5" name="Google Shape;155;p28"/>
          <p:cNvSpPr/>
          <p:nvPr/>
        </p:nvSpPr>
        <p:spPr>
          <a:xfrm>
            <a:off x="180875" y="4127000"/>
            <a:ext cx="130800" cy="129900"/>
          </a:xfrm>
          <a:prstGeom prst="ellipse">
            <a:avLst/>
          </a:prstGeom>
          <a:solidFill>
            <a:srgbClr val="FF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6" name="Google Shape;156;p28"/>
          <p:cNvSpPr/>
          <p:nvPr/>
        </p:nvSpPr>
        <p:spPr>
          <a:xfrm>
            <a:off x="430050" y="4127000"/>
            <a:ext cx="130800" cy="129900"/>
          </a:xfrm>
          <a:prstGeom prst="ellipse">
            <a:avLst/>
          </a:prstGeom>
          <a:solidFill>
            <a:srgbClr val="FF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cxnSp>
        <p:nvCxnSpPr>
          <p:cNvPr id="157" name="Google Shape;157;p28"/>
          <p:cNvCxnSpPr>
            <a:stCxn id="155" idx="6"/>
            <a:endCxn id="156" idx="2"/>
          </p:cNvCxnSpPr>
          <p:nvPr/>
        </p:nvCxnSpPr>
        <p:spPr>
          <a:xfrm>
            <a:off x="311675" y="4191950"/>
            <a:ext cx="118500" cy="0"/>
          </a:xfrm>
          <a:prstGeom prst="straightConnector1">
            <a:avLst/>
          </a:prstGeom>
          <a:noFill/>
          <a:ln cap="flat" cmpd="sng" w="9525">
            <a:solidFill>
              <a:srgbClr val="FF0000"/>
            </a:solidFill>
            <a:prstDash val="solid"/>
            <a:round/>
            <a:headEnd len="med" w="med" type="none"/>
            <a:tailEnd len="med" w="med" type="none"/>
          </a:ln>
        </p:spPr>
      </p:cxnSp>
      <p:sp>
        <p:nvSpPr>
          <p:cNvPr id="158" name="Google Shape;158;p28"/>
          <p:cNvSpPr/>
          <p:nvPr/>
        </p:nvSpPr>
        <p:spPr>
          <a:xfrm>
            <a:off x="227125" y="2144325"/>
            <a:ext cx="59400" cy="828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59" name="Google Shape;159;p28"/>
          <p:cNvSpPr/>
          <p:nvPr/>
        </p:nvSpPr>
        <p:spPr>
          <a:xfrm>
            <a:off x="430175" y="2144325"/>
            <a:ext cx="59400" cy="828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0" name="Google Shape;160;p28"/>
          <p:cNvSpPr/>
          <p:nvPr/>
        </p:nvSpPr>
        <p:spPr>
          <a:xfrm>
            <a:off x="227125" y="2681700"/>
            <a:ext cx="59400" cy="828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1" name="Google Shape;161;p28"/>
          <p:cNvSpPr/>
          <p:nvPr/>
        </p:nvSpPr>
        <p:spPr>
          <a:xfrm>
            <a:off x="430175" y="2681700"/>
            <a:ext cx="59400" cy="828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2" name="Google Shape;162;p28"/>
          <p:cNvSpPr/>
          <p:nvPr/>
        </p:nvSpPr>
        <p:spPr>
          <a:xfrm>
            <a:off x="227125" y="3597825"/>
            <a:ext cx="59400" cy="828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3" name="Google Shape;163;p28"/>
          <p:cNvSpPr/>
          <p:nvPr/>
        </p:nvSpPr>
        <p:spPr>
          <a:xfrm>
            <a:off x="430175" y="3597825"/>
            <a:ext cx="59400" cy="828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4" name="Google Shape;164;p28"/>
          <p:cNvSpPr/>
          <p:nvPr/>
        </p:nvSpPr>
        <p:spPr>
          <a:xfrm>
            <a:off x="2941550" y="4389400"/>
            <a:ext cx="5757600" cy="3447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Lato"/>
              <a:ea typeface="Lato"/>
              <a:cs typeface="Lato"/>
              <a:sym typeface="Lato"/>
            </a:endParaRPr>
          </a:p>
        </p:txBody>
      </p:sp>
      <p:sp>
        <p:nvSpPr>
          <p:cNvPr id="165" name="Google Shape;165;p28"/>
          <p:cNvSpPr/>
          <p:nvPr/>
        </p:nvSpPr>
        <p:spPr>
          <a:xfrm>
            <a:off x="5554025" y="4389400"/>
            <a:ext cx="620400" cy="2385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n" sz="800">
                <a:solidFill>
                  <a:schemeClr val="dk2"/>
                </a:solidFill>
              </a:rPr>
              <a:t>2014-05</a:t>
            </a:r>
            <a:endParaRPr sz="800">
              <a:solidFill>
                <a:schemeClr val="dk2"/>
              </a:solidFill>
            </a:endParaRPr>
          </a:p>
        </p:txBody>
      </p:sp>
      <p:sp>
        <p:nvSpPr>
          <p:cNvPr id="166" name="Google Shape;166;p28"/>
          <p:cNvSpPr/>
          <p:nvPr/>
        </p:nvSpPr>
        <p:spPr>
          <a:xfrm>
            <a:off x="3194975" y="4389400"/>
            <a:ext cx="548700" cy="2385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800">
                <a:solidFill>
                  <a:schemeClr val="dk2"/>
                </a:solidFill>
              </a:rPr>
              <a:t>2011-01</a:t>
            </a:r>
            <a:endParaRPr sz="800"/>
          </a:p>
        </p:txBody>
      </p:sp>
      <p:sp>
        <p:nvSpPr>
          <p:cNvPr id="167" name="Google Shape;167;p28"/>
          <p:cNvSpPr/>
          <p:nvPr/>
        </p:nvSpPr>
        <p:spPr>
          <a:xfrm>
            <a:off x="7869850" y="4389400"/>
            <a:ext cx="620400" cy="2385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n" sz="800">
                <a:solidFill>
                  <a:schemeClr val="dk2"/>
                </a:solidFill>
              </a:rPr>
              <a:t>2017-10</a:t>
            </a:r>
            <a:endParaRPr sz="800">
              <a:solidFill>
                <a:schemeClr val="dk2"/>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9"/>
          <p:cNvSpPr txBox="1"/>
          <p:nvPr>
            <p:ph type="title"/>
          </p:nvPr>
        </p:nvSpPr>
        <p:spPr>
          <a:xfrm>
            <a:off x="0" y="391350"/>
            <a:ext cx="9224700" cy="6261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0" lang="en">
                <a:latin typeface="Montserrat"/>
                <a:ea typeface="Montserrat"/>
                <a:cs typeface="Montserrat"/>
                <a:sym typeface="Montserrat"/>
              </a:rPr>
              <a:t>Cox Time Varying Model Using Landmarks</a:t>
            </a:r>
            <a:endParaRPr b="0">
              <a:latin typeface="Montserrat"/>
              <a:ea typeface="Montserrat"/>
              <a:cs typeface="Montserrat"/>
              <a:sym typeface="Montserrat"/>
            </a:endParaRPr>
          </a:p>
        </p:txBody>
      </p:sp>
      <p:sp>
        <p:nvSpPr>
          <p:cNvPr id="173" name="Google Shape;173;p29"/>
          <p:cNvSpPr txBox="1"/>
          <p:nvPr>
            <p:ph idx="1" type="body"/>
          </p:nvPr>
        </p:nvSpPr>
        <p:spPr>
          <a:xfrm>
            <a:off x="-165850" y="1561075"/>
            <a:ext cx="9144000" cy="2872500"/>
          </a:xfrm>
          <a:prstGeom prst="rect">
            <a:avLst/>
          </a:prstGeom>
        </p:spPr>
        <p:txBody>
          <a:bodyPr anchorCtr="0" anchor="t" bIns="91425" lIns="91425" spcFirstLastPara="1" rIns="91425" wrap="square" tIns="91425">
            <a:normAutofit lnSpcReduction="20000"/>
          </a:bodyPr>
          <a:lstStyle/>
          <a:p>
            <a:pPr indent="0" lvl="0" marL="0" marR="0" rtl="0" algn="ctr">
              <a:lnSpc>
                <a:spcPct val="200000"/>
              </a:lnSpc>
              <a:spcBef>
                <a:spcPts val="0"/>
              </a:spcBef>
              <a:spcAft>
                <a:spcPts val="0"/>
              </a:spcAft>
              <a:buNone/>
            </a:pPr>
            <a:r>
              <a:t/>
            </a:r>
            <a:endParaRPr b="0" sz="2046">
              <a:latin typeface="Montserrat"/>
              <a:ea typeface="Montserrat"/>
              <a:cs typeface="Montserrat"/>
              <a:sym typeface="Montserrat"/>
            </a:endParaRPr>
          </a:p>
          <a:p>
            <a:pPr indent="0" lvl="0" marL="457200" marR="0" rtl="0" algn="ctr">
              <a:lnSpc>
                <a:spcPct val="200000"/>
              </a:lnSpc>
              <a:spcBef>
                <a:spcPts val="1200"/>
              </a:spcBef>
              <a:spcAft>
                <a:spcPts val="0"/>
              </a:spcAft>
              <a:buNone/>
            </a:pPr>
            <a:r>
              <a:rPr b="0" lang="en" sz="2046">
                <a:latin typeface="Montserrat"/>
                <a:ea typeface="Montserrat"/>
                <a:cs typeface="Montserrat"/>
                <a:sym typeface="Montserrat"/>
              </a:rPr>
              <a:t>It allows us to forecast </a:t>
            </a:r>
            <a:r>
              <a:rPr b="0" lang="en" sz="2046">
                <a:latin typeface="Montserrat"/>
                <a:ea typeface="Montserrat"/>
                <a:cs typeface="Montserrat"/>
                <a:sym typeface="Montserrat"/>
              </a:rPr>
              <a:t>probabilities</a:t>
            </a:r>
            <a:r>
              <a:rPr b="0" lang="en" sz="2046">
                <a:latin typeface="Montserrat"/>
                <a:ea typeface="Montserrat"/>
                <a:cs typeface="Montserrat"/>
                <a:sym typeface="Montserrat"/>
              </a:rPr>
              <a:t> of customer survival and classify customers that are at risk of churning </a:t>
            </a:r>
            <a:endParaRPr b="0" sz="2046">
              <a:highlight>
                <a:srgbClr val="FFFF00"/>
              </a:highlight>
              <a:latin typeface="Montserrat"/>
              <a:ea typeface="Montserrat"/>
              <a:cs typeface="Montserrat"/>
              <a:sym typeface="Montserrat"/>
            </a:endParaRPr>
          </a:p>
          <a:p>
            <a:pPr indent="0" lvl="0" marL="0" marR="0" rtl="0" algn="l">
              <a:lnSpc>
                <a:spcPct val="115000"/>
              </a:lnSpc>
              <a:spcBef>
                <a:spcPts val="1200"/>
              </a:spcBef>
              <a:spcAft>
                <a:spcPts val="0"/>
              </a:spcAft>
              <a:buNone/>
            </a:pPr>
            <a:r>
              <a:t/>
            </a:r>
            <a:endParaRPr b="0">
              <a:latin typeface="Montserrat"/>
              <a:ea typeface="Montserrat"/>
              <a:cs typeface="Montserrat"/>
              <a:sym typeface="Montserrat"/>
            </a:endParaRPr>
          </a:p>
          <a:p>
            <a:pPr indent="0" lvl="0" marL="914400" rtl="0" algn="l">
              <a:spcBef>
                <a:spcPts val="1200"/>
              </a:spcBef>
              <a:spcAft>
                <a:spcPts val="1200"/>
              </a:spcAft>
              <a:buNone/>
            </a:pPr>
            <a:r>
              <a:t/>
            </a:r>
            <a:endParaRPr b="0">
              <a:latin typeface="Montserrat"/>
              <a:ea typeface="Montserrat"/>
              <a:cs typeface="Montserrat"/>
              <a:sym typeface="Montserrat"/>
            </a:endParaRPr>
          </a:p>
        </p:txBody>
      </p:sp>
      <p:sp>
        <p:nvSpPr>
          <p:cNvPr id="174" name="Google Shape;174;p2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75" name="Google Shape;175;p29"/>
          <p:cNvSpPr txBox="1"/>
          <p:nvPr/>
        </p:nvSpPr>
        <p:spPr>
          <a:xfrm>
            <a:off x="0" y="1233175"/>
            <a:ext cx="9144000" cy="840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900">
                <a:solidFill>
                  <a:schemeClr val="dk2"/>
                </a:solidFill>
                <a:latin typeface="Montserrat"/>
                <a:ea typeface="Montserrat"/>
                <a:cs typeface="Montserrat"/>
                <a:sym typeface="Montserrat"/>
              </a:rPr>
              <a:t>… why is this useful?</a:t>
            </a:r>
            <a:endParaRPr sz="1900">
              <a:solidFill>
                <a:schemeClr val="dk2"/>
              </a:solidFill>
              <a:latin typeface="Montserrat"/>
              <a:ea typeface="Montserrat"/>
              <a:cs typeface="Montserrat"/>
              <a:sym typeface="Montserrat"/>
            </a:endParaRPr>
          </a:p>
        </p:txBody>
      </p:sp>
      <p:sp>
        <p:nvSpPr>
          <p:cNvPr id="176" name="Google Shape;176;p29"/>
          <p:cNvSpPr txBox="1"/>
          <p:nvPr/>
        </p:nvSpPr>
        <p:spPr>
          <a:xfrm>
            <a:off x="40350" y="4020888"/>
            <a:ext cx="9144000" cy="840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900">
                <a:solidFill>
                  <a:schemeClr val="dk2"/>
                </a:solidFill>
                <a:latin typeface="Montserrat"/>
                <a:ea typeface="Montserrat"/>
                <a:cs typeface="Montserrat"/>
                <a:sym typeface="Montserrat"/>
              </a:rPr>
              <a:t>… how good is this model?</a:t>
            </a:r>
            <a:endParaRPr sz="1900">
              <a:solidFill>
                <a:schemeClr val="dk2"/>
              </a:solidFill>
              <a:latin typeface="Montserrat"/>
              <a:ea typeface="Montserrat"/>
              <a:cs typeface="Montserrat"/>
              <a:sym typeface="Montserrat"/>
            </a:endParaRPr>
          </a:p>
        </p:txBody>
      </p:sp>
      <p:sp>
        <p:nvSpPr>
          <p:cNvPr id="177" name="Google Shape;177;p29"/>
          <p:cNvSpPr txBox="1"/>
          <p:nvPr/>
        </p:nvSpPr>
        <p:spPr>
          <a:xfrm>
            <a:off x="472950" y="2147975"/>
            <a:ext cx="8278800" cy="1402500"/>
          </a:xfrm>
          <a:prstGeom prst="rect">
            <a:avLst/>
          </a:prstGeom>
          <a:noFill/>
          <a:ln cap="flat" cmpd="sng" w="9525">
            <a:solidFill>
              <a:schemeClr val="accent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1" name="Shape 181"/>
        <p:cNvGrpSpPr/>
        <p:nvPr/>
      </p:nvGrpSpPr>
      <p:grpSpPr>
        <a:xfrm>
          <a:off x="0" y="0"/>
          <a:ext cx="0" cy="0"/>
          <a:chOff x="0" y="0"/>
          <a:chExt cx="0" cy="0"/>
        </a:xfrm>
      </p:grpSpPr>
      <p:sp>
        <p:nvSpPr>
          <p:cNvPr id="182" name="Google Shape;182;p30"/>
          <p:cNvSpPr txBox="1"/>
          <p:nvPr>
            <p:ph idx="1" type="body"/>
          </p:nvPr>
        </p:nvSpPr>
        <p:spPr>
          <a:xfrm>
            <a:off x="155850" y="1658200"/>
            <a:ext cx="8832300" cy="3416400"/>
          </a:xfrm>
          <a:prstGeom prst="rect">
            <a:avLst/>
          </a:prstGeom>
        </p:spPr>
        <p:txBody>
          <a:bodyPr anchorCtr="0" anchor="t" bIns="91425" lIns="91425" spcFirstLastPara="1" rIns="91425" wrap="square" tIns="91425">
            <a:noAutofit/>
          </a:bodyPr>
          <a:lstStyle/>
          <a:p>
            <a:pPr indent="0" lvl="0" marL="0" rtl="0" algn="ctr">
              <a:lnSpc>
                <a:spcPct val="105000"/>
              </a:lnSpc>
              <a:spcBef>
                <a:spcPts val="0"/>
              </a:spcBef>
              <a:spcAft>
                <a:spcPts val="0"/>
              </a:spcAft>
              <a:buSzPts val="440"/>
              <a:buNone/>
            </a:pPr>
            <a:r>
              <a:rPr lang="en" sz="2100">
                <a:latin typeface="Montserrat"/>
                <a:ea typeface="Montserrat"/>
                <a:cs typeface="Montserrat"/>
                <a:sym typeface="Montserrat"/>
              </a:rPr>
              <a:t>72.1%</a:t>
            </a:r>
            <a:r>
              <a:rPr b="0" lang="en" sz="1600">
                <a:latin typeface="Montserrat"/>
                <a:ea typeface="Montserrat"/>
                <a:cs typeface="Montserrat"/>
                <a:sym typeface="Montserrat"/>
              </a:rPr>
              <a:t> </a:t>
            </a:r>
            <a:r>
              <a:rPr lang="en" sz="2100">
                <a:latin typeface="Montserrat"/>
                <a:ea typeface="Montserrat"/>
                <a:cs typeface="Montserrat"/>
                <a:sym typeface="Montserrat"/>
              </a:rPr>
              <a:t>Recall </a:t>
            </a:r>
            <a:r>
              <a:rPr b="0" lang="en" sz="1600">
                <a:latin typeface="Montserrat"/>
                <a:ea typeface="Montserrat"/>
                <a:cs typeface="Montserrat"/>
                <a:sym typeface="Montserrat"/>
              </a:rPr>
              <a:t>on test data</a:t>
            </a:r>
            <a:endParaRPr b="0" sz="1600">
              <a:latin typeface="Montserrat"/>
              <a:ea typeface="Montserrat"/>
              <a:cs typeface="Montserrat"/>
              <a:sym typeface="Montserrat"/>
            </a:endParaRPr>
          </a:p>
          <a:p>
            <a:pPr indent="0" lvl="0" marL="0" rtl="0" algn="ctr">
              <a:lnSpc>
                <a:spcPct val="105000"/>
              </a:lnSpc>
              <a:spcBef>
                <a:spcPts val="1200"/>
              </a:spcBef>
              <a:spcAft>
                <a:spcPts val="0"/>
              </a:spcAft>
              <a:buSzPts val="440"/>
              <a:buNone/>
            </a:pPr>
            <a:r>
              <a:rPr b="0" lang="en" sz="1600">
                <a:latin typeface="Montserrat"/>
                <a:ea typeface="Montserrat"/>
                <a:cs typeface="Montserrat"/>
                <a:sym typeface="Montserrat"/>
              </a:rPr>
              <a:t>(Among all customers who actually churned within a year, our model correctly identified 72.1% as churners)</a:t>
            </a:r>
            <a:endParaRPr b="0" sz="1600">
              <a:latin typeface="Montserrat"/>
              <a:ea typeface="Montserrat"/>
              <a:cs typeface="Montserrat"/>
              <a:sym typeface="Montserrat"/>
            </a:endParaRPr>
          </a:p>
          <a:p>
            <a:pPr indent="0" lvl="0" marL="0" rtl="0" algn="ctr">
              <a:lnSpc>
                <a:spcPct val="105000"/>
              </a:lnSpc>
              <a:spcBef>
                <a:spcPts val="1200"/>
              </a:spcBef>
              <a:spcAft>
                <a:spcPts val="0"/>
              </a:spcAft>
              <a:buSzPts val="440"/>
              <a:buNone/>
            </a:pPr>
            <a:r>
              <a:t/>
            </a:r>
            <a:endParaRPr b="0" sz="1600">
              <a:latin typeface="Montserrat"/>
              <a:ea typeface="Montserrat"/>
              <a:cs typeface="Montserrat"/>
              <a:sym typeface="Montserrat"/>
            </a:endParaRPr>
          </a:p>
          <a:p>
            <a:pPr indent="0" lvl="0" marL="0" rtl="0" algn="ctr">
              <a:lnSpc>
                <a:spcPct val="105000"/>
              </a:lnSpc>
              <a:spcBef>
                <a:spcPts val="1200"/>
              </a:spcBef>
              <a:spcAft>
                <a:spcPts val="0"/>
              </a:spcAft>
              <a:buSzPts val="440"/>
              <a:buNone/>
            </a:pPr>
            <a:r>
              <a:rPr lang="en" sz="2100">
                <a:latin typeface="Montserrat"/>
                <a:ea typeface="Montserrat"/>
                <a:cs typeface="Montserrat"/>
                <a:sym typeface="Montserrat"/>
              </a:rPr>
              <a:t>69.0%</a:t>
            </a:r>
            <a:r>
              <a:rPr b="0" lang="en" sz="1600">
                <a:latin typeface="Montserrat"/>
                <a:ea typeface="Montserrat"/>
                <a:cs typeface="Montserrat"/>
                <a:sym typeface="Montserrat"/>
              </a:rPr>
              <a:t>  </a:t>
            </a:r>
            <a:r>
              <a:rPr lang="en" sz="2100">
                <a:latin typeface="Montserrat"/>
                <a:ea typeface="Montserrat"/>
                <a:cs typeface="Montserrat"/>
                <a:sym typeface="Montserrat"/>
              </a:rPr>
              <a:t>P</a:t>
            </a:r>
            <a:r>
              <a:rPr lang="en" sz="2100">
                <a:latin typeface="Montserrat"/>
                <a:ea typeface="Montserrat"/>
                <a:cs typeface="Montserrat"/>
                <a:sym typeface="Montserrat"/>
              </a:rPr>
              <a:t>recision</a:t>
            </a:r>
            <a:r>
              <a:rPr b="0" lang="en" sz="1600">
                <a:latin typeface="Montserrat"/>
                <a:ea typeface="Montserrat"/>
                <a:cs typeface="Montserrat"/>
                <a:sym typeface="Montserrat"/>
              </a:rPr>
              <a:t> on test data</a:t>
            </a:r>
            <a:endParaRPr b="0" sz="1600">
              <a:latin typeface="Montserrat"/>
              <a:ea typeface="Montserrat"/>
              <a:cs typeface="Montserrat"/>
              <a:sym typeface="Montserrat"/>
            </a:endParaRPr>
          </a:p>
          <a:p>
            <a:pPr indent="0" lvl="0" marL="0" rtl="0" algn="ctr">
              <a:lnSpc>
                <a:spcPct val="105000"/>
              </a:lnSpc>
              <a:spcBef>
                <a:spcPts val="1200"/>
              </a:spcBef>
              <a:spcAft>
                <a:spcPts val="0"/>
              </a:spcAft>
              <a:buSzPts val="440"/>
              <a:buNone/>
            </a:pPr>
            <a:r>
              <a:rPr b="0" lang="en" sz="1600">
                <a:latin typeface="Montserrat"/>
                <a:ea typeface="Montserrat"/>
                <a:cs typeface="Montserrat"/>
                <a:sym typeface="Montserrat"/>
              </a:rPr>
              <a:t>(Of all customers that our model predicted would churn within a year, 69.0% actually did</a:t>
            </a:r>
            <a:r>
              <a:rPr b="0" lang="en" sz="1600">
                <a:latin typeface="Montserrat"/>
                <a:ea typeface="Montserrat"/>
                <a:cs typeface="Montserrat"/>
                <a:sym typeface="Montserrat"/>
              </a:rPr>
              <a:t>)</a:t>
            </a:r>
            <a:endParaRPr b="0" sz="1600">
              <a:latin typeface="Montserrat"/>
              <a:ea typeface="Montserrat"/>
              <a:cs typeface="Montserrat"/>
              <a:sym typeface="Montserrat"/>
            </a:endParaRPr>
          </a:p>
          <a:p>
            <a:pPr indent="0" lvl="0" marL="0" rtl="0" algn="l">
              <a:lnSpc>
                <a:spcPct val="105000"/>
              </a:lnSpc>
              <a:spcBef>
                <a:spcPts val="1200"/>
              </a:spcBef>
              <a:spcAft>
                <a:spcPts val="1200"/>
              </a:spcAft>
              <a:buSzPts val="440"/>
              <a:buNone/>
            </a:pPr>
            <a:r>
              <a:t/>
            </a:r>
            <a:endParaRPr b="0" sz="920">
              <a:latin typeface="Montserrat"/>
              <a:ea typeface="Montserrat"/>
              <a:cs typeface="Montserrat"/>
              <a:sym typeface="Montserrat"/>
            </a:endParaRPr>
          </a:p>
        </p:txBody>
      </p:sp>
      <p:sp>
        <p:nvSpPr>
          <p:cNvPr id="183" name="Google Shape;183;p3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84" name="Google Shape;184;p30"/>
          <p:cNvSpPr txBox="1"/>
          <p:nvPr/>
        </p:nvSpPr>
        <p:spPr>
          <a:xfrm>
            <a:off x="0" y="332000"/>
            <a:ext cx="9144000" cy="759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800">
                <a:solidFill>
                  <a:srgbClr val="FF0000"/>
                </a:solidFill>
                <a:latin typeface="Montserrat"/>
                <a:ea typeface="Montserrat"/>
                <a:cs typeface="Montserrat"/>
                <a:sym typeface="Montserrat"/>
              </a:rPr>
              <a:t>For customers who have been around 1 year, how well can we predict if they churn?</a:t>
            </a:r>
            <a:endParaRPr sz="2800">
              <a:solidFill>
                <a:srgbClr val="FF0000"/>
              </a:solidFill>
              <a:latin typeface="Montserrat"/>
              <a:ea typeface="Montserrat"/>
              <a:cs typeface="Montserrat"/>
              <a:sym typeface="Montserra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8" name="Shape 188"/>
        <p:cNvGrpSpPr/>
        <p:nvPr/>
      </p:nvGrpSpPr>
      <p:grpSpPr>
        <a:xfrm>
          <a:off x="0" y="0"/>
          <a:ext cx="0" cy="0"/>
          <a:chOff x="0" y="0"/>
          <a:chExt cx="0" cy="0"/>
        </a:xfrm>
      </p:grpSpPr>
      <p:sp>
        <p:nvSpPr>
          <p:cNvPr id="189" name="Google Shape;189;p3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90" name="Google Shape;190;p31"/>
          <p:cNvSpPr txBox="1"/>
          <p:nvPr/>
        </p:nvSpPr>
        <p:spPr>
          <a:xfrm>
            <a:off x="0" y="332000"/>
            <a:ext cx="9144000" cy="759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800">
                <a:solidFill>
                  <a:srgbClr val="FF0000"/>
                </a:solidFill>
                <a:latin typeface="Montserrat"/>
                <a:ea typeface="Montserrat"/>
                <a:cs typeface="Montserrat"/>
                <a:sym typeface="Montserrat"/>
              </a:rPr>
              <a:t>For customers who have been around 3 years, how well can we predict if they churn?</a:t>
            </a:r>
            <a:endParaRPr sz="3000">
              <a:solidFill>
                <a:srgbClr val="FF0000"/>
              </a:solidFill>
              <a:latin typeface="Montserrat"/>
              <a:ea typeface="Montserrat"/>
              <a:cs typeface="Montserrat"/>
              <a:sym typeface="Montserrat"/>
            </a:endParaRPr>
          </a:p>
        </p:txBody>
      </p:sp>
      <p:sp>
        <p:nvSpPr>
          <p:cNvPr id="191" name="Google Shape;191;p31"/>
          <p:cNvSpPr txBox="1"/>
          <p:nvPr>
            <p:ph idx="1" type="body"/>
          </p:nvPr>
        </p:nvSpPr>
        <p:spPr>
          <a:xfrm>
            <a:off x="155850" y="1658200"/>
            <a:ext cx="8832300" cy="3416400"/>
          </a:xfrm>
          <a:prstGeom prst="rect">
            <a:avLst/>
          </a:prstGeom>
        </p:spPr>
        <p:txBody>
          <a:bodyPr anchorCtr="0" anchor="t" bIns="91425" lIns="91425" spcFirstLastPara="1" rIns="91425" wrap="square" tIns="91425">
            <a:noAutofit/>
          </a:bodyPr>
          <a:lstStyle/>
          <a:p>
            <a:pPr indent="0" lvl="0" marL="0" rtl="0" algn="ctr">
              <a:lnSpc>
                <a:spcPct val="105000"/>
              </a:lnSpc>
              <a:spcBef>
                <a:spcPts val="0"/>
              </a:spcBef>
              <a:spcAft>
                <a:spcPts val="0"/>
              </a:spcAft>
              <a:buSzPts val="440"/>
              <a:buNone/>
            </a:pPr>
            <a:r>
              <a:rPr lang="en" sz="2100">
                <a:latin typeface="Montserrat"/>
                <a:ea typeface="Montserrat"/>
                <a:cs typeface="Montserrat"/>
                <a:sym typeface="Montserrat"/>
              </a:rPr>
              <a:t>67.8</a:t>
            </a:r>
            <a:r>
              <a:rPr lang="en" sz="2100">
                <a:latin typeface="Montserrat"/>
                <a:ea typeface="Montserrat"/>
                <a:cs typeface="Montserrat"/>
                <a:sym typeface="Montserrat"/>
              </a:rPr>
              <a:t>%</a:t>
            </a:r>
            <a:r>
              <a:rPr b="0" lang="en" sz="1600">
                <a:latin typeface="Montserrat"/>
                <a:ea typeface="Montserrat"/>
                <a:cs typeface="Montserrat"/>
                <a:sym typeface="Montserrat"/>
              </a:rPr>
              <a:t> </a:t>
            </a:r>
            <a:r>
              <a:rPr lang="en" sz="2100">
                <a:latin typeface="Montserrat"/>
                <a:ea typeface="Montserrat"/>
                <a:cs typeface="Montserrat"/>
                <a:sym typeface="Montserrat"/>
              </a:rPr>
              <a:t>Recall </a:t>
            </a:r>
            <a:r>
              <a:rPr b="0" lang="en" sz="1600">
                <a:latin typeface="Montserrat"/>
                <a:ea typeface="Montserrat"/>
                <a:cs typeface="Montserrat"/>
                <a:sym typeface="Montserrat"/>
              </a:rPr>
              <a:t>on test data</a:t>
            </a:r>
            <a:endParaRPr b="0" sz="1600">
              <a:latin typeface="Montserrat"/>
              <a:ea typeface="Montserrat"/>
              <a:cs typeface="Montserrat"/>
              <a:sym typeface="Montserrat"/>
            </a:endParaRPr>
          </a:p>
          <a:p>
            <a:pPr indent="0" lvl="0" marL="0" rtl="0" algn="ctr">
              <a:lnSpc>
                <a:spcPct val="105000"/>
              </a:lnSpc>
              <a:spcBef>
                <a:spcPts val="1200"/>
              </a:spcBef>
              <a:spcAft>
                <a:spcPts val="0"/>
              </a:spcAft>
              <a:buSzPts val="440"/>
              <a:buNone/>
            </a:pPr>
            <a:r>
              <a:rPr b="0" lang="en" sz="1600">
                <a:latin typeface="Montserrat"/>
                <a:ea typeface="Montserrat"/>
                <a:cs typeface="Montserrat"/>
                <a:sym typeface="Montserrat"/>
              </a:rPr>
              <a:t>(Among all customers who actually churned within 3 years, our model correctly identified 67.8% as churners)</a:t>
            </a:r>
            <a:endParaRPr b="0" sz="1600">
              <a:latin typeface="Montserrat"/>
              <a:ea typeface="Montserrat"/>
              <a:cs typeface="Montserrat"/>
              <a:sym typeface="Montserrat"/>
            </a:endParaRPr>
          </a:p>
          <a:p>
            <a:pPr indent="0" lvl="0" marL="0" rtl="0" algn="ctr">
              <a:lnSpc>
                <a:spcPct val="105000"/>
              </a:lnSpc>
              <a:spcBef>
                <a:spcPts val="1200"/>
              </a:spcBef>
              <a:spcAft>
                <a:spcPts val="0"/>
              </a:spcAft>
              <a:buSzPts val="440"/>
              <a:buNone/>
            </a:pPr>
            <a:r>
              <a:t/>
            </a:r>
            <a:endParaRPr b="0" sz="1600">
              <a:latin typeface="Montserrat"/>
              <a:ea typeface="Montserrat"/>
              <a:cs typeface="Montserrat"/>
              <a:sym typeface="Montserrat"/>
            </a:endParaRPr>
          </a:p>
          <a:p>
            <a:pPr indent="0" lvl="0" marL="0" rtl="0" algn="ctr">
              <a:lnSpc>
                <a:spcPct val="105000"/>
              </a:lnSpc>
              <a:spcBef>
                <a:spcPts val="1200"/>
              </a:spcBef>
              <a:spcAft>
                <a:spcPts val="0"/>
              </a:spcAft>
              <a:buSzPts val="440"/>
              <a:buNone/>
            </a:pPr>
            <a:r>
              <a:rPr lang="en" sz="2100">
                <a:latin typeface="Montserrat"/>
                <a:ea typeface="Montserrat"/>
                <a:cs typeface="Montserrat"/>
                <a:sym typeface="Montserrat"/>
              </a:rPr>
              <a:t>67.2</a:t>
            </a:r>
            <a:r>
              <a:rPr lang="en" sz="2100">
                <a:latin typeface="Montserrat"/>
                <a:ea typeface="Montserrat"/>
                <a:cs typeface="Montserrat"/>
                <a:sym typeface="Montserrat"/>
              </a:rPr>
              <a:t>%</a:t>
            </a:r>
            <a:r>
              <a:rPr b="0" lang="en" sz="1600">
                <a:latin typeface="Montserrat"/>
                <a:ea typeface="Montserrat"/>
                <a:cs typeface="Montserrat"/>
                <a:sym typeface="Montserrat"/>
              </a:rPr>
              <a:t>  </a:t>
            </a:r>
            <a:r>
              <a:rPr lang="en" sz="2100">
                <a:latin typeface="Montserrat"/>
                <a:ea typeface="Montserrat"/>
                <a:cs typeface="Montserrat"/>
                <a:sym typeface="Montserrat"/>
              </a:rPr>
              <a:t>Precision</a:t>
            </a:r>
            <a:r>
              <a:rPr b="0" lang="en" sz="1600">
                <a:latin typeface="Montserrat"/>
                <a:ea typeface="Montserrat"/>
                <a:cs typeface="Montserrat"/>
                <a:sym typeface="Montserrat"/>
              </a:rPr>
              <a:t> on test data</a:t>
            </a:r>
            <a:endParaRPr b="0" sz="1600">
              <a:latin typeface="Montserrat"/>
              <a:ea typeface="Montserrat"/>
              <a:cs typeface="Montserrat"/>
              <a:sym typeface="Montserrat"/>
            </a:endParaRPr>
          </a:p>
          <a:p>
            <a:pPr indent="0" lvl="0" marL="0" rtl="0" algn="ctr">
              <a:lnSpc>
                <a:spcPct val="105000"/>
              </a:lnSpc>
              <a:spcBef>
                <a:spcPts val="1200"/>
              </a:spcBef>
              <a:spcAft>
                <a:spcPts val="0"/>
              </a:spcAft>
              <a:buSzPts val="440"/>
              <a:buNone/>
            </a:pPr>
            <a:r>
              <a:rPr b="0" lang="en" sz="1600">
                <a:latin typeface="Montserrat"/>
                <a:ea typeface="Montserrat"/>
                <a:cs typeface="Montserrat"/>
                <a:sym typeface="Montserrat"/>
              </a:rPr>
              <a:t>(Of all customers that our model predicted would churn within 3 years, 67.2% actually did)</a:t>
            </a:r>
            <a:endParaRPr b="0" sz="1600">
              <a:latin typeface="Montserrat"/>
              <a:ea typeface="Montserrat"/>
              <a:cs typeface="Montserrat"/>
              <a:sym typeface="Montserrat"/>
            </a:endParaRPr>
          </a:p>
          <a:p>
            <a:pPr indent="0" lvl="0" marL="0" rtl="0" algn="l">
              <a:lnSpc>
                <a:spcPct val="105000"/>
              </a:lnSpc>
              <a:spcBef>
                <a:spcPts val="1200"/>
              </a:spcBef>
              <a:spcAft>
                <a:spcPts val="1200"/>
              </a:spcAft>
              <a:buSzPts val="440"/>
              <a:buNone/>
            </a:pPr>
            <a:r>
              <a:t/>
            </a:r>
            <a:endParaRPr b="0" sz="920">
              <a:latin typeface="Montserrat"/>
              <a:ea typeface="Montserrat"/>
              <a:cs typeface="Montserrat"/>
              <a:sym typeface="Montserra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5" name="Shape 195"/>
        <p:cNvGrpSpPr/>
        <p:nvPr/>
      </p:nvGrpSpPr>
      <p:grpSpPr>
        <a:xfrm>
          <a:off x="0" y="0"/>
          <a:ext cx="0" cy="0"/>
          <a:chOff x="0" y="0"/>
          <a:chExt cx="0" cy="0"/>
        </a:xfrm>
      </p:grpSpPr>
      <p:sp>
        <p:nvSpPr>
          <p:cNvPr id="196" name="Google Shape;196;p3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97" name="Google Shape;197;p32"/>
          <p:cNvSpPr txBox="1"/>
          <p:nvPr/>
        </p:nvSpPr>
        <p:spPr>
          <a:xfrm>
            <a:off x="0" y="332000"/>
            <a:ext cx="9144000" cy="759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800">
                <a:solidFill>
                  <a:srgbClr val="FF0000"/>
                </a:solidFill>
                <a:latin typeface="Montserrat"/>
                <a:ea typeface="Montserrat"/>
                <a:cs typeface="Montserrat"/>
                <a:sym typeface="Montserrat"/>
              </a:rPr>
              <a:t>For customers who have been around 5 years, how well can we predict if they churn?</a:t>
            </a:r>
            <a:endParaRPr sz="3000">
              <a:solidFill>
                <a:srgbClr val="FF0000"/>
              </a:solidFill>
              <a:latin typeface="Montserrat"/>
              <a:ea typeface="Montserrat"/>
              <a:cs typeface="Montserrat"/>
              <a:sym typeface="Montserrat"/>
            </a:endParaRPr>
          </a:p>
        </p:txBody>
      </p:sp>
      <p:sp>
        <p:nvSpPr>
          <p:cNvPr id="198" name="Google Shape;198;p32"/>
          <p:cNvSpPr txBox="1"/>
          <p:nvPr>
            <p:ph idx="1" type="body"/>
          </p:nvPr>
        </p:nvSpPr>
        <p:spPr>
          <a:xfrm>
            <a:off x="155850" y="1658200"/>
            <a:ext cx="8832300" cy="3416400"/>
          </a:xfrm>
          <a:prstGeom prst="rect">
            <a:avLst/>
          </a:prstGeom>
        </p:spPr>
        <p:txBody>
          <a:bodyPr anchorCtr="0" anchor="t" bIns="91425" lIns="91425" spcFirstLastPara="1" rIns="91425" wrap="square" tIns="91425">
            <a:noAutofit/>
          </a:bodyPr>
          <a:lstStyle/>
          <a:p>
            <a:pPr indent="0" lvl="0" marL="0" rtl="0" algn="ctr">
              <a:lnSpc>
                <a:spcPct val="105000"/>
              </a:lnSpc>
              <a:spcBef>
                <a:spcPts val="0"/>
              </a:spcBef>
              <a:spcAft>
                <a:spcPts val="0"/>
              </a:spcAft>
              <a:buSzPts val="440"/>
              <a:buNone/>
            </a:pPr>
            <a:r>
              <a:rPr lang="en" sz="2100">
                <a:latin typeface="Montserrat"/>
                <a:ea typeface="Montserrat"/>
                <a:cs typeface="Montserrat"/>
                <a:sym typeface="Montserrat"/>
              </a:rPr>
              <a:t>64.2</a:t>
            </a:r>
            <a:r>
              <a:rPr lang="en" sz="2100">
                <a:latin typeface="Montserrat"/>
                <a:ea typeface="Montserrat"/>
                <a:cs typeface="Montserrat"/>
                <a:sym typeface="Montserrat"/>
              </a:rPr>
              <a:t>%</a:t>
            </a:r>
            <a:r>
              <a:rPr b="0" lang="en" sz="1600">
                <a:latin typeface="Montserrat"/>
                <a:ea typeface="Montserrat"/>
                <a:cs typeface="Montserrat"/>
                <a:sym typeface="Montserrat"/>
              </a:rPr>
              <a:t> </a:t>
            </a:r>
            <a:r>
              <a:rPr lang="en" sz="2100">
                <a:latin typeface="Montserrat"/>
                <a:ea typeface="Montserrat"/>
                <a:cs typeface="Montserrat"/>
                <a:sym typeface="Montserrat"/>
              </a:rPr>
              <a:t>Recall</a:t>
            </a:r>
            <a:r>
              <a:rPr b="0" lang="en" sz="1600">
                <a:latin typeface="Montserrat"/>
                <a:ea typeface="Montserrat"/>
                <a:cs typeface="Montserrat"/>
                <a:sym typeface="Montserrat"/>
              </a:rPr>
              <a:t> on test data</a:t>
            </a:r>
            <a:endParaRPr b="0" sz="1600">
              <a:latin typeface="Montserrat"/>
              <a:ea typeface="Montserrat"/>
              <a:cs typeface="Montserrat"/>
              <a:sym typeface="Montserrat"/>
            </a:endParaRPr>
          </a:p>
          <a:p>
            <a:pPr indent="0" lvl="0" marL="0" rtl="0" algn="ctr">
              <a:lnSpc>
                <a:spcPct val="105000"/>
              </a:lnSpc>
              <a:spcBef>
                <a:spcPts val="1200"/>
              </a:spcBef>
              <a:spcAft>
                <a:spcPts val="0"/>
              </a:spcAft>
              <a:buSzPts val="440"/>
              <a:buNone/>
            </a:pPr>
            <a:r>
              <a:rPr b="0" lang="en" sz="1600">
                <a:latin typeface="Montserrat"/>
                <a:ea typeface="Montserrat"/>
                <a:cs typeface="Montserrat"/>
                <a:sym typeface="Montserrat"/>
              </a:rPr>
              <a:t>(Among all customers who actually churned within 5 years, our model correctly identified 64.2% as churners)</a:t>
            </a:r>
            <a:endParaRPr b="0" sz="1600">
              <a:latin typeface="Montserrat"/>
              <a:ea typeface="Montserrat"/>
              <a:cs typeface="Montserrat"/>
              <a:sym typeface="Montserrat"/>
            </a:endParaRPr>
          </a:p>
          <a:p>
            <a:pPr indent="0" lvl="0" marL="0" rtl="0" algn="ctr">
              <a:lnSpc>
                <a:spcPct val="105000"/>
              </a:lnSpc>
              <a:spcBef>
                <a:spcPts val="1200"/>
              </a:spcBef>
              <a:spcAft>
                <a:spcPts val="0"/>
              </a:spcAft>
              <a:buSzPts val="440"/>
              <a:buNone/>
            </a:pPr>
            <a:r>
              <a:t/>
            </a:r>
            <a:endParaRPr b="0" sz="1600">
              <a:latin typeface="Montserrat"/>
              <a:ea typeface="Montserrat"/>
              <a:cs typeface="Montserrat"/>
              <a:sym typeface="Montserrat"/>
            </a:endParaRPr>
          </a:p>
          <a:p>
            <a:pPr indent="0" lvl="0" marL="0" rtl="0" algn="ctr">
              <a:lnSpc>
                <a:spcPct val="105000"/>
              </a:lnSpc>
              <a:spcBef>
                <a:spcPts val="1200"/>
              </a:spcBef>
              <a:spcAft>
                <a:spcPts val="0"/>
              </a:spcAft>
              <a:buSzPts val="440"/>
              <a:buNone/>
            </a:pPr>
            <a:r>
              <a:rPr lang="en" sz="2100">
                <a:latin typeface="Montserrat"/>
                <a:ea typeface="Montserrat"/>
                <a:cs typeface="Montserrat"/>
                <a:sym typeface="Montserrat"/>
              </a:rPr>
              <a:t>62.8%</a:t>
            </a:r>
            <a:r>
              <a:rPr b="0" lang="en" sz="1600">
                <a:latin typeface="Montserrat"/>
                <a:ea typeface="Montserrat"/>
                <a:cs typeface="Montserrat"/>
                <a:sym typeface="Montserrat"/>
              </a:rPr>
              <a:t>  </a:t>
            </a:r>
            <a:r>
              <a:rPr lang="en" sz="2100">
                <a:latin typeface="Montserrat"/>
                <a:ea typeface="Montserrat"/>
                <a:cs typeface="Montserrat"/>
                <a:sym typeface="Montserrat"/>
              </a:rPr>
              <a:t>Precision</a:t>
            </a:r>
            <a:r>
              <a:rPr b="0" lang="en" sz="1600">
                <a:latin typeface="Montserrat"/>
                <a:ea typeface="Montserrat"/>
                <a:cs typeface="Montserrat"/>
                <a:sym typeface="Montserrat"/>
              </a:rPr>
              <a:t> on test data</a:t>
            </a:r>
            <a:endParaRPr b="0" sz="1600">
              <a:latin typeface="Montserrat"/>
              <a:ea typeface="Montserrat"/>
              <a:cs typeface="Montserrat"/>
              <a:sym typeface="Montserrat"/>
            </a:endParaRPr>
          </a:p>
          <a:p>
            <a:pPr indent="0" lvl="0" marL="0" rtl="0" algn="ctr">
              <a:lnSpc>
                <a:spcPct val="105000"/>
              </a:lnSpc>
              <a:spcBef>
                <a:spcPts val="1200"/>
              </a:spcBef>
              <a:spcAft>
                <a:spcPts val="0"/>
              </a:spcAft>
              <a:buSzPts val="440"/>
              <a:buNone/>
            </a:pPr>
            <a:r>
              <a:rPr b="0" lang="en" sz="1600">
                <a:latin typeface="Montserrat"/>
                <a:ea typeface="Montserrat"/>
                <a:cs typeface="Montserrat"/>
                <a:sym typeface="Montserrat"/>
              </a:rPr>
              <a:t>(Of all customers that our model predicted would churn within 5 years, 62.8% actually did)</a:t>
            </a:r>
            <a:endParaRPr b="0" sz="1600">
              <a:latin typeface="Montserrat"/>
              <a:ea typeface="Montserrat"/>
              <a:cs typeface="Montserrat"/>
              <a:sym typeface="Montserrat"/>
            </a:endParaRPr>
          </a:p>
          <a:p>
            <a:pPr indent="0" lvl="0" marL="0" rtl="0" algn="l">
              <a:lnSpc>
                <a:spcPct val="105000"/>
              </a:lnSpc>
              <a:spcBef>
                <a:spcPts val="1200"/>
              </a:spcBef>
              <a:spcAft>
                <a:spcPts val="1200"/>
              </a:spcAft>
              <a:buSzPts val="440"/>
              <a:buNone/>
            </a:pPr>
            <a:r>
              <a:t/>
            </a:r>
            <a:endParaRPr b="0" sz="920">
              <a:latin typeface="Montserrat"/>
              <a:ea typeface="Montserrat"/>
              <a:cs typeface="Montserrat"/>
              <a:sym typeface="Montserra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3"/>
          <p:cNvSpPr txBox="1"/>
          <p:nvPr>
            <p:ph type="title"/>
          </p:nvPr>
        </p:nvSpPr>
        <p:spPr>
          <a:xfrm>
            <a:off x="311700" y="391350"/>
            <a:ext cx="8520600" cy="6261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0" lang="en">
                <a:latin typeface="Montserrat"/>
                <a:ea typeface="Montserrat"/>
                <a:cs typeface="Montserrat"/>
                <a:sym typeface="Montserrat"/>
              </a:rPr>
              <a:t>High vs Low Risk Customers</a:t>
            </a:r>
            <a:endParaRPr b="0">
              <a:latin typeface="Montserrat"/>
              <a:ea typeface="Montserrat"/>
              <a:cs typeface="Montserrat"/>
              <a:sym typeface="Montserrat"/>
            </a:endParaRPr>
          </a:p>
        </p:txBody>
      </p:sp>
      <p:sp>
        <p:nvSpPr>
          <p:cNvPr id="204" name="Google Shape;204;p33"/>
          <p:cNvSpPr txBox="1"/>
          <p:nvPr>
            <p:ph idx="1" type="body"/>
          </p:nvPr>
        </p:nvSpPr>
        <p:spPr>
          <a:xfrm>
            <a:off x="141625" y="1141025"/>
            <a:ext cx="4034100" cy="3416400"/>
          </a:xfrm>
          <a:prstGeom prst="rect">
            <a:avLst/>
          </a:prstGeom>
        </p:spPr>
        <p:txBody>
          <a:bodyPr anchorCtr="0" anchor="t" bIns="91425" lIns="91425" spcFirstLastPara="1" rIns="91425" wrap="square" tIns="91425">
            <a:normAutofit/>
          </a:bodyPr>
          <a:lstStyle/>
          <a:p>
            <a:pPr indent="0" lvl="0" marL="457200" rtl="0" algn="ctr">
              <a:lnSpc>
                <a:spcPct val="105000"/>
              </a:lnSpc>
              <a:spcBef>
                <a:spcPts val="0"/>
              </a:spcBef>
              <a:spcAft>
                <a:spcPts val="0"/>
              </a:spcAft>
              <a:buNone/>
            </a:pPr>
            <a:r>
              <a:rPr b="0" lang="en" sz="1941">
                <a:solidFill>
                  <a:schemeClr val="accent1"/>
                </a:solidFill>
                <a:latin typeface="Montserrat"/>
                <a:ea typeface="Montserrat"/>
                <a:cs typeface="Montserrat"/>
                <a:sym typeface="Montserrat"/>
              </a:rPr>
              <a:t>Low Risk Traits</a:t>
            </a:r>
            <a:endParaRPr b="0" sz="1941">
              <a:solidFill>
                <a:schemeClr val="accent1"/>
              </a:solidFill>
              <a:latin typeface="Montserrat"/>
              <a:ea typeface="Montserrat"/>
              <a:cs typeface="Montserrat"/>
              <a:sym typeface="Montserrat"/>
            </a:endParaRPr>
          </a:p>
          <a:p>
            <a:pPr indent="-328358" lvl="1" marL="914400" rtl="0" algn="l">
              <a:lnSpc>
                <a:spcPct val="105000"/>
              </a:lnSpc>
              <a:spcBef>
                <a:spcPts val="1200"/>
              </a:spcBef>
              <a:spcAft>
                <a:spcPts val="0"/>
              </a:spcAft>
              <a:buClr>
                <a:schemeClr val="accent1"/>
              </a:buClr>
              <a:buSzPts val="1571"/>
              <a:buFont typeface="Montserrat"/>
              <a:buChar char="○"/>
            </a:pPr>
            <a:r>
              <a:rPr lang="en" sz="1571">
                <a:solidFill>
                  <a:schemeClr val="accent1"/>
                </a:solidFill>
                <a:latin typeface="Montserrat"/>
                <a:ea typeface="Montserrat"/>
                <a:cs typeface="Montserrat"/>
                <a:sym typeface="Montserrat"/>
              </a:rPr>
              <a:t>Longer contract durations</a:t>
            </a:r>
            <a:endParaRPr sz="1571">
              <a:solidFill>
                <a:schemeClr val="accent1"/>
              </a:solidFill>
              <a:latin typeface="Montserrat"/>
              <a:ea typeface="Montserrat"/>
              <a:cs typeface="Montserrat"/>
              <a:sym typeface="Montserrat"/>
            </a:endParaRPr>
          </a:p>
          <a:p>
            <a:pPr indent="-328358" lvl="1" marL="914400" rtl="0" algn="l">
              <a:lnSpc>
                <a:spcPct val="105000"/>
              </a:lnSpc>
              <a:spcBef>
                <a:spcPts val="0"/>
              </a:spcBef>
              <a:spcAft>
                <a:spcPts val="0"/>
              </a:spcAft>
              <a:buClr>
                <a:schemeClr val="accent1"/>
              </a:buClr>
              <a:buSzPts val="1571"/>
              <a:buFont typeface="Montserrat"/>
              <a:buChar char="○"/>
            </a:pPr>
            <a:r>
              <a:rPr lang="en" sz="1571">
                <a:solidFill>
                  <a:schemeClr val="accent1"/>
                </a:solidFill>
                <a:latin typeface="Montserrat"/>
                <a:ea typeface="Montserrat"/>
                <a:cs typeface="Montserrat"/>
                <a:sym typeface="Montserrat"/>
              </a:rPr>
              <a:t>Higher e</a:t>
            </a:r>
            <a:r>
              <a:rPr lang="en" sz="1571">
                <a:solidFill>
                  <a:schemeClr val="accent1"/>
                </a:solidFill>
                <a:latin typeface="Montserrat"/>
                <a:ea typeface="Montserrat"/>
                <a:cs typeface="Montserrat"/>
                <a:sym typeface="Montserrat"/>
              </a:rPr>
              <a:t>ngagement</a:t>
            </a:r>
            <a:endParaRPr sz="1571">
              <a:solidFill>
                <a:schemeClr val="accent1"/>
              </a:solidFill>
              <a:latin typeface="Montserrat"/>
              <a:ea typeface="Montserrat"/>
              <a:cs typeface="Montserrat"/>
              <a:sym typeface="Montserrat"/>
            </a:endParaRPr>
          </a:p>
          <a:p>
            <a:pPr indent="-328358" lvl="1" marL="914400" rtl="0" algn="l">
              <a:lnSpc>
                <a:spcPct val="105000"/>
              </a:lnSpc>
              <a:spcBef>
                <a:spcPts val="0"/>
              </a:spcBef>
              <a:spcAft>
                <a:spcPts val="0"/>
              </a:spcAft>
              <a:buClr>
                <a:schemeClr val="accent1"/>
              </a:buClr>
              <a:buSzPts val="1571"/>
              <a:buFont typeface="Montserrat"/>
              <a:buChar char="○"/>
            </a:pPr>
            <a:r>
              <a:rPr lang="en" sz="1571">
                <a:solidFill>
                  <a:schemeClr val="accent1"/>
                </a:solidFill>
                <a:latin typeface="Montserrat"/>
                <a:ea typeface="Montserrat"/>
                <a:cs typeface="Montserrat"/>
                <a:sym typeface="Montserrat"/>
              </a:rPr>
              <a:t>Fewer f</a:t>
            </a:r>
            <a:r>
              <a:rPr lang="en" sz="1571">
                <a:solidFill>
                  <a:schemeClr val="accent1"/>
                </a:solidFill>
                <a:latin typeface="Montserrat"/>
                <a:ea typeface="Montserrat"/>
                <a:cs typeface="Montserrat"/>
                <a:sym typeface="Montserrat"/>
              </a:rPr>
              <a:t>luctuations</a:t>
            </a:r>
            <a:r>
              <a:rPr lang="en" sz="1571">
                <a:solidFill>
                  <a:schemeClr val="accent1"/>
                </a:solidFill>
                <a:latin typeface="Montserrat"/>
                <a:ea typeface="Montserrat"/>
                <a:cs typeface="Montserrat"/>
                <a:sym typeface="Montserrat"/>
              </a:rPr>
              <a:t> in x1/x2, with 0 or positive net change</a:t>
            </a:r>
            <a:endParaRPr sz="1571">
              <a:solidFill>
                <a:schemeClr val="accent1"/>
              </a:solidFill>
              <a:latin typeface="Montserrat"/>
              <a:ea typeface="Montserrat"/>
              <a:cs typeface="Montserrat"/>
              <a:sym typeface="Montserrat"/>
            </a:endParaRPr>
          </a:p>
          <a:p>
            <a:pPr indent="0" lvl="0" marL="1371600" rtl="0" algn="l">
              <a:lnSpc>
                <a:spcPct val="105000"/>
              </a:lnSpc>
              <a:spcBef>
                <a:spcPts val="1200"/>
              </a:spcBef>
              <a:spcAft>
                <a:spcPts val="0"/>
              </a:spcAft>
              <a:buSzPts val="1018"/>
              <a:buNone/>
            </a:pPr>
            <a:r>
              <a:t/>
            </a:r>
            <a:endParaRPr b="0" sz="864">
              <a:latin typeface="Montserrat"/>
              <a:ea typeface="Montserrat"/>
              <a:cs typeface="Montserrat"/>
              <a:sym typeface="Montserrat"/>
            </a:endParaRPr>
          </a:p>
          <a:p>
            <a:pPr indent="0" lvl="0" marL="914400" rtl="0" algn="l">
              <a:lnSpc>
                <a:spcPct val="105000"/>
              </a:lnSpc>
              <a:spcBef>
                <a:spcPts val="1200"/>
              </a:spcBef>
              <a:spcAft>
                <a:spcPts val="1200"/>
              </a:spcAft>
              <a:buSzPts val="1018"/>
              <a:buNone/>
            </a:pPr>
            <a:r>
              <a:t/>
            </a:r>
            <a:endParaRPr b="0" sz="864">
              <a:latin typeface="Montserrat"/>
              <a:ea typeface="Montserrat"/>
              <a:cs typeface="Montserrat"/>
              <a:sym typeface="Montserrat"/>
            </a:endParaRPr>
          </a:p>
        </p:txBody>
      </p:sp>
      <p:sp>
        <p:nvSpPr>
          <p:cNvPr id="205" name="Google Shape;205;p3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06" name="Google Shape;206;p33"/>
          <p:cNvSpPr txBox="1"/>
          <p:nvPr>
            <p:ph idx="1" type="body"/>
          </p:nvPr>
        </p:nvSpPr>
        <p:spPr>
          <a:xfrm>
            <a:off x="4456150" y="1141025"/>
            <a:ext cx="4034100" cy="3416400"/>
          </a:xfrm>
          <a:prstGeom prst="rect">
            <a:avLst/>
          </a:prstGeom>
        </p:spPr>
        <p:txBody>
          <a:bodyPr anchorCtr="0" anchor="t" bIns="91425" lIns="0" spcFirstLastPara="1" rIns="91425" wrap="square" tIns="91425">
            <a:normAutofit/>
          </a:bodyPr>
          <a:lstStyle/>
          <a:p>
            <a:pPr indent="0" lvl="0" marL="457200" rtl="0" algn="ctr">
              <a:lnSpc>
                <a:spcPct val="105000"/>
              </a:lnSpc>
              <a:spcBef>
                <a:spcPts val="0"/>
              </a:spcBef>
              <a:spcAft>
                <a:spcPts val="0"/>
              </a:spcAft>
              <a:buNone/>
            </a:pPr>
            <a:r>
              <a:rPr b="0" lang="en" sz="1941">
                <a:solidFill>
                  <a:schemeClr val="accent1"/>
                </a:solidFill>
                <a:latin typeface="Montserrat"/>
                <a:ea typeface="Montserrat"/>
                <a:cs typeface="Montserrat"/>
                <a:sym typeface="Montserrat"/>
              </a:rPr>
              <a:t>High Risk Traits</a:t>
            </a:r>
            <a:endParaRPr b="0" sz="1941">
              <a:solidFill>
                <a:schemeClr val="accent1"/>
              </a:solidFill>
              <a:latin typeface="Montserrat"/>
              <a:ea typeface="Montserrat"/>
              <a:cs typeface="Montserrat"/>
              <a:sym typeface="Montserrat"/>
            </a:endParaRPr>
          </a:p>
          <a:p>
            <a:pPr indent="-328358" lvl="1" marL="914400" rtl="0" algn="l">
              <a:lnSpc>
                <a:spcPct val="105000"/>
              </a:lnSpc>
              <a:spcBef>
                <a:spcPts val="1200"/>
              </a:spcBef>
              <a:spcAft>
                <a:spcPts val="0"/>
              </a:spcAft>
              <a:buClr>
                <a:schemeClr val="accent1"/>
              </a:buClr>
              <a:buSzPts val="1571"/>
              <a:buFont typeface="Montserrat"/>
              <a:buChar char="○"/>
            </a:pPr>
            <a:r>
              <a:rPr lang="en" sz="1571">
                <a:solidFill>
                  <a:schemeClr val="accent1"/>
                </a:solidFill>
                <a:latin typeface="Montserrat"/>
                <a:ea typeface="Montserrat"/>
                <a:cs typeface="Montserrat"/>
                <a:sym typeface="Montserrat"/>
              </a:rPr>
              <a:t>Shorter contract durations</a:t>
            </a:r>
            <a:endParaRPr sz="1571">
              <a:solidFill>
                <a:schemeClr val="accent1"/>
              </a:solidFill>
              <a:latin typeface="Montserrat"/>
              <a:ea typeface="Montserrat"/>
              <a:cs typeface="Montserrat"/>
              <a:sym typeface="Montserrat"/>
            </a:endParaRPr>
          </a:p>
          <a:p>
            <a:pPr indent="-328358" lvl="1" marL="914400" rtl="0" algn="l">
              <a:lnSpc>
                <a:spcPct val="105000"/>
              </a:lnSpc>
              <a:spcBef>
                <a:spcPts val="0"/>
              </a:spcBef>
              <a:spcAft>
                <a:spcPts val="0"/>
              </a:spcAft>
              <a:buClr>
                <a:schemeClr val="accent1"/>
              </a:buClr>
              <a:buSzPts val="1571"/>
              <a:buFont typeface="Montserrat"/>
              <a:buChar char="○"/>
            </a:pPr>
            <a:r>
              <a:rPr lang="en" sz="1571">
                <a:solidFill>
                  <a:schemeClr val="accent1"/>
                </a:solidFill>
                <a:latin typeface="Montserrat"/>
                <a:ea typeface="Montserrat"/>
                <a:cs typeface="Montserrat"/>
                <a:sym typeface="Montserrat"/>
              </a:rPr>
              <a:t>Changing customer status</a:t>
            </a:r>
            <a:endParaRPr sz="1571">
              <a:solidFill>
                <a:schemeClr val="accent1"/>
              </a:solidFill>
              <a:latin typeface="Montserrat"/>
              <a:ea typeface="Montserrat"/>
              <a:cs typeface="Montserrat"/>
              <a:sym typeface="Montserrat"/>
            </a:endParaRPr>
          </a:p>
          <a:p>
            <a:pPr indent="-328358" lvl="1" marL="914400" rtl="0" algn="l">
              <a:lnSpc>
                <a:spcPct val="105000"/>
              </a:lnSpc>
              <a:spcBef>
                <a:spcPts val="0"/>
              </a:spcBef>
              <a:spcAft>
                <a:spcPts val="0"/>
              </a:spcAft>
              <a:buClr>
                <a:schemeClr val="accent1"/>
              </a:buClr>
              <a:buSzPts val="1571"/>
              <a:buFont typeface="Montserrat"/>
              <a:buChar char="○"/>
            </a:pPr>
            <a:r>
              <a:rPr lang="en" sz="1571">
                <a:solidFill>
                  <a:schemeClr val="accent1"/>
                </a:solidFill>
                <a:latin typeface="Montserrat"/>
                <a:ea typeface="Montserrat"/>
                <a:cs typeface="Montserrat"/>
                <a:sym typeface="Montserrat"/>
              </a:rPr>
              <a:t>Higher fluctuations in x1/x2, negative net change</a:t>
            </a:r>
            <a:endParaRPr sz="1571">
              <a:solidFill>
                <a:schemeClr val="accent1"/>
              </a:solidFill>
              <a:latin typeface="Montserrat"/>
              <a:ea typeface="Montserrat"/>
              <a:cs typeface="Montserrat"/>
              <a:sym typeface="Montserrat"/>
            </a:endParaRPr>
          </a:p>
          <a:p>
            <a:pPr indent="0" lvl="0" marL="0" rtl="0" algn="l">
              <a:lnSpc>
                <a:spcPct val="105000"/>
              </a:lnSpc>
              <a:spcBef>
                <a:spcPts val="1200"/>
              </a:spcBef>
              <a:spcAft>
                <a:spcPts val="0"/>
              </a:spcAft>
              <a:buNone/>
            </a:pPr>
            <a:r>
              <a:t/>
            </a:r>
            <a:endParaRPr sz="1571">
              <a:solidFill>
                <a:schemeClr val="accent1"/>
              </a:solidFill>
              <a:latin typeface="Montserrat"/>
              <a:ea typeface="Montserrat"/>
              <a:cs typeface="Montserrat"/>
              <a:sym typeface="Montserrat"/>
            </a:endParaRPr>
          </a:p>
          <a:p>
            <a:pPr indent="0" lvl="0" marL="0" rtl="0" algn="l">
              <a:lnSpc>
                <a:spcPct val="105000"/>
              </a:lnSpc>
              <a:spcBef>
                <a:spcPts val="1200"/>
              </a:spcBef>
              <a:spcAft>
                <a:spcPts val="1200"/>
              </a:spcAft>
              <a:buSzPts val="1018"/>
              <a:buNone/>
            </a:pPr>
            <a:r>
              <a:t/>
            </a:r>
            <a:endParaRPr sz="1571">
              <a:solidFill>
                <a:schemeClr val="accent1"/>
              </a:solidFill>
              <a:latin typeface="Montserrat"/>
              <a:ea typeface="Montserrat"/>
              <a:cs typeface="Montserrat"/>
              <a:sym typeface="Montserrat"/>
            </a:endParaRPr>
          </a:p>
        </p:txBody>
      </p:sp>
      <p:sp>
        <p:nvSpPr>
          <p:cNvPr id="207" name="Google Shape;207;p33"/>
          <p:cNvSpPr txBox="1"/>
          <p:nvPr/>
        </p:nvSpPr>
        <p:spPr>
          <a:xfrm>
            <a:off x="822000" y="3356000"/>
            <a:ext cx="7500000" cy="958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chemeClr val="accent2"/>
                </a:solidFill>
                <a:latin typeface="Montserrat"/>
                <a:ea typeface="Montserrat"/>
                <a:cs typeface="Montserrat"/>
                <a:sym typeface="Montserrat"/>
              </a:rPr>
              <a:t>Why the distinction?</a:t>
            </a:r>
            <a:endParaRPr b="1" sz="1800">
              <a:solidFill>
                <a:schemeClr val="accent2"/>
              </a:solidFill>
              <a:latin typeface="Montserrat"/>
              <a:ea typeface="Montserrat"/>
              <a:cs typeface="Montserrat"/>
              <a:sym typeface="Montserrat"/>
            </a:endParaRPr>
          </a:p>
          <a:p>
            <a:pPr indent="0" lvl="0" marL="0" rtl="0" algn="ctr">
              <a:spcBef>
                <a:spcPts val="0"/>
              </a:spcBef>
              <a:spcAft>
                <a:spcPts val="0"/>
              </a:spcAft>
              <a:buNone/>
            </a:pPr>
            <a:r>
              <a:rPr lang="en" sz="1800">
                <a:solidFill>
                  <a:schemeClr val="accent2"/>
                </a:solidFill>
                <a:latin typeface="Montserrat"/>
                <a:ea typeface="Montserrat"/>
                <a:cs typeface="Montserrat"/>
                <a:sym typeface="Montserrat"/>
              </a:rPr>
              <a:t>Our predictive models can use segmentation to </a:t>
            </a:r>
            <a:r>
              <a:rPr lang="en" sz="1800">
                <a:solidFill>
                  <a:schemeClr val="accent2"/>
                </a:solidFill>
                <a:latin typeface="Montserrat"/>
                <a:ea typeface="Montserrat"/>
                <a:cs typeface="Montserrat"/>
                <a:sym typeface="Montserrat"/>
              </a:rPr>
              <a:t>identify what exactly separates a low risk customer vs a high risk customer</a:t>
            </a:r>
            <a:endParaRPr sz="1800">
              <a:solidFill>
                <a:schemeClr val="accent2"/>
              </a:solidFill>
              <a:latin typeface="Montserrat"/>
              <a:ea typeface="Montserrat"/>
              <a:cs typeface="Montserrat"/>
              <a:sym typeface="Montserrat"/>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Coral">
  <a:themeElements>
    <a:clrScheme name="Coral">
      <a:dk1>
        <a:srgbClr val="F55E61"/>
      </a:dk1>
      <a:lt1>
        <a:srgbClr val="FFFFFF"/>
      </a:lt1>
      <a:dk2>
        <a:srgbClr val="5E696C"/>
      </a:dk2>
      <a:lt2>
        <a:srgbClr val="BFC7CA"/>
      </a:lt2>
      <a:accent1>
        <a:srgbClr val="1E2D31"/>
      </a:accent1>
      <a:accent2>
        <a:srgbClr val="273C42"/>
      </a:accent2>
      <a:accent3>
        <a:srgbClr val="83D061"/>
      </a:accent3>
      <a:accent4>
        <a:srgbClr val="F6CD4C"/>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