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3FB1F72-C4F2-435C-A678-6D5597492452}">
  <a:tblStyle styleId="{13FB1F72-C4F2-435C-A678-6D55974924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5.xml"/><Relationship Id="rId22" Type="http://schemas.openxmlformats.org/officeDocument/2006/relationships/font" Target="fonts/Lato-bold.fntdata"/><Relationship Id="rId10" Type="http://schemas.openxmlformats.org/officeDocument/2006/relationships/slide" Target="slides/slide4.xml"/><Relationship Id="rId21" Type="http://schemas.openxmlformats.org/officeDocument/2006/relationships/font" Target="fonts/Lato-regular.fntdata"/><Relationship Id="rId13" Type="http://schemas.openxmlformats.org/officeDocument/2006/relationships/slide" Target="slides/slide7.xml"/><Relationship Id="rId24" Type="http://schemas.openxmlformats.org/officeDocument/2006/relationships/font" Target="fonts/Lato-boldItalic.fntdata"/><Relationship Id="rId12" Type="http://schemas.openxmlformats.org/officeDocument/2006/relationships/slide" Target="slides/slide6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aleway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aleway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aleway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5ecc53c86_1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5ecc53c86_1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5ecc53c8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5ecc53c8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5ecc53c86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5ecc53c86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5ecc53c86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5ecc53c86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5ecc53c86_1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5ecc53c86_1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5ecc53c86_1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5ecc53c86_1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5ecc53c8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5ecc53c8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5ecc53c86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5ecc53c86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5ecc53c86_1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5ecc53c86_1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Edmond12321/302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311708" y="41427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3600"/>
              <a:t>302 Group Presentation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3600"/>
              <a:t>Manufacturer</a:t>
            </a:r>
            <a:endParaRPr sz="36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311700" y="25717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HK" sz="2400"/>
              <a:t>Team member: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HK" sz="2400"/>
              <a:t>Lau Dzi King (54777467)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HK" sz="2400"/>
              <a:t>Wan Ho Yin (54777500)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HK" sz="2400"/>
              <a:t>Lau Ka Ho (54777420)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HK" sz="2400"/>
              <a:t>Lam Pak Fung (54777676)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Github link</a:t>
            </a:r>
            <a:endParaRPr/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HK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https://github.com/Edmond12321/302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7650" y="577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Service blueprint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200" y="1245550"/>
            <a:ext cx="5445100" cy="374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561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Agile Project Charter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1" name="Google Shape;101;p15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{13FB1F72-C4F2-435C-A678-6D5597492452}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Project 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Project Dragonfly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Project Champion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Edmond Lau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Project Sponsor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Frankie Lau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Project Manager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Wan Ho Yin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Stakeholders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Winco Lam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7650" y="561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Project Details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8" name="Google Shape;108;p16"/>
          <p:cNvGraphicFramePr/>
          <p:nvPr/>
        </p:nvGraphicFramePr>
        <p:xfrm>
          <a:off x="952500" y="1619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{13FB1F72-C4F2-435C-A678-6D5597492452}</a:tableStyleId>
              </a:tblPr>
              <a:tblGrid>
                <a:gridCol w="1909675"/>
                <a:gridCol w="53293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1800"/>
                        <a:t>Mission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1800"/>
                        <a:t>The goal of this project is to create a system that can import the order from online retailer, save the order and inventory level into the database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1800"/>
                        <a:t>Scope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1800"/>
                        <a:t>Order in the online retailer, check the inventory, and finally hand it to the logistics department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1800"/>
                        <a:t>Success Metrics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1800"/>
                        <a:t>Data import and Export from database successful, inventory program operation successful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7650" y="6270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Project Plan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5" name="Google Shape;115;p17"/>
          <p:cNvGraphicFramePr/>
          <p:nvPr/>
        </p:nvGraphicFramePr>
        <p:xfrm>
          <a:off x="9525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{13FB1F72-C4F2-435C-A678-6D5597492452}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Task Name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Responsible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Start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End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Days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Status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Sprint 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D9E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1200"/>
                        <a:t>Yin, Edmond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D9E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2/22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D9E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3/8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D9E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D9E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Complete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D9EEB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Create database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1200"/>
                        <a:t>Yin, Edmond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2/22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2/23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Complete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Task database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Yin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3/1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3/2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Complete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Database debug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Frankie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3/7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3/8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Complete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29450" y="608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Project Plan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2" name="Google Shape;122;p18"/>
          <p:cNvGraphicFramePr/>
          <p:nvPr/>
        </p:nvGraphicFramePr>
        <p:xfrm>
          <a:off x="952500" y="1446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{13FB1F72-C4F2-435C-A678-6D5597492452}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Task Name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Responsible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Start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End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Days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Status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Sprint 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Yin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2/22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3/29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35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Complete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Program design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1200"/>
                        <a:t>Frankie, Yin, Edmond, Winco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2/22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2/28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Complete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Write program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Frankie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3/1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3/3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Complete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Program debug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1200"/>
                        <a:t>Yin, Edmond, Winco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3/5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3/8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Complete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729450" y="5923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User Story</a:t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9" name="Google Shape;129;p19"/>
          <p:cNvGraphicFramePr/>
          <p:nvPr/>
        </p:nvGraphicFramePr>
        <p:xfrm>
          <a:off x="311713" y="123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{13FB1F72-C4F2-435C-A678-6D5597492452}</a:tableStyleId>
              </a:tblPr>
              <a:tblGrid>
                <a:gridCol w="1248300"/>
                <a:gridCol w="2868125"/>
                <a:gridCol w="44041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1600"/>
                        <a:t>As a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1600"/>
                        <a:t>I want to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1600"/>
                        <a:t>So that I can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1600"/>
                        <a:t>Employee Clerk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1600"/>
                        <a:t>have a database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1600"/>
                        <a:t>save the order and inventory level to the database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1600"/>
                        <a:t>Employee Clerk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1600"/>
                        <a:t>import and export the order to database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1600"/>
                        <a:t>import the database from online retailer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1600"/>
                        <a:t>Employee Clerk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1600"/>
                        <a:t>review the entered order and the inventory level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1600"/>
                        <a:t>check if the inventory level is not enough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1600"/>
                        <a:t>Employee Clerk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1600"/>
                        <a:t>review the order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1600"/>
                        <a:t>check if there are orders still processing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1600"/>
                        <a:t>Employee Clerk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1600"/>
                        <a:t>have a </a:t>
                      </a:r>
                      <a:r>
                        <a:rPr lang="zh-HK" sz="1600"/>
                        <a:t>calculation</a:t>
                      </a:r>
                      <a:r>
                        <a:rPr lang="zh-HK" sz="1600"/>
                        <a:t> program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1600"/>
                        <a:t>let the program </a:t>
                      </a:r>
                      <a:r>
                        <a:rPr lang="zh-HK" sz="1600"/>
                        <a:t>calculated</a:t>
                      </a:r>
                      <a:r>
                        <a:rPr lang="zh-HK" sz="1600"/>
                        <a:t> the remain inventories</a:t>
                      </a:r>
                      <a:endParaRPr sz="1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727650" y="633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Product Backlog</a:t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6" name="Google Shape;136;p20"/>
          <p:cNvGraphicFramePr/>
          <p:nvPr/>
        </p:nvGraphicFramePr>
        <p:xfrm>
          <a:off x="729475" y="12357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{13FB1F72-C4F2-435C-A678-6D5597492452}</a:tableStyleId>
              </a:tblPr>
              <a:tblGrid>
                <a:gridCol w="1759450"/>
                <a:gridCol w="606600"/>
                <a:gridCol w="929075"/>
                <a:gridCol w="848450"/>
                <a:gridCol w="1348300"/>
                <a:gridCol w="1098375"/>
              </a:tblGrid>
              <a:tr h="570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1200"/>
                        <a:t>Task Name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1200"/>
                        <a:t>Story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1200"/>
                        <a:t>Sprint Ready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1200"/>
                        <a:t>Priority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1200"/>
                        <a:t>Status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1200"/>
                        <a:t>Assigned to Sprint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70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1100"/>
                        <a:t>Sprint 1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6D9E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1100"/>
                        <a:t>Yes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6D9E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1100"/>
                        <a:t>Yes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6D9E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1100"/>
                        <a:t>High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6D9E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1100"/>
                        <a:t>Completed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6D9E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1100"/>
                        <a:t>Yes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6D9EEB"/>
                    </a:solidFill>
                  </a:tcPr>
                </a:tc>
              </a:tr>
              <a:tr h="370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1100"/>
                        <a:t>Create database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1100"/>
                        <a:t>Yes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1100"/>
                        <a:t>Yes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1100"/>
                        <a:t>Medium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1100"/>
                        <a:t>Completed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1100"/>
                        <a:t>Yes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70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1100"/>
                        <a:t>Test database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1100"/>
                        <a:t>Yes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1100"/>
                        <a:t>Yes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1100"/>
                        <a:t>Low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1100"/>
                        <a:t>Completed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1100"/>
                        <a:t>Yes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70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1100"/>
                        <a:t>Database debug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1100"/>
                        <a:t>No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1100"/>
                        <a:t>Yes 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1100"/>
                        <a:t>Medium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1100"/>
                        <a:t>Completed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1100"/>
                        <a:t>Yes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66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1100"/>
                        <a:t>Sprint 2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6D9E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1100"/>
                        <a:t>Yes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6D9E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1100"/>
                        <a:t>Yes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6D9E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1100"/>
                        <a:t>High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6D9E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1100"/>
                        <a:t>Completed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6D9E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1100"/>
                        <a:t>Yes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6D9EEB"/>
                    </a:solidFill>
                  </a:tcPr>
                </a:tc>
              </a:tr>
              <a:tr h="366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1100"/>
                        <a:t>Program design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1100"/>
                        <a:t>Yes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1100"/>
                        <a:t>Yes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1100"/>
                        <a:t>Medium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1100"/>
                        <a:t>Completed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1100"/>
                        <a:t>Yes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66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1100"/>
                        <a:t>Write program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1100"/>
                        <a:t>Yes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1100"/>
                        <a:t>Yes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1100"/>
                        <a:t>High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1100"/>
                        <a:t>Completed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1100"/>
                        <a:t>Yes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66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1100"/>
                        <a:t>Program debug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1100"/>
                        <a:t>No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1100"/>
                        <a:t>No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1100"/>
                        <a:t>High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1100"/>
                        <a:t>Completed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1100"/>
                        <a:t>No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727650" y="605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Sprint Backlog</a:t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3" name="Google Shape;143;p21"/>
          <p:cNvGraphicFramePr/>
          <p:nvPr/>
        </p:nvGraphicFramePr>
        <p:xfrm>
          <a:off x="834850" y="12578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{13FB1F72-C4F2-435C-A678-6D5597492452}</a:tableStyleId>
              </a:tblPr>
              <a:tblGrid>
                <a:gridCol w="1748825"/>
                <a:gridCol w="1748825"/>
                <a:gridCol w="1748825"/>
                <a:gridCol w="1748825"/>
              </a:tblGrid>
              <a:tr h="350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1200"/>
                        <a:t>Backlog Item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1200"/>
                        <a:t>Story Points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1200"/>
                        <a:t>Responsible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1200"/>
                        <a:t>Status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354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1200"/>
                        <a:t>User Story#1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1200"/>
                        <a:t>6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350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1200"/>
                        <a:t>Create database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1200"/>
                        <a:t>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1200"/>
                        <a:t>Yin, Edmond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1200"/>
                        <a:t>Completed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38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1200"/>
                        <a:t>Import/export data from database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1200"/>
                        <a:t>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1200"/>
                        <a:t>Winco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1200"/>
                        <a:t>Completed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50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1200"/>
                        <a:t>View the order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1200"/>
                        <a:t>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1200"/>
                        <a:t>Frankie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1200"/>
                        <a:t>Completed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54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1200"/>
                        <a:t>User Story#2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1200"/>
                        <a:t>6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538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1200"/>
                        <a:t>Design program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1200"/>
                        <a:t>Frankie, Yin, Edmond, Winco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1200"/>
                        <a:t>Completed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50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1200"/>
                        <a:t>Wrtie program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1200"/>
                        <a:t>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1200"/>
                        <a:t>Frankie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1200"/>
                        <a:t>Completed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38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1200"/>
                        <a:t>Program debug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1200"/>
                        <a:t>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1200"/>
                        <a:t>Yin, Edmond, Winco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 sz="1200"/>
                        <a:t>Completed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