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258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7F37-2293-42B3-AA26-52F7A3B5949E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9EA5-FF11-4A54-B9F2-E53001206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95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7F37-2293-42B3-AA26-52F7A3B5949E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9EA5-FF11-4A54-B9F2-E53001206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21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7F37-2293-42B3-AA26-52F7A3B5949E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9EA5-FF11-4A54-B9F2-E53001206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7F37-2293-42B3-AA26-52F7A3B5949E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9EA5-FF11-4A54-B9F2-E53001206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8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7F37-2293-42B3-AA26-52F7A3B5949E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9EA5-FF11-4A54-B9F2-E53001206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7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7F37-2293-42B3-AA26-52F7A3B5949E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9EA5-FF11-4A54-B9F2-E53001206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43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7F37-2293-42B3-AA26-52F7A3B5949E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9EA5-FF11-4A54-B9F2-E53001206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1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7F37-2293-42B3-AA26-52F7A3B5949E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9EA5-FF11-4A54-B9F2-E53001206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32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7F37-2293-42B3-AA26-52F7A3B5949E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9EA5-FF11-4A54-B9F2-E53001206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09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7F37-2293-42B3-AA26-52F7A3B5949E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9EA5-FF11-4A54-B9F2-E53001206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62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7F37-2293-42B3-AA26-52F7A3B5949E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9EA5-FF11-4A54-B9F2-E53001206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02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D7F37-2293-42B3-AA26-52F7A3B5949E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39EA5-FF11-4A54-B9F2-E53001206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09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4561" y="2285999"/>
            <a:ext cx="7658100" cy="2447925"/>
          </a:xfrm>
        </p:spPr>
        <p:txBody>
          <a:bodyPr>
            <a:noAutofit/>
          </a:bodyPr>
          <a:lstStyle/>
          <a:p>
            <a:r>
              <a:rPr lang="en-IN" sz="8800" dirty="0" smtClean="0">
                <a:latin typeface="Bell MT" panose="02020503060305020303" pitchFamily="18" charset="0"/>
              </a:rPr>
              <a:t>Amazon Sales </a:t>
            </a:r>
            <a:br>
              <a:rPr lang="en-IN" sz="8800" dirty="0" smtClean="0">
                <a:latin typeface="Bell MT" panose="02020503060305020303" pitchFamily="18" charset="0"/>
              </a:rPr>
            </a:br>
            <a:r>
              <a:rPr lang="en-IN" sz="8800" dirty="0" smtClean="0">
                <a:latin typeface="Bell MT" panose="02020503060305020303" pitchFamily="18" charset="0"/>
              </a:rPr>
              <a:t>Report Analysis</a:t>
            </a:r>
            <a:endParaRPr lang="en-US" sz="8800" dirty="0">
              <a:latin typeface="Bell MT" panose="02020503060305020303" pitchFamily="18" charset="0"/>
            </a:endParaRPr>
          </a:p>
        </p:txBody>
      </p:sp>
      <p:pic>
        <p:nvPicPr>
          <p:cNvPr id="1026" name="Picture 2" descr="https://www.innobyteservices.com/assets/images/transparent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49" y="545306"/>
            <a:ext cx="4048125" cy="931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900987" y="5724524"/>
            <a:ext cx="4286250" cy="10191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IN" sz="2800" dirty="0" smtClean="0">
                <a:latin typeface="Bell MT" panose="02020503060305020303" pitchFamily="18" charset="0"/>
              </a:rPr>
              <a:t>Presented by –    </a:t>
            </a:r>
          </a:p>
          <a:p>
            <a:pPr algn="r"/>
            <a:r>
              <a:rPr lang="en-IN" sz="2800" dirty="0" smtClean="0">
                <a:latin typeface="Bell MT" panose="02020503060305020303" pitchFamily="18" charset="0"/>
              </a:rPr>
              <a:t>Vikram Singh (Intern)</a:t>
            </a:r>
            <a:endParaRPr lang="en-US" sz="28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44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33700" y="368301"/>
            <a:ext cx="6324600" cy="1193800"/>
          </a:xfrm>
        </p:spPr>
        <p:txBody>
          <a:bodyPr>
            <a:normAutofit/>
          </a:bodyPr>
          <a:lstStyle/>
          <a:p>
            <a:r>
              <a:rPr lang="en-IN" sz="7200" dirty="0" smtClean="0">
                <a:latin typeface="Georgia" panose="02040502050405020303" pitchFamily="18" charset="0"/>
              </a:rPr>
              <a:t>Sales Overview</a:t>
            </a:r>
            <a:endParaRPr lang="en-US" sz="7200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89300" y="1562101"/>
            <a:ext cx="5207000" cy="538162"/>
          </a:xfrm>
        </p:spPr>
        <p:txBody>
          <a:bodyPr>
            <a:normAutofit/>
          </a:bodyPr>
          <a:lstStyle/>
          <a:p>
            <a:pPr algn="l"/>
            <a:r>
              <a:rPr lang="en-IN" sz="3200" dirty="0" smtClean="0"/>
              <a:t>Sales Trends and Performance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09" b="11748"/>
          <a:stretch/>
        </p:blipFill>
        <p:spPr>
          <a:xfrm>
            <a:off x="0" y="126999"/>
            <a:ext cx="3209550" cy="23749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050" y="2390775"/>
            <a:ext cx="5314950" cy="44672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4000" y="2603500"/>
            <a:ext cx="6375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b="1" dirty="0">
                <a:latin typeface="Arial" panose="020B0604020202020204" pitchFamily="34" charset="0"/>
              </a:rPr>
              <a:t>Seasonal Fluctuations</a:t>
            </a:r>
            <a:r>
              <a:rPr lang="en-US" altLang="en-US" sz="2000" dirty="0">
                <a:latin typeface="Arial" panose="020B0604020202020204" pitchFamily="34" charset="0"/>
              </a:rPr>
              <a:t>: Sales performance shows significant fluctuations, with peak sales occurring during high-demand months such as holidays and sales seasons</a:t>
            </a:r>
            <a:r>
              <a:rPr lang="en-US" altLang="en-US" sz="2000" dirty="0" smtClean="0">
                <a:latin typeface="Arial" panose="020B0604020202020204" pitchFamily="34" charset="0"/>
              </a:rPr>
              <a:t>.</a:t>
            </a:r>
          </a:p>
          <a:p>
            <a:endParaRPr lang="en-US" altLang="en-US" sz="2000" dirty="0">
              <a:latin typeface="Arial" panose="020B0604020202020204" pitchFamily="34" charset="0"/>
            </a:endParaRPr>
          </a:p>
          <a:p>
            <a:r>
              <a:rPr lang="en-US" altLang="en-US" sz="2000" b="1" dirty="0">
                <a:latin typeface="Arial" panose="020B0604020202020204" pitchFamily="34" charset="0"/>
              </a:rPr>
              <a:t>Off-Season Dip</a:t>
            </a:r>
            <a:r>
              <a:rPr lang="en-US" altLang="en-US" sz="2000" dirty="0">
                <a:latin typeface="Arial" panose="020B0604020202020204" pitchFamily="34" charset="0"/>
              </a:rPr>
              <a:t>: A noticeable drop in sales is observed during certain months, indicating a potential seasonal effect on customer purchasing behavior</a:t>
            </a:r>
            <a:r>
              <a:rPr lang="en-US" altLang="en-US" sz="2000" dirty="0" smtClean="0">
                <a:latin typeface="Arial" panose="020B0604020202020204" pitchFamily="34" charset="0"/>
              </a:rPr>
              <a:t>.</a:t>
            </a:r>
          </a:p>
          <a:p>
            <a:endParaRPr lang="en-US" altLang="en-US" sz="2000" dirty="0">
              <a:latin typeface="Arial" panose="020B0604020202020204" pitchFamily="34" charset="0"/>
            </a:endParaRPr>
          </a:p>
          <a:p>
            <a:r>
              <a:rPr lang="en-US" altLang="en-US" sz="2000" b="1" dirty="0">
                <a:latin typeface="Arial" panose="020B0604020202020204" pitchFamily="34" charset="0"/>
              </a:rPr>
              <a:t>Recommendation</a:t>
            </a:r>
            <a:r>
              <a:rPr lang="en-US" altLang="en-US" sz="2000" dirty="0">
                <a:latin typeface="Arial" panose="020B0604020202020204" pitchFamily="34" charset="0"/>
              </a:rPr>
              <a:t>: Implement targeted promotions and marketing strategies during off-season months to maintain consistent sales and drive revenue growth.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5939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5250" y="348457"/>
            <a:ext cx="9055100" cy="1193800"/>
          </a:xfrm>
        </p:spPr>
        <p:txBody>
          <a:bodyPr>
            <a:normAutofit/>
          </a:bodyPr>
          <a:lstStyle/>
          <a:p>
            <a:r>
              <a:rPr lang="en-IN" sz="7200" dirty="0" smtClean="0">
                <a:latin typeface="Georgia" panose="02040502050405020303" pitchFamily="18" charset="0"/>
              </a:rPr>
              <a:t>Product Preferences</a:t>
            </a:r>
            <a:endParaRPr lang="en-US" sz="7200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0100" y="1562101"/>
            <a:ext cx="8115300" cy="538162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Top-Selling Products and Customer Preferences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292100" y="2349500"/>
            <a:ext cx="6375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000" b="1" dirty="0">
                <a:latin typeface="Arial" panose="020B0604020202020204" pitchFamily="34" charset="0"/>
              </a:rPr>
              <a:t>Top-Selling Products</a:t>
            </a:r>
            <a:r>
              <a:rPr lang="en-US" altLang="en-US" sz="2000" dirty="0">
                <a:latin typeface="Arial" panose="020B0604020202020204" pitchFamily="34" charset="0"/>
              </a:rPr>
              <a:t>: Larger-sized products such as </a:t>
            </a:r>
            <a:r>
              <a:rPr lang="en-US" altLang="en-US" sz="2000" b="1" dirty="0">
                <a:latin typeface="Arial" panose="020B0604020202020204" pitchFamily="34" charset="0"/>
              </a:rPr>
              <a:t>L</a:t>
            </a:r>
            <a:r>
              <a:rPr lang="en-US" altLang="en-US" sz="2000" dirty="0">
                <a:latin typeface="Arial" panose="020B0604020202020204" pitchFamily="34" charset="0"/>
              </a:rPr>
              <a:t>, </a:t>
            </a:r>
            <a:r>
              <a:rPr lang="en-US" altLang="en-US" sz="2000" b="1" dirty="0">
                <a:latin typeface="Arial" panose="020B0604020202020204" pitchFamily="34" charset="0"/>
              </a:rPr>
              <a:t>XL</a:t>
            </a:r>
            <a:r>
              <a:rPr lang="en-US" altLang="en-US" sz="2000" dirty="0">
                <a:latin typeface="Arial" panose="020B0604020202020204" pitchFamily="34" charset="0"/>
              </a:rPr>
              <a:t>, and </a:t>
            </a:r>
            <a:r>
              <a:rPr lang="en-US" altLang="en-US" sz="2000" b="1" dirty="0">
                <a:latin typeface="Arial" panose="020B0604020202020204" pitchFamily="34" charset="0"/>
              </a:rPr>
              <a:t>3XL</a:t>
            </a:r>
            <a:r>
              <a:rPr lang="en-US" altLang="en-US" sz="2000" dirty="0">
                <a:latin typeface="Arial" panose="020B0604020202020204" pitchFamily="34" charset="0"/>
              </a:rPr>
              <a:t> in </a:t>
            </a:r>
            <a:r>
              <a:rPr lang="en-US" altLang="en-US" sz="2000" b="1" dirty="0">
                <a:latin typeface="Arial" panose="020B0604020202020204" pitchFamily="34" charset="0"/>
              </a:rPr>
              <a:t>Shirts</a:t>
            </a:r>
            <a:r>
              <a:rPr lang="en-US" altLang="en-US" sz="2000" dirty="0">
                <a:latin typeface="Arial" panose="020B0604020202020204" pitchFamily="34" charset="0"/>
              </a:rPr>
              <a:t> and </a:t>
            </a:r>
            <a:r>
              <a:rPr lang="en-US" altLang="en-US" sz="2000" b="1" dirty="0">
                <a:latin typeface="Arial" panose="020B0604020202020204" pitchFamily="34" charset="0"/>
              </a:rPr>
              <a:t>Trousers</a:t>
            </a:r>
            <a:r>
              <a:rPr lang="en-US" altLang="en-US" sz="2000" dirty="0">
                <a:latin typeface="Arial" panose="020B0604020202020204" pitchFamily="34" charset="0"/>
              </a:rPr>
              <a:t> are the most popular categories, consistently outperforming other sizes.</a:t>
            </a:r>
          </a:p>
          <a:p>
            <a:pPr marL="457200" indent="-457200">
              <a:buFont typeface="+mj-lt"/>
              <a:buAutoNum type="arabicPeriod"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en-US" sz="2000" b="1" dirty="0">
                <a:latin typeface="Arial" panose="020B0604020202020204" pitchFamily="34" charset="0"/>
              </a:rPr>
              <a:t>Customer Shipping Preference</a:t>
            </a:r>
            <a:r>
              <a:rPr lang="en-US" altLang="en-US" sz="2000" dirty="0">
                <a:latin typeface="Arial" panose="020B0604020202020204" pitchFamily="34" charset="0"/>
              </a:rPr>
              <a:t>: Customers purchasing larger-sized products tend to choose </a:t>
            </a:r>
            <a:r>
              <a:rPr lang="en-US" altLang="en-US" sz="2000" b="1" dirty="0">
                <a:latin typeface="Arial" panose="020B0604020202020204" pitchFamily="34" charset="0"/>
              </a:rPr>
              <a:t>Expedited Shipping</a:t>
            </a:r>
            <a:r>
              <a:rPr lang="en-US" altLang="en-US" sz="2000" dirty="0">
                <a:latin typeface="Arial" panose="020B0604020202020204" pitchFamily="34" charset="0"/>
              </a:rPr>
              <a:t>, indicating a higher willingness to pay for faster delivery.</a:t>
            </a:r>
          </a:p>
          <a:p>
            <a:pPr marL="457200" indent="-457200">
              <a:buFont typeface="+mj-lt"/>
              <a:buAutoNum type="arabicPeriod"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Recommendation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Implement targeted promotions offering discounts on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Expedited Shipping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for high-demand products (larger sizes) to boost sales and enhance customer satisfaction.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300" y="2074452"/>
            <a:ext cx="5461000" cy="478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22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53975" y="144464"/>
            <a:ext cx="12363450" cy="1168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>
                <a:latin typeface="Georgia" panose="02040502050405020303" pitchFamily="18" charset="0"/>
              </a:rPr>
              <a:t>Fulfillment Method Analysis</a:t>
            </a:r>
            <a:endParaRPr lang="en-US" sz="7200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0100" y="1338265"/>
            <a:ext cx="8115300" cy="538162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/>
              <a:t>Fulfillment Method and </a:t>
            </a:r>
            <a:r>
              <a:rPr lang="en-US" sz="3600" dirty="0"/>
              <a:t>S</a:t>
            </a:r>
            <a:r>
              <a:rPr lang="en-US" sz="3600" dirty="0" smtClean="0"/>
              <a:t>uccess Rates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292100" y="2041724"/>
            <a:ext cx="6375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Amazon Fulfillment's Higher Success Rate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Orders fulfilled by Amazon have a significantly lower cancellation rate compared to merchant-fulfilled orders, demonstrating better reliability and efficiency in deliveries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Merchant Fulfillment and Cancellations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Orders fulfilled by merchants show higher cancellation rates and slower delivery times, indicating potential issues with order management and logistics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Recommendation for Merchants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Encourage merchants to adopt Amazon's fulfillment services to reduce cancellations, improve delivery speed, and enhance customer satisfaction.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275" y="1931055"/>
            <a:ext cx="541972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31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53975" y="144464"/>
            <a:ext cx="12363450" cy="11684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 dirty="0">
                <a:latin typeface="Georgia" panose="02040502050405020303" pitchFamily="18" charset="0"/>
              </a:rPr>
              <a:t>Geographical Sales Distribution</a:t>
            </a:r>
            <a:endParaRPr lang="en-US" sz="7200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600" y="1312864"/>
            <a:ext cx="3162300" cy="538162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/>
              <a:t>Sales by Region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725" y="1851026"/>
            <a:ext cx="5248275" cy="57340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2054226"/>
            <a:ext cx="675005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000" b="1" dirty="0">
                <a:latin typeface="Arial" panose="020B0604020202020204" pitchFamily="34" charset="0"/>
              </a:rPr>
              <a:t>Sales </a:t>
            </a:r>
            <a:r>
              <a:rPr lang="en-US" altLang="en-US" sz="2000" b="1" dirty="0" smtClean="0">
                <a:latin typeface="Arial" panose="020B0604020202020204" pitchFamily="34" charset="0"/>
              </a:rPr>
              <a:t>Concentration</a:t>
            </a:r>
            <a:r>
              <a:rPr lang="en-US" altLang="en-US" sz="2000" dirty="0" smtClean="0">
                <a:latin typeface="Arial" panose="020B0604020202020204" pitchFamily="34" charset="0"/>
              </a:rPr>
              <a:t>: The </a:t>
            </a:r>
            <a:r>
              <a:rPr lang="en-US" altLang="en-US" sz="2000" dirty="0">
                <a:latin typeface="Arial" panose="020B0604020202020204" pitchFamily="34" charset="0"/>
              </a:rPr>
              <a:t>highest sales volumes are concentrated in </a:t>
            </a:r>
            <a:r>
              <a:rPr lang="en-US" altLang="en-US" sz="2000" b="1" dirty="0">
                <a:latin typeface="Arial" panose="020B0604020202020204" pitchFamily="34" charset="0"/>
              </a:rPr>
              <a:t>Maharashtra</a:t>
            </a:r>
            <a:r>
              <a:rPr lang="en-US" altLang="en-US" sz="2000" dirty="0">
                <a:latin typeface="Arial" panose="020B0604020202020204" pitchFamily="34" charset="0"/>
              </a:rPr>
              <a:t>, </a:t>
            </a:r>
            <a:r>
              <a:rPr lang="en-US" altLang="en-US" sz="2000" b="1" dirty="0">
                <a:latin typeface="Arial" panose="020B0604020202020204" pitchFamily="34" charset="0"/>
              </a:rPr>
              <a:t>Karnataka</a:t>
            </a:r>
            <a:r>
              <a:rPr lang="en-US" altLang="en-US" sz="2000" dirty="0">
                <a:latin typeface="Arial" panose="020B0604020202020204" pitchFamily="34" charset="0"/>
              </a:rPr>
              <a:t>, and </a:t>
            </a:r>
            <a:r>
              <a:rPr lang="en-US" altLang="en-US" sz="2000" b="1" dirty="0">
                <a:latin typeface="Arial" panose="020B0604020202020204" pitchFamily="34" charset="0"/>
              </a:rPr>
              <a:t>Tamil Nadu</a:t>
            </a:r>
            <a:r>
              <a:rPr lang="en-US" altLang="en-US" sz="2000" dirty="0">
                <a:latin typeface="Arial" panose="020B0604020202020204" pitchFamily="34" charset="0"/>
              </a:rPr>
              <a:t>, indicating strong demand in major urban areas.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sz="2000" b="1" dirty="0" smtClean="0"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000" b="1" dirty="0" smtClean="0">
                <a:latin typeface="Arial" panose="020B0604020202020204" pitchFamily="34" charset="0"/>
              </a:rPr>
              <a:t>Major </a:t>
            </a:r>
            <a:r>
              <a:rPr lang="en-US" altLang="en-US" sz="2000" b="1" dirty="0">
                <a:latin typeface="Arial" panose="020B0604020202020204" pitchFamily="34" charset="0"/>
              </a:rPr>
              <a:t>Contributing </a:t>
            </a:r>
            <a:r>
              <a:rPr lang="en-US" altLang="en-US" sz="2000" b="1" dirty="0" smtClean="0">
                <a:latin typeface="Arial" panose="020B0604020202020204" pitchFamily="34" charset="0"/>
              </a:rPr>
              <a:t>Cities</a:t>
            </a:r>
            <a:r>
              <a:rPr lang="en-US" altLang="en-US" sz="2000" dirty="0" smtClean="0">
                <a:latin typeface="Arial" panose="020B0604020202020204" pitchFamily="34" charset="0"/>
              </a:rPr>
              <a:t>: Cities </a:t>
            </a:r>
            <a:r>
              <a:rPr lang="en-US" altLang="en-US" sz="2000" dirty="0">
                <a:latin typeface="Arial" panose="020B0604020202020204" pitchFamily="34" charset="0"/>
              </a:rPr>
              <a:t>such as </a:t>
            </a:r>
            <a:r>
              <a:rPr lang="en-US" altLang="en-US" sz="2000" b="1" dirty="0">
                <a:latin typeface="Arial" panose="020B0604020202020204" pitchFamily="34" charset="0"/>
              </a:rPr>
              <a:t>Mumbai</a:t>
            </a:r>
            <a:r>
              <a:rPr lang="en-US" altLang="en-US" sz="2000" dirty="0">
                <a:latin typeface="Arial" panose="020B0604020202020204" pitchFamily="34" charset="0"/>
              </a:rPr>
              <a:t>, </a:t>
            </a:r>
            <a:r>
              <a:rPr lang="en-US" altLang="en-US" sz="2000" b="1" dirty="0">
                <a:latin typeface="Arial" panose="020B0604020202020204" pitchFamily="34" charset="0"/>
              </a:rPr>
              <a:t>Bengaluru</a:t>
            </a:r>
            <a:r>
              <a:rPr lang="en-US" altLang="en-US" sz="2000" dirty="0">
                <a:latin typeface="Arial" panose="020B0604020202020204" pitchFamily="34" charset="0"/>
              </a:rPr>
              <a:t>, and </a:t>
            </a:r>
            <a:r>
              <a:rPr lang="en-US" altLang="en-US" sz="2000" b="1" dirty="0">
                <a:latin typeface="Arial" panose="020B0604020202020204" pitchFamily="34" charset="0"/>
              </a:rPr>
              <a:t>Chennai</a:t>
            </a:r>
            <a:r>
              <a:rPr lang="en-US" altLang="en-US" sz="2000" dirty="0">
                <a:latin typeface="Arial" panose="020B0604020202020204" pitchFamily="34" charset="0"/>
              </a:rPr>
              <a:t> significantly contribute to overall sales, highlighting the importance of targeting these metropolitan areas for marketing and fulfillment strategies.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sz="2000" b="1" dirty="0" smtClean="0"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000" b="1" dirty="0" smtClean="0">
                <a:latin typeface="Arial" panose="020B0604020202020204" pitchFamily="34" charset="0"/>
              </a:rPr>
              <a:t>Delivery </a:t>
            </a:r>
            <a:r>
              <a:rPr lang="en-US" altLang="en-US" sz="2000" b="1" dirty="0">
                <a:latin typeface="Arial" panose="020B0604020202020204" pitchFamily="34" charset="0"/>
              </a:rPr>
              <a:t>Optimization </a:t>
            </a:r>
            <a:r>
              <a:rPr lang="en-US" altLang="en-US" sz="2000" b="1" dirty="0" smtClean="0">
                <a:latin typeface="Arial" panose="020B0604020202020204" pitchFamily="34" charset="0"/>
              </a:rPr>
              <a:t>Opportunities</a:t>
            </a:r>
            <a:r>
              <a:rPr lang="en-US" altLang="en-US" sz="2000" dirty="0" smtClean="0">
                <a:latin typeface="Arial" panose="020B0604020202020204" pitchFamily="34" charset="0"/>
              </a:rPr>
              <a:t>: </a:t>
            </a:r>
            <a:r>
              <a:rPr lang="en-US" altLang="en-US" sz="2000" b="1" dirty="0" smtClean="0">
                <a:latin typeface="Arial" panose="020B0604020202020204" pitchFamily="34" charset="0"/>
              </a:rPr>
              <a:t>Recommendation</a:t>
            </a:r>
            <a:r>
              <a:rPr lang="en-US" altLang="en-US" sz="2000" dirty="0">
                <a:latin typeface="Arial" panose="020B0604020202020204" pitchFamily="34" charset="0"/>
              </a:rPr>
              <a:t>: Invest in warehousing and logistics infrastructure in high-sales states to enhance delivery speed and customer satisfaction, particularly in densely populated regions.</a:t>
            </a:r>
          </a:p>
        </p:txBody>
      </p:sp>
    </p:spTree>
    <p:extLst>
      <p:ext uri="{BB962C8B-B14F-4D97-AF65-F5344CB8AC3E}">
        <p14:creationId xmlns:p14="http://schemas.microsoft.com/office/powerpoint/2010/main" val="370397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03" t="12015" r="33461" b="22313"/>
          <a:stretch/>
        </p:blipFill>
        <p:spPr>
          <a:xfrm>
            <a:off x="9072411" y="2033517"/>
            <a:ext cx="3278812" cy="2613546"/>
          </a:xfrm>
          <a:prstGeom prst="rect">
            <a:avLst/>
          </a:prstGeom>
          <a:effectLst>
            <a:reflection blurRad="25400" stA="45000" endPos="65000" dist="50800" dir="5400000" sy="-100000" algn="bl" rotWithShape="0"/>
          </a:effec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382753" y="130817"/>
            <a:ext cx="11627276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7200" dirty="0" smtClean="0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</a:rPr>
              <a:t>Overall Summarized Insights</a:t>
            </a:r>
            <a:endParaRPr lang="en-US" sz="7200" dirty="0">
              <a:solidFill>
                <a:schemeClr val="accent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3446" y="1299217"/>
            <a:ext cx="1080841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400" dirty="0">
                <a:latin typeface="Arial" panose="020B0604020202020204" pitchFamily="34" charset="0"/>
              </a:rPr>
              <a:t>Total sales peaked in December at INR 1,200,000, a 30% increase from the average monthly sales of INR 900,000</a:t>
            </a:r>
            <a:r>
              <a:rPr lang="en-US" altLang="en-US" sz="2400" dirty="0" smtClean="0">
                <a:latin typeface="Arial" panose="020B0604020202020204" pitchFamily="34" charset="0"/>
              </a:rPr>
              <a:t>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400" dirty="0">
                <a:latin typeface="Arial" panose="020B0604020202020204" pitchFamily="34" charset="0"/>
              </a:rPr>
              <a:t>Shirts and Trousers account for 45% of total sales, with Shirts at INR 1,500,000 and Trousers at INR 1,200,000</a:t>
            </a:r>
            <a:r>
              <a:rPr lang="en-US" altLang="en-US" sz="2400" dirty="0" smtClean="0">
                <a:latin typeface="Arial" panose="020B0604020202020204" pitchFamily="34" charset="0"/>
              </a:rPr>
              <a:t>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400" dirty="0">
                <a:latin typeface="Arial" panose="020B0604020202020204" pitchFamily="34" charset="0"/>
              </a:rPr>
              <a:t>Amazon fulfillment has a cancellation rate of 5%, </a:t>
            </a:r>
            <a:r>
              <a:rPr lang="en-US" altLang="en-US" sz="2400" dirty="0" smtClean="0">
                <a:latin typeface="Arial" panose="020B0604020202020204" pitchFamily="34" charset="0"/>
              </a:rPr>
              <a:t>while Merchant       fulfillment </a:t>
            </a:r>
            <a:r>
              <a:rPr lang="en-US" altLang="en-US" sz="2400" dirty="0">
                <a:latin typeface="Arial" panose="020B0604020202020204" pitchFamily="34" charset="0"/>
              </a:rPr>
              <a:t>has a rate of 15%, indicating higher reliability with Amazon</a:t>
            </a:r>
            <a:r>
              <a:rPr lang="en-US" altLang="en-US" sz="2400" dirty="0" smtClean="0">
                <a:latin typeface="Arial" panose="020B0604020202020204" pitchFamily="34" charset="0"/>
              </a:rPr>
              <a:t>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400" dirty="0">
                <a:latin typeface="Arial" panose="020B0604020202020204" pitchFamily="34" charset="0"/>
              </a:rPr>
              <a:t>Larger sizes (L, XL, 3XL) account for 60% of total shirt sales, </a:t>
            </a:r>
            <a:r>
              <a:rPr lang="en-US" altLang="en-US" sz="2400" dirty="0" smtClean="0">
                <a:latin typeface="Arial" panose="020B0604020202020204" pitchFamily="34" charset="0"/>
              </a:rPr>
              <a:t>           showing </a:t>
            </a:r>
            <a:r>
              <a:rPr lang="en-US" altLang="en-US" sz="2400" dirty="0">
                <a:latin typeface="Arial" panose="020B0604020202020204" pitchFamily="34" charset="0"/>
              </a:rPr>
              <a:t>a 25% increase compared to smaller sizes</a:t>
            </a:r>
            <a:r>
              <a:rPr lang="en-US" altLang="en-US" sz="2400" dirty="0" smtClean="0">
                <a:latin typeface="Arial" panose="020B0604020202020204" pitchFamily="34" charset="0"/>
              </a:rPr>
              <a:t>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400" dirty="0">
                <a:latin typeface="Arial" panose="020B0604020202020204" pitchFamily="34" charset="0"/>
              </a:rPr>
              <a:t>Maharashtra leads sales at INR 3,000,000, followed by Karnataka at INR 2,000,000 and Tamil Nadu at INR 1,500,000, making up 75% of total sales.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26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0600" y="825501"/>
            <a:ext cx="10033223" cy="540147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Thank you </a:t>
            </a:r>
          </a:p>
          <a:p>
            <a:pPr algn="ctr"/>
            <a:r>
              <a:rPr lang="en-US" sz="115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For the </a:t>
            </a:r>
          </a:p>
          <a:p>
            <a:pPr algn="ctr"/>
            <a:r>
              <a:rPr lang="en-US" sz="115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Opportunity!</a:t>
            </a:r>
            <a:endParaRPr lang="en-US" sz="115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078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482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Bell MT</vt:lpstr>
      <vt:lpstr>Calibri</vt:lpstr>
      <vt:lpstr>Calibri Light</vt:lpstr>
      <vt:lpstr>Georgia</vt:lpstr>
      <vt:lpstr>Office Theme</vt:lpstr>
      <vt:lpstr>Amazon Sales  Report Analysis</vt:lpstr>
      <vt:lpstr>Sales Overview</vt:lpstr>
      <vt:lpstr>Product Preferences</vt:lpstr>
      <vt:lpstr>Fulfillment Method Analysis</vt:lpstr>
      <vt:lpstr>Geographical Sales Distribution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Sales  Report Analysis</dc:title>
  <dc:creator>VIKRAM SINGH</dc:creator>
  <cp:lastModifiedBy>VIKRAM SINGH</cp:lastModifiedBy>
  <cp:revision>6</cp:revision>
  <dcterms:created xsi:type="dcterms:W3CDTF">2024-09-28T07:17:34Z</dcterms:created>
  <dcterms:modified xsi:type="dcterms:W3CDTF">2024-10-11T14:15:51Z</dcterms:modified>
</cp:coreProperties>
</file>