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7" r:id="rId4"/>
    <p:sldId id="256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D6E1-292E-471E-8A74-D273FA3CF7CC}" type="datetimeFigureOut">
              <a:rPr lang="en-SG" smtClean="0"/>
              <a:t>22 Aug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DE51-BA03-4454-8643-30127A814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98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D6E1-292E-471E-8A74-D273FA3CF7CC}" type="datetimeFigureOut">
              <a:rPr lang="en-SG" smtClean="0"/>
              <a:t>22 Aug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DE51-BA03-4454-8643-30127A814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596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D6E1-292E-471E-8A74-D273FA3CF7CC}" type="datetimeFigureOut">
              <a:rPr lang="en-SG" smtClean="0"/>
              <a:t>22 Aug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DE51-BA03-4454-8643-30127A814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341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D6E1-292E-471E-8A74-D273FA3CF7CC}" type="datetimeFigureOut">
              <a:rPr lang="en-SG" smtClean="0"/>
              <a:t>22 Aug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DE51-BA03-4454-8643-30127A814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961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D6E1-292E-471E-8A74-D273FA3CF7CC}" type="datetimeFigureOut">
              <a:rPr lang="en-SG" smtClean="0"/>
              <a:t>22 Aug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DE51-BA03-4454-8643-30127A814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6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D6E1-292E-471E-8A74-D273FA3CF7CC}" type="datetimeFigureOut">
              <a:rPr lang="en-SG" smtClean="0"/>
              <a:t>22 Aug 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DE51-BA03-4454-8643-30127A814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937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D6E1-292E-471E-8A74-D273FA3CF7CC}" type="datetimeFigureOut">
              <a:rPr lang="en-SG" smtClean="0"/>
              <a:t>22 Aug 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DE51-BA03-4454-8643-30127A814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868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D6E1-292E-471E-8A74-D273FA3CF7CC}" type="datetimeFigureOut">
              <a:rPr lang="en-SG" smtClean="0"/>
              <a:t>22 Aug 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DE51-BA03-4454-8643-30127A814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772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D6E1-292E-471E-8A74-D273FA3CF7CC}" type="datetimeFigureOut">
              <a:rPr lang="en-SG" smtClean="0"/>
              <a:t>22 Aug 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DE51-BA03-4454-8643-30127A814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04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D6E1-292E-471E-8A74-D273FA3CF7CC}" type="datetimeFigureOut">
              <a:rPr lang="en-SG" smtClean="0"/>
              <a:t>22 Aug 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DE51-BA03-4454-8643-30127A814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30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D6E1-292E-471E-8A74-D273FA3CF7CC}" type="datetimeFigureOut">
              <a:rPr lang="en-SG" smtClean="0"/>
              <a:t>22 Aug 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DE51-BA03-4454-8643-30127A814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07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D6E1-292E-471E-8A74-D273FA3CF7CC}" type="datetimeFigureOut">
              <a:rPr lang="en-SG" smtClean="0"/>
              <a:t>22 Aug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DE51-BA03-4454-8643-30127A814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68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6E94-A6D4-4F53-827C-335BE9F28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/>
              <a:t>Task 3: Tourism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B3164-8599-47DD-9BDA-3D36B1AB5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Presentation for 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407550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97A-7276-4C7B-98EB-5E415EAB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GB" b="1" dirty="0"/>
              <a:t>Question 2: Is there significant difference between the salaries of Assistant/Associate/Profs?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9FB9-C4BE-4340-A077-09E49EA1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#Finding: There is statistically significant difference between salary and different types of Professorship (Adjusted R-squared = 0.4678 &lt; 0.7; Model p-value = 2.152e-05 &lt; 0.05; </a:t>
            </a:r>
            <a:r>
              <a:rPr lang="en-GB" sz="2400" dirty="0" err="1"/>
              <a:t>rankProf</a:t>
            </a:r>
            <a:r>
              <a:rPr lang="en-GB" sz="2400" dirty="0"/>
              <a:t> = 0.0389 &lt; 0.05). However, the sample size for Associate Prof (3) and Assistant Prof (8) is too small to make any reliable conclusion.</a:t>
            </a:r>
            <a:endParaRPr lang="en-SG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C7EB0-6794-4F38-8132-5B731019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39" y="3900625"/>
            <a:ext cx="4970721" cy="281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68DE-FC99-42C2-B22C-3DB693F0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GB" b="1" dirty="0"/>
              <a:t>Question 3: What are the significant predictors of a faculty salary as per given data?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FF69-E529-444A-A954-B70F59B4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Significant predictors: Rank &gt; Years &gt; Discipline</a:t>
            </a:r>
          </a:p>
          <a:p>
            <a:r>
              <a:rPr lang="en-GB" sz="2400" dirty="0"/>
              <a:t>#Finding: There is statistically significant difference between salary and various variables (Adjusted R-squared = 0.5989 &lt; 0.7; Model p-value = 1.59e-05 &lt; 0.05). However, the best predictors are </a:t>
            </a:r>
            <a:r>
              <a:rPr lang="en-GB" sz="2400" dirty="0" err="1"/>
              <a:t>yrs.since.phd</a:t>
            </a:r>
            <a:r>
              <a:rPr lang="en-GB" sz="2400" dirty="0"/>
              <a:t> (Years since PhD), Discipline B, </a:t>
            </a:r>
            <a:r>
              <a:rPr lang="en-GB" sz="2400" dirty="0" err="1"/>
              <a:t>rankAsstProf</a:t>
            </a:r>
            <a:r>
              <a:rPr lang="en-GB" sz="2400" dirty="0"/>
              <a:t> (Rank of Assistant Prof).</a:t>
            </a:r>
            <a:endParaRPr lang="en-SG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30754-1EA7-4393-A6D2-4CA0E68D7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8474"/>
            <a:ext cx="4576894" cy="2849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74134D-1B17-4E5A-BF11-A0C16FC5C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08473"/>
            <a:ext cx="4572000" cy="26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35D8-C58D-4D04-AB5C-E8875D5F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9D53-212C-4564-A38D-F45FB4D1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21610-FA5F-442D-AC94-E33D93CE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172"/>
            <a:ext cx="9144000" cy="56836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8BFB79-F86A-488F-A6B8-F743B734CC2E}"/>
              </a:ext>
            </a:extLst>
          </p:cNvPr>
          <p:cNvSpPr/>
          <p:nvPr/>
        </p:nvSpPr>
        <p:spPr>
          <a:xfrm>
            <a:off x="5339080" y="4394200"/>
            <a:ext cx="3576955" cy="2352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dirty="0"/>
              <a:t>Seasonality effect is evident for most regions. There are peaks and troughs within the year.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dirty="0"/>
              <a:t>There is an increasing trend over the years, as suggested by the quadratic regression line.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dirty="0"/>
              <a:t>However, data is too granular to be useful.</a:t>
            </a:r>
          </a:p>
        </p:txBody>
      </p:sp>
    </p:spTree>
    <p:extLst>
      <p:ext uri="{BB962C8B-B14F-4D97-AF65-F5344CB8AC3E}">
        <p14:creationId xmlns:p14="http://schemas.microsoft.com/office/powerpoint/2010/main" val="120280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60667C-A47C-4D46-8164-C9EFD944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683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D27A31-4F65-45EC-9059-6AC9A2D3D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6316"/>
            <a:ext cx="5146158" cy="12316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9B8D16-EE11-42F2-A67D-5DD493CDAAF1}"/>
              </a:ext>
            </a:extLst>
          </p:cNvPr>
          <p:cNvSpPr/>
          <p:nvPr/>
        </p:nvSpPr>
        <p:spPr>
          <a:xfrm>
            <a:off x="6262576" y="5703814"/>
            <a:ext cx="2679405" cy="946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Yearly data with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8550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BDE3FB-4523-4F1D-8CF1-DC5600D5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6836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0E87A8-8BC9-4AD1-AF36-8A9C053AAE22}"/>
              </a:ext>
            </a:extLst>
          </p:cNvPr>
          <p:cNvSpPr/>
          <p:nvPr/>
        </p:nvSpPr>
        <p:spPr>
          <a:xfrm>
            <a:off x="6262576" y="5703814"/>
            <a:ext cx="2679405" cy="946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Yearly data with quadratic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0B594C-CF6B-4CD7-A2F6-EBE99C1DD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618077"/>
            <a:ext cx="4965405" cy="12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1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2FC4AE-AAC3-4367-AC3C-BA8512FF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74" y="734133"/>
            <a:ext cx="7211893" cy="1726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CA0E6-86A1-4C3A-8FD2-A70B786C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74" y="4716747"/>
            <a:ext cx="7211891" cy="18008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8E4E5E-C8DC-4B09-8839-9E365C274307}"/>
              </a:ext>
            </a:extLst>
          </p:cNvPr>
          <p:cNvSpPr/>
          <p:nvPr/>
        </p:nvSpPr>
        <p:spPr>
          <a:xfrm>
            <a:off x="808074" y="340355"/>
            <a:ext cx="7211891" cy="3937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Yearly data with linear regression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1FC4D-A1ED-4438-B340-055422DE4F55}"/>
              </a:ext>
            </a:extLst>
          </p:cNvPr>
          <p:cNvSpPr/>
          <p:nvPr/>
        </p:nvSpPr>
        <p:spPr>
          <a:xfrm>
            <a:off x="808074" y="4322969"/>
            <a:ext cx="7211891" cy="3937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Yearly data with quadratic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3D371-8B5A-4E3D-A1CC-80C8A7A8ECDC}"/>
              </a:ext>
            </a:extLst>
          </p:cNvPr>
          <p:cNvSpPr/>
          <p:nvPr/>
        </p:nvSpPr>
        <p:spPr>
          <a:xfrm>
            <a:off x="808074" y="1030152"/>
            <a:ext cx="2987749" cy="654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D0105-2DFF-4C40-8B6E-6CDE2C7219F7}"/>
              </a:ext>
            </a:extLst>
          </p:cNvPr>
          <p:cNvSpPr/>
          <p:nvPr/>
        </p:nvSpPr>
        <p:spPr>
          <a:xfrm>
            <a:off x="808074" y="5029689"/>
            <a:ext cx="2987749" cy="511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F6266A-F954-4A92-8E7E-F4486FCEAAFB}"/>
              </a:ext>
            </a:extLst>
          </p:cNvPr>
          <p:cNvSpPr/>
          <p:nvPr/>
        </p:nvSpPr>
        <p:spPr>
          <a:xfrm>
            <a:off x="6967870" y="734133"/>
            <a:ext cx="528083" cy="17260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B4206D-AAC5-4F2A-8065-C9E27BE1C936}"/>
              </a:ext>
            </a:extLst>
          </p:cNvPr>
          <p:cNvSpPr/>
          <p:nvPr/>
        </p:nvSpPr>
        <p:spPr>
          <a:xfrm>
            <a:off x="6957237" y="4746873"/>
            <a:ext cx="528083" cy="17260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1F6D4F-9EB8-41D5-BA79-E84BDBDB06C3}"/>
              </a:ext>
            </a:extLst>
          </p:cNvPr>
          <p:cNvCxnSpPr>
            <a:cxnSpLocks/>
          </p:cNvCxnSpPr>
          <p:nvPr/>
        </p:nvCxnSpPr>
        <p:spPr>
          <a:xfrm>
            <a:off x="4433777" y="2679405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16735D6-A491-4BB2-A81A-C0B32665D06E}"/>
              </a:ext>
            </a:extLst>
          </p:cNvPr>
          <p:cNvSpPr/>
          <p:nvPr/>
        </p:nvSpPr>
        <p:spPr>
          <a:xfrm>
            <a:off x="4571999" y="2950535"/>
            <a:ext cx="3447961" cy="637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Improvement in adjusted R</a:t>
            </a:r>
            <a:r>
              <a:rPr lang="en-SG" baseline="30000" dirty="0"/>
              <a:t>2</a:t>
            </a:r>
            <a:r>
              <a:rPr lang="en-SG" dirty="0"/>
              <a:t> values</a:t>
            </a:r>
          </a:p>
          <a:p>
            <a:pPr algn="ctr"/>
            <a:r>
              <a:rPr lang="en-SG" dirty="0"/>
              <a:t>But AIC values seems to increase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6EF12-8376-4BBE-913D-DF7E06E3830C}"/>
              </a:ext>
            </a:extLst>
          </p:cNvPr>
          <p:cNvSpPr/>
          <p:nvPr/>
        </p:nvSpPr>
        <p:spPr>
          <a:xfrm rot="828861">
            <a:off x="6542975" y="4003991"/>
            <a:ext cx="2250264" cy="63795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Quadratic regression is a better model</a:t>
            </a:r>
          </a:p>
        </p:txBody>
      </p:sp>
    </p:spTree>
    <p:extLst>
      <p:ext uri="{BB962C8B-B14F-4D97-AF65-F5344CB8AC3E}">
        <p14:creationId xmlns:p14="http://schemas.microsoft.com/office/powerpoint/2010/main" val="103699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399C28-5304-4E71-A80A-B1F8D2317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/>
              <a:t>Task 6: Sales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761877-01AF-4744-9667-AA9685C2D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Presentation to business users</a:t>
            </a:r>
          </a:p>
        </p:txBody>
      </p:sp>
    </p:spTree>
    <p:extLst>
      <p:ext uri="{BB962C8B-B14F-4D97-AF65-F5344CB8AC3E}">
        <p14:creationId xmlns:p14="http://schemas.microsoft.com/office/powerpoint/2010/main" val="332788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B3AF65-4BDD-4AF4-8B10-E378531F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26" y="2404770"/>
            <a:ext cx="4618574" cy="21699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410B56-C058-4647-A1B9-A3BFFF427C6F}"/>
              </a:ext>
            </a:extLst>
          </p:cNvPr>
          <p:cNvSpPr/>
          <p:nvPr/>
        </p:nvSpPr>
        <p:spPr>
          <a:xfrm>
            <a:off x="4731489" y="5750004"/>
            <a:ext cx="44125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100" dirty="0"/>
              <a:t>FYI:</a:t>
            </a:r>
          </a:p>
          <a:p>
            <a:pPr algn="ctr"/>
            <a:r>
              <a:rPr lang="en-SG" sz="1100" dirty="0"/>
              <a:t>Sales (Gross Sales volume at each chain) = </a:t>
            </a:r>
          </a:p>
          <a:p>
            <a:pPr algn="ctr"/>
            <a:r>
              <a:rPr lang="en-SG" sz="1100" dirty="0"/>
              <a:t>-9.075e+03*competition (Number of direct competitors in 2 mile radius) </a:t>
            </a:r>
          </a:p>
          <a:p>
            <a:pPr algn="ctr"/>
            <a:r>
              <a:rPr lang="en-SG" sz="1100" dirty="0"/>
              <a:t>+ 3.547e-01*population (Number of people in 3 mile radius) </a:t>
            </a:r>
          </a:p>
          <a:p>
            <a:pPr algn="ctr"/>
            <a:r>
              <a:rPr lang="en-SG" sz="1100" dirty="0"/>
              <a:t>+ 1.288e+00*income (Average household income) </a:t>
            </a:r>
          </a:p>
          <a:p>
            <a:pPr algn="ctr"/>
            <a:r>
              <a:rPr lang="en-SG" sz="1100" dirty="0"/>
              <a:t>+ 1.022e+05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2A6F3-0163-4B32-8B3F-216BD48074FF}"/>
              </a:ext>
            </a:extLst>
          </p:cNvPr>
          <p:cNvSpPr/>
          <p:nvPr/>
        </p:nvSpPr>
        <p:spPr>
          <a:xfrm>
            <a:off x="202019" y="162929"/>
            <a:ext cx="8739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400" b="1" dirty="0"/>
              <a:t>↑ Sales can be predicted by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2400" b="1" dirty="0">
                <a:solidFill>
                  <a:srgbClr val="00B050"/>
                </a:solidFill>
              </a:rPr>
              <a:t>↑ Number of people in 3 mile radius (Largest effect)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solidFill>
                  <a:srgbClr val="00B050"/>
                </a:solidFill>
              </a:rPr>
              <a:t>↑ Average household income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solidFill>
                  <a:srgbClr val="C00000"/>
                </a:solidFill>
              </a:rPr>
              <a:t>↓ Number of direct competitors in 2 mile radius (Smallest effect)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AA00DE-5F28-4B1B-AB18-8194FF6F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160221"/>
            <a:ext cx="4572000" cy="26590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EC4296-2179-47F1-AD67-09CAE05CAB9C}"/>
              </a:ext>
            </a:extLst>
          </p:cNvPr>
          <p:cNvSpPr/>
          <p:nvPr/>
        </p:nvSpPr>
        <p:spPr>
          <a:xfrm>
            <a:off x="7304568" y="2404350"/>
            <a:ext cx="680483" cy="2169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7B2F38A-775C-4D7F-8842-FE3609248710}"/>
              </a:ext>
            </a:extLst>
          </p:cNvPr>
          <p:cNvSpPr/>
          <p:nvPr/>
        </p:nvSpPr>
        <p:spPr>
          <a:xfrm>
            <a:off x="6698513" y="1769787"/>
            <a:ext cx="1669312" cy="491928"/>
          </a:xfrm>
          <a:prstGeom prst="wedgeRoundRectCallout">
            <a:avLst>
              <a:gd name="adj1" fmla="val 21205"/>
              <a:gd name="adj2" fmla="val 7546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Predicted sales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051FBF-2168-40F0-8426-5D406CBBD5F1}"/>
              </a:ext>
            </a:extLst>
          </p:cNvPr>
          <p:cNvSpPr/>
          <p:nvPr/>
        </p:nvSpPr>
        <p:spPr>
          <a:xfrm>
            <a:off x="7988597" y="2402643"/>
            <a:ext cx="1087563" cy="21699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8562C7B-FAC0-4C89-85DE-2E22FE7F68C3}"/>
              </a:ext>
            </a:extLst>
          </p:cNvPr>
          <p:cNvSpPr/>
          <p:nvPr/>
        </p:nvSpPr>
        <p:spPr>
          <a:xfrm>
            <a:off x="6432698" y="4817156"/>
            <a:ext cx="2573080" cy="491928"/>
          </a:xfrm>
          <a:prstGeom prst="wedgeRoundRectCallout">
            <a:avLst>
              <a:gd name="adj1" fmla="val 19931"/>
              <a:gd name="adj2" fmla="val -909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Range of predicted sales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F2D0B4-3B56-4D5C-804E-8012F5511AB5}"/>
              </a:ext>
            </a:extLst>
          </p:cNvPr>
          <p:cNvSpPr/>
          <p:nvPr/>
        </p:nvSpPr>
        <p:spPr>
          <a:xfrm>
            <a:off x="265816" y="4982407"/>
            <a:ext cx="8739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400" b="1" dirty="0"/>
              <a:t>Other data useful for modelling: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SG" sz="2400" dirty="0"/>
              <a:t>Accessibility of location / Proximity to transport nodes (bus stop)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SG" sz="2400" dirty="0"/>
              <a:t>Size of store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SG" sz="2400" dirty="0"/>
              <a:t>Number of products available</a:t>
            </a:r>
          </a:p>
        </p:txBody>
      </p:sp>
    </p:spTree>
    <p:extLst>
      <p:ext uri="{BB962C8B-B14F-4D97-AF65-F5344CB8AC3E}">
        <p14:creationId xmlns:p14="http://schemas.microsoft.com/office/powerpoint/2010/main" val="22663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34D8B-DF5A-4DBC-B270-0D844C8EF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/>
              <a:t>Task 7: Salary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EFA846-5345-46F3-96DA-B6DF0355B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257453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1FD-C994-4161-8D0B-36400B5F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GB" b="1" dirty="0"/>
              <a:t>Question 1: Is there significant difference in the salaries of males and females?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9195-1049-4A9A-804A-1DB6D9E9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#H0: μ(Male) = μ(Female): There is no significant difference in the salaries of males and females</a:t>
            </a:r>
          </a:p>
          <a:p>
            <a:r>
              <a:rPr lang="en-GB" sz="1800" dirty="0"/>
              <a:t> #H1: μ(Male) =/= μ(Female): There is no significant difference in the salaries of males and females</a:t>
            </a:r>
          </a:p>
          <a:p>
            <a:r>
              <a:rPr lang="en-SG" sz="1800" dirty="0"/>
              <a:t>#Finding: There is no statistically significant difference between salary and sex (Adjusted R-squared = modulus(-0.03004) &lt; 0.7; Model p-value = 0.8476 &gt; 0.05; </a:t>
            </a:r>
            <a:r>
              <a:rPr lang="en-SG" sz="1800" dirty="0" err="1"/>
              <a:t>sexMale</a:t>
            </a:r>
            <a:r>
              <a:rPr lang="en-SG" sz="1800" dirty="0"/>
              <a:t> = 0.848 &gt; 0.05). Furthermore, the sample size for females is only 3 out of 34, which is too small to make any reliable conclusion.</a:t>
            </a:r>
          </a:p>
          <a:p>
            <a:endParaRPr lang="en-SG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A1CA9-BAA2-496A-83BF-5C297B17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52" y="4154977"/>
            <a:ext cx="5045895" cy="26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507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Task 3: Tourism</vt:lpstr>
      <vt:lpstr>PowerPoint Presentation</vt:lpstr>
      <vt:lpstr>PowerPoint Presentation</vt:lpstr>
      <vt:lpstr>PowerPoint Presentation</vt:lpstr>
      <vt:lpstr>PowerPoint Presentation</vt:lpstr>
      <vt:lpstr>Task 6: Sales</vt:lpstr>
      <vt:lpstr>PowerPoint Presentation</vt:lpstr>
      <vt:lpstr>Task 7: Salary</vt:lpstr>
      <vt:lpstr>Question 1: Is there significant difference in the salaries of males and females?</vt:lpstr>
      <vt:lpstr>Question 2: Is there significant difference between the salaries of Assistant/Associate/Profs?</vt:lpstr>
      <vt:lpstr>Question 3: What are the significant predictors of a faculty salary as per given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Kian Eng</dc:creator>
  <cp:lastModifiedBy>Ong Kian Eng</cp:lastModifiedBy>
  <cp:revision>29</cp:revision>
  <dcterms:created xsi:type="dcterms:W3CDTF">2019-08-21T05:22:12Z</dcterms:created>
  <dcterms:modified xsi:type="dcterms:W3CDTF">2019-08-22T00:33:05Z</dcterms:modified>
</cp:coreProperties>
</file>