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1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458"/>
    <a:srgbClr val="58C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95382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B1D1-1D94-4619-BDD9-35F9061EFAFD}" type="datetimeFigureOut">
              <a:rPr lang="en-SG" smtClean="0"/>
              <a:t>22/9/2019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9BE50-6345-42DF-B82A-66DD335081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72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9BE50-6345-42DF-B82A-66DD335081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45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102584"/>
            <a:ext cx="8272212" cy="451945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861848"/>
            <a:ext cx="8272211" cy="5562067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0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393951"/>
            <a:ext cx="8272211" cy="214746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3896075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2228004"/>
            <a:ext cx="389607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926053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2250893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3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4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933451"/>
            <a:ext cx="2273889" cy="1722419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56917"/>
            <a:ext cx="21335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52591"/>
            <a:ext cx="518790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56917"/>
            <a:ext cx="789383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1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92726"/>
            <a:ext cx="8272212" cy="484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810634"/>
            <a:ext cx="8272212" cy="5616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647963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644406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647963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E4E9C-B24E-4A74-A257-6E83B9E7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65" y="1505022"/>
            <a:ext cx="2633425" cy="2834996"/>
          </a:xfrm>
        </p:spPr>
        <p:txBody>
          <a:bodyPr anchor="ctr">
            <a:normAutofit/>
          </a:bodyPr>
          <a:lstStyle/>
          <a:p>
            <a:r>
              <a:rPr lang="en-SG" dirty="0"/>
              <a:t>Planning for future Ridership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BDB6D-DDA5-4BE7-A73F-E4CA673A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64" y="3833352"/>
            <a:ext cx="2276590" cy="1337031"/>
          </a:xfrm>
        </p:spPr>
        <p:txBody>
          <a:bodyPr anchor="t">
            <a:noAutofit/>
          </a:bodyPr>
          <a:lstStyle/>
          <a:p>
            <a:pPr fontAlgn="base"/>
            <a:r>
              <a:rPr lang="en-US" altLang="zh-CN" sz="1600" dirty="0"/>
              <a:t>SPARK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altLang="zh-CN" sz="1000" dirty="0">
                <a:solidFill>
                  <a:schemeClr val="tx1">
                    <a:lumMod val="85000"/>
                  </a:schemeClr>
                </a:solidFill>
              </a:rPr>
              <a:t>[CA-1: SB &amp; PA]</a:t>
            </a:r>
          </a:p>
          <a:p>
            <a:pPr fontAlgn="base"/>
            <a:r>
              <a:rPr lang="pl-PL" altLang="zh-CN" sz="1000" dirty="0"/>
              <a:t>ONG KIAN ENG </a:t>
            </a:r>
            <a:r>
              <a:rPr lang="en-US" altLang="zh-CN" sz="1000" dirty="0"/>
              <a:t>		</a:t>
            </a:r>
            <a:r>
              <a:rPr lang="pl-PL" altLang="zh-CN" sz="1000" dirty="0"/>
              <a:t>A0052270U </a:t>
            </a:r>
          </a:p>
          <a:p>
            <a:pPr fontAlgn="base"/>
            <a:r>
              <a:rPr lang="pl-PL" altLang="zh-CN" sz="1000" dirty="0"/>
              <a:t>WANG BOCHEN </a:t>
            </a:r>
            <a:r>
              <a:rPr lang="en-US" altLang="zh-CN" sz="1000" dirty="0"/>
              <a:t>		</a:t>
            </a:r>
            <a:r>
              <a:rPr lang="pl-PL" altLang="zh-CN" sz="1000" dirty="0"/>
              <a:t>A0198493J </a:t>
            </a:r>
          </a:p>
          <a:p>
            <a:pPr fontAlgn="base"/>
            <a:r>
              <a:rPr lang="pl-PL" altLang="zh-CN" sz="1000" dirty="0"/>
              <a:t>XIAO JINTING </a:t>
            </a:r>
            <a:r>
              <a:rPr lang="en-US" altLang="zh-CN" sz="1000" dirty="0"/>
              <a:t>		</a:t>
            </a:r>
            <a:r>
              <a:rPr lang="pl-PL" altLang="zh-CN" sz="1000" dirty="0"/>
              <a:t>A0198422Y </a:t>
            </a:r>
          </a:p>
          <a:p>
            <a:pPr fontAlgn="base"/>
            <a:r>
              <a:rPr lang="pl-PL" altLang="zh-CN" sz="1000" dirty="0"/>
              <a:t>XU SHENG</a:t>
            </a:r>
            <a:r>
              <a:rPr lang="en-US" altLang="zh-CN" sz="1000" dirty="0"/>
              <a:t>			</a:t>
            </a:r>
            <a:r>
              <a:rPr lang="pl-PL" altLang="zh-CN" sz="1000" dirty="0"/>
              <a:t>A0198450X </a:t>
            </a:r>
          </a:p>
          <a:p>
            <a:pPr fontAlgn="base"/>
            <a:r>
              <a:rPr lang="pl-PL" altLang="zh-CN" sz="1000" dirty="0"/>
              <a:t>YANG XIAORUI</a:t>
            </a:r>
            <a:r>
              <a:rPr lang="en-US" altLang="zh-CN" sz="1000" dirty="0"/>
              <a:t>		</a:t>
            </a:r>
            <a:r>
              <a:rPr lang="pl-PL" altLang="zh-CN" sz="1000" dirty="0"/>
              <a:t>A0198456L </a:t>
            </a:r>
          </a:p>
          <a:p>
            <a:endParaRPr lang="en-SG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965" y="1200151"/>
            <a:ext cx="2633425" cy="685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C9BDE-E506-49AD-83A3-113D6B7C2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r="22809" b="-1"/>
          <a:stretch/>
        </p:blipFill>
        <p:spPr>
          <a:xfrm>
            <a:off x="3490722" y="857257"/>
            <a:ext cx="5653279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57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1C7D-74F8-46EB-835A-C8497F82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 </a:t>
            </a:r>
            <a:r>
              <a:rPr lang="en-SG" dirty="0" err="1"/>
              <a:t>StepS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2F7B7-8033-46A5-ACD8-56411F91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861848"/>
            <a:ext cx="8272211" cy="55620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400" dirty="0"/>
              <a:t>Check for missing values (NA)</a:t>
            </a:r>
          </a:p>
          <a:p>
            <a:pPr marL="514350" indent="-514350">
              <a:buFont typeface="+mj-lt"/>
              <a:buAutoNum type="arabicPeriod"/>
            </a:pPr>
            <a:endParaRPr lang="en-SG" sz="2400" dirty="0"/>
          </a:p>
          <a:p>
            <a:pPr marL="757350" lvl="1" indent="-514350">
              <a:buFont typeface="+mj-lt"/>
              <a:buAutoNum type="arabicPeriod"/>
            </a:pPr>
            <a:endParaRPr lang="en-SG" sz="2400" dirty="0"/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Remove duplicates for column </a:t>
            </a:r>
            <a:r>
              <a:rPr lang="en-SG" sz="2400" b="1" i="1" dirty="0"/>
              <a:t>t </a:t>
            </a:r>
            <a:r>
              <a:rPr lang="en-SG" sz="2400" dirty="0"/>
              <a:t>(running sequence of month).</a:t>
            </a:r>
            <a:r>
              <a:rPr lang="en-SG" sz="2400" b="1" i="1" dirty="0"/>
              <a:t> </a:t>
            </a:r>
            <a:r>
              <a:rPr lang="en-SG" sz="2400" dirty="0"/>
              <a:t>Convert to running sequence</a:t>
            </a:r>
          </a:p>
          <a:p>
            <a:pPr marL="514350" indent="-514350">
              <a:buFont typeface="+mj-lt"/>
              <a:buAutoNum type="arabicPeriod"/>
            </a:pPr>
            <a:endParaRPr lang="en-SG" sz="2400" b="1" i="1" dirty="0"/>
          </a:p>
          <a:p>
            <a:pPr marL="514350" indent="-514350">
              <a:buFont typeface="+mj-lt"/>
              <a:buAutoNum type="arabicPeriod"/>
            </a:pPr>
            <a:endParaRPr lang="en-SG" sz="2400" b="1" i="1" dirty="0"/>
          </a:p>
          <a:p>
            <a:pPr marL="514350" indent="-514350">
              <a:buFont typeface="+mj-lt"/>
              <a:buAutoNum type="arabicPeriod"/>
            </a:pPr>
            <a:endParaRPr lang="en-SG" sz="2400" b="1" i="1" dirty="0"/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Convert Ridership and t to time series</a:t>
            </a:r>
          </a:p>
          <a:p>
            <a:pPr marL="514350" indent="-514350">
              <a:buFont typeface="+mj-lt"/>
              <a:buAutoNum type="arabicPeriod"/>
            </a:pPr>
            <a:endParaRPr lang="en-SG" sz="2400" dirty="0"/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Forecast period: 6 months</a:t>
            </a:r>
            <a:br>
              <a:rPr lang="en-SG" sz="2400" dirty="0"/>
            </a:br>
            <a:r>
              <a:rPr lang="en-SG" sz="2400" dirty="0"/>
              <a:t>Test period: Last 6 months before forecast (so that recent observations are taken </a:t>
            </a:r>
            <a:r>
              <a:rPr lang="en-SG" sz="2400"/>
              <a:t>into account </a:t>
            </a:r>
            <a:r>
              <a:rPr lang="en-SG" sz="2400" dirty="0"/>
              <a:t>in model building)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5EE2C-50F8-43CF-9C1A-5924B5AD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7" y="2864477"/>
            <a:ext cx="2866891" cy="1129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29C66-9ECD-4DF5-991D-9F6C19B7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7" y="1309581"/>
            <a:ext cx="3905250" cy="78105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3D20AC1-B02F-41E9-AD0F-285DACEAF5AC}"/>
              </a:ext>
            </a:extLst>
          </p:cNvPr>
          <p:cNvSpPr/>
          <p:nvPr/>
        </p:nvSpPr>
        <p:spPr>
          <a:xfrm>
            <a:off x="5393484" y="1408159"/>
            <a:ext cx="2511846" cy="583894"/>
          </a:xfrm>
          <a:prstGeom prst="wedgeRoundRectCallout">
            <a:avLst>
              <a:gd name="adj1" fmla="val -94079"/>
              <a:gd name="adj2" fmla="val 417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None found</a:t>
            </a:r>
          </a:p>
        </p:txBody>
      </p:sp>
    </p:spTree>
    <p:extLst>
      <p:ext uri="{BB962C8B-B14F-4D97-AF65-F5344CB8AC3E}">
        <p14:creationId xmlns:p14="http://schemas.microsoft.com/office/powerpoint/2010/main" val="23857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E16D-D980-4DF8-8762-E34724A9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EF6E-DE8B-4369-89A9-A93022BC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SG" dirty="0"/>
              <a:t>Using </a:t>
            </a:r>
            <a:r>
              <a:rPr lang="en-SG" dirty="0" err="1">
                <a:solidFill>
                  <a:schemeClr val="tx1"/>
                </a:solidFill>
              </a:rPr>
              <a:t>forecastHybrid</a:t>
            </a:r>
            <a:r>
              <a:rPr lang="en-SG" dirty="0">
                <a:solidFill>
                  <a:schemeClr val="tx1"/>
                </a:solidFill>
              </a:rPr>
              <a:t> package </a:t>
            </a:r>
            <a:r>
              <a:rPr lang="en-SG" dirty="0"/>
              <a:t>(containing </a:t>
            </a:r>
            <a:r>
              <a:rPr lang="en-SG" dirty="0" err="1"/>
              <a:t>auto.arima</a:t>
            </a:r>
            <a:r>
              <a:rPr lang="en-SG" dirty="0"/>
              <a:t>, </a:t>
            </a:r>
            <a:r>
              <a:rPr lang="en-SG" dirty="0" err="1"/>
              <a:t>ets</a:t>
            </a:r>
            <a:r>
              <a:rPr lang="en-SG" dirty="0"/>
              <a:t>, </a:t>
            </a:r>
            <a:r>
              <a:rPr lang="en-SG" dirty="0" err="1"/>
              <a:t>thetam</a:t>
            </a:r>
            <a:r>
              <a:rPr lang="en-SG" dirty="0"/>
              <a:t>, </a:t>
            </a:r>
            <a:r>
              <a:rPr lang="en-SG" dirty="0" err="1"/>
              <a:t>nnetar</a:t>
            </a:r>
            <a:r>
              <a:rPr lang="en-SG" dirty="0"/>
              <a:t>, </a:t>
            </a:r>
            <a:r>
              <a:rPr lang="en-SG" dirty="0" err="1"/>
              <a:t>stlm</a:t>
            </a:r>
            <a:r>
              <a:rPr lang="en-SG" dirty="0"/>
              <a:t>, </a:t>
            </a:r>
            <a:r>
              <a:rPr lang="en-SG" dirty="0" err="1"/>
              <a:t>tbats</a:t>
            </a:r>
            <a:r>
              <a:rPr lang="en-SG" dirty="0"/>
              <a:t>, and </a:t>
            </a:r>
            <a:r>
              <a:rPr lang="en-SG" dirty="0" err="1"/>
              <a:t>snaive</a:t>
            </a:r>
            <a:r>
              <a:rPr lang="en-SG" dirty="0"/>
              <a:t>), </a:t>
            </a:r>
            <a:r>
              <a:rPr lang="en-SG" b="1" dirty="0">
                <a:solidFill>
                  <a:srgbClr val="00B050"/>
                </a:solidFill>
              </a:rPr>
              <a:t>only those methods with forecast closest to original time series</a:t>
            </a:r>
            <a:r>
              <a:rPr lang="en-SG" dirty="0"/>
              <a:t> were selected for combination (ensemble) model:</a:t>
            </a:r>
          </a:p>
          <a:p>
            <a:r>
              <a:rPr lang="en-SG" dirty="0"/>
              <a:t>Auto-ARIMA</a:t>
            </a:r>
          </a:p>
          <a:p>
            <a:r>
              <a:rPr lang="en-SG" dirty="0"/>
              <a:t>ETS</a:t>
            </a:r>
          </a:p>
          <a:p>
            <a:r>
              <a:rPr lang="en-SG" dirty="0"/>
              <a:t>STLM</a:t>
            </a:r>
          </a:p>
          <a:p>
            <a:r>
              <a:rPr lang="en-SG" dirty="0"/>
              <a:t>TBATS</a:t>
            </a:r>
          </a:p>
          <a:p>
            <a:endParaRPr lang="en-SG" dirty="0"/>
          </a:p>
          <a:p>
            <a:pPr marL="0" indent="0" algn="just">
              <a:buNone/>
            </a:pPr>
            <a:r>
              <a:rPr lang="en-SG" dirty="0"/>
              <a:t>Other forecasting methods such as Holt-Winter Exponential Smoothing, and user-generated ARIMA were also used.</a:t>
            </a:r>
          </a:p>
        </p:txBody>
      </p:sp>
    </p:spTree>
    <p:extLst>
      <p:ext uri="{BB962C8B-B14F-4D97-AF65-F5344CB8AC3E}">
        <p14:creationId xmlns:p14="http://schemas.microsoft.com/office/powerpoint/2010/main" val="283169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52D8-045D-41E1-8C05-A5FB3B5F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Current ridership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18794-433C-4CCB-AF8F-DA34C3D7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6845"/>
            <a:ext cx="6580952" cy="602857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4F9FB4C-8EAB-4353-A748-DDE72D251ECA}"/>
              </a:ext>
            </a:extLst>
          </p:cNvPr>
          <p:cNvSpPr/>
          <p:nvPr/>
        </p:nvSpPr>
        <p:spPr>
          <a:xfrm rot="10800000">
            <a:off x="6237742" y="1839048"/>
            <a:ext cx="482841" cy="240295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C3420-C8BD-456A-9ED6-4784F9139EE6}"/>
              </a:ext>
            </a:extLst>
          </p:cNvPr>
          <p:cNvSpPr/>
          <p:nvPr/>
        </p:nvSpPr>
        <p:spPr>
          <a:xfrm>
            <a:off x="6610119" y="2054180"/>
            <a:ext cx="2533881" cy="137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Increasing trend </a:t>
            </a:r>
            <a:r>
              <a:rPr lang="en-SG" sz="2400" dirty="0">
                <a:solidFill>
                  <a:srgbClr val="00B050"/>
                </a:solidFill>
              </a:rPr>
              <a:t>over </a:t>
            </a:r>
            <a:r>
              <a:rPr lang="en-SG" sz="2400" b="1" dirty="0">
                <a:solidFill>
                  <a:srgbClr val="00B050"/>
                </a:solidFill>
              </a:rPr>
              <a:t>past 8 years </a:t>
            </a:r>
            <a:r>
              <a:rPr lang="en-SG" sz="2400" dirty="0">
                <a:solidFill>
                  <a:srgbClr val="00B050"/>
                </a:solidFill>
              </a:rPr>
              <a:t>since </a:t>
            </a:r>
            <a:r>
              <a:rPr lang="en-SG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2010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89A33-FB37-448D-A8AA-DB73BFFA7337}"/>
              </a:ext>
            </a:extLst>
          </p:cNvPr>
          <p:cNvSpPr/>
          <p:nvPr/>
        </p:nvSpPr>
        <p:spPr>
          <a:xfrm>
            <a:off x="6291026" y="4297232"/>
            <a:ext cx="2852974" cy="256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sz="1600" dirty="0">
                <a:solidFill>
                  <a:schemeClr val="tx1"/>
                </a:solidFill>
              </a:rPr>
              <a:t>Data from 2005 to 2009 were not used, considering that it was more than 8 years ago and its decreasing trend may affect the model.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</a:rPr>
              <a:t>Hence, only data since 2010 will be used for modelling as it is sufficiently long enough.</a:t>
            </a:r>
          </a:p>
        </p:txBody>
      </p:sp>
    </p:spTree>
    <p:extLst>
      <p:ext uri="{BB962C8B-B14F-4D97-AF65-F5344CB8AC3E}">
        <p14:creationId xmlns:p14="http://schemas.microsoft.com/office/powerpoint/2010/main" val="27144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7766-BF6D-410F-B72F-6F83C017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/>
              <a:t>Variation across seasons (2010 – 2017)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02A15-F7E7-4D8C-8861-00D39B2ABFA6}"/>
              </a:ext>
            </a:extLst>
          </p:cNvPr>
          <p:cNvSpPr/>
          <p:nvPr/>
        </p:nvSpPr>
        <p:spPr>
          <a:xfrm>
            <a:off x="5537916" y="726844"/>
            <a:ext cx="3569466" cy="613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SG" sz="2400" b="1" dirty="0">
                <a:solidFill>
                  <a:schemeClr val="tx1"/>
                </a:solidFill>
              </a:rPr>
              <a:t>Findings: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300" b="1" dirty="0">
                <a:solidFill>
                  <a:schemeClr val="tx1"/>
                </a:solidFill>
              </a:rPr>
              <a:t>Overall increasing trend</a:t>
            </a:r>
            <a:r>
              <a:rPr lang="en-SG" sz="2300" dirty="0">
                <a:solidFill>
                  <a:schemeClr val="tx1"/>
                </a:solidFill>
              </a:rPr>
              <a:t> </a:t>
            </a:r>
            <a:r>
              <a:rPr lang="en-SG" sz="2300" b="1" dirty="0">
                <a:solidFill>
                  <a:schemeClr val="tx1"/>
                </a:solidFill>
              </a:rPr>
              <a:t>for each month year-on-year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300" b="1" dirty="0">
                <a:solidFill>
                  <a:srgbClr val="0CB458"/>
                </a:solidFill>
              </a:rPr>
              <a:t>High ridership</a:t>
            </a:r>
            <a:r>
              <a:rPr lang="en-SG" sz="2300" b="1" dirty="0">
                <a:solidFill>
                  <a:srgbClr val="00B050"/>
                </a:solidFill>
              </a:rPr>
              <a:t> </a:t>
            </a:r>
            <a:r>
              <a:rPr lang="en-SG" sz="2300" dirty="0">
                <a:solidFill>
                  <a:schemeClr val="tx1"/>
                </a:solidFill>
              </a:rPr>
              <a:t>from </a:t>
            </a:r>
            <a:r>
              <a:rPr lang="en-SG" sz="2300" b="1" dirty="0">
                <a:solidFill>
                  <a:schemeClr val="tx1"/>
                </a:solidFill>
              </a:rPr>
              <a:t>Jul</a:t>
            </a:r>
            <a:r>
              <a:rPr lang="en-SG" sz="2300" dirty="0">
                <a:solidFill>
                  <a:schemeClr val="tx1"/>
                </a:solidFill>
              </a:rPr>
              <a:t> to </a:t>
            </a:r>
            <a:r>
              <a:rPr lang="en-SG" sz="2300" b="1" dirty="0">
                <a:solidFill>
                  <a:schemeClr val="tx1"/>
                </a:solidFill>
              </a:rPr>
              <a:t>Aug</a:t>
            </a:r>
            <a:r>
              <a:rPr lang="en-SG" sz="2300" dirty="0">
                <a:solidFill>
                  <a:schemeClr val="tx1"/>
                </a:solidFill>
              </a:rPr>
              <a:t> (Aug is highest) </a:t>
            </a:r>
          </a:p>
          <a:p>
            <a:pPr lvl="1" algn="just"/>
            <a:r>
              <a:rPr lang="en-SG" sz="2000" dirty="0">
                <a:solidFill>
                  <a:schemeClr val="tx1"/>
                </a:solidFill>
                <a:sym typeface="Wingdings" panose="05000000000000000000" pitchFamily="2" charset="2"/>
              </a:rPr>
              <a:t> More trains to be deployed</a:t>
            </a:r>
            <a:endParaRPr lang="en-SG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300" b="1" dirty="0">
                <a:solidFill>
                  <a:srgbClr val="C00000"/>
                </a:solidFill>
              </a:rPr>
              <a:t>Low ridership </a:t>
            </a:r>
            <a:r>
              <a:rPr lang="en-SG" sz="2300" dirty="0">
                <a:solidFill>
                  <a:schemeClr val="tx1"/>
                </a:solidFill>
              </a:rPr>
              <a:t>from </a:t>
            </a:r>
            <a:r>
              <a:rPr lang="en-SG" sz="2300" b="1" dirty="0">
                <a:solidFill>
                  <a:schemeClr val="tx1"/>
                </a:solidFill>
              </a:rPr>
              <a:t>Jan </a:t>
            </a:r>
            <a:r>
              <a:rPr lang="en-SG" sz="2300" dirty="0">
                <a:solidFill>
                  <a:schemeClr val="tx1"/>
                </a:solidFill>
              </a:rPr>
              <a:t>to </a:t>
            </a:r>
            <a:r>
              <a:rPr lang="en-SG" sz="2300" b="1" dirty="0">
                <a:solidFill>
                  <a:schemeClr val="tx1"/>
                </a:solidFill>
              </a:rPr>
              <a:t>Feb </a:t>
            </a:r>
          </a:p>
          <a:p>
            <a:pPr lvl="1" algn="just"/>
            <a:r>
              <a:rPr lang="en-SG" sz="2000" dirty="0">
                <a:solidFill>
                  <a:schemeClr val="tx1"/>
                </a:solidFill>
                <a:sym typeface="Wingdings" panose="05000000000000000000" pitchFamily="2" charset="2"/>
              </a:rPr>
              <a:t> Fewer trains to be deployed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6DFD9-FD86-4308-B472-2EAE717487A4}"/>
              </a:ext>
            </a:extLst>
          </p:cNvPr>
          <p:cNvSpPr/>
          <p:nvPr/>
        </p:nvSpPr>
        <p:spPr>
          <a:xfrm>
            <a:off x="5537916" y="6262245"/>
            <a:ext cx="360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Note: Similar seasonal variation was also observed from 2005 to 2010.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8B1D02-9280-4E1A-8192-65B5383A0A36}"/>
              </a:ext>
            </a:extLst>
          </p:cNvPr>
          <p:cNvGrpSpPr/>
          <p:nvPr/>
        </p:nvGrpSpPr>
        <p:grpSpPr>
          <a:xfrm>
            <a:off x="0" y="799131"/>
            <a:ext cx="5574534" cy="4884235"/>
            <a:chOff x="0" y="799131"/>
            <a:chExt cx="5574534" cy="48842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E782E0-72CD-4470-BD2E-7F1871DA9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74" y="799131"/>
              <a:ext cx="5337909" cy="4884235"/>
            </a:xfrm>
            <a:prstGeom prst="rect">
              <a:avLst/>
            </a:prstGeom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52F26F90-8F0D-4C4B-B2CD-EFD04F62621D}"/>
                </a:ext>
              </a:extLst>
            </p:cNvPr>
            <p:cNvSpPr/>
            <p:nvPr/>
          </p:nvSpPr>
          <p:spPr>
            <a:xfrm>
              <a:off x="4545069" y="3679203"/>
              <a:ext cx="1029465" cy="302555"/>
            </a:xfrm>
            <a:prstGeom prst="wedgeRoundRectCallout">
              <a:avLst>
                <a:gd name="adj1" fmla="val -22327"/>
                <a:gd name="adj2" fmla="val -93082"/>
                <a:gd name="adj3" fmla="val 16667"/>
              </a:avLst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Dec 2010</a:t>
              </a: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E91525EC-0E05-497F-9C0C-2DD9C9C7A1D4}"/>
                </a:ext>
              </a:extLst>
            </p:cNvPr>
            <p:cNvSpPr/>
            <p:nvPr/>
          </p:nvSpPr>
          <p:spPr>
            <a:xfrm>
              <a:off x="4364618" y="931690"/>
              <a:ext cx="1029465" cy="302555"/>
            </a:xfrm>
            <a:prstGeom prst="wedgeRoundRectCallout">
              <a:avLst>
                <a:gd name="adj1" fmla="val 19581"/>
                <a:gd name="adj2" fmla="val 84667"/>
                <a:gd name="adj3" fmla="val 16667"/>
              </a:avLst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Dec 2017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BBD8DF-200C-4B25-A939-4CC1110B5F39}"/>
                </a:ext>
              </a:extLst>
            </p:cNvPr>
            <p:cNvSpPr/>
            <p:nvPr/>
          </p:nvSpPr>
          <p:spPr>
            <a:xfrm>
              <a:off x="3000777" y="931690"/>
              <a:ext cx="734408" cy="1998253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dirty="0">
                  <a:solidFill>
                    <a:srgbClr val="00B050"/>
                  </a:solidFill>
                </a:rPr>
                <a:t>High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6293D4-B61F-4BDC-93FC-4BA42BC1C817}"/>
                </a:ext>
              </a:extLst>
            </p:cNvPr>
            <p:cNvSpPr/>
            <p:nvPr/>
          </p:nvSpPr>
          <p:spPr>
            <a:xfrm>
              <a:off x="753414" y="2781837"/>
              <a:ext cx="811918" cy="2485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dirty="0">
                  <a:solidFill>
                    <a:srgbClr val="C00000"/>
                  </a:solidFill>
                </a:rPr>
                <a:t>Low</a:t>
              </a: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D85CEA1E-7906-4A38-9BA2-153416764856}"/>
                </a:ext>
              </a:extLst>
            </p:cNvPr>
            <p:cNvSpPr/>
            <p:nvPr/>
          </p:nvSpPr>
          <p:spPr>
            <a:xfrm>
              <a:off x="0" y="5042128"/>
              <a:ext cx="919552" cy="302555"/>
            </a:xfrm>
            <a:prstGeom prst="wedgeRoundRectCallout">
              <a:avLst>
                <a:gd name="adj1" fmla="val 38175"/>
                <a:gd name="adj2" fmla="val -78862"/>
                <a:gd name="adj3" fmla="val 1666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Jan 2010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6164EE66-14B8-4A85-B681-303951532B61}"/>
                </a:ext>
              </a:extLst>
            </p:cNvPr>
            <p:cNvSpPr/>
            <p:nvPr/>
          </p:nvSpPr>
          <p:spPr>
            <a:xfrm>
              <a:off x="539898" y="2406998"/>
              <a:ext cx="919552" cy="302555"/>
            </a:xfrm>
            <a:prstGeom prst="wedgeRoundRectCallout">
              <a:avLst>
                <a:gd name="adj1" fmla="val 19581"/>
                <a:gd name="adj2" fmla="val 84667"/>
                <a:gd name="adj3" fmla="val 1666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Jan 2017 </a:t>
              </a:r>
            </a:p>
          </p:txBody>
        </p:sp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088B923-733A-4D17-973D-8C94935BE686}"/>
              </a:ext>
            </a:extLst>
          </p:cNvPr>
          <p:cNvSpPr/>
          <p:nvPr/>
        </p:nvSpPr>
        <p:spPr>
          <a:xfrm>
            <a:off x="219425" y="5855195"/>
            <a:ext cx="5114911" cy="807613"/>
          </a:xfrm>
          <a:prstGeom prst="wedgeRoundRectCallout">
            <a:avLst>
              <a:gd name="adj1" fmla="val 8227"/>
              <a:gd name="adj2" fmla="val -7780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Ridership for each month across years</a:t>
            </a:r>
          </a:p>
          <a:p>
            <a:pPr algn="ctr"/>
            <a:r>
              <a:rPr lang="en-SG" sz="1400" dirty="0"/>
              <a:t>(Each line starts from 2010 on the left, to 2017 on the right)</a:t>
            </a:r>
          </a:p>
        </p:txBody>
      </p:sp>
    </p:spTree>
    <p:extLst>
      <p:ext uri="{BB962C8B-B14F-4D97-AF65-F5344CB8AC3E}">
        <p14:creationId xmlns:p14="http://schemas.microsoft.com/office/powerpoint/2010/main" val="393611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A5C2E6-B386-4D4D-98C2-6065998FF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506"/>
          <a:stretch/>
        </p:blipFill>
        <p:spPr>
          <a:xfrm>
            <a:off x="1" y="443720"/>
            <a:ext cx="6186112" cy="4895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48354-A9A4-45D9-9DD2-B320775C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SELECTION OF MODEL (6 months forecast)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782CE-8F44-4AB0-8D5A-3E8AE85F3D8F}"/>
              </a:ext>
            </a:extLst>
          </p:cNvPr>
          <p:cNvSpPr/>
          <p:nvPr/>
        </p:nvSpPr>
        <p:spPr>
          <a:xfrm>
            <a:off x="1311926" y="3051025"/>
            <a:ext cx="3605905" cy="2150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SG" sz="1600" b="1" dirty="0">
                <a:solidFill>
                  <a:schemeClr val="tx1"/>
                </a:solidFill>
              </a:rPr>
              <a:t>Finding:</a:t>
            </a:r>
          </a:p>
          <a:p>
            <a:pPr algn="just"/>
            <a:r>
              <a:rPr lang="en-SG" sz="1600" b="1" dirty="0">
                <a:solidFill>
                  <a:srgbClr val="00B050"/>
                </a:solidFill>
                <a:highlight>
                  <a:srgbClr val="FFFF00"/>
                </a:highlight>
              </a:rPr>
              <a:t>Auto-ARIMA</a:t>
            </a:r>
            <a:r>
              <a:rPr lang="en-SG" sz="1600" dirty="0">
                <a:solidFill>
                  <a:schemeClr val="tx1"/>
                </a:solidFill>
              </a:rPr>
              <a:t> was the best predictor </a:t>
            </a:r>
            <a:r>
              <a:rPr lang="en-SG" sz="1600" b="1" dirty="0">
                <a:solidFill>
                  <a:srgbClr val="00B050"/>
                </a:solidFill>
                <a:highlight>
                  <a:srgbClr val="FFFF00"/>
                </a:highlight>
              </a:rPr>
              <a:t>close to original line</a:t>
            </a:r>
            <a:r>
              <a:rPr lang="en-SG" sz="1600" dirty="0">
                <a:solidFill>
                  <a:schemeClr val="tx1"/>
                </a:solidFill>
              </a:rPr>
              <a:t>, and has </a:t>
            </a:r>
            <a:r>
              <a:rPr lang="en-SG" sz="1600" b="1" dirty="0">
                <a:solidFill>
                  <a:srgbClr val="00B050"/>
                </a:solidFill>
                <a:highlight>
                  <a:srgbClr val="FFFF00"/>
                </a:highlight>
              </a:rPr>
              <a:t>many errors</a:t>
            </a:r>
            <a:r>
              <a:rPr lang="en-SG" sz="1600" dirty="0">
                <a:solidFill>
                  <a:schemeClr val="tx1"/>
                </a:solidFill>
              </a:rPr>
              <a:t> that are the </a:t>
            </a:r>
            <a:r>
              <a:rPr lang="en-SG" sz="1600" b="1" dirty="0">
                <a:solidFill>
                  <a:srgbClr val="00B050"/>
                </a:solidFill>
                <a:highlight>
                  <a:srgbClr val="FFFF00"/>
                </a:highlight>
              </a:rPr>
              <a:t>smallest</a:t>
            </a:r>
            <a:r>
              <a:rPr lang="en-SG" sz="1600" b="1" dirty="0">
                <a:solidFill>
                  <a:srgbClr val="00B050"/>
                </a:solidFill>
              </a:rPr>
              <a:t> </a:t>
            </a:r>
            <a:r>
              <a:rPr lang="en-SG" sz="1600" dirty="0">
                <a:solidFill>
                  <a:schemeClr val="tx1"/>
                </a:solidFill>
              </a:rPr>
              <a:t>across </a:t>
            </a:r>
            <a:r>
              <a:rPr lang="en-SG" sz="1600" b="1" dirty="0">
                <a:solidFill>
                  <a:srgbClr val="00B050"/>
                </a:solidFill>
                <a:highlight>
                  <a:srgbClr val="FFFF00"/>
                </a:highlight>
              </a:rPr>
              <a:t>various measures of error</a:t>
            </a:r>
            <a:r>
              <a:rPr lang="en-GB" sz="1600" dirty="0">
                <a:solidFill>
                  <a:schemeClr val="tx1"/>
                </a:solidFill>
              </a:rPr>
              <a:t>, including MAPE which is a better metric that considered the overall percentage</a:t>
            </a:r>
            <a:r>
              <a:rPr lang="en-SG" sz="1600" dirty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B2BB73D-5B45-4558-87B5-010910FE5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81045"/>
              </p:ext>
            </p:extLst>
          </p:nvPr>
        </p:nvGraphicFramePr>
        <p:xfrm>
          <a:off x="6232301" y="3306346"/>
          <a:ext cx="2717493" cy="205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206">
                  <a:extLst>
                    <a:ext uri="{9D8B030D-6E8A-4147-A177-3AD203B41FA5}">
                      <a16:colId xmlns:a16="http://schemas.microsoft.com/office/drawing/2014/main" val="3507024641"/>
                    </a:ext>
                  </a:extLst>
                </a:gridCol>
                <a:gridCol w="2108287">
                  <a:extLst>
                    <a:ext uri="{9D8B030D-6E8A-4147-A177-3AD203B41FA5}">
                      <a16:colId xmlns:a16="http://schemas.microsoft.com/office/drawing/2014/main" val="3064651593"/>
                    </a:ext>
                  </a:extLst>
                </a:gridCol>
              </a:tblGrid>
              <a:tr h="187895">
                <a:tc gridSpan="2"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Type of errors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33861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mean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3632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root mean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36046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mean absolute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70750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mean percentage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97563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mean absolute percentage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89083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mean absolute scaled error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66863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ACF1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first-order autocorrelation coefficient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60905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Theil’s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uncertainty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326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6871FF-1AB3-4614-B777-453883E74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25010"/>
              </p:ext>
            </p:extLst>
          </p:nvPr>
        </p:nvGraphicFramePr>
        <p:xfrm>
          <a:off x="1" y="5524500"/>
          <a:ext cx="9144000" cy="13335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475756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33296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6489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742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91822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0182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96795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18969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16355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Test Set Model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ME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RMSE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MAE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MPE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MAPE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MASE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ACF1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Theil’s U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58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Holt-Winters</a:t>
                      </a:r>
                      <a:endParaRPr lang="en-SG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5.74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31.3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26.3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0.195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1.32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0.339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0.132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0.128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06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FFFF00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Auto-ARIMA</a:t>
                      </a:r>
                      <a:endParaRPr lang="en-SG" sz="1100" b="1" i="0" u="none" strike="noStrike" dirty="0">
                        <a:solidFill>
                          <a:srgbClr val="FFFF00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9.7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26.8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21.9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0.423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1.07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0.0923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0.0954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313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ETS</a:t>
                      </a:r>
                      <a:endParaRPr lang="en-SG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34.7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41.3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37.4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1.65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1.8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0.482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-0.173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0.188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689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ARIMA</a:t>
                      </a:r>
                      <a:endParaRPr lang="en-SG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-16.5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39.6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33.9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-0.897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1.72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0.437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0.419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0.208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915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TBATS</a:t>
                      </a:r>
                      <a:endParaRPr lang="en-SG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47.8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39.9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1.6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1.97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0.514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-0.688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0.203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887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Combination</a:t>
                      </a:r>
                      <a:endParaRPr lang="en-SG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27.8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37.5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34.1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1.32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1.66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0.44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-0.307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0.156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85402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AE98AA8-02B3-4FC3-9CE7-56B23D0E5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145" t="35706" r="-234" b="36604"/>
          <a:stretch/>
        </p:blipFill>
        <p:spPr>
          <a:xfrm>
            <a:off x="6186113" y="739907"/>
            <a:ext cx="2364390" cy="13555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BC4FF8-E548-4D0E-9FD7-5C8BA4DBB445}"/>
              </a:ext>
            </a:extLst>
          </p:cNvPr>
          <p:cNvSpPr/>
          <p:nvPr/>
        </p:nvSpPr>
        <p:spPr>
          <a:xfrm>
            <a:off x="6232301" y="2163521"/>
            <a:ext cx="2717493" cy="9574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FFFF00"/>
                </a:solidFill>
              </a:rPr>
              <a:t>Auto-ARIMA</a:t>
            </a:r>
            <a:r>
              <a:rPr lang="en-SG" sz="1600" b="1" dirty="0">
                <a:solidFill>
                  <a:srgbClr val="00B050"/>
                </a:solidFill>
              </a:rPr>
              <a:t> </a:t>
            </a:r>
            <a:r>
              <a:rPr lang="en-SG" sz="1600" dirty="0"/>
              <a:t>was the best, hence it was used for forecasting.</a:t>
            </a:r>
          </a:p>
        </p:txBody>
      </p:sp>
    </p:spTree>
    <p:extLst>
      <p:ext uri="{BB962C8B-B14F-4D97-AF65-F5344CB8AC3E}">
        <p14:creationId xmlns:p14="http://schemas.microsoft.com/office/powerpoint/2010/main" val="8714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CCD9A-290E-4811-9F8C-7D556155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875"/>
            <a:ext cx="9144000" cy="5318125"/>
          </a:xfrm>
          <a:prstGeom prst="rect">
            <a:avLst/>
          </a:prstGeom>
        </p:spPr>
      </p:pic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AE1D90DA-911D-4240-83A9-B20D5D42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48623"/>
              </p:ext>
            </p:extLst>
          </p:nvPr>
        </p:nvGraphicFramePr>
        <p:xfrm>
          <a:off x="607036" y="966286"/>
          <a:ext cx="43479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7">
                  <a:extLst>
                    <a:ext uri="{9D8B030D-6E8A-4147-A177-3AD203B41FA5}">
                      <a16:colId xmlns:a16="http://schemas.microsoft.com/office/drawing/2014/main" val="621930206"/>
                    </a:ext>
                  </a:extLst>
                </a:gridCol>
                <a:gridCol w="1185895">
                  <a:extLst>
                    <a:ext uri="{9D8B030D-6E8A-4147-A177-3AD203B41FA5}">
                      <a16:colId xmlns:a16="http://schemas.microsoft.com/office/drawing/2014/main" val="1811841082"/>
                    </a:ext>
                  </a:extLst>
                </a:gridCol>
                <a:gridCol w="1185895">
                  <a:extLst>
                    <a:ext uri="{9D8B030D-6E8A-4147-A177-3AD203B41FA5}">
                      <a16:colId xmlns:a16="http://schemas.microsoft.com/office/drawing/2014/main" val="1492773901"/>
                    </a:ext>
                  </a:extLst>
                </a:gridCol>
                <a:gridCol w="1185895">
                  <a:extLst>
                    <a:ext uri="{9D8B030D-6E8A-4147-A177-3AD203B41FA5}">
                      <a16:colId xmlns:a16="http://schemas.microsoft.com/office/drawing/2014/main" val="196259238"/>
                    </a:ext>
                  </a:extLst>
                </a:gridCol>
              </a:tblGrid>
              <a:tr h="252173"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2018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Forecasted average ridership (95% confidence)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58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Lower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Upper 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60847"/>
                  </a:ext>
                </a:extLst>
              </a:tr>
              <a:tr h="2521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8306791"/>
                  </a:ext>
                </a:extLst>
              </a:tr>
              <a:tr h="2521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4730"/>
                  </a:ext>
                </a:extLst>
              </a:tr>
              <a:tr h="2521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664030"/>
                  </a:ext>
                </a:extLst>
              </a:tr>
              <a:tr h="2521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2590396"/>
                  </a:ext>
                </a:extLst>
              </a:tr>
              <a:tr h="2521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267501"/>
                  </a:ext>
                </a:extLst>
              </a:tr>
              <a:tr h="2521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41019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1B7B33D-10AA-4F0E-8329-B7548B2A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3" y="103188"/>
            <a:ext cx="8270875" cy="450850"/>
          </a:xfrm>
        </p:spPr>
        <p:txBody>
          <a:bodyPr/>
          <a:lstStyle/>
          <a:p>
            <a:r>
              <a:rPr lang="en-SG" dirty="0"/>
              <a:t>Forecasted average ridership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278E497-CFCD-4CE4-B768-CE600EA12464}"/>
              </a:ext>
            </a:extLst>
          </p:cNvPr>
          <p:cNvSpPr/>
          <p:nvPr/>
        </p:nvSpPr>
        <p:spPr>
          <a:xfrm>
            <a:off x="7870282" y="2063566"/>
            <a:ext cx="1109595" cy="536307"/>
          </a:xfrm>
          <a:prstGeom prst="wedgeRoundRectCallout">
            <a:avLst>
              <a:gd name="adj1" fmla="val -55134"/>
              <a:gd name="adj2" fmla="val 109198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Usual drop in ridership from Aug to Sep</a:t>
            </a:r>
          </a:p>
        </p:txBody>
      </p:sp>
    </p:spTree>
    <p:extLst>
      <p:ext uri="{BB962C8B-B14F-4D97-AF65-F5344CB8AC3E}">
        <p14:creationId xmlns:p14="http://schemas.microsoft.com/office/powerpoint/2010/main" val="38022972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482</Words>
  <Application>Microsoft Office PowerPoint</Application>
  <PresentationFormat>全屏显示(4:3)</PresentationFormat>
  <Paragraphs>168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DividendVTI</vt:lpstr>
      <vt:lpstr>Planning for future Ridership </vt:lpstr>
      <vt:lpstr>Data Preparation StepS</vt:lpstr>
      <vt:lpstr>Methods Used</vt:lpstr>
      <vt:lpstr>Current ridership trend</vt:lpstr>
      <vt:lpstr>Variation across seasons (2010 – 2017)</vt:lpstr>
      <vt:lpstr>SELECTION OF MODEL (6 months forecast)</vt:lpstr>
      <vt:lpstr>Forecasted average ridership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future Ridership </dc:title>
  <dc:creator>Ong Kian Eng</dc:creator>
  <cp:lastModifiedBy>肖 瑾婷</cp:lastModifiedBy>
  <cp:revision>187</cp:revision>
  <dcterms:created xsi:type="dcterms:W3CDTF">2019-09-08T07:32:52Z</dcterms:created>
  <dcterms:modified xsi:type="dcterms:W3CDTF">2019-09-22T04:26:54Z</dcterms:modified>
</cp:coreProperties>
</file>