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9" r:id="rId4"/>
    <p:sldId id="267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5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8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97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89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1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6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6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0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5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89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6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YouTube Comments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  <a:defRPr sz="1800"/>
            </a:pPr>
            <a:r>
              <a:rPr sz="2400" dirty="0"/>
              <a:t>Group 4 </a:t>
            </a:r>
            <a:endParaRPr lang="en-US" sz="2400" dirty="0"/>
          </a:p>
          <a:p>
            <a:pPr marL="0" indent="0" algn="ctr">
              <a:buNone/>
              <a:defRPr sz="1800"/>
            </a:pPr>
            <a:r>
              <a:rPr lang="en-US" sz="2400" dirty="0"/>
              <a:t>Ssentongo George Mugerwa 2023-B071-20461</a:t>
            </a:r>
          </a:p>
          <a:p>
            <a:pPr marL="0" indent="0" algn="ctr">
              <a:buNone/>
              <a:defRPr sz="1800"/>
            </a:pPr>
            <a:r>
              <a:rPr lang="en-US" sz="2400" dirty="0"/>
              <a:t>SIWA LATIFU ALI    2023-B071-20207</a:t>
            </a:r>
          </a:p>
          <a:p>
            <a:pPr marL="0" indent="0" algn="ctr">
              <a:buNone/>
              <a:defRPr sz="1800"/>
            </a:pPr>
            <a:r>
              <a:rPr lang="en-US" sz="2400" dirty="0" err="1"/>
              <a:t>Mzuanda</a:t>
            </a:r>
            <a:r>
              <a:rPr lang="en-US" sz="2400" dirty="0"/>
              <a:t> Alvin Jude 2022-BO71-10284</a:t>
            </a:r>
          </a:p>
          <a:p>
            <a:pPr marL="0" indent="0" algn="ctr">
              <a:buNone/>
              <a:defRPr sz="1800"/>
            </a:pPr>
            <a:r>
              <a:rPr lang="en-US" sz="2400" dirty="0"/>
              <a:t>LUBEGA JOEL     2023-B071-21372</a:t>
            </a:r>
          </a:p>
          <a:p>
            <a:pPr marL="0" indent="0" algn="ctr">
              <a:buNone/>
              <a:defRPr sz="1800"/>
            </a:pPr>
            <a:r>
              <a:rPr lang="en-US" sz="2400" dirty="0"/>
              <a:t>Kirungi </a:t>
            </a:r>
            <a:r>
              <a:rPr lang="en-US" sz="2400" dirty="0" err="1"/>
              <a:t>Madrine</a:t>
            </a:r>
            <a:r>
              <a:rPr lang="en-US" sz="2400" dirty="0"/>
              <a:t> </a:t>
            </a:r>
            <a:r>
              <a:rPr lang="en-US" sz="2400" dirty="0" err="1"/>
              <a:t>Majoe</a:t>
            </a:r>
            <a:r>
              <a:rPr lang="en-US" sz="2400" dirty="0"/>
              <a:t> 2023-B071-22493</a:t>
            </a:r>
          </a:p>
          <a:p>
            <a:pPr marL="0" indent="0" algn="ctr">
              <a:buNone/>
              <a:defRPr sz="1800"/>
            </a:pPr>
            <a:r>
              <a:rPr lang="en-US" sz="2400" dirty="0"/>
              <a:t>MUTEBI ELVIS 2023-B071-21384</a:t>
            </a:r>
          </a:p>
          <a:p>
            <a:pPr marL="0" indent="0" algn="ctr">
              <a:buNone/>
              <a:defRPr sz="1800"/>
            </a:pPr>
            <a:endParaRPr lang="en-US" sz="2400" dirty="0"/>
          </a:p>
          <a:p>
            <a:pPr marL="0" indent="0" algn="ctr">
              <a:buNone/>
              <a:defRPr sz="1800"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1800"/>
            </a:pPr>
            <a:r>
              <a:rPr lang="en-US" sz="2400" dirty="0"/>
              <a:t>Perform lexicon-based sentiment analysis on YouTube comments for African culture videos</a:t>
            </a:r>
            <a:endParaRPr lang="en-US" sz="2400" b="1" dirty="0"/>
          </a:p>
          <a:p>
            <a:pPr marL="0" indent="0" algn="ctr">
              <a:buNone/>
              <a:defRPr sz="1800"/>
            </a:pPr>
            <a:endParaRPr lang="en-US" sz="2400" b="1" dirty="0"/>
          </a:p>
          <a:p>
            <a:pPr marL="0" indent="0" algn="ctr">
              <a:buNone/>
              <a:defRPr sz="1800"/>
            </a:pPr>
            <a:r>
              <a:rPr lang="en-US" sz="2400" b="1" dirty="0"/>
              <a:t>DATASET</a:t>
            </a:r>
          </a:p>
          <a:p>
            <a:pPr>
              <a:defRPr sz="1800"/>
            </a:pPr>
            <a:r>
              <a:rPr lang="fr-FR" dirty="0"/>
              <a:t>YouTube Comments Dataset (https://www.kaggle.com/datasets/atifaliak/youtube comments-dataset)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b="1" dirty="0"/>
              <a:t>: Step 1 - Text Preprocessing (Cleaning)</a:t>
            </a:r>
            <a:endParaRPr lang="en-US" sz="2400" dirty="0"/>
          </a:p>
          <a:p>
            <a:r>
              <a:rPr lang="en-US" sz="2400" b="1" dirty="0"/>
              <a:t>Why?</a:t>
            </a:r>
            <a:r>
              <a:rPr lang="en-US" sz="2400" dirty="0"/>
              <a:t> Raw text data is noisy and must be cleaned to improve analysis quality.</a:t>
            </a:r>
          </a:p>
          <a:p>
            <a:r>
              <a:rPr lang="en-US" sz="2400" b="1" dirty="0"/>
              <a:t>Cleaning Steps Applied:</a:t>
            </a:r>
            <a:endParaRPr lang="en-US" sz="2400" dirty="0"/>
          </a:p>
          <a:p>
            <a:pPr lvl="1"/>
            <a:r>
              <a:rPr lang="en-US" sz="2000" dirty="0"/>
              <a:t>Convert text to </a:t>
            </a:r>
            <a:r>
              <a:rPr lang="en-US" sz="2000" b="1" dirty="0"/>
              <a:t>lowercase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Remove </a:t>
            </a:r>
            <a:r>
              <a:rPr lang="en-US" sz="2000" b="1" dirty="0"/>
              <a:t>URLs</a:t>
            </a:r>
            <a:r>
              <a:rPr lang="en-US" sz="2000" dirty="0"/>
              <a:t>, </a:t>
            </a:r>
            <a:r>
              <a:rPr lang="en-US" sz="2000" b="1" dirty="0"/>
              <a:t>user mentions (@)</a:t>
            </a:r>
            <a:r>
              <a:rPr lang="en-US" sz="2000" dirty="0"/>
              <a:t>, and </a:t>
            </a:r>
            <a:r>
              <a:rPr lang="en-US" sz="2000" b="1" dirty="0"/>
              <a:t>hashtags (#)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Strip out </a:t>
            </a:r>
            <a:r>
              <a:rPr lang="en-US" sz="2000" b="1" dirty="0"/>
              <a:t>emojis</a:t>
            </a:r>
            <a:r>
              <a:rPr lang="en-US" sz="2000" dirty="0"/>
              <a:t> and </a:t>
            </a:r>
            <a:r>
              <a:rPr lang="en-US" sz="2000" b="1" dirty="0"/>
              <a:t>special characters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Eliminate extra </a:t>
            </a:r>
            <a:r>
              <a:rPr lang="en-US" sz="2000" b="1" dirty="0"/>
              <a:t>whitespace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dirty="0"/>
              <a:t>Raw: "I LOVE this! ❤️❤️❤️ </a:t>
            </a:r>
            <a:r>
              <a:rPr lang="en-US" sz="2400" dirty="0">
                <a:hlinkClick r:id="rId2"/>
              </a:rPr>
              <a:t>https://example.com</a:t>
            </a:r>
            <a:r>
              <a:rPr lang="en-US" sz="2400" dirty="0"/>
              <a:t>“</a:t>
            </a:r>
          </a:p>
          <a:p>
            <a:pPr marL="0" indent="0">
              <a:buNone/>
            </a:pPr>
            <a:r>
              <a:rPr lang="en-US" sz="2400" dirty="0"/>
              <a:t>Cleaned: "</a:t>
            </a:r>
            <a:r>
              <a:rPr lang="en-US" sz="2400" dirty="0" err="1"/>
              <a:t>i</a:t>
            </a:r>
            <a:r>
              <a:rPr lang="en-US" sz="2400" dirty="0"/>
              <a:t> love this"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56F4-BBB9-14DB-E9CD-95EA18C8B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722" y="0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Step 2 - Text Preprocessing (Tokenization &amp; </a:t>
            </a:r>
            <a:r>
              <a:rPr lang="en-US" sz="3600" b="1" dirty="0"/>
              <a:t>Filtering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B443-5411-8528-7B26-3E729A16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Why Tokenization and Filtering: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Tokenization</a:t>
            </a:r>
            <a:r>
              <a:rPr lang="en-US" dirty="0"/>
              <a:t> - Splits text into individual words/tokens</a:t>
            </a:r>
          </a:p>
          <a:p>
            <a:pPr marL="0" indent="0">
              <a:buNone/>
            </a:pPr>
            <a:r>
              <a:rPr lang="en-US" dirty="0"/>
              <a:t>"I love African culture" → ["I", "love", "African", "culture"]</a:t>
            </a:r>
          </a:p>
          <a:p>
            <a:pPr marL="0" indent="0">
              <a:buNone/>
            </a:pPr>
            <a:r>
              <a:rPr lang="en-US" dirty="0"/>
              <a:t>Needed for word-by-word sentiment analysis</a:t>
            </a:r>
          </a:p>
          <a:p>
            <a:r>
              <a:rPr lang="en-US" b="1" dirty="0"/>
              <a:t>Filtering</a:t>
            </a:r>
            <a:r>
              <a:rPr lang="en-US" dirty="0"/>
              <a:t> - Removes unimportant words</a:t>
            </a:r>
          </a:p>
          <a:p>
            <a:r>
              <a:rPr lang="en-US" dirty="0"/>
              <a:t>Stop words: "the", "and", "is", "in" (don't carry sentiment)</a:t>
            </a:r>
          </a:p>
          <a:p>
            <a:r>
              <a:rPr lang="en-US" dirty="0"/>
              <a:t>Short words: "a", "I" (usually not meaningful for analysis)</a:t>
            </a:r>
          </a:p>
          <a:p>
            <a:r>
              <a:rPr lang="en-US" dirty="0"/>
              <a:t>Improves analysis by focusing on content-rich words</a:t>
            </a:r>
          </a:p>
          <a:p>
            <a:r>
              <a:rPr lang="en-US" b="1" dirty="0"/>
              <a:t>Result:</a:t>
            </a:r>
            <a:r>
              <a:rPr lang="en-US" dirty="0"/>
              <a:t> Better sentiment accuracy by analyzing only meaningful words like "love", "beautiful", "amazing", "disappointing" instead of noise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2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Step 3 - Feature Engineering with TF-IDF</a:t>
            </a:r>
            <a:br>
              <a:rPr lang="en-US" sz="3600" dirty="0"/>
            </a:br>
            <a:r>
              <a:rPr lang="en-US" sz="3600" b="1" dirty="0"/>
              <a:t>What is TF-IDF?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b="1" dirty="0"/>
              <a:t>Term Frequency-Inverse Document Frequency.</a:t>
            </a:r>
            <a:endParaRPr lang="en-US" dirty="0"/>
          </a:p>
          <a:p>
            <a:pPr lvl="1"/>
            <a:r>
              <a:rPr lang="en-US" dirty="0"/>
              <a:t>A statistical measure that evaluates how important a word is to a document in a collection.</a:t>
            </a:r>
          </a:p>
          <a:p>
            <a:pPr lvl="1"/>
            <a:r>
              <a:rPr lang="en-US" dirty="0"/>
              <a:t>Converts text data into a numerical matrix.</a:t>
            </a:r>
          </a:p>
          <a:p>
            <a:r>
              <a:rPr lang="en-US" b="1" dirty="0"/>
              <a:t>Implementation:</a:t>
            </a:r>
            <a:endParaRPr lang="en-US" dirty="0"/>
          </a:p>
          <a:p>
            <a:pPr lvl="1"/>
            <a:r>
              <a:rPr lang="en-US" dirty="0"/>
              <a:t>Created a TF-IDF matrix limited to the top </a:t>
            </a:r>
            <a:r>
              <a:rPr lang="en-US" b="1" dirty="0"/>
              <a:t>1,000 features</a:t>
            </a:r>
            <a:r>
              <a:rPr lang="en-US" dirty="0"/>
              <a:t> (words).</a:t>
            </a:r>
          </a:p>
          <a:p>
            <a:pPr lvl="1"/>
            <a:r>
              <a:rPr lang="en-US" b="1" dirty="0"/>
              <a:t>Matrix Shape:</a:t>
            </a:r>
            <a:r>
              <a:rPr lang="en-US" dirty="0"/>
              <a:t> (18408, 1000) → 18,408 comments represented by 1,000 unique word scores.</a:t>
            </a:r>
          </a:p>
          <a:p>
            <a:r>
              <a:rPr lang="en-US" b="1" dirty="0"/>
              <a:t>Purpose:</a:t>
            </a:r>
            <a:r>
              <a:rPr lang="en-US" dirty="0"/>
              <a:t> This matrix serves as the input for machine learning models and further analysis.</a:t>
            </a: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888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r>
              <a:rPr lang="en-US" sz="3600" b="1" dirty="0"/>
              <a:t>Step 4 - Sentiment Analysis (Dual-Method Approach)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We used two popular lexicons to compare and validate results.</a:t>
            </a:r>
          </a:p>
          <a:p>
            <a:r>
              <a:rPr lang="en-US" b="1" dirty="0"/>
              <a:t>1. </a:t>
            </a:r>
            <a:r>
              <a:rPr lang="en-US" b="1" dirty="0" err="1"/>
              <a:t>TextBlob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Provides a </a:t>
            </a:r>
            <a:r>
              <a:rPr lang="en-US" b="1" dirty="0"/>
              <a:t>polarity score</a:t>
            </a:r>
            <a:r>
              <a:rPr lang="en-US" dirty="0"/>
              <a:t> between -1 (negative) and +1 (positive).</a:t>
            </a:r>
          </a:p>
          <a:p>
            <a:pPr lvl="1"/>
            <a:r>
              <a:rPr lang="en-US" b="1" dirty="0"/>
              <a:t>Categorization:</a:t>
            </a:r>
            <a:endParaRPr lang="en-US" dirty="0"/>
          </a:p>
          <a:p>
            <a:pPr lvl="2"/>
            <a:r>
              <a:rPr lang="en-US" b="1" dirty="0"/>
              <a:t>Positive:</a:t>
            </a:r>
            <a:r>
              <a:rPr lang="en-US" dirty="0"/>
              <a:t> polarity &gt; 0</a:t>
            </a:r>
          </a:p>
          <a:p>
            <a:pPr lvl="2"/>
            <a:r>
              <a:rPr lang="en-US" b="1" dirty="0"/>
              <a:t>Neutral:</a:t>
            </a:r>
            <a:r>
              <a:rPr lang="en-US" dirty="0"/>
              <a:t> polarity = 0</a:t>
            </a:r>
          </a:p>
          <a:p>
            <a:pPr lvl="2"/>
            <a:r>
              <a:rPr lang="en-US" b="1" dirty="0"/>
              <a:t>Negative:</a:t>
            </a:r>
            <a:r>
              <a:rPr lang="en-US" dirty="0"/>
              <a:t> polarity &lt; 0</a:t>
            </a:r>
          </a:p>
          <a:p>
            <a:r>
              <a:rPr lang="en-US" b="1" dirty="0"/>
              <a:t>2. AFINN:</a:t>
            </a:r>
            <a:endParaRPr lang="en-US" dirty="0"/>
          </a:p>
          <a:p>
            <a:pPr lvl="1"/>
            <a:r>
              <a:rPr lang="en-US" dirty="0"/>
              <a:t>Assigns words an integer sentiment score (e.g., "good" = +3, "bad" = -2).</a:t>
            </a:r>
          </a:p>
          <a:p>
            <a:pPr lvl="1"/>
            <a:r>
              <a:rPr lang="en-US" dirty="0"/>
              <a:t>Sums the scores for all words in a comment.</a:t>
            </a:r>
          </a:p>
          <a:p>
            <a:pPr lvl="1"/>
            <a:r>
              <a:rPr lang="en-US" b="1" dirty="0"/>
              <a:t>Categorization</a:t>
            </a:r>
            <a:r>
              <a:rPr lang="en-US" dirty="0"/>
              <a:t> based on the total score (Positive, Neutral, Negative).</a:t>
            </a: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0A258-9AB8-913E-01C7-0870F0CA5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48" y="1418021"/>
            <a:ext cx="8229600" cy="33573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46990-08D2-9AF0-8CC4-144265A20EC1}"/>
              </a:ext>
            </a:extLst>
          </p:cNvPr>
          <p:cNvSpPr txBox="1"/>
          <p:nvPr/>
        </p:nvSpPr>
        <p:spPr>
          <a:xfrm>
            <a:off x="1201003" y="4775370"/>
            <a:ext cx="6939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800"/>
            </a:pPr>
            <a:r>
              <a:rPr lang="en-US" dirty="0"/>
              <a:t>• Most comments show positive or supportive sentiments.</a:t>
            </a:r>
          </a:p>
          <a:p>
            <a:pPr>
              <a:defRPr sz="1800"/>
            </a:pPr>
            <a:r>
              <a:rPr lang="en-US" dirty="0"/>
              <a:t>• Fewer negative reactions indicating overall appreciation.</a:t>
            </a:r>
          </a:p>
          <a:p>
            <a:pPr>
              <a:defRPr sz="1800"/>
            </a:pPr>
            <a:r>
              <a:rPr lang="en-US" dirty="0"/>
              <a:t>• Bar chart visualization highlights sentiment proportions.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• Positive </a:t>
            </a:r>
            <a:r>
              <a:rPr dirty="0" err="1"/>
              <a:t>WordCloud</a:t>
            </a:r>
            <a:r>
              <a:rPr dirty="0"/>
              <a:t>: Frequent words showing appreciation.</a:t>
            </a:r>
          </a:p>
          <a:p>
            <a:pPr>
              <a:defRPr sz="1800"/>
            </a:pPr>
            <a:r>
              <a:rPr dirty="0"/>
              <a:t>• Negative </a:t>
            </a:r>
            <a:r>
              <a:rPr dirty="0" err="1"/>
              <a:t>WordCloud</a:t>
            </a:r>
            <a:r>
              <a:rPr dirty="0"/>
              <a:t>: Words reflecting issues or criticism.</a:t>
            </a:r>
          </a:p>
          <a:p>
            <a:pPr>
              <a:defRPr sz="1800"/>
            </a:pPr>
            <a:r>
              <a:rPr dirty="0"/>
              <a:t>• Useful for discovering thematic patterns.</a:t>
            </a:r>
            <a:endParaRPr lang="en-US" dirty="0"/>
          </a:p>
          <a:p>
            <a:pPr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9CF53-44F1-252A-0AC7-2A5E55B8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6" y="3553105"/>
            <a:ext cx="8570794" cy="2500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Positive tone dominates, reflecting audience engagement.</a:t>
            </a:r>
          </a:p>
          <a:p>
            <a:pPr>
              <a:defRPr sz="1800"/>
            </a:pPr>
            <a:r>
              <a:t>• Neutral comments often informational or factual.</a:t>
            </a:r>
          </a:p>
          <a:p>
            <a:pPr>
              <a:defRPr sz="1800"/>
            </a:pPr>
            <a:r>
              <a:t>• Negative sentiments mostly isolated complaints.</a:t>
            </a:r>
          </a:p>
          <a:p>
            <a:pPr>
              <a:defRPr sz="1800"/>
            </a:pPr>
            <a:r>
              <a:t>• TextBlob and AFINN show similar but slightly different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</TotalTime>
  <Words>558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YouTube Comments Sentiment Analysis</vt:lpstr>
      <vt:lpstr>Objective</vt:lpstr>
      <vt:lpstr>Data Processing</vt:lpstr>
      <vt:lpstr> Step 2 - Text Preprocessing (Tokenization &amp; Filtering)</vt:lpstr>
      <vt:lpstr>Step 3 - Feature Engineering with TF-IDF What is TF-IDF? </vt:lpstr>
      <vt:lpstr> Step 4 - Sentiment Analysis (Dual-Method Approach) </vt:lpstr>
      <vt:lpstr>Sample Output</vt:lpstr>
      <vt:lpstr>Word Clouds</vt:lpstr>
      <vt:lpstr>Interpretation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LUBEGA JOEL</cp:lastModifiedBy>
  <cp:revision>13</cp:revision>
  <dcterms:created xsi:type="dcterms:W3CDTF">2013-01-27T09:14:16Z</dcterms:created>
  <dcterms:modified xsi:type="dcterms:W3CDTF">2025-10-29T12:42:25Z</dcterms:modified>
  <cp:category/>
</cp:coreProperties>
</file>