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514" r:id="rId1"/>
  </p:sldMasterIdLst>
  <p:notesMasterIdLst>
    <p:notesMasterId r:id="rId10"/>
  </p:notesMasterIdLst>
  <p:handoutMasterIdLst>
    <p:handoutMasterId r:id="rId11"/>
  </p:handoutMasterIdLst>
  <p:sldIdLst>
    <p:sldId id="507" r:id="rId2"/>
    <p:sldId id="470" r:id="rId3"/>
    <p:sldId id="502" r:id="rId4"/>
    <p:sldId id="503" r:id="rId5"/>
    <p:sldId id="504" r:id="rId6"/>
    <p:sldId id="505" r:id="rId7"/>
    <p:sldId id="508" r:id="rId8"/>
    <p:sldId id="506" r:id="rId9"/>
  </p:sldIdLst>
  <p:sldSz cx="9144000" cy="6858000" type="screen4x3"/>
  <p:notesSz cx="6735763" cy="98663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CC66"/>
    <a:srgbClr val="FF6600"/>
    <a:srgbClr val="33CC33"/>
    <a:srgbClr val="006600"/>
    <a:srgbClr val="0000CC"/>
    <a:srgbClr val="000099"/>
    <a:srgbClr val="66FFFF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87640" autoAdjust="0"/>
  </p:normalViewPr>
  <p:slideViewPr>
    <p:cSldViewPr>
      <p:cViewPr>
        <p:scale>
          <a:sx n="60" d="100"/>
          <a:sy n="60" d="100"/>
        </p:scale>
        <p:origin x="-2238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53" d="100"/>
          <a:sy n="53" d="100"/>
        </p:scale>
        <p:origin x="294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812E24-9DB3-43A2-A69E-87783259F9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5901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04892E-3672-46DE-BE2D-C5DC419653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03306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4892E-3672-46DE-BE2D-C5DC4196537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145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4058DA-594D-438D-B43B-5BE141218A2F}" type="slidenum">
              <a:rPr lang="en-US" altLang="ja-JP" smtClean="0"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37125" cy="3702050"/>
          </a:xfrm>
          <a:prstGeom prst="rect">
            <a:avLst/>
          </a:prstGeom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4686300"/>
            <a:ext cx="5395913" cy="4440238"/>
          </a:xfrm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1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4058DA-594D-438D-B43B-5BE141218A2F}" type="slidenum">
              <a:rPr lang="en-US" altLang="ja-JP" smtClean="0"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37125" cy="3702050"/>
          </a:xfrm>
          <a:prstGeom prst="rect">
            <a:avLst/>
          </a:prstGeom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4686300"/>
            <a:ext cx="5395913" cy="4440238"/>
          </a:xfrm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1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4058DA-594D-438D-B43B-5BE141218A2F}" type="slidenum">
              <a:rPr lang="en-US" altLang="ja-JP" smtClean="0"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37125" cy="3702050"/>
          </a:xfrm>
          <a:prstGeom prst="rect">
            <a:avLst/>
          </a:prstGeom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4686300"/>
            <a:ext cx="5395913" cy="4440238"/>
          </a:xfrm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1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4058DA-594D-438D-B43B-5BE141218A2F}" type="slidenum">
              <a:rPr lang="en-US" altLang="ja-JP" smtClean="0"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37125" cy="3702050"/>
          </a:xfrm>
          <a:prstGeom prst="rect">
            <a:avLst/>
          </a:prstGeom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4686300"/>
            <a:ext cx="5395913" cy="4440238"/>
          </a:xfrm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1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4058DA-594D-438D-B43B-5BE141218A2F}" type="slidenum">
              <a:rPr lang="en-US" altLang="ja-JP" smtClean="0"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739775"/>
            <a:ext cx="4937125" cy="3702050"/>
          </a:xfrm>
          <a:prstGeom prst="rect">
            <a:avLst/>
          </a:prstGeom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4686300"/>
            <a:ext cx="5395913" cy="4440238"/>
          </a:xfrm>
          <a:noFill/>
        </p:spPr>
        <p:txBody>
          <a:bodyPr/>
          <a:lstStyle/>
          <a:p>
            <a:pPr eaLnBrk="1" hangingPunct="1"/>
            <a:endParaRPr lang="ja-JP" altLang="ja-JP" smtClean="0"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16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4892E-3672-46DE-BE2D-C5DC4196537B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145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4892E-3672-46DE-BE2D-C5DC4196537B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145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kumimoji="0" lang="ja-JP" altLang="ja-JP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l" eaLnBrk="1" hangingPunct="1"/>
              <a:endParaRPr kumimoji="0" lang="ja-JP" altLang="ja-JP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50" charset="-128"/>
                  </a:defRPr>
                </a:lvl9pPr>
              </a:lstStyle>
              <a:p>
                <a:pPr algn="l" eaLnBrk="1" hangingPunct="1"/>
                <a:endParaRPr kumimoji="0" lang="ja-JP" altLang="ja-JP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08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2908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F8C4B0-840F-49A8-9DB5-7E54F553522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084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1D18D-70EC-421B-8FBC-4557967764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634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E582B-AAAA-41AE-B91E-FFAB0981AB9F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549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B0B06-7849-4720-B169-9EFC29338B5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235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BE7D2-C068-492E-B100-CDC071A2BB8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31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9F475-26B4-493C-8996-364CBD23376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793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C2F10-6B81-4EC2-BAF2-E9A15B2EB6C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048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C4296-3B2C-48E8-8639-175EDBCD6C3A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413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D0FD2-AC60-4765-921B-E236D5BD7A8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535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E065B-4843-46BD-A30A-643E19AF6AE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804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EF7BE-8FA2-4BA6-BEF7-0D3EB038F47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846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61AD91EF-5328-4BCC-B003-5731F9081C2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kumimoji="0" lang="ja-JP" altLang="ja-JP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l" eaLnBrk="1" hangingPunct="1"/>
              <a:endParaRPr kumimoji="0" lang="ja-JP" altLang="ja-JP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l" eaLnBrk="1" hangingPunct="1"/>
              <a:endParaRPr kumimoji="0" lang="ja-JP" altLang="ja-JP">
                <a:solidFill>
                  <a:srgbClr val="666699"/>
                </a:solidFill>
              </a:endParaRPr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l" eaLnBrk="1" hangingPunct="1"/>
              <a:endParaRPr kumimoji="0" lang="ja-JP" altLang="ja-JP">
                <a:solidFill>
                  <a:srgbClr val="666699"/>
                </a:solidFill>
              </a:endParaRPr>
            </a:p>
          </p:txBody>
        </p:sp>
        <p:sp>
          <p:nvSpPr>
            <p:cNvPr id="1946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l" eaLnBrk="1" hangingPunct="1"/>
              <a:endParaRPr kumimoji="0" lang="ja-JP" altLang="ja-JP">
                <a:solidFill>
                  <a:srgbClr val="9999CC"/>
                </a:solidFill>
              </a:endParaRPr>
            </a:p>
          </p:txBody>
        </p:sp>
        <p:sp>
          <p:nvSpPr>
            <p:cNvPr id="1946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l" eaLnBrk="1" hangingPunct="1"/>
              <a:endParaRPr kumimoji="0" lang="ja-JP" altLang="ja-JP">
                <a:solidFill>
                  <a:srgbClr val="666699"/>
                </a:solidFill>
              </a:endParaRPr>
            </a:p>
          </p:txBody>
        </p:sp>
        <p:sp>
          <p:nvSpPr>
            <p:cNvPr id="1947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l" eaLnBrk="1" hangingPunct="1"/>
              <a:endParaRPr kumimoji="0" lang="ja-JP" altLang="ja-JP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l" eaLnBrk="1" hangingPunct="1"/>
              <a:endParaRPr kumimoji="0" lang="ja-JP" altLang="ja-JP">
                <a:solidFill>
                  <a:srgbClr val="9999CC"/>
                </a:solidFill>
              </a:endParaRPr>
            </a:p>
          </p:txBody>
        </p:sp>
        <p:sp>
          <p:nvSpPr>
            <p:cNvPr id="1947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algn="l" eaLnBrk="1" hangingPunct="1"/>
              <a:endParaRPr kumimoji="0" lang="ja-JP" altLang="ja-JP">
                <a:solidFill>
                  <a:srgbClr val="9999CC"/>
                </a:solidFill>
              </a:endParaRPr>
            </a:p>
          </p:txBody>
        </p:sp>
      </p:grpSp>
      <p:sp>
        <p:nvSpPr>
          <p:cNvPr id="1946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946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2898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smtClean="0"/>
            </a:lvl1pPr>
          </a:lstStyle>
          <a:p>
            <a:pPr>
              <a:defRPr/>
            </a:pPr>
            <a:endParaRPr lang="en-US" altLang="ja-JP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0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15" r:id="rId1"/>
    <p:sldLayoutId id="2147486516" r:id="rId2"/>
    <p:sldLayoutId id="2147486517" r:id="rId3"/>
    <p:sldLayoutId id="2147486518" r:id="rId4"/>
    <p:sldLayoutId id="2147486519" r:id="rId5"/>
    <p:sldLayoutId id="2147486520" r:id="rId6"/>
    <p:sldLayoutId id="2147486521" r:id="rId7"/>
    <p:sldLayoutId id="2147486522" r:id="rId8"/>
    <p:sldLayoutId id="2147486523" r:id="rId9"/>
    <p:sldLayoutId id="2147486524" r:id="rId10"/>
    <p:sldLayoutId id="2147486525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2590800"/>
            <a:ext cx="82280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ja-JP" altLang="en-US" sz="6000" b="1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演習問題　解答例</a:t>
            </a:r>
            <a:endParaRPr lang="ja-JP" altLang="en-US" sz="6000" b="1" dirty="0">
              <a:solidFill>
                <a:schemeClr val="bg2"/>
              </a:solidFill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778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2"/>
          <p:cNvSpPr>
            <a:spLocks noChangeArrowheads="1"/>
          </p:cNvSpPr>
          <p:nvPr/>
        </p:nvSpPr>
        <p:spPr bwMode="auto">
          <a:xfrm>
            <a:off x="457200" y="620713"/>
            <a:ext cx="82280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◆</a:t>
            </a:r>
            <a:r>
              <a:rPr kumimoji="0" lang="ja-JP" altLang="en-US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演習問題１解答例</a:t>
            </a:r>
            <a:endParaRPr lang="ja-JP" altLang="en-US" sz="4000" dirty="0">
              <a:solidFill>
                <a:schemeClr val="bg2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3400" y="1772483"/>
            <a:ext cx="8274002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◆Simulink/Sources/Signal Builder</a:t>
            </a:r>
          </a:p>
          <a:p>
            <a:pPr algn="l"/>
            <a:r>
              <a:rPr kumimoji="1" lang="en-US" altLang="ja-JP" dirty="0" smtClean="0">
                <a:latin typeface="ＭＳ Ｐゴシック"/>
                <a:cs typeface="ＭＳ Ｐゴシック"/>
              </a:rPr>
              <a:t>◆</a:t>
            </a:r>
            <a:r>
              <a:rPr kumimoji="1" lang="en-US" altLang="ja-JP" dirty="0">
                <a:latin typeface="ＭＳ Ｐゴシック"/>
                <a:cs typeface="ＭＳ Ｐゴシック"/>
              </a:rPr>
              <a:t>Simulink/Discrete/Unit Delay</a:t>
            </a: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◆Simulink/Logic and Bit Operations/Logical Operator</a:t>
            </a: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◆Simulink/Sinks/Scope</a:t>
            </a: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pic>
        <p:nvPicPr>
          <p:cNvPr id="8" name="図 7" descr="演習1モデル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075951"/>
            <a:ext cx="5257800" cy="1511300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4927599" y="4714251"/>
            <a:ext cx="3092157" cy="1003300"/>
          </a:xfrm>
          <a:prstGeom prst="wedgeRoundRectCallout">
            <a:avLst>
              <a:gd name="adj1" fmla="val -21613"/>
              <a:gd name="adj2" fmla="val -7800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現在の入力信号が</a:t>
            </a:r>
            <a:r>
              <a:rPr kumimoji="1" lang="en-US" altLang="ja-JP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1(true)</a:t>
            </a:r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で</a:t>
            </a:r>
            <a:endParaRPr kumimoji="1" lang="en-US" altLang="ja-JP" dirty="0" smtClean="0">
              <a:solidFill>
                <a:schemeClr val="tx1"/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前回値が</a:t>
            </a:r>
            <a:r>
              <a:rPr kumimoji="1" lang="en-US" altLang="ja-JP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0(false)</a:t>
            </a:r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の時、</a:t>
            </a:r>
            <a:r>
              <a:rPr kumimoji="1" lang="en-US" altLang="ja-JP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Scope</a:t>
            </a:r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に１</a:t>
            </a:r>
            <a:r>
              <a:rPr kumimoji="1" lang="en-US" altLang="ja-JP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(true)</a:t>
            </a:r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を出力する。</a:t>
            </a:r>
            <a:endParaRPr kumimoji="1" lang="ja-JP" altLang="en-US" dirty="0">
              <a:solidFill>
                <a:schemeClr val="tx1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3399" y="1383268"/>
            <a:ext cx="83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 smtClean="0">
                <a:latin typeface="ＭＳ Ｐゴシック"/>
                <a:cs typeface="ＭＳ Ｐゴシック"/>
              </a:rPr>
              <a:t>下記に演習問題１の解答例を示します。</a:t>
            </a:r>
            <a:endParaRPr kumimoji="1" lang="en-US" altLang="ja-JP" dirty="0">
              <a:latin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3009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2"/>
          <p:cNvSpPr>
            <a:spLocks noChangeArrowheads="1"/>
          </p:cNvSpPr>
          <p:nvPr/>
        </p:nvSpPr>
        <p:spPr bwMode="auto">
          <a:xfrm>
            <a:off x="457200" y="620713"/>
            <a:ext cx="82280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◆</a:t>
            </a:r>
            <a:r>
              <a:rPr kumimoji="0" lang="ja-JP" altLang="en-US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演習問題２解答例</a:t>
            </a:r>
            <a:endParaRPr lang="ja-JP" altLang="en-US" sz="4000" dirty="0">
              <a:solidFill>
                <a:schemeClr val="bg2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3400" y="1829316"/>
            <a:ext cx="8274002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◆Simulink/Sources/Signal Builder</a:t>
            </a:r>
          </a:p>
          <a:p>
            <a:pPr algn="l"/>
            <a:r>
              <a:rPr kumimoji="1" lang="en-US" altLang="ja-JP" dirty="0" smtClean="0">
                <a:latin typeface="ＭＳ Ｐゴシック"/>
                <a:cs typeface="ＭＳ Ｐゴシック"/>
              </a:rPr>
              <a:t>◆</a:t>
            </a:r>
            <a:r>
              <a:rPr kumimoji="1" lang="en-US" altLang="ja-JP" dirty="0">
                <a:latin typeface="ＭＳ Ｐゴシック"/>
                <a:cs typeface="ＭＳ Ｐゴシック"/>
              </a:rPr>
              <a:t>Simulink/Discrete/Unit Delay</a:t>
            </a: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◆Simulink/Logic and Bit Operations/Logical Operator</a:t>
            </a: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◆Simulink/Sinks/Scope</a:t>
            </a: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pic>
        <p:nvPicPr>
          <p:cNvPr id="10" name="図 9" descr="演習2モデル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44" y="3176976"/>
            <a:ext cx="4787900" cy="2235200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5580878" y="4555184"/>
            <a:ext cx="2540772" cy="787400"/>
          </a:xfrm>
          <a:prstGeom prst="wedgeRoundRectCallout">
            <a:avLst>
              <a:gd name="adj1" fmla="val -53868"/>
              <a:gd name="adj2" fmla="val -9672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前回値と</a:t>
            </a:r>
            <a:r>
              <a:rPr kumimoji="1" lang="en-US" altLang="ja-JP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OR</a:t>
            </a:r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することで、</a:t>
            </a:r>
            <a:endParaRPr kumimoji="1" lang="en-US" altLang="ja-JP" dirty="0" smtClean="0">
              <a:solidFill>
                <a:schemeClr val="tx1"/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１を出力し続ける。</a:t>
            </a:r>
            <a:endParaRPr kumimoji="1" lang="ja-JP" altLang="en-US" dirty="0">
              <a:solidFill>
                <a:schemeClr val="tx1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3399" y="1447800"/>
            <a:ext cx="83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 smtClean="0">
                <a:latin typeface="ＭＳ Ｐゴシック"/>
                <a:cs typeface="ＭＳ Ｐゴシック"/>
              </a:rPr>
              <a:t>下記に演習問題２</a:t>
            </a:r>
            <a:r>
              <a:rPr kumimoji="1" lang="ja-JP" altLang="en-US" dirty="0">
                <a:latin typeface="ＭＳ Ｐゴシック"/>
                <a:cs typeface="ＭＳ Ｐゴシック"/>
              </a:rPr>
              <a:t>の解答例</a:t>
            </a:r>
            <a:r>
              <a:rPr kumimoji="1" lang="ja-JP" altLang="en-US" dirty="0" smtClean="0">
                <a:latin typeface="ＭＳ Ｐゴシック"/>
                <a:cs typeface="ＭＳ Ｐゴシック"/>
              </a:rPr>
              <a:t>を示します。</a:t>
            </a:r>
            <a:endParaRPr kumimoji="1" lang="en-US" altLang="ja-JP" dirty="0">
              <a:latin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1239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2"/>
          <p:cNvSpPr>
            <a:spLocks noChangeArrowheads="1"/>
          </p:cNvSpPr>
          <p:nvPr/>
        </p:nvSpPr>
        <p:spPr bwMode="auto">
          <a:xfrm>
            <a:off x="457200" y="620713"/>
            <a:ext cx="82280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◆</a:t>
            </a:r>
            <a:r>
              <a:rPr kumimoji="0" lang="ja-JP" altLang="en-US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演習問題３解答例</a:t>
            </a:r>
            <a:endParaRPr lang="ja-JP" altLang="en-US" sz="4000" dirty="0">
              <a:solidFill>
                <a:schemeClr val="bg2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3399" y="1447800"/>
            <a:ext cx="83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 smtClean="0">
                <a:latin typeface="ＭＳ Ｐゴシック"/>
                <a:cs typeface="ＭＳ Ｐゴシック"/>
              </a:rPr>
              <a:t>下記に演習問題３の</a:t>
            </a:r>
            <a:r>
              <a:rPr kumimoji="1" lang="ja-JP" altLang="en-US" dirty="0">
                <a:latin typeface="ＭＳ Ｐゴシック"/>
                <a:cs typeface="ＭＳ Ｐゴシック"/>
              </a:rPr>
              <a:t>解答例</a:t>
            </a:r>
            <a:r>
              <a:rPr kumimoji="1" lang="ja-JP" altLang="en-US" dirty="0" smtClean="0">
                <a:latin typeface="ＭＳ Ｐゴシック"/>
                <a:cs typeface="ＭＳ Ｐゴシック"/>
              </a:rPr>
              <a:t>を示します。</a:t>
            </a:r>
            <a:endParaRPr kumimoji="1" lang="en-US" altLang="ja-JP" dirty="0">
              <a:latin typeface="ＭＳ Ｐゴシック"/>
              <a:cs typeface="ＭＳ Ｐゴシック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3400" y="2100132"/>
            <a:ext cx="8274002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◆Simulink/Sources/Signal Builder</a:t>
            </a:r>
          </a:p>
          <a:p>
            <a:pPr algn="l"/>
            <a:r>
              <a:rPr kumimoji="1" lang="en-US" altLang="ja-JP" dirty="0" smtClean="0">
                <a:latin typeface="ＭＳ Ｐゴシック"/>
                <a:cs typeface="ＭＳ Ｐゴシック"/>
              </a:rPr>
              <a:t>◆</a:t>
            </a:r>
            <a:r>
              <a:rPr kumimoji="1" lang="en-US" altLang="ja-JP" dirty="0">
                <a:latin typeface="ＭＳ Ｐゴシック"/>
                <a:cs typeface="ＭＳ Ｐゴシック"/>
              </a:rPr>
              <a:t>Simulink/Discrete/Unit Delay</a:t>
            </a: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◆Simulink/Logic and Bit Operations/Relational Operator</a:t>
            </a:r>
          </a:p>
          <a:p>
            <a:pPr algn="l"/>
            <a:r>
              <a:rPr kumimoji="1" lang="en-US" altLang="ja-JP" dirty="0" smtClean="0">
                <a:latin typeface="ＭＳ Ｐゴシック"/>
                <a:cs typeface="ＭＳ Ｐゴシック"/>
              </a:rPr>
              <a:t>◆</a:t>
            </a:r>
            <a:r>
              <a:rPr kumimoji="1" lang="en-US" altLang="ja-JP" dirty="0">
                <a:latin typeface="ＭＳ Ｐゴシック"/>
                <a:cs typeface="ＭＳ Ｐゴシック"/>
              </a:rPr>
              <a:t>Simulink/Sinks/Scope</a:t>
            </a: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pic>
        <p:nvPicPr>
          <p:cNvPr id="12" name="図 11" descr="演習3モデル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416300"/>
            <a:ext cx="5133975" cy="1676400"/>
          </a:xfrm>
          <a:prstGeom prst="rect">
            <a:avLst/>
          </a:prstGeom>
        </p:spPr>
      </p:pic>
      <p:sp>
        <p:nvSpPr>
          <p:cNvPr id="13" name="角丸四角形吹き出し 12"/>
          <p:cNvSpPr/>
          <p:nvPr/>
        </p:nvSpPr>
        <p:spPr>
          <a:xfrm>
            <a:off x="4419600" y="5281085"/>
            <a:ext cx="2819401" cy="1003300"/>
          </a:xfrm>
          <a:prstGeom prst="wedgeRoundRectCallout">
            <a:avLst>
              <a:gd name="adj1" fmla="val -21613"/>
              <a:gd name="adj2" fmla="val -7800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現在の入力信号と前回値が同じでない時、</a:t>
            </a:r>
            <a:r>
              <a:rPr kumimoji="1" lang="en-US" altLang="ja-JP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Scope</a:t>
            </a:r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に１</a:t>
            </a:r>
            <a:r>
              <a:rPr kumimoji="1" lang="en-US" altLang="ja-JP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(true)</a:t>
            </a:r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を出力する。</a:t>
            </a:r>
            <a:endParaRPr kumimoji="1" lang="ja-JP" altLang="en-US" dirty="0">
              <a:solidFill>
                <a:schemeClr val="tx1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56378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2"/>
          <p:cNvSpPr>
            <a:spLocks noChangeArrowheads="1"/>
          </p:cNvSpPr>
          <p:nvPr/>
        </p:nvSpPr>
        <p:spPr bwMode="auto">
          <a:xfrm>
            <a:off x="457200" y="620713"/>
            <a:ext cx="82280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◆</a:t>
            </a:r>
            <a:r>
              <a:rPr kumimoji="0" lang="ja-JP" altLang="en-US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カウントダウンタイマー解答例</a:t>
            </a:r>
            <a:endParaRPr lang="ja-JP" altLang="en-US" sz="4000" dirty="0">
              <a:solidFill>
                <a:schemeClr val="bg2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3400" y="1578757"/>
            <a:ext cx="8274002" cy="48013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◆Simulink/Sources/Signal </a:t>
            </a:r>
            <a:r>
              <a:rPr kumimoji="1" lang="en-US" altLang="ja-JP" dirty="0" smtClean="0">
                <a:latin typeface="ＭＳ Ｐゴシック"/>
                <a:cs typeface="ＭＳ Ｐゴシック"/>
              </a:rPr>
              <a:t>Builder</a:t>
            </a:r>
            <a:r>
              <a:rPr kumimoji="1" lang="ja-JP" altLang="en-US" dirty="0" smtClean="0">
                <a:solidFill>
                  <a:srgbClr val="000000"/>
                </a:solidFill>
                <a:latin typeface="ＭＳ Ｐゴシック"/>
                <a:cs typeface="ＭＳ Ｐゴシック"/>
              </a:rPr>
              <a:t>、</a:t>
            </a:r>
            <a:r>
              <a:rPr kumimoji="1" lang="en-US" altLang="ja-JP" dirty="0" smtClean="0">
                <a:solidFill>
                  <a:srgbClr val="000000"/>
                </a:solidFill>
                <a:latin typeface="ＭＳ Ｐゴシック"/>
                <a:cs typeface="ＭＳ Ｐゴシック"/>
              </a:rPr>
              <a:t>Constant</a:t>
            </a: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◆Simulink/Logic and Bit Operations/Relational Operator</a:t>
            </a:r>
            <a:r>
              <a:rPr kumimoji="1" lang="ja-JP" altLang="en-US" dirty="0">
                <a:latin typeface="ＭＳ Ｐゴシック"/>
                <a:cs typeface="ＭＳ Ｐゴシック"/>
              </a:rPr>
              <a:t>、</a:t>
            </a:r>
            <a:r>
              <a:rPr kumimoji="1" lang="en-US" altLang="ja-JP" dirty="0">
                <a:latin typeface="ＭＳ Ｐゴシック"/>
                <a:cs typeface="ＭＳ Ｐゴシック"/>
              </a:rPr>
              <a:t>Compare To Zero</a:t>
            </a: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◆Simulink/Math Operations/Subtract</a:t>
            </a:r>
          </a:p>
          <a:p>
            <a:pPr algn="l"/>
            <a:r>
              <a:rPr kumimoji="1" lang="en-US" altLang="ja-JP" dirty="0" smtClean="0">
                <a:latin typeface="ＭＳ Ｐゴシック"/>
                <a:cs typeface="ＭＳ Ｐゴシック"/>
              </a:rPr>
              <a:t>◆</a:t>
            </a:r>
            <a:r>
              <a:rPr kumimoji="1" lang="en-US" altLang="ja-JP" dirty="0">
                <a:latin typeface="ＭＳ Ｐゴシック"/>
                <a:cs typeface="ＭＳ Ｐゴシック"/>
              </a:rPr>
              <a:t>Simulink/Discrete/Unit </a:t>
            </a:r>
            <a:r>
              <a:rPr kumimoji="1" lang="en-US" altLang="ja-JP" dirty="0" smtClean="0">
                <a:latin typeface="ＭＳ Ｐゴシック"/>
                <a:cs typeface="ＭＳ Ｐゴシック"/>
              </a:rPr>
              <a:t>Delay</a:t>
            </a:r>
          </a:p>
          <a:p>
            <a:pPr algn="l"/>
            <a:r>
              <a:rPr kumimoji="1" lang="en-US" altLang="ja-JP" dirty="0" smtClean="0">
                <a:latin typeface="ＭＳ Ｐゴシック"/>
                <a:cs typeface="ＭＳ Ｐゴシック"/>
              </a:rPr>
              <a:t>◆</a:t>
            </a:r>
            <a:r>
              <a:rPr kumimoji="1" lang="en-US" altLang="ja-JP" dirty="0">
                <a:latin typeface="ＭＳ Ｐゴシック"/>
                <a:cs typeface="ＭＳ Ｐゴシック"/>
              </a:rPr>
              <a:t>Simulink</a:t>
            </a:r>
            <a:r>
              <a:rPr kumimoji="1" lang="en-US" altLang="ja-JP" dirty="0" smtClean="0">
                <a:latin typeface="ＭＳ Ｐゴシック"/>
                <a:cs typeface="ＭＳ Ｐゴシック"/>
              </a:rPr>
              <a:t>/Signal Routing/Switch</a:t>
            </a:r>
          </a:p>
          <a:p>
            <a:endParaRPr kumimoji="1" lang="en-US" altLang="ja-JP" dirty="0">
              <a:solidFill>
                <a:srgbClr val="000000"/>
              </a:solidFill>
              <a:latin typeface="ＭＳ Ｐゴシック"/>
              <a:cs typeface="ＭＳ Ｐゴシック"/>
            </a:endParaRPr>
          </a:p>
          <a:p>
            <a:endParaRPr kumimoji="1" lang="en-US" altLang="ja-JP" dirty="0" smtClean="0">
              <a:solidFill>
                <a:srgbClr val="000000"/>
              </a:solidFill>
              <a:latin typeface="ＭＳ Ｐゴシック"/>
              <a:cs typeface="ＭＳ Ｐゴシック"/>
            </a:endParaRPr>
          </a:p>
          <a:p>
            <a:endParaRPr kumimoji="1" lang="en-US" altLang="ja-JP" dirty="0">
              <a:solidFill>
                <a:srgbClr val="000000"/>
              </a:solidFill>
              <a:latin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pic>
        <p:nvPicPr>
          <p:cNvPr id="10" name="図 9" descr="MBD2_3_1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46" y="3076885"/>
            <a:ext cx="7934627" cy="3221248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4404360" y="2194560"/>
            <a:ext cx="2433320" cy="426720"/>
          </a:xfrm>
          <a:prstGeom prst="wedgeRoundRectCallout">
            <a:avLst>
              <a:gd name="adj1" fmla="val -30043"/>
              <a:gd name="adj2" fmla="val 26589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初期条件：</a:t>
            </a:r>
            <a:r>
              <a:rPr kumimoji="1" lang="en-US" altLang="ja-JP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count_max</a:t>
            </a:r>
          </a:p>
        </p:txBody>
      </p:sp>
      <p:sp>
        <p:nvSpPr>
          <p:cNvPr id="14" name="角丸四角形吹き出し 13"/>
          <p:cNvSpPr/>
          <p:nvPr/>
        </p:nvSpPr>
        <p:spPr>
          <a:xfrm>
            <a:off x="5511799" y="2692400"/>
            <a:ext cx="3063241" cy="660400"/>
          </a:xfrm>
          <a:prstGeom prst="wedgeRoundRectCallout">
            <a:avLst>
              <a:gd name="adj1" fmla="val -62017"/>
              <a:gd name="adj2" fmla="val 20981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データ型：</a:t>
            </a:r>
            <a:r>
              <a:rPr kumimoji="1" lang="en-US" altLang="ja-JP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uint16</a:t>
            </a: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ＭＳ Ｐゴシック"/>
                <a:ea typeface="ＭＳ Ｐゴシック"/>
                <a:cs typeface="ＭＳ Ｐゴシック"/>
              </a:rPr>
              <a:t>整数オーバーフローで飽和</a:t>
            </a:r>
            <a:endParaRPr kumimoji="1" lang="en-US" altLang="ja-JP" dirty="0" smtClean="0">
              <a:solidFill>
                <a:schemeClr val="tx1"/>
              </a:solidFill>
              <a:latin typeface="ＭＳ Ｐゴシック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33691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2"/>
          <p:cNvSpPr>
            <a:spLocks noChangeArrowheads="1"/>
          </p:cNvSpPr>
          <p:nvPr/>
        </p:nvSpPr>
        <p:spPr bwMode="auto">
          <a:xfrm>
            <a:off x="457200" y="620713"/>
            <a:ext cx="82280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◆</a:t>
            </a:r>
            <a:r>
              <a:rPr kumimoji="0" lang="ja-JP" altLang="en-US" sz="4000" dirty="0" smtClean="0">
                <a:solidFill>
                  <a:schemeClr val="bg2"/>
                </a:solidFill>
                <a:latin typeface="ＭＳ Ｐゴシック" panose="020B0600070205080204" pitchFamily="50" charset="-128"/>
              </a:rPr>
              <a:t>カウントアップタイマー解答例</a:t>
            </a:r>
            <a:endParaRPr lang="ja-JP" altLang="en-US" sz="4000" dirty="0">
              <a:solidFill>
                <a:schemeClr val="bg2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3400" y="1578757"/>
            <a:ext cx="8274002" cy="480131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◆Simulink/Sources/Signal </a:t>
            </a:r>
            <a:r>
              <a:rPr kumimoji="1" lang="en-US" altLang="ja-JP" dirty="0" smtClean="0">
                <a:latin typeface="ＭＳ Ｐゴシック"/>
                <a:cs typeface="ＭＳ Ｐゴシック"/>
              </a:rPr>
              <a:t>Builder</a:t>
            </a:r>
            <a:r>
              <a:rPr kumimoji="1" lang="ja-JP" altLang="en-US" dirty="0" smtClean="0">
                <a:solidFill>
                  <a:srgbClr val="000000"/>
                </a:solidFill>
                <a:latin typeface="ＭＳ Ｐゴシック"/>
                <a:cs typeface="ＭＳ Ｐゴシック"/>
              </a:rPr>
              <a:t>、</a:t>
            </a:r>
            <a:r>
              <a:rPr kumimoji="1" lang="en-US" altLang="ja-JP" dirty="0" smtClean="0">
                <a:solidFill>
                  <a:srgbClr val="000000"/>
                </a:solidFill>
                <a:latin typeface="ＭＳ Ｐゴシック"/>
                <a:cs typeface="ＭＳ Ｐゴシック"/>
              </a:rPr>
              <a:t>Constant</a:t>
            </a: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◆Simulink/Logic and Bit Operations/Relational </a:t>
            </a:r>
            <a:r>
              <a:rPr kumimoji="1" lang="en-US" altLang="ja-JP" dirty="0" smtClean="0">
                <a:latin typeface="ＭＳ Ｐゴシック"/>
                <a:cs typeface="ＭＳ Ｐゴシック"/>
              </a:rPr>
              <a:t>Operator</a:t>
            </a:r>
            <a:r>
              <a:rPr kumimoji="1" lang="ja-JP" altLang="en-US" dirty="0" smtClean="0">
                <a:latin typeface="ＭＳ Ｐゴシック"/>
                <a:cs typeface="ＭＳ Ｐゴシック"/>
              </a:rPr>
              <a:t>、</a:t>
            </a:r>
            <a:r>
              <a:rPr kumimoji="1" lang="en-US" altLang="ja-JP" dirty="0" smtClean="0">
                <a:latin typeface="ＭＳ Ｐゴシック"/>
                <a:cs typeface="ＭＳ Ｐゴシック"/>
              </a:rPr>
              <a:t>Compare </a:t>
            </a:r>
            <a:r>
              <a:rPr kumimoji="1" lang="en-US" altLang="ja-JP" dirty="0">
                <a:latin typeface="ＭＳ Ｐゴシック"/>
                <a:cs typeface="ＭＳ Ｐゴシック"/>
              </a:rPr>
              <a:t>To Constant</a:t>
            </a:r>
            <a:endParaRPr kumimoji="1" lang="en-US" altLang="ja-JP" dirty="0" smtClean="0">
              <a:latin typeface="ＭＳ Ｐゴシック"/>
              <a:cs typeface="ＭＳ Ｐゴシック"/>
            </a:endParaRP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</a:t>
            </a:r>
            <a:r>
              <a:rPr kumimoji="1" lang="en-US" altLang="ja-JP" dirty="0" smtClean="0">
                <a:latin typeface="ＭＳ Ｐゴシック"/>
                <a:cs typeface="ＭＳ Ｐゴシック"/>
              </a:rPr>
              <a:t>/Math Operations/Add</a:t>
            </a:r>
          </a:p>
          <a:p>
            <a:pPr algn="l"/>
            <a:r>
              <a:rPr kumimoji="1" lang="en-US" altLang="ja-JP" dirty="0">
                <a:latin typeface="ＭＳ Ｐゴシック"/>
                <a:cs typeface="ＭＳ Ｐゴシック"/>
              </a:rPr>
              <a:t>◆Simulink/Discrete/Unit </a:t>
            </a:r>
            <a:r>
              <a:rPr kumimoji="1" lang="en-US" altLang="ja-JP" dirty="0" smtClean="0">
                <a:latin typeface="ＭＳ Ｐゴシック"/>
                <a:cs typeface="ＭＳ Ｐゴシック"/>
              </a:rPr>
              <a:t>Delay</a:t>
            </a:r>
          </a:p>
          <a:p>
            <a:pPr algn="l"/>
            <a:r>
              <a:rPr kumimoji="1" lang="en-US" altLang="ja-JP" dirty="0" smtClean="0">
                <a:latin typeface="ＭＳ Ｐゴシック"/>
                <a:cs typeface="ＭＳ Ｐゴシック"/>
              </a:rPr>
              <a:t>◆</a:t>
            </a:r>
            <a:r>
              <a:rPr kumimoji="1" lang="en-US" altLang="ja-JP" dirty="0">
                <a:latin typeface="ＭＳ Ｐゴシック"/>
                <a:cs typeface="ＭＳ Ｐゴシック"/>
              </a:rPr>
              <a:t>Simulink</a:t>
            </a:r>
            <a:r>
              <a:rPr kumimoji="1" lang="en-US" altLang="ja-JP" dirty="0" smtClean="0">
                <a:latin typeface="ＭＳ Ｐゴシック"/>
                <a:cs typeface="ＭＳ Ｐゴシック"/>
              </a:rPr>
              <a:t>/Signal Routing/Switch</a:t>
            </a:r>
          </a:p>
          <a:p>
            <a:endParaRPr kumimoji="1" lang="en-US" altLang="ja-JP" dirty="0">
              <a:solidFill>
                <a:srgbClr val="000000"/>
              </a:solidFill>
              <a:latin typeface="ＭＳ Ｐゴシック"/>
              <a:cs typeface="ＭＳ Ｐゴシック"/>
            </a:endParaRPr>
          </a:p>
          <a:p>
            <a:endParaRPr kumimoji="1" lang="en-US" altLang="ja-JP" dirty="0" smtClean="0">
              <a:solidFill>
                <a:srgbClr val="000000"/>
              </a:solidFill>
              <a:latin typeface="ＭＳ Ｐゴシック"/>
              <a:cs typeface="ＭＳ Ｐゴシック"/>
            </a:endParaRPr>
          </a:p>
          <a:p>
            <a:endParaRPr kumimoji="1" lang="en-US" altLang="ja-JP" dirty="0">
              <a:solidFill>
                <a:srgbClr val="000000"/>
              </a:solidFill>
              <a:latin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pic>
        <p:nvPicPr>
          <p:cNvPr id="10" name="図 9" descr="MBD2_3_1_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2" y="3081295"/>
            <a:ext cx="7928185" cy="3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8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Arial" charset="0"/>
              </a:rPr>
              <a:t>　　　Ｍｅｍｏ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42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23950" y="1514475"/>
            <a:ext cx="6919913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 rot="10800000"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Arial" charset="0"/>
              </a:rPr>
              <a:t>　　　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702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共創21</Template>
  <TotalTime>14953</TotalTime>
  <Words>219</Words>
  <Application>Microsoft Office PowerPoint</Application>
  <PresentationFormat>画面に合わせる (4:3)</PresentationFormat>
  <Paragraphs>96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58_Pixel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Yuhara Hiroyuki</dc:creator>
  <cp:lastModifiedBy>Shimizu Takeshi</cp:lastModifiedBy>
  <cp:revision>544</cp:revision>
  <cp:lastPrinted>2019-03-29T04:28:58Z</cp:lastPrinted>
  <dcterms:created xsi:type="dcterms:W3CDTF">1601-01-01T00:00:00Z</dcterms:created>
  <dcterms:modified xsi:type="dcterms:W3CDTF">2019-03-29T04:38:21Z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