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514" r:id="rId1"/>
  </p:sldMasterIdLst>
  <p:notesMasterIdLst>
    <p:notesMasterId r:id="rId86"/>
  </p:notesMasterIdLst>
  <p:handoutMasterIdLst>
    <p:handoutMasterId r:id="rId87"/>
  </p:handoutMasterIdLst>
  <p:sldIdLst>
    <p:sldId id="406" r:id="rId2"/>
    <p:sldId id="376" r:id="rId3"/>
    <p:sldId id="392" r:id="rId4"/>
    <p:sldId id="258" r:id="rId5"/>
    <p:sldId id="289" r:id="rId6"/>
    <p:sldId id="377" r:id="rId7"/>
    <p:sldId id="397" r:id="rId8"/>
    <p:sldId id="509" r:id="rId9"/>
    <p:sldId id="510" r:id="rId10"/>
    <p:sldId id="508" r:id="rId11"/>
    <p:sldId id="439" r:id="rId12"/>
    <p:sldId id="400" r:id="rId13"/>
    <p:sldId id="435" r:id="rId14"/>
    <p:sldId id="433" r:id="rId15"/>
    <p:sldId id="436" r:id="rId16"/>
    <p:sldId id="437" r:id="rId17"/>
    <p:sldId id="434" r:id="rId18"/>
    <p:sldId id="504" r:id="rId19"/>
    <p:sldId id="505" r:id="rId20"/>
    <p:sldId id="444" r:id="rId21"/>
    <p:sldId id="445" r:id="rId22"/>
    <p:sldId id="446" r:id="rId23"/>
    <p:sldId id="447" r:id="rId24"/>
    <p:sldId id="448" r:id="rId25"/>
    <p:sldId id="449" r:id="rId26"/>
    <p:sldId id="450" r:id="rId27"/>
    <p:sldId id="451" r:id="rId28"/>
    <p:sldId id="452" r:id="rId29"/>
    <p:sldId id="453" r:id="rId30"/>
    <p:sldId id="454" r:id="rId31"/>
    <p:sldId id="455" r:id="rId32"/>
    <p:sldId id="456" r:id="rId33"/>
    <p:sldId id="469" r:id="rId34"/>
    <p:sldId id="457" r:id="rId35"/>
    <p:sldId id="458" r:id="rId36"/>
    <p:sldId id="459" r:id="rId37"/>
    <p:sldId id="460" r:id="rId38"/>
    <p:sldId id="462" r:id="rId39"/>
    <p:sldId id="461" r:id="rId40"/>
    <p:sldId id="464" r:id="rId41"/>
    <p:sldId id="477" r:id="rId42"/>
    <p:sldId id="478" r:id="rId43"/>
    <p:sldId id="479" r:id="rId44"/>
    <p:sldId id="480" r:id="rId45"/>
    <p:sldId id="481" r:id="rId46"/>
    <p:sldId id="482" r:id="rId47"/>
    <p:sldId id="503" r:id="rId48"/>
    <p:sldId id="465" r:id="rId49"/>
    <p:sldId id="483" r:id="rId50"/>
    <p:sldId id="484" r:id="rId51"/>
    <p:sldId id="485" r:id="rId52"/>
    <p:sldId id="463" r:id="rId53"/>
    <p:sldId id="486" r:id="rId54"/>
    <p:sldId id="487" r:id="rId55"/>
    <p:sldId id="488" r:id="rId56"/>
    <p:sldId id="476" r:id="rId57"/>
    <p:sldId id="489" r:id="rId58"/>
    <p:sldId id="490" r:id="rId59"/>
    <p:sldId id="491" r:id="rId60"/>
    <p:sldId id="502" r:id="rId61"/>
    <p:sldId id="492" r:id="rId62"/>
    <p:sldId id="468" r:id="rId63"/>
    <p:sldId id="506" r:id="rId64"/>
    <p:sldId id="467" r:id="rId65"/>
    <p:sldId id="493" r:id="rId66"/>
    <p:sldId id="466" r:id="rId67"/>
    <p:sldId id="495" r:id="rId68"/>
    <p:sldId id="494" r:id="rId69"/>
    <p:sldId id="496" r:id="rId70"/>
    <p:sldId id="497" r:id="rId71"/>
    <p:sldId id="498" r:id="rId72"/>
    <p:sldId id="342" r:id="rId73"/>
    <p:sldId id="470" r:id="rId74"/>
    <p:sldId id="471" r:id="rId75"/>
    <p:sldId id="472" r:id="rId76"/>
    <p:sldId id="474" r:id="rId77"/>
    <p:sldId id="475" r:id="rId78"/>
    <p:sldId id="499" r:id="rId79"/>
    <p:sldId id="500" r:id="rId80"/>
    <p:sldId id="501" r:id="rId81"/>
    <p:sldId id="442" r:id="rId82"/>
    <p:sldId id="443" r:id="rId83"/>
    <p:sldId id="389" r:id="rId84"/>
    <p:sldId id="390" r:id="rId85"/>
  </p:sldIdLst>
  <p:sldSz cx="9144000" cy="6858000" type="screen4x3"/>
  <p:notesSz cx="6735763" cy="9866313"/>
  <p:defaultTextStyle>
    <a:defPPr>
      <a:defRPr lang="ja-JP"/>
    </a:defPPr>
    <a:lvl1pPr algn="ctr"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99CCFF"/>
    <a:srgbClr val="FF7C80"/>
    <a:srgbClr val="CC00FF"/>
    <a:srgbClr val="9966FF"/>
    <a:srgbClr val="CC6600"/>
    <a:srgbClr val="CC9900"/>
    <a:srgbClr val="66FFFF"/>
    <a:srgbClr val="00FFFF"/>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92847" autoAdjust="0"/>
  </p:normalViewPr>
  <p:slideViewPr>
    <p:cSldViewPr>
      <p:cViewPr varScale="1">
        <p:scale>
          <a:sx n="84" d="100"/>
          <a:sy n="84" d="100"/>
        </p:scale>
        <p:origin x="-154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96"/>
    </p:cViewPr>
  </p:sorterViewPr>
  <p:notesViewPr>
    <p:cSldViewPr>
      <p:cViewPr varScale="1">
        <p:scale>
          <a:sx n="45" d="100"/>
          <a:sy n="45" d="100"/>
        </p:scale>
        <p:origin x="-2514" y="-108"/>
      </p:cViewPr>
      <p:guideLst>
        <p:guide orient="horz" pos="3107"/>
        <p:guide pos="212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ja-JP"/>
          </a:p>
        </p:txBody>
      </p:sp>
      <p:sp>
        <p:nvSpPr>
          <p:cNvPr id="109571" name="Rectangle 3"/>
          <p:cNvSpPr>
            <a:spLocks noGrp="1" noChangeArrowheads="1"/>
          </p:cNvSpPr>
          <p:nvPr>
            <p:ph type="dt" sz="quarter" idx="1"/>
          </p:nvPr>
        </p:nvSpPr>
        <p:spPr bwMode="auto">
          <a:xfrm>
            <a:off x="3814763" y="0"/>
            <a:ext cx="29194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ja-JP"/>
          </a:p>
        </p:txBody>
      </p:sp>
      <p:sp>
        <p:nvSpPr>
          <p:cNvPr id="109572"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ja-JP"/>
          </a:p>
        </p:txBody>
      </p:sp>
      <p:sp>
        <p:nvSpPr>
          <p:cNvPr id="109573" name="Rectangle 5"/>
          <p:cNvSpPr>
            <a:spLocks noGrp="1" noChangeArrowheads="1"/>
          </p:cNvSpPr>
          <p:nvPr>
            <p:ph type="sldNum" sz="quarter" idx="3"/>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7812E24-9DB3-43A2-A69E-87783259F979}" type="slidenum">
              <a:rPr lang="en-US" altLang="ja-JP"/>
              <a:pPr>
                <a:defRPr/>
              </a:pPr>
              <a:t>‹#›</a:t>
            </a:fld>
            <a:endParaRPr lang="en-US" altLang="ja-JP"/>
          </a:p>
        </p:txBody>
      </p:sp>
    </p:spTree>
    <p:extLst>
      <p:ext uri="{BB962C8B-B14F-4D97-AF65-F5344CB8AC3E}">
        <p14:creationId xmlns:p14="http://schemas.microsoft.com/office/powerpoint/2010/main" val="2935901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ja-JP"/>
          </a:p>
        </p:txBody>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A04892E-3672-46DE-BE2D-C5DC4196537B}" type="slidenum">
              <a:rPr lang="en-US" altLang="ja-JP"/>
              <a:pPr>
                <a:defRPr/>
              </a:pPr>
              <a:t>‹#›</a:t>
            </a:fld>
            <a:endParaRPr lang="en-US" altLang="ja-JP"/>
          </a:p>
        </p:txBody>
      </p:sp>
    </p:spTree>
    <p:extLst>
      <p:ext uri="{BB962C8B-B14F-4D97-AF65-F5344CB8AC3E}">
        <p14:creationId xmlns:p14="http://schemas.microsoft.com/office/powerpoint/2010/main" val="3003306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6637A4F5-F774-40B7-BCEB-DFEFE9CFD893}" type="slidenum">
              <a:rPr lang="en-US" altLang="ja-JP">
                <a:solidFill>
                  <a:prstClr val="black"/>
                </a:solidFill>
              </a:rPr>
              <a:pPr eaLnBrk="1" hangingPunct="1"/>
              <a:t>1</a:t>
            </a:fld>
            <a:endParaRPr lang="en-US" altLang="ja-JP">
              <a:solidFill>
                <a:prstClr val="black"/>
              </a:solidFill>
            </a:endParaRPr>
          </a:p>
        </p:txBody>
      </p:sp>
      <p:sp>
        <p:nvSpPr>
          <p:cNvPr id="69635" name="Rectangle 2"/>
          <p:cNvSpPr>
            <a:spLocks noGrp="1" noRot="1" noChangeAspect="1" noChangeArrowheads="1" noTextEdit="1"/>
          </p:cNvSpPr>
          <p:nvPr>
            <p:ph type="sldImg"/>
          </p:nvPr>
        </p:nvSpPr>
        <p:spPr>
          <a:xfrm>
            <a:off x="901700" y="739775"/>
            <a:ext cx="4933950" cy="3700463"/>
          </a:xfrm>
          <a:prstGeom prst="rect">
            <a:avLst/>
          </a:prstGeom>
          <a:ln/>
        </p:spPr>
      </p:sp>
      <p:sp>
        <p:nvSpPr>
          <p:cNvPr id="69636" name="Rectangle 3"/>
          <p:cNvSpPr>
            <a:spLocks noGrp="1" noChangeArrowheads="1"/>
          </p:cNvSpPr>
          <p:nvPr>
            <p:ph type="body" idx="1"/>
          </p:nvPr>
        </p:nvSpPr>
        <p:spPr>
          <a:noFill/>
        </p:spPr>
        <p:txBody>
          <a:bodyPr/>
          <a:lstStyle/>
          <a:p>
            <a:pPr>
              <a:spcBef>
                <a:spcPct val="0"/>
              </a:spcBef>
            </a:pPr>
            <a:r>
              <a:rPr lang="en-US" altLang="ja-JP" dirty="0" smtClean="0"/>
              <a:t>【</a:t>
            </a:r>
            <a:r>
              <a:rPr lang="ja-JP" altLang="en-US" dirty="0" smtClean="0"/>
              <a:t>講師用資料</a:t>
            </a:r>
            <a:r>
              <a:rPr lang="en-US" altLang="ja-JP" dirty="0" smtClean="0"/>
              <a:t>】</a:t>
            </a:r>
          </a:p>
          <a:p>
            <a:pPr>
              <a:spcBef>
                <a:spcPct val="0"/>
              </a:spcBef>
            </a:pPr>
            <a:r>
              <a:rPr lang="ja-JP" altLang="en-US" dirty="0" smtClean="0"/>
              <a:t>・出席表に○を付ける（記載内容も確認してもらう）</a:t>
            </a:r>
            <a:endParaRPr lang="en-US" altLang="ja-JP" dirty="0" smtClean="0"/>
          </a:p>
          <a:p>
            <a:pPr>
              <a:spcBef>
                <a:spcPct val="0"/>
              </a:spcBef>
            </a:pPr>
            <a:r>
              <a:rPr lang="ja-JP" altLang="en-US" dirty="0" smtClean="0"/>
              <a:t>・座席の指示</a:t>
            </a:r>
            <a:endParaRPr lang="en-US" altLang="ja-JP" dirty="0" smtClean="0"/>
          </a:p>
          <a:p>
            <a:pPr>
              <a:spcBef>
                <a:spcPct val="0"/>
              </a:spcBef>
            </a:pPr>
            <a:r>
              <a:rPr lang="ja-JP" altLang="en-US" dirty="0" smtClean="0"/>
              <a:t>・開催あいさつ</a:t>
            </a:r>
            <a:endParaRPr lang="en-US" altLang="ja-JP" dirty="0" smtClean="0"/>
          </a:p>
          <a:p>
            <a:pPr eaLnBrk="1" hangingPunct="1"/>
            <a:endParaRPr lang="ja-JP" altLang="ja-JP" dirty="0" smtClean="0"/>
          </a:p>
        </p:txBody>
      </p:sp>
    </p:spTree>
    <p:extLst>
      <p:ext uri="{BB962C8B-B14F-4D97-AF65-F5344CB8AC3E}">
        <p14:creationId xmlns:p14="http://schemas.microsoft.com/office/powerpoint/2010/main" val="441597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10</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pPr fontAlgn="auto">
              <a:spcBef>
                <a:spcPts val="0"/>
              </a:spcBef>
              <a:spcAft>
                <a:spcPts val="0"/>
              </a:spcAft>
              <a:defRPr/>
            </a:pPr>
            <a:r>
              <a:rPr lang="en-US" altLang="ja-JP" dirty="0" smtClean="0"/>
              <a:t>【</a:t>
            </a:r>
            <a:r>
              <a:rPr lang="ja-JP" altLang="en-US" dirty="0" smtClean="0"/>
              <a:t>講師用資料</a:t>
            </a:r>
            <a:r>
              <a:rPr lang="en-US" altLang="ja-JP" dirty="0" smtClean="0"/>
              <a:t>】</a:t>
            </a:r>
          </a:p>
          <a:p>
            <a:pPr fontAlgn="auto">
              <a:spcBef>
                <a:spcPts val="0"/>
              </a:spcBef>
              <a:spcAft>
                <a:spcPts val="0"/>
              </a:spcAft>
              <a:defRPr/>
            </a:pPr>
            <a:r>
              <a:rPr lang="ja-JP" altLang="en-US" dirty="0" smtClean="0">
                <a:latin typeface="+mn-ea"/>
              </a:rPr>
              <a:t>・</a:t>
            </a:r>
            <a:r>
              <a:rPr lang="ja-JP" altLang="en-US" dirty="0" smtClean="0"/>
              <a:t>モデルベース開発</a:t>
            </a:r>
            <a:endParaRPr lang="en-US" altLang="ja-JP" dirty="0" smtClean="0">
              <a:latin typeface="+mn-ea"/>
            </a:endParaRPr>
          </a:p>
          <a:p>
            <a:pPr fontAlgn="auto">
              <a:spcBef>
                <a:spcPts val="0"/>
              </a:spcBef>
              <a:spcAft>
                <a:spcPts val="0"/>
              </a:spcAft>
              <a:defRPr/>
            </a:pPr>
            <a:r>
              <a:rPr lang="ja-JP" altLang="en-US" dirty="0" smtClean="0"/>
              <a:t>  ①実行可能な仕様書の検証まで</a:t>
            </a:r>
          </a:p>
          <a:p>
            <a:pPr fontAlgn="auto">
              <a:spcBef>
                <a:spcPts val="0"/>
              </a:spcBef>
              <a:spcAft>
                <a:spcPts val="0"/>
              </a:spcAft>
              <a:defRPr/>
            </a:pPr>
            <a:r>
              <a:rPr lang="ja-JP" altLang="en-US" dirty="0" smtClean="0"/>
              <a:t>     紙ベースで作成されている仕様書をモデルで記述し、</a:t>
            </a:r>
            <a:endParaRPr lang="en-US" altLang="ja-JP" dirty="0" smtClean="0"/>
          </a:p>
          <a:p>
            <a:pPr fontAlgn="auto">
              <a:spcBef>
                <a:spcPts val="0"/>
              </a:spcBef>
              <a:spcAft>
                <a:spcPts val="0"/>
              </a:spcAft>
              <a:defRPr/>
            </a:pPr>
            <a:r>
              <a:rPr lang="ja-JP" altLang="en-US" dirty="0" smtClean="0"/>
              <a:t>     その検証を行う事ができる基本推奨構成です。</a:t>
            </a:r>
          </a:p>
          <a:p>
            <a:pPr fontAlgn="auto">
              <a:spcBef>
                <a:spcPts val="0"/>
              </a:spcBef>
              <a:spcAft>
                <a:spcPts val="0"/>
              </a:spcAft>
              <a:defRPr/>
            </a:pPr>
            <a:r>
              <a:rPr lang="ja-JP" altLang="en-US" dirty="0" smtClean="0"/>
              <a:t>  ②リアルタイムシミュレーション環境での検証まで</a:t>
            </a:r>
          </a:p>
          <a:p>
            <a:pPr fontAlgn="auto">
              <a:spcBef>
                <a:spcPts val="0"/>
              </a:spcBef>
              <a:spcAft>
                <a:spcPts val="0"/>
              </a:spcAft>
              <a:defRPr/>
            </a:pPr>
            <a:r>
              <a:rPr lang="ja-JP" altLang="en-US" dirty="0" smtClean="0"/>
              <a:t>     実行可能な仕様書の作成・検証に加えて、リアルタイム</a:t>
            </a:r>
            <a:endParaRPr lang="en-US" altLang="ja-JP" dirty="0" smtClean="0"/>
          </a:p>
          <a:p>
            <a:pPr fontAlgn="auto">
              <a:spcBef>
                <a:spcPts val="0"/>
              </a:spcBef>
              <a:spcAft>
                <a:spcPts val="0"/>
              </a:spcAft>
              <a:defRPr/>
            </a:pPr>
            <a:r>
              <a:rPr lang="ja-JP" altLang="en-US" dirty="0" smtClean="0"/>
              <a:t>     シミュレーション環境での検証を可能にする基本推奨構成です。</a:t>
            </a:r>
          </a:p>
          <a:p>
            <a:pPr fontAlgn="auto">
              <a:spcBef>
                <a:spcPts val="0"/>
              </a:spcBef>
              <a:spcAft>
                <a:spcPts val="0"/>
              </a:spcAft>
              <a:defRPr/>
            </a:pPr>
            <a:r>
              <a:rPr lang="ja-JP" altLang="en-US" dirty="0" smtClean="0"/>
              <a:t>  ③量産コード生成まで</a:t>
            </a:r>
          </a:p>
          <a:p>
            <a:pPr fontAlgn="auto">
              <a:spcBef>
                <a:spcPts val="0"/>
              </a:spcBef>
              <a:spcAft>
                <a:spcPts val="0"/>
              </a:spcAft>
              <a:defRPr/>
            </a:pPr>
            <a:r>
              <a:rPr lang="ja-JP" altLang="en-US" dirty="0" smtClean="0"/>
              <a:t>     実行可能な仕様書の作成・検証から、量産コード生成までを</a:t>
            </a:r>
            <a:endParaRPr lang="en-US" altLang="ja-JP" dirty="0" smtClean="0"/>
          </a:p>
          <a:p>
            <a:pPr fontAlgn="auto">
              <a:spcBef>
                <a:spcPts val="0"/>
              </a:spcBef>
              <a:spcAft>
                <a:spcPts val="0"/>
              </a:spcAft>
              <a:defRPr/>
            </a:pPr>
            <a:r>
              <a:rPr lang="ja-JP" altLang="en-US" dirty="0" smtClean="0"/>
              <a:t>     行う事ができるモデルベース開発を行うための基本推奨構成です。</a:t>
            </a:r>
          </a:p>
          <a:p>
            <a:pPr fontAlgn="auto">
              <a:spcBef>
                <a:spcPts val="0"/>
              </a:spcBef>
              <a:spcAft>
                <a:spcPts val="0"/>
              </a:spcAft>
              <a:defRPr/>
            </a:pPr>
            <a:endParaRPr lang="en-US" altLang="ja-JP" dirty="0" smtClean="0">
              <a:latin typeface="+mn-ea"/>
            </a:endParaRPr>
          </a:p>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11</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12</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pPr>
              <a:spcBef>
                <a:spcPct val="0"/>
              </a:spcBef>
            </a:pPr>
            <a:r>
              <a:rPr lang="en-US" altLang="ja-JP" dirty="0" smtClean="0"/>
              <a:t>【</a:t>
            </a:r>
            <a:r>
              <a:rPr lang="ja-JP" altLang="en-US" dirty="0" smtClean="0"/>
              <a:t>講師用資料</a:t>
            </a:r>
            <a:r>
              <a:rPr lang="en-US" altLang="ja-JP" dirty="0" smtClean="0"/>
              <a:t>】</a:t>
            </a:r>
          </a:p>
          <a:p>
            <a:pPr>
              <a:spcBef>
                <a:spcPct val="0"/>
              </a:spcBef>
            </a:pPr>
            <a:r>
              <a:rPr lang="ja-JP" altLang="en-US" dirty="0" smtClean="0"/>
              <a:t>・概要</a:t>
            </a:r>
          </a:p>
          <a:p>
            <a:pPr>
              <a:spcBef>
                <a:spcPct val="0"/>
              </a:spcBef>
            </a:pPr>
            <a:r>
              <a:rPr lang="ja-JP" altLang="en-US" dirty="0" smtClean="0"/>
              <a:t>   ・</a:t>
            </a:r>
            <a:r>
              <a:rPr lang="en-US" altLang="ja-JP" dirty="0" smtClean="0"/>
              <a:t>MATLAB </a:t>
            </a:r>
            <a:r>
              <a:rPr lang="ja-JP" altLang="en-US" dirty="0" smtClean="0"/>
              <a:t>は、アルゴリズム開発、データの可視化、数値計算を行うための</a:t>
            </a:r>
            <a:endParaRPr lang="en-US" altLang="ja-JP" dirty="0" smtClean="0"/>
          </a:p>
          <a:p>
            <a:pPr>
              <a:spcBef>
                <a:spcPct val="0"/>
              </a:spcBef>
            </a:pPr>
            <a:r>
              <a:rPr lang="ja-JP" altLang="en-US" dirty="0" smtClean="0"/>
              <a:t>     高レベルなテクニカルコンピューティング言語と対話型環境です。</a:t>
            </a:r>
            <a:endParaRPr lang="en-US" altLang="ja-JP" dirty="0" smtClean="0"/>
          </a:p>
          <a:p>
            <a:pPr>
              <a:spcBef>
                <a:spcPct val="0"/>
              </a:spcBef>
            </a:pPr>
            <a:r>
              <a:rPr lang="ja-JP" altLang="en-US" dirty="0" smtClean="0"/>
              <a:t>   ・</a:t>
            </a:r>
            <a:r>
              <a:rPr lang="en-US" altLang="ja-JP" dirty="0" smtClean="0"/>
              <a:t>MATLAB </a:t>
            </a:r>
            <a:r>
              <a:rPr lang="ja-JP" altLang="en-US" dirty="0" smtClean="0"/>
              <a:t>を利用することにより、</a:t>
            </a:r>
            <a:r>
              <a:rPr lang="en-US" altLang="ja-JP" dirty="0" smtClean="0"/>
              <a:t>C</a:t>
            </a:r>
            <a:r>
              <a:rPr lang="ja-JP" altLang="en-US" dirty="0" err="1" smtClean="0"/>
              <a:t>、</a:t>
            </a:r>
            <a:r>
              <a:rPr lang="en-US" altLang="ja-JP" dirty="0" smtClean="0"/>
              <a:t>C++</a:t>
            </a:r>
            <a:r>
              <a:rPr lang="ja-JP" altLang="en-US" dirty="0" err="1" smtClean="0"/>
              <a:t>、</a:t>
            </a:r>
            <a:r>
              <a:rPr lang="en-US" altLang="ja-JP" dirty="0" smtClean="0"/>
              <a:t>Fortran</a:t>
            </a:r>
            <a:r>
              <a:rPr lang="ja-JP" altLang="en-US" dirty="0" smtClean="0"/>
              <a:t>といった伝統的なプログラミング</a:t>
            </a:r>
            <a:endParaRPr lang="en-US" altLang="ja-JP" dirty="0" smtClean="0"/>
          </a:p>
          <a:p>
            <a:pPr>
              <a:spcBef>
                <a:spcPct val="0"/>
              </a:spcBef>
            </a:pPr>
            <a:r>
              <a:rPr lang="ja-JP" altLang="en-US" dirty="0" smtClean="0"/>
              <a:t>     言語よりも短時間で科学技術計算の問題を解決することが可能です。</a:t>
            </a:r>
            <a:endParaRPr lang="en-US" altLang="ja-JP" dirty="0" smtClean="0"/>
          </a:p>
        </p:txBody>
      </p:sp>
    </p:spTree>
    <p:extLst>
      <p:ext uri="{BB962C8B-B14F-4D97-AF65-F5344CB8AC3E}">
        <p14:creationId xmlns:p14="http://schemas.microsoft.com/office/powerpoint/2010/main" val="142817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13</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pPr>
              <a:spcBef>
                <a:spcPct val="0"/>
              </a:spcBef>
            </a:pPr>
            <a:r>
              <a:rPr lang="en-US" altLang="ja-JP" dirty="0" smtClean="0"/>
              <a:t>【</a:t>
            </a:r>
            <a:r>
              <a:rPr lang="ja-JP" altLang="en-US" dirty="0" smtClean="0"/>
              <a:t>講師用資料</a:t>
            </a:r>
            <a:r>
              <a:rPr lang="en-US" altLang="ja-JP" dirty="0" smtClean="0"/>
              <a:t>】</a:t>
            </a:r>
          </a:p>
          <a:p>
            <a:pPr fontAlgn="auto">
              <a:spcBef>
                <a:spcPts val="0"/>
              </a:spcBef>
              <a:spcAft>
                <a:spcPts val="0"/>
              </a:spcAft>
              <a:defRPr/>
            </a:pPr>
            <a:r>
              <a:rPr lang="ja-JP" altLang="en-US" dirty="0" smtClean="0">
                <a:latin typeface="+mn-ea"/>
              </a:rPr>
              <a:t>・主な機能</a:t>
            </a:r>
            <a:endParaRPr lang="en-US" altLang="ja-JP" dirty="0" smtClean="0">
              <a:latin typeface="+mn-ea"/>
            </a:endParaRPr>
          </a:p>
          <a:p>
            <a:pPr fontAlgn="auto">
              <a:spcBef>
                <a:spcPts val="0"/>
              </a:spcBef>
              <a:spcAft>
                <a:spcPts val="0"/>
              </a:spcAft>
              <a:defRPr/>
            </a:pPr>
            <a:r>
              <a:rPr lang="ja-JP" altLang="en-US" dirty="0" smtClean="0"/>
              <a:t>   ・科学技術計算のための高水準言語 </a:t>
            </a:r>
          </a:p>
          <a:p>
            <a:pPr fontAlgn="auto">
              <a:spcBef>
                <a:spcPts val="0"/>
              </a:spcBef>
              <a:spcAft>
                <a:spcPts val="0"/>
              </a:spcAft>
              <a:defRPr/>
            </a:pPr>
            <a:r>
              <a:rPr lang="ja-JP" altLang="en-US" dirty="0" smtClean="0"/>
              <a:t>   ・コード、ファイル、データを処理するための開発環境 </a:t>
            </a:r>
          </a:p>
          <a:p>
            <a:pPr fontAlgn="auto">
              <a:spcBef>
                <a:spcPts val="0"/>
              </a:spcBef>
              <a:spcAft>
                <a:spcPts val="0"/>
              </a:spcAft>
              <a:defRPr/>
            </a:pPr>
            <a:r>
              <a:rPr lang="ja-JP" altLang="en-US" dirty="0" smtClean="0"/>
              <a:t>   ・繰り返し調査、設計、問題解決を行うための対話型ツール </a:t>
            </a:r>
          </a:p>
          <a:p>
            <a:pPr fontAlgn="auto">
              <a:spcBef>
                <a:spcPts val="0"/>
              </a:spcBef>
              <a:spcAft>
                <a:spcPts val="0"/>
              </a:spcAft>
              <a:defRPr/>
            </a:pPr>
            <a:r>
              <a:rPr lang="ja-JP" altLang="en-US" dirty="0" smtClean="0"/>
              <a:t>   ・線形代数、統計、フーリエ解析、フィルタリング、最適化、数値積分などの</a:t>
            </a:r>
            <a:endParaRPr lang="en-US" altLang="ja-JP" dirty="0" smtClean="0"/>
          </a:p>
          <a:p>
            <a:pPr fontAlgn="auto">
              <a:spcBef>
                <a:spcPts val="0"/>
              </a:spcBef>
              <a:spcAft>
                <a:spcPts val="0"/>
              </a:spcAft>
              <a:defRPr/>
            </a:pPr>
            <a:r>
              <a:rPr lang="ja-JP" altLang="en-US" dirty="0" smtClean="0"/>
              <a:t>     数学関数 </a:t>
            </a:r>
          </a:p>
          <a:p>
            <a:pPr fontAlgn="auto">
              <a:spcBef>
                <a:spcPts val="0"/>
              </a:spcBef>
              <a:spcAft>
                <a:spcPts val="0"/>
              </a:spcAft>
              <a:defRPr/>
            </a:pPr>
            <a:r>
              <a:rPr lang="ja-JP" altLang="en-US" dirty="0" smtClean="0"/>
              <a:t>   ・データ可視化のための </a:t>
            </a:r>
            <a:r>
              <a:rPr lang="en-US" altLang="ja-JP" dirty="0" smtClean="0"/>
              <a:t>2</a:t>
            </a:r>
            <a:r>
              <a:rPr lang="ja-JP" altLang="en-US" dirty="0" smtClean="0"/>
              <a:t>次元／</a:t>
            </a:r>
            <a:r>
              <a:rPr lang="en-US" altLang="ja-JP" dirty="0" smtClean="0"/>
              <a:t>3</a:t>
            </a:r>
            <a:r>
              <a:rPr lang="ja-JP" altLang="en-US" dirty="0" smtClean="0"/>
              <a:t>次元画像関数 </a:t>
            </a:r>
          </a:p>
          <a:p>
            <a:pPr fontAlgn="auto">
              <a:spcBef>
                <a:spcPts val="0"/>
              </a:spcBef>
              <a:spcAft>
                <a:spcPts val="0"/>
              </a:spcAft>
              <a:defRPr/>
            </a:pPr>
            <a:r>
              <a:rPr lang="ja-JP" altLang="en-US" dirty="0" smtClean="0"/>
              <a:t>   ・</a:t>
            </a:r>
            <a:r>
              <a:rPr lang="en-US" altLang="ja-JP" dirty="0" smtClean="0"/>
              <a:t>GUI</a:t>
            </a:r>
            <a:r>
              <a:rPr lang="ja-JP" altLang="en-US" dirty="0" smtClean="0"/>
              <a:t>（グラフィカル・ユーザ・インタフェース）作成ツール </a:t>
            </a:r>
          </a:p>
          <a:p>
            <a:pPr fontAlgn="auto">
              <a:spcBef>
                <a:spcPts val="0"/>
              </a:spcBef>
              <a:spcAft>
                <a:spcPts val="0"/>
              </a:spcAft>
              <a:defRPr/>
            </a:pPr>
            <a:r>
              <a:rPr lang="ja-JP" altLang="en-US" dirty="0" smtClean="0"/>
              <a:t>   ・</a:t>
            </a:r>
            <a:r>
              <a:rPr lang="en-US" altLang="ja-JP" dirty="0" smtClean="0"/>
              <a:t>C</a:t>
            </a:r>
            <a:r>
              <a:rPr lang="ja-JP" altLang="en-US" dirty="0" err="1" smtClean="0"/>
              <a:t>、</a:t>
            </a:r>
            <a:r>
              <a:rPr lang="en-US" altLang="ja-JP" dirty="0" smtClean="0"/>
              <a:t>C++</a:t>
            </a:r>
            <a:r>
              <a:rPr lang="ja-JP" altLang="en-US" dirty="0" err="1" smtClean="0"/>
              <a:t>、</a:t>
            </a:r>
            <a:r>
              <a:rPr lang="en-US" altLang="ja-JP" dirty="0" smtClean="0"/>
              <a:t>Fortran</a:t>
            </a:r>
            <a:r>
              <a:rPr lang="ja-JP" altLang="en-US" dirty="0" err="1" smtClean="0"/>
              <a:t>、</a:t>
            </a:r>
            <a:r>
              <a:rPr lang="en-US" altLang="ja-JP" dirty="0" smtClean="0"/>
              <a:t>Java</a:t>
            </a:r>
            <a:r>
              <a:rPr lang="ja-JP" altLang="en-US" dirty="0" err="1" smtClean="0"/>
              <a:t>、</a:t>
            </a:r>
            <a:r>
              <a:rPr lang="en-US" altLang="ja-JP" dirty="0" smtClean="0"/>
              <a:t>COM</a:t>
            </a:r>
            <a:r>
              <a:rPr lang="ja-JP" altLang="en-US" dirty="0" err="1" smtClean="0"/>
              <a:t>、</a:t>
            </a:r>
            <a:r>
              <a:rPr lang="en-US" altLang="ja-JP" dirty="0" smtClean="0"/>
              <a:t>Excel</a:t>
            </a:r>
            <a:r>
              <a:rPr lang="ja-JP" altLang="en-US" dirty="0" smtClean="0"/>
              <a:t>などの他のアプリケーションや言語の</a:t>
            </a:r>
            <a:endParaRPr lang="en-US" altLang="ja-JP" dirty="0" smtClean="0"/>
          </a:p>
          <a:p>
            <a:pPr fontAlgn="auto">
              <a:spcBef>
                <a:spcPts val="0"/>
              </a:spcBef>
              <a:spcAft>
                <a:spcPts val="0"/>
              </a:spcAft>
              <a:defRPr/>
            </a:pPr>
            <a:r>
              <a:rPr lang="ja-JP" altLang="en-US" dirty="0" smtClean="0"/>
              <a:t>     </a:t>
            </a:r>
            <a:r>
              <a:rPr lang="en-US" altLang="ja-JP" dirty="0" smtClean="0"/>
              <a:t>MATLAB</a:t>
            </a:r>
            <a:r>
              <a:rPr lang="ja-JP" altLang="en-US" dirty="0" smtClean="0"/>
              <a:t>ベースアルゴリズムへの統合のための関数。</a:t>
            </a:r>
          </a:p>
        </p:txBody>
      </p:sp>
    </p:spTree>
    <p:extLst>
      <p:ext uri="{BB962C8B-B14F-4D97-AF65-F5344CB8AC3E}">
        <p14:creationId xmlns:p14="http://schemas.microsoft.com/office/powerpoint/2010/main" val="142817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14</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pPr fontAlgn="auto">
              <a:spcBef>
                <a:spcPts val="0"/>
              </a:spcBef>
              <a:spcAft>
                <a:spcPts val="0"/>
              </a:spcAft>
              <a:defRPr/>
            </a:pPr>
            <a:r>
              <a:rPr lang="en-US" altLang="ja-JP" dirty="0" smtClean="0"/>
              <a:t>【</a:t>
            </a:r>
            <a:r>
              <a:rPr lang="ja-JP" altLang="en-US" dirty="0" smtClean="0"/>
              <a:t>講師用資料</a:t>
            </a:r>
            <a:r>
              <a:rPr lang="en-US" altLang="ja-JP" dirty="0" smtClean="0"/>
              <a:t>】</a:t>
            </a:r>
          </a:p>
          <a:p>
            <a:pPr fontAlgn="auto">
              <a:spcBef>
                <a:spcPts val="0"/>
              </a:spcBef>
              <a:spcAft>
                <a:spcPts val="0"/>
              </a:spcAft>
              <a:defRPr/>
            </a:pPr>
            <a:r>
              <a:rPr lang="ja-JP" altLang="en-US" dirty="0" smtClean="0">
                <a:latin typeface="+mn-ea"/>
              </a:rPr>
              <a:t>・概要</a:t>
            </a:r>
            <a:endParaRPr lang="en-US" altLang="ja-JP" dirty="0" smtClean="0">
              <a:latin typeface="+mn-ea"/>
            </a:endParaRPr>
          </a:p>
          <a:p>
            <a:pPr fontAlgn="auto">
              <a:spcBef>
                <a:spcPts val="0"/>
              </a:spcBef>
              <a:spcAft>
                <a:spcPts val="0"/>
              </a:spcAft>
              <a:defRPr/>
            </a:pPr>
            <a:r>
              <a:rPr lang="ja-JP" altLang="en-US" dirty="0" smtClean="0">
                <a:latin typeface="+mn-ea"/>
              </a:rPr>
              <a:t>   ・</a:t>
            </a:r>
            <a:r>
              <a:rPr lang="en-US" altLang="ja-JP" dirty="0" smtClean="0">
                <a:latin typeface="+mn-ea"/>
              </a:rPr>
              <a:t>MATLAB</a:t>
            </a:r>
            <a:r>
              <a:rPr lang="ja-JP" altLang="en-US" dirty="0" smtClean="0">
                <a:latin typeface="+mn-ea"/>
              </a:rPr>
              <a:t>プロダクトのオプションのひとつ</a:t>
            </a:r>
            <a:endParaRPr lang="en-US" altLang="ja-JP" dirty="0" smtClean="0">
              <a:latin typeface="+mn-ea"/>
            </a:endParaRPr>
          </a:p>
          <a:p>
            <a:pPr fontAlgn="auto">
              <a:spcBef>
                <a:spcPts val="0"/>
              </a:spcBef>
              <a:spcAft>
                <a:spcPts val="0"/>
              </a:spcAft>
              <a:defRPr/>
            </a:pPr>
            <a:r>
              <a:rPr lang="ja-JP" altLang="en-US" dirty="0" smtClean="0">
                <a:latin typeface="+mn-ea"/>
              </a:rPr>
              <a:t>   ・システムのモデリングやシミュレーションを行う際の中核ツール</a:t>
            </a:r>
            <a:endParaRPr lang="en-US" altLang="ja-JP" dirty="0" smtClean="0">
              <a:latin typeface="+mn-ea"/>
            </a:endParaRPr>
          </a:p>
          <a:p>
            <a:pPr fontAlgn="auto">
              <a:spcBef>
                <a:spcPts val="0"/>
              </a:spcBef>
              <a:spcAft>
                <a:spcPts val="0"/>
              </a:spcAft>
              <a:defRPr/>
            </a:pPr>
            <a:r>
              <a:rPr lang="ja-JP" altLang="en-US" dirty="0" smtClean="0">
                <a:latin typeface="+mn-ea"/>
              </a:rPr>
              <a:t>   ・後処理や視覚化のためにその結果を</a:t>
            </a:r>
            <a:r>
              <a:rPr lang="en-US" altLang="ja-JP" dirty="0" smtClean="0">
                <a:latin typeface="+mn-ea"/>
              </a:rPr>
              <a:t>MATLAB</a:t>
            </a:r>
            <a:r>
              <a:rPr lang="ja-JP" altLang="en-US" dirty="0" smtClean="0">
                <a:latin typeface="+mn-ea"/>
              </a:rPr>
              <a:t>のワークスペースに</a:t>
            </a:r>
            <a:endParaRPr lang="en-US" altLang="ja-JP" dirty="0" smtClean="0">
              <a:latin typeface="+mn-ea"/>
            </a:endParaRPr>
          </a:p>
          <a:p>
            <a:pPr fontAlgn="auto">
              <a:spcBef>
                <a:spcPts val="0"/>
              </a:spcBef>
              <a:spcAft>
                <a:spcPts val="0"/>
              </a:spcAft>
              <a:defRPr/>
            </a:pPr>
            <a:r>
              <a:rPr lang="ja-JP" altLang="en-US" dirty="0" smtClean="0">
                <a:latin typeface="+mn-ea"/>
              </a:rPr>
              <a:t>     転送することもできる</a:t>
            </a:r>
            <a:endParaRPr lang="en-US" altLang="ja-JP" dirty="0" smtClean="0">
              <a:latin typeface="+mn-ea"/>
            </a:endParaRPr>
          </a:p>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15</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pPr fontAlgn="auto">
              <a:spcBef>
                <a:spcPts val="0"/>
              </a:spcBef>
              <a:spcAft>
                <a:spcPts val="0"/>
              </a:spcAft>
              <a:defRPr/>
            </a:pPr>
            <a:r>
              <a:rPr lang="en-US" altLang="ja-JP" dirty="0" smtClean="0"/>
              <a:t>【</a:t>
            </a:r>
            <a:r>
              <a:rPr lang="ja-JP" altLang="en-US" dirty="0" smtClean="0"/>
              <a:t>講師用資料</a:t>
            </a:r>
            <a:r>
              <a:rPr lang="en-US" altLang="ja-JP" dirty="0" smtClean="0"/>
              <a:t>】</a:t>
            </a:r>
          </a:p>
          <a:p>
            <a:pPr fontAlgn="auto">
              <a:spcBef>
                <a:spcPts val="0"/>
              </a:spcBef>
              <a:spcAft>
                <a:spcPts val="0"/>
              </a:spcAft>
              <a:defRPr/>
            </a:pPr>
            <a:r>
              <a:rPr lang="ja-JP" altLang="en-US" dirty="0" smtClean="0"/>
              <a:t>・</a:t>
            </a:r>
            <a:r>
              <a:rPr lang="en-US" altLang="ja-JP" dirty="0" smtClean="0"/>
              <a:t>Simulink</a:t>
            </a:r>
            <a:r>
              <a:rPr lang="ja-JP" altLang="en-US" dirty="0" smtClean="0"/>
              <a:t>の特徴としては、次の点があげられます。</a:t>
            </a:r>
          </a:p>
          <a:p>
            <a:pPr fontAlgn="auto">
              <a:spcBef>
                <a:spcPts val="0"/>
              </a:spcBef>
              <a:spcAft>
                <a:spcPts val="0"/>
              </a:spcAft>
              <a:defRPr/>
            </a:pPr>
            <a:r>
              <a:rPr lang="ja-JP" altLang="en-US" dirty="0" smtClean="0"/>
              <a:t>   ・汎用ブロック線図シミュレーション</a:t>
            </a:r>
          </a:p>
          <a:p>
            <a:pPr fontAlgn="auto">
              <a:spcBef>
                <a:spcPts val="0"/>
              </a:spcBef>
              <a:spcAft>
                <a:spcPts val="0"/>
              </a:spcAft>
              <a:defRPr/>
            </a:pPr>
            <a:r>
              <a:rPr lang="ja-JP" altLang="en-US" dirty="0" smtClean="0"/>
              <a:t>     関数ブロックや伝達関数ブロックによってシステムのモデル化が可能</a:t>
            </a:r>
          </a:p>
          <a:p>
            <a:pPr fontAlgn="auto">
              <a:spcBef>
                <a:spcPts val="0"/>
              </a:spcBef>
              <a:spcAft>
                <a:spcPts val="0"/>
              </a:spcAft>
              <a:defRPr/>
            </a:pPr>
            <a:r>
              <a:rPr lang="ja-JP" altLang="en-US" dirty="0" smtClean="0"/>
              <a:t>     対象となるシステムが、機械系、電気系等、汎用的に適用可能</a:t>
            </a:r>
            <a:endParaRPr lang="en-US" altLang="ja-JP" dirty="0" smtClean="0"/>
          </a:p>
          <a:p>
            <a:pPr fontAlgn="auto">
              <a:spcBef>
                <a:spcPts val="0"/>
              </a:spcBef>
              <a:spcAft>
                <a:spcPts val="0"/>
              </a:spcAft>
              <a:defRPr/>
            </a:pPr>
            <a:r>
              <a:rPr lang="ja-JP" altLang="en-US" dirty="0" smtClean="0"/>
              <a:t>   ・タイムドリブン </a:t>
            </a:r>
            <a:r>
              <a:rPr lang="en-US" altLang="ja-JP" dirty="0" smtClean="0"/>
              <a:t>/ </a:t>
            </a:r>
            <a:r>
              <a:rPr lang="ja-JP" altLang="en-US" dirty="0" smtClean="0"/>
              <a:t>データフローシミュレーション</a:t>
            </a:r>
          </a:p>
          <a:p>
            <a:pPr fontAlgn="auto">
              <a:spcBef>
                <a:spcPts val="0"/>
              </a:spcBef>
              <a:spcAft>
                <a:spcPts val="0"/>
              </a:spcAft>
              <a:defRPr/>
            </a:pPr>
            <a:r>
              <a:rPr lang="ja-JP" altLang="en-US" dirty="0" smtClean="0"/>
              <a:t>     時間軸のデータの流れをシミュレーション</a:t>
            </a:r>
          </a:p>
          <a:p>
            <a:pPr fontAlgn="auto">
              <a:spcBef>
                <a:spcPts val="0"/>
              </a:spcBef>
              <a:spcAft>
                <a:spcPts val="0"/>
              </a:spcAft>
              <a:defRPr/>
            </a:pPr>
            <a:r>
              <a:rPr lang="ja-JP" altLang="en-US" dirty="0" smtClean="0"/>
              <a:t>     </a:t>
            </a:r>
            <a:r>
              <a:rPr lang="en-US" altLang="ja-JP" dirty="0" err="1" smtClean="0"/>
              <a:t>Stateflow</a:t>
            </a:r>
            <a:r>
              <a:rPr lang="ja-JP" altLang="en-US" dirty="0" smtClean="0"/>
              <a:t>（オプション）を追加することにより、コントロールフロー</a:t>
            </a:r>
            <a:endParaRPr lang="en-US" altLang="ja-JP" dirty="0" smtClean="0"/>
          </a:p>
          <a:p>
            <a:pPr fontAlgn="auto">
              <a:spcBef>
                <a:spcPts val="0"/>
              </a:spcBef>
              <a:spcAft>
                <a:spcPts val="0"/>
              </a:spcAft>
              <a:defRPr/>
            </a:pPr>
            <a:r>
              <a:rPr lang="ja-JP" altLang="en-US" dirty="0" smtClean="0"/>
              <a:t>     シミュレーションが可能</a:t>
            </a:r>
          </a:p>
          <a:p>
            <a:pPr fontAlgn="auto">
              <a:spcBef>
                <a:spcPts val="0"/>
              </a:spcBef>
              <a:spcAft>
                <a:spcPts val="0"/>
              </a:spcAft>
              <a:defRPr/>
            </a:pPr>
            <a:r>
              <a:rPr lang="ja-JP" altLang="en-US" dirty="0" smtClean="0"/>
              <a:t>   ・システムレベルシミュレーション</a:t>
            </a:r>
          </a:p>
          <a:p>
            <a:pPr fontAlgn="auto">
              <a:spcBef>
                <a:spcPts val="0"/>
              </a:spcBef>
              <a:spcAft>
                <a:spcPts val="0"/>
              </a:spcAft>
              <a:defRPr/>
            </a:pPr>
            <a:r>
              <a:rPr lang="ja-JP" altLang="en-US" dirty="0" smtClean="0"/>
              <a:t>     連続系・離散系の様々な数式表現を扱うことにより、システムレベル</a:t>
            </a:r>
            <a:endParaRPr lang="en-US" altLang="ja-JP" dirty="0" smtClean="0"/>
          </a:p>
          <a:p>
            <a:pPr fontAlgn="auto">
              <a:spcBef>
                <a:spcPts val="0"/>
              </a:spcBef>
              <a:spcAft>
                <a:spcPts val="0"/>
              </a:spcAft>
              <a:defRPr/>
            </a:pPr>
            <a:r>
              <a:rPr lang="ja-JP" altLang="en-US" dirty="0" smtClean="0"/>
              <a:t>     設計のための 直接的なモデル表現が可能</a:t>
            </a:r>
          </a:p>
          <a:p>
            <a:pPr fontAlgn="auto">
              <a:spcBef>
                <a:spcPts val="0"/>
              </a:spcBef>
              <a:spcAft>
                <a:spcPts val="0"/>
              </a:spcAft>
              <a:defRPr/>
            </a:pPr>
            <a:endParaRPr lang="en-US" altLang="ja-JP" dirty="0" smtClean="0">
              <a:latin typeface="+mn-ea"/>
            </a:endParaRPr>
          </a:p>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16</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pPr>
              <a:spcBef>
                <a:spcPct val="0"/>
              </a:spcBef>
            </a:pPr>
            <a:r>
              <a:rPr lang="en-US" altLang="ja-JP" dirty="0" smtClean="0"/>
              <a:t>【</a:t>
            </a:r>
            <a:r>
              <a:rPr lang="ja-JP" altLang="en-US" dirty="0" smtClean="0"/>
              <a:t>講師用資料</a:t>
            </a:r>
            <a:r>
              <a:rPr lang="en-US" altLang="ja-JP" dirty="0" smtClean="0"/>
              <a:t>】</a:t>
            </a:r>
          </a:p>
          <a:p>
            <a:pPr>
              <a:spcBef>
                <a:spcPct val="0"/>
              </a:spcBef>
            </a:pPr>
            <a:r>
              <a:rPr lang="ja-JP" altLang="en-US" dirty="0" smtClean="0"/>
              <a:t>・</a:t>
            </a:r>
            <a:r>
              <a:rPr lang="en-US" altLang="ja-JP" dirty="0" smtClean="0"/>
              <a:t>MATLAB</a:t>
            </a:r>
            <a:r>
              <a:rPr lang="ja-JP" altLang="en-US" dirty="0" smtClean="0"/>
              <a:t>プロダクトファミリーは、科学・工学分野のデータ解析、</a:t>
            </a:r>
            <a:endParaRPr lang="en-US" altLang="ja-JP" dirty="0" smtClean="0"/>
          </a:p>
          <a:p>
            <a:pPr>
              <a:spcBef>
                <a:spcPct val="0"/>
              </a:spcBef>
            </a:pPr>
            <a:r>
              <a:rPr lang="ja-JP" altLang="en-US" dirty="0" smtClean="0"/>
              <a:t>  モデリングとシミュレーション、可視化、そしてプログラミング機能を</a:t>
            </a:r>
            <a:endParaRPr lang="en-US" altLang="ja-JP" dirty="0" smtClean="0"/>
          </a:p>
          <a:p>
            <a:pPr>
              <a:spcBef>
                <a:spcPct val="0"/>
              </a:spcBef>
            </a:pPr>
            <a:r>
              <a:rPr lang="ja-JP" altLang="en-US" dirty="0" smtClean="0"/>
              <a:t>  提供する対話型のソフトウェアです。</a:t>
            </a:r>
            <a:endParaRPr lang="en-US" altLang="ja-JP" dirty="0" smtClean="0"/>
          </a:p>
          <a:p>
            <a:pPr>
              <a:spcBef>
                <a:spcPct val="0"/>
              </a:spcBef>
            </a:pPr>
            <a:r>
              <a:rPr lang="ja-JP" altLang="en-US" dirty="0" smtClean="0"/>
              <a:t>・</a:t>
            </a:r>
            <a:r>
              <a:rPr lang="en-US" altLang="ja-JP" dirty="0" smtClean="0"/>
              <a:t>MATLAB</a:t>
            </a:r>
            <a:r>
              <a:rPr lang="ja-JP" altLang="en-US" dirty="0" smtClean="0"/>
              <a:t>（コアモジュール）、</a:t>
            </a:r>
            <a:r>
              <a:rPr lang="en-US" altLang="ja-JP" dirty="0" smtClean="0"/>
              <a:t>Toolbox</a:t>
            </a:r>
            <a:r>
              <a:rPr lang="ja-JP" altLang="en-US" dirty="0" err="1" smtClean="0"/>
              <a:t>、</a:t>
            </a:r>
            <a:r>
              <a:rPr lang="en-US" altLang="ja-JP" dirty="0" smtClean="0"/>
              <a:t>Simulink</a:t>
            </a:r>
            <a:r>
              <a:rPr lang="ja-JP" altLang="en-US" dirty="0" err="1" smtClean="0"/>
              <a:t>、</a:t>
            </a:r>
            <a:r>
              <a:rPr lang="en-US" altLang="ja-JP" dirty="0" err="1" smtClean="0"/>
              <a:t>Stateflow</a:t>
            </a:r>
            <a:r>
              <a:rPr lang="ja-JP" altLang="en-US" dirty="0" smtClean="0"/>
              <a:t>等、</a:t>
            </a:r>
            <a:endParaRPr lang="en-US" altLang="ja-JP" dirty="0" smtClean="0"/>
          </a:p>
          <a:p>
            <a:pPr>
              <a:spcBef>
                <a:spcPct val="0"/>
              </a:spcBef>
            </a:pPr>
            <a:r>
              <a:rPr lang="ja-JP" altLang="en-US" dirty="0" smtClean="0"/>
              <a:t>  各種ツールを組み合わせることにより、様々な分野の研究や</a:t>
            </a:r>
            <a:endParaRPr lang="en-US" altLang="ja-JP" dirty="0" smtClean="0"/>
          </a:p>
          <a:p>
            <a:pPr>
              <a:spcBef>
                <a:spcPct val="0"/>
              </a:spcBef>
            </a:pPr>
            <a:r>
              <a:rPr lang="ja-JP" altLang="en-US" dirty="0" smtClean="0"/>
              <a:t>  開発業務を最新の環境で行なうことができます。</a:t>
            </a:r>
            <a:endParaRPr lang="en-US" altLang="ja-JP" dirty="0" smtClean="0"/>
          </a:p>
          <a:p>
            <a:pPr>
              <a:spcBef>
                <a:spcPct val="0"/>
              </a:spcBef>
            </a:pPr>
            <a:r>
              <a:rPr lang="ja-JP" altLang="en-US" dirty="0" smtClean="0"/>
              <a:t>・</a:t>
            </a:r>
            <a:r>
              <a:rPr lang="en-US" altLang="ja-JP" dirty="0" smtClean="0"/>
              <a:t>MATLAB</a:t>
            </a:r>
            <a:r>
              <a:rPr lang="ja-JP" altLang="en-US" dirty="0" smtClean="0"/>
              <a:t>プロダクトファミリーは、科学・工学分野のデータ解析、</a:t>
            </a:r>
            <a:endParaRPr lang="en-US" altLang="ja-JP" dirty="0" smtClean="0"/>
          </a:p>
          <a:p>
            <a:pPr>
              <a:spcBef>
                <a:spcPct val="0"/>
              </a:spcBef>
            </a:pPr>
            <a:r>
              <a:rPr lang="ja-JP" altLang="en-US" dirty="0" smtClean="0"/>
              <a:t>  モデリングとシミュレーション、可視化、そしてプログラミング機能を</a:t>
            </a:r>
            <a:endParaRPr lang="en-US" altLang="ja-JP" dirty="0" smtClean="0"/>
          </a:p>
          <a:p>
            <a:pPr>
              <a:spcBef>
                <a:spcPct val="0"/>
              </a:spcBef>
            </a:pPr>
            <a:r>
              <a:rPr lang="ja-JP" altLang="en-US" dirty="0" smtClean="0"/>
              <a:t>  提供する対話型のソフトウェアです。 </a:t>
            </a:r>
            <a:endParaRPr lang="en-US" altLang="ja-JP" dirty="0" smtClean="0"/>
          </a:p>
        </p:txBody>
      </p:sp>
    </p:spTree>
    <p:extLst>
      <p:ext uri="{BB962C8B-B14F-4D97-AF65-F5344CB8AC3E}">
        <p14:creationId xmlns:p14="http://schemas.microsoft.com/office/powerpoint/2010/main" val="142817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17</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18</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r>
              <a:rPr lang="ja-JP" altLang="en-US" dirty="0" smtClean="0"/>
              <a:t>・サンプルで実施させてください。</a:t>
            </a:r>
            <a:endParaRPr lang="en-US" altLang="ja-JP" dirty="0" smtClean="0"/>
          </a:p>
          <a:p>
            <a:r>
              <a:rPr lang="ja-JP" altLang="en-US" dirty="0" smtClean="0"/>
              <a:t>　自分で調べられるようになれれば良いです。</a:t>
            </a:r>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19</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r>
              <a:rPr lang="ja-JP" altLang="en-US" dirty="0" smtClean="0"/>
              <a:t>・サンプルで実施させてください。</a:t>
            </a:r>
            <a:endParaRPr lang="en-US" altLang="ja-JP" dirty="0" smtClean="0"/>
          </a:p>
          <a:p>
            <a:r>
              <a:rPr lang="ja-JP" altLang="en-US" dirty="0" smtClean="0"/>
              <a:t>　自分で調べられるようになれれば良いです。</a:t>
            </a:r>
          </a:p>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1700" y="739775"/>
            <a:ext cx="4932363" cy="3700463"/>
          </a:xfrm>
          <a:prstGeom prst="rect">
            <a:avLst/>
          </a:prstGeom>
          <a:noFill/>
          <a:ln w="12700">
            <a:solidFill>
              <a:prstClr val="black"/>
            </a:solidFill>
          </a:ln>
        </p:spPr>
      </p:sp>
      <p:sp>
        <p:nvSpPr>
          <p:cNvPr id="3" name="ノート プレースホルダー 2"/>
          <p:cNvSpPr>
            <a:spLocks noGrp="1"/>
          </p:cNvSpPr>
          <p:nvPr>
            <p:ph type="body" idx="1"/>
          </p:nvPr>
        </p:nvSpPr>
        <p:spPr/>
        <p:txBody>
          <a:bodyPr/>
          <a:lstStyle/>
          <a:p>
            <a:pPr>
              <a:spcBef>
                <a:spcPct val="0"/>
              </a:spcBef>
            </a:pPr>
            <a:r>
              <a:rPr lang="en-US" altLang="ja-JP" dirty="0" smtClean="0"/>
              <a:t>【</a:t>
            </a:r>
            <a:r>
              <a:rPr lang="ja-JP" altLang="en-US" dirty="0" smtClean="0"/>
              <a:t>講師用資料</a:t>
            </a:r>
            <a:r>
              <a:rPr lang="en-US" altLang="ja-JP" dirty="0" smtClean="0"/>
              <a:t>】</a:t>
            </a:r>
          </a:p>
          <a:p>
            <a:pPr>
              <a:spcBef>
                <a:spcPct val="0"/>
              </a:spcBef>
            </a:pPr>
            <a:r>
              <a:rPr lang="ja-JP" altLang="en-US" dirty="0" smtClean="0"/>
              <a:t>・講師または指名した方に続けて全員で唱和</a:t>
            </a:r>
            <a:endParaRPr lang="en-US" altLang="ja-JP" dirty="0" smtClean="0"/>
          </a:p>
          <a:p>
            <a:pPr>
              <a:spcBef>
                <a:spcPct val="0"/>
              </a:spcBef>
            </a:pPr>
            <a:r>
              <a:rPr lang="ja-JP" altLang="en-US" dirty="0" smtClean="0"/>
              <a:t>・注意事項伝達</a:t>
            </a:r>
            <a:endParaRPr lang="en-US" altLang="ja-JP" dirty="0" smtClean="0"/>
          </a:p>
          <a:p>
            <a:pPr>
              <a:spcBef>
                <a:spcPct val="0"/>
              </a:spcBef>
            </a:pPr>
            <a:r>
              <a:rPr lang="ja-JP" altLang="en-US" dirty="0" smtClean="0"/>
              <a:t>   ・タバコは指定場所</a:t>
            </a:r>
            <a:endParaRPr lang="en-US" altLang="ja-JP" dirty="0" smtClean="0"/>
          </a:p>
          <a:p>
            <a:pPr>
              <a:spcBef>
                <a:spcPct val="0"/>
              </a:spcBef>
            </a:pPr>
            <a:r>
              <a:rPr lang="ja-JP" altLang="en-US" dirty="0" smtClean="0"/>
              <a:t>     休憩時間のみ</a:t>
            </a:r>
            <a:endParaRPr lang="en-US" altLang="ja-JP" dirty="0" smtClean="0"/>
          </a:p>
          <a:p>
            <a:pPr>
              <a:spcBef>
                <a:spcPct val="0"/>
              </a:spcBef>
            </a:pPr>
            <a:r>
              <a:rPr lang="ja-JP" altLang="en-US" dirty="0" smtClean="0"/>
              <a:t>   ・トイレは適宜</a:t>
            </a:r>
            <a:endParaRPr lang="en-US" altLang="ja-JP" dirty="0" smtClean="0"/>
          </a:p>
          <a:p>
            <a:pPr>
              <a:spcBef>
                <a:spcPct val="0"/>
              </a:spcBef>
            </a:pPr>
            <a:r>
              <a:rPr lang="ja-JP" altLang="en-US" dirty="0" smtClean="0"/>
              <a:t>   ・携帯電話は電源切りまたはマナーモード  等</a:t>
            </a:r>
            <a:endParaRPr lang="en-US" altLang="ja-JP" dirty="0" smtClean="0"/>
          </a:p>
          <a:p>
            <a:pPr>
              <a:spcBef>
                <a:spcPct val="0"/>
              </a:spcBef>
            </a:pPr>
            <a:r>
              <a:rPr lang="ja-JP" altLang="en-US" dirty="0" smtClean="0"/>
              <a:t>・講師あいさつ</a:t>
            </a:r>
            <a:endParaRPr lang="en-US" altLang="ja-JP" dirty="0" smtClean="0"/>
          </a:p>
          <a:p>
            <a:pPr>
              <a:spcBef>
                <a:spcPct val="0"/>
              </a:spcBef>
            </a:pPr>
            <a:r>
              <a:rPr lang="ja-JP" altLang="en-US" dirty="0" smtClean="0"/>
              <a:t>  ・自己紹介</a:t>
            </a:r>
            <a:endParaRPr lang="en-US" altLang="ja-JP" dirty="0" smtClean="0"/>
          </a:p>
          <a:p>
            <a:pPr>
              <a:spcBef>
                <a:spcPct val="0"/>
              </a:spcBef>
            </a:pPr>
            <a:r>
              <a:rPr lang="ja-JP" altLang="en-US" dirty="0" smtClean="0"/>
              <a:t>  ・開催のいきさつ</a:t>
            </a:r>
            <a:endParaRPr lang="en-US" altLang="ja-JP" dirty="0" smtClean="0"/>
          </a:p>
          <a:p>
            <a:pPr>
              <a:spcBef>
                <a:spcPct val="0"/>
              </a:spcBef>
            </a:pPr>
            <a:r>
              <a:rPr lang="ja-JP" altLang="en-US" dirty="0" smtClean="0"/>
              <a:t>  ・</a:t>
            </a:r>
            <a:r>
              <a:rPr lang="en-US" altLang="ja-JP" dirty="0" smtClean="0"/>
              <a:t>MATLAB/Simulink</a:t>
            </a:r>
            <a:r>
              <a:rPr lang="ja-JP" altLang="en-US" dirty="0" smtClean="0"/>
              <a:t>の使用歴  等</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5A04892E-3672-46DE-BE2D-C5DC4196537B}" type="slidenum">
              <a:rPr lang="en-US" altLang="ja-JP" smtClean="0"/>
              <a:pPr>
                <a:defRPr/>
              </a:pPr>
              <a:t>2</a:t>
            </a:fld>
            <a:endParaRPr lang="en-US" altLang="ja-JP"/>
          </a:p>
        </p:txBody>
      </p:sp>
    </p:spTree>
    <p:extLst>
      <p:ext uri="{BB962C8B-B14F-4D97-AF65-F5344CB8AC3E}">
        <p14:creationId xmlns:p14="http://schemas.microsoft.com/office/powerpoint/2010/main" val="703565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20</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r>
              <a:rPr lang="ja-JP" altLang="en-US" dirty="0" smtClean="0"/>
              <a:t>・最初の起動は時間がかかります。（</a:t>
            </a:r>
            <a:r>
              <a:rPr lang="en-US" altLang="ja-JP" dirty="0" smtClean="0"/>
              <a:t>2</a:t>
            </a:r>
            <a:r>
              <a:rPr lang="ja-JP" altLang="en-US" dirty="0" smtClean="0"/>
              <a:t>分程度）</a:t>
            </a:r>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21</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r>
              <a:rPr lang="ja-JP" altLang="en-US" dirty="0" smtClean="0"/>
              <a:t>・細かい説明は不要です。</a:t>
            </a:r>
            <a:endParaRPr lang="en-US" altLang="ja-JP" dirty="0" smtClean="0"/>
          </a:p>
          <a:p>
            <a:r>
              <a:rPr lang="ja-JP" altLang="en-US" baseline="0" dirty="0" smtClean="0"/>
              <a:t> </a:t>
            </a:r>
            <a:r>
              <a:rPr lang="en-US" altLang="ja-JP" baseline="0" dirty="0" smtClean="0"/>
              <a:t>Simulink</a:t>
            </a:r>
            <a:r>
              <a:rPr lang="ja-JP" altLang="en-US" baseline="0" dirty="0" smtClean="0"/>
              <a:t>ブロックライブラリの画面で、順番に並んでいるので簡単に説明してください。</a:t>
            </a:r>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22</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23</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24</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25</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26</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27</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28</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29</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55A95688-F72F-4570-AACB-B3EFB42ECD48}" type="slidenum">
              <a:rPr lang="en-US" altLang="ja-JP" smtClean="0">
                <a:ea typeface="ＭＳ Ｐゴシック" pitchFamily="50" charset="-128"/>
              </a:rPr>
              <a:pPr algn="r" eaLnBrk="1" hangingPunct="1">
                <a:spcBef>
                  <a:spcPct val="0"/>
                </a:spcBef>
              </a:pPr>
              <a:t>3</a:t>
            </a:fld>
            <a:endParaRPr lang="en-US" altLang="ja-JP" smtClean="0">
              <a:ea typeface="ＭＳ Ｐゴシック" pitchFamily="50" charset="-128"/>
            </a:endParaRPr>
          </a:p>
        </p:txBody>
      </p:sp>
      <p:sp>
        <p:nvSpPr>
          <p:cNvPr id="240643" name="Rectangle 2"/>
          <p:cNvSpPr>
            <a:spLocks noGrp="1" noRot="1" noChangeAspect="1" noChangeArrowheads="1" noTextEdit="1"/>
          </p:cNvSpPr>
          <p:nvPr>
            <p:ph type="sldImg"/>
          </p:nvPr>
        </p:nvSpPr>
        <p:spPr>
          <a:xfrm>
            <a:off x="903288" y="739775"/>
            <a:ext cx="4937125" cy="3702050"/>
          </a:xfrm>
          <a:prstGeom prst="rect">
            <a:avLst/>
          </a:prstGeom>
          <a:ln/>
        </p:spPr>
      </p:sp>
      <p:sp>
        <p:nvSpPr>
          <p:cNvPr id="240644" name="Rectangle 3"/>
          <p:cNvSpPr>
            <a:spLocks noGrp="1" noChangeArrowheads="1"/>
          </p:cNvSpPr>
          <p:nvPr>
            <p:ph type="body" idx="1"/>
          </p:nvPr>
        </p:nvSpPr>
        <p:spPr>
          <a:xfrm>
            <a:off x="669925" y="4686300"/>
            <a:ext cx="5395913" cy="4440238"/>
          </a:xfrm>
          <a:noFill/>
        </p:spPr>
        <p:txBody>
          <a:bodyPr/>
          <a:lstStyle/>
          <a:p>
            <a:pPr>
              <a:spcBef>
                <a:spcPct val="0"/>
              </a:spcBef>
            </a:pPr>
            <a:r>
              <a:rPr lang="ja-JP" altLang="en-US" dirty="0" smtClean="0"/>
              <a:t>・受講者自己紹介</a:t>
            </a:r>
            <a:endParaRPr lang="en-US" altLang="ja-JP" dirty="0" smtClean="0"/>
          </a:p>
        </p:txBody>
      </p:sp>
    </p:spTree>
    <p:extLst>
      <p:ext uri="{BB962C8B-B14F-4D97-AF65-F5344CB8AC3E}">
        <p14:creationId xmlns:p14="http://schemas.microsoft.com/office/powerpoint/2010/main" val="2789249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30</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31</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r>
              <a:rPr lang="ja-JP" altLang="en-US" dirty="0" smtClean="0"/>
              <a:t>・簡単に一つずつブロックの説明をしてください。</a:t>
            </a:r>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32</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r>
              <a:rPr lang="ja-JP" altLang="en-US" smtClean="0"/>
              <a:t>・</a:t>
            </a:r>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33</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34</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35</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36</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37</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38</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39</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55A95688-F72F-4570-AACB-B3EFB42ECD48}" type="slidenum">
              <a:rPr lang="en-US" altLang="ja-JP" smtClean="0">
                <a:ea typeface="ＭＳ Ｐゴシック" pitchFamily="50" charset="-128"/>
              </a:rPr>
              <a:pPr algn="r" eaLnBrk="1" hangingPunct="1">
                <a:spcBef>
                  <a:spcPct val="0"/>
                </a:spcBef>
              </a:pPr>
              <a:t>4</a:t>
            </a:fld>
            <a:endParaRPr lang="en-US" altLang="ja-JP" smtClean="0">
              <a:ea typeface="ＭＳ Ｐゴシック" pitchFamily="50" charset="-128"/>
            </a:endParaRPr>
          </a:p>
        </p:txBody>
      </p:sp>
      <p:sp>
        <p:nvSpPr>
          <p:cNvPr id="240643" name="Rectangle 2"/>
          <p:cNvSpPr>
            <a:spLocks noGrp="1" noRot="1" noChangeAspect="1" noChangeArrowheads="1" noTextEdit="1"/>
          </p:cNvSpPr>
          <p:nvPr>
            <p:ph type="sldImg"/>
          </p:nvPr>
        </p:nvSpPr>
        <p:spPr>
          <a:xfrm>
            <a:off x="903288" y="739775"/>
            <a:ext cx="4937125" cy="3702050"/>
          </a:xfrm>
          <a:prstGeom prst="rect">
            <a:avLst/>
          </a:prstGeom>
          <a:ln/>
        </p:spPr>
      </p:sp>
      <p:sp>
        <p:nvSpPr>
          <p:cNvPr id="240644" name="Rectangle 3"/>
          <p:cNvSpPr>
            <a:spLocks noGrp="1" noChangeArrowheads="1"/>
          </p:cNvSpPr>
          <p:nvPr>
            <p:ph type="body" idx="1"/>
          </p:nvPr>
        </p:nvSpPr>
        <p:spPr>
          <a:xfrm>
            <a:off x="669925" y="4686300"/>
            <a:ext cx="5395913" cy="4440238"/>
          </a:xfrm>
          <a:noFill/>
        </p:spPr>
        <p:txBody>
          <a:bodyPr/>
          <a:lstStyle/>
          <a:p>
            <a:pPr>
              <a:spcBef>
                <a:spcPct val="0"/>
              </a:spcBef>
            </a:pPr>
            <a:r>
              <a:rPr lang="en-US" altLang="ja-JP" dirty="0" smtClean="0"/>
              <a:t>【</a:t>
            </a:r>
            <a:r>
              <a:rPr lang="ja-JP" altLang="en-US" dirty="0" smtClean="0"/>
              <a:t>講師用資料</a:t>
            </a:r>
            <a:r>
              <a:rPr lang="en-US" altLang="ja-JP" dirty="0" smtClean="0"/>
              <a:t>】</a:t>
            </a:r>
          </a:p>
          <a:p>
            <a:pPr>
              <a:spcBef>
                <a:spcPct val="0"/>
              </a:spcBef>
            </a:pPr>
            <a:r>
              <a:rPr lang="ja-JP" altLang="en-US" dirty="0" smtClean="0"/>
              <a:t>・あくまでも今回の研修では、「基礎的な入口」であることを説明</a:t>
            </a:r>
            <a:endParaRPr lang="en-US" altLang="ja-JP" dirty="0" smtClean="0"/>
          </a:p>
        </p:txBody>
      </p:sp>
    </p:spTree>
    <p:extLst>
      <p:ext uri="{BB962C8B-B14F-4D97-AF65-F5344CB8AC3E}">
        <p14:creationId xmlns:p14="http://schemas.microsoft.com/office/powerpoint/2010/main" val="3493296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40</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41</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42</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43</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44</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45</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46</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47</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48</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49</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B70759B0-FF6A-434A-943C-BE0392BF6050}" type="slidenum">
              <a:rPr lang="en-US" altLang="ja-JP" smtClean="0">
                <a:ea typeface="ＭＳ Ｐゴシック" pitchFamily="50" charset="-128"/>
              </a:rPr>
              <a:pPr algn="r" eaLnBrk="1" hangingPunct="1">
                <a:spcBef>
                  <a:spcPct val="0"/>
                </a:spcBef>
              </a:pPr>
              <a:t>5</a:t>
            </a:fld>
            <a:endParaRPr lang="en-US" altLang="ja-JP" smtClean="0">
              <a:ea typeface="ＭＳ Ｐゴシック" pitchFamily="50" charset="-128"/>
            </a:endParaRPr>
          </a:p>
        </p:txBody>
      </p:sp>
      <p:sp>
        <p:nvSpPr>
          <p:cNvPr id="241667" name="Rectangle 2"/>
          <p:cNvSpPr>
            <a:spLocks noGrp="1" noRot="1" noChangeAspect="1" noChangeArrowheads="1" noTextEdit="1"/>
          </p:cNvSpPr>
          <p:nvPr>
            <p:ph type="sldImg"/>
          </p:nvPr>
        </p:nvSpPr>
        <p:spPr>
          <a:xfrm>
            <a:off x="903288" y="739775"/>
            <a:ext cx="4937125" cy="3702050"/>
          </a:xfrm>
          <a:prstGeom prst="rect">
            <a:avLst/>
          </a:prstGeom>
          <a:ln/>
        </p:spPr>
      </p:sp>
      <p:sp>
        <p:nvSpPr>
          <p:cNvPr id="241668" name="Rectangle 3"/>
          <p:cNvSpPr>
            <a:spLocks noGrp="1" noChangeArrowheads="1"/>
          </p:cNvSpPr>
          <p:nvPr>
            <p:ph type="body" idx="1"/>
          </p:nvPr>
        </p:nvSpPr>
        <p:spPr>
          <a:xfrm>
            <a:off x="669925" y="4686300"/>
            <a:ext cx="5395913" cy="4440238"/>
          </a:xfrm>
          <a:noFill/>
        </p:spPr>
        <p:txBody>
          <a:bodyPr/>
          <a:lstStyle/>
          <a:p>
            <a:pPr>
              <a:spcBef>
                <a:spcPct val="0"/>
              </a:spcBef>
            </a:pPr>
            <a:r>
              <a:rPr lang="ja-JP" altLang="en-US" dirty="0" smtClean="0"/>
              <a:t>・信号を出力する基本ブロックは、午後からの予定です。</a:t>
            </a:r>
            <a:endParaRPr lang="en-US" altLang="ja-JP" dirty="0" smtClean="0"/>
          </a:p>
          <a:p>
            <a:pPr>
              <a:spcBef>
                <a:spcPct val="0"/>
              </a:spcBef>
            </a:pPr>
            <a:r>
              <a:rPr lang="ja-JP" altLang="en-US" dirty="0" smtClean="0"/>
              <a:t>　進行具合により、午前中に前倒しても</a:t>
            </a:r>
            <a:r>
              <a:rPr lang="en-US" altLang="ja-JP" dirty="0" smtClean="0"/>
              <a:t>OK</a:t>
            </a:r>
            <a:r>
              <a:rPr lang="ja-JP" altLang="en-US" dirty="0" smtClean="0"/>
              <a:t>です。</a:t>
            </a:r>
            <a:endParaRPr lang="en-US" altLang="ja-JP" dirty="0" smtClean="0"/>
          </a:p>
        </p:txBody>
      </p:sp>
    </p:spTree>
    <p:extLst>
      <p:ext uri="{BB962C8B-B14F-4D97-AF65-F5344CB8AC3E}">
        <p14:creationId xmlns:p14="http://schemas.microsoft.com/office/powerpoint/2010/main" val="25976628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50</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51</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52</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53</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54</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55</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56</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57</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58</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59</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1700" y="739775"/>
            <a:ext cx="4933950" cy="3700463"/>
          </a:xfrm>
          <a:prstGeom prst="rect">
            <a:avLst/>
          </a:prstGeo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5A04892E-3672-46DE-BE2D-C5DC4196537B}" type="slidenum">
              <a:rPr lang="en-US" altLang="ja-JP" smtClean="0"/>
              <a:pPr>
                <a:defRPr/>
              </a:pPr>
              <a:t>6</a:t>
            </a:fld>
            <a:endParaRPr lang="en-US" altLang="ja-JP"/>
          </a:p>
        </p:txBody>
      </p:sp>
    </p:spTree>
    <p:extLst>
      <p:ext uri="{BB962C8B-B14F-4D97-AF65-F5344CB8AC3E}">
        <p14:creationId xmlns:p14="http://schemas.microsoft.com/office/powerpoint/2010/main" val="14740209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60</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61</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62</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63</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64</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65</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66</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67</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68</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69</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1700" y="739775"/>
            <a:ext cx="4933950" cy="3700463"/>
          </a:xfrm>
          <a:prstGeom prst="rect">
            <a:avLst/>
          </a:prstGeo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5A04892E-3672-46DE-BE2D-C5DC4196537B}" type="slidenum">
              <a:rPr lang="en-US" altLang="ja-JP" smtClean="0"/>
              <a:pPr>
                <a:defRPr/>
              </a:pPr>
              <a:t>7</a:t>
            </a:fld>
            <a:endParaRPr lang="en-US" altLang="ja-JP"/>
          </a:p>
        </p:txBody>
      </p:sp>
    </p:spTree>
    <p:extLst>
      <p:ext uri="{BB962C8B-B14F-4D97-AF65-F5344CB8AC3E}">
        <p14:creationId xmlns:p14="http://schemas.microsoft.com/office/powerpoint/2010/main" val="14740209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70</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961ED-B85A-4465-BC65-E38871F1BC45}" type="slidenum">
              <a:rPr lang="en-US" altLang="ja-JP"/>
              <a:pPr/>
              <a:t>71</a:t>
            </a:fld>
            <a:endParaRPr lang="en-US" altLang="ja-JP"/>
          </a:p>
        </p:txBody>
      </p:sp>
      <p:sp>
        <p:nvSpPr>
          <p:cNvPr id="402434" name="Rectangle 2"/>
          <p:cNvSpPr>
            <a:spLocks noGrp="1" noRot="1" noChangeAspect="1" noChangeArrowheads="1" noTextEdit="1"/>
          </p:cNvSpPr>
          <p:nvPr>
            <p:ph type="sldImg"/>
          </p:nvPr>
        </p:nvSpPr>
        <p:spPr>
          <a:xfrm>
            <a:off x="901700" y="739775"/>
            <a:ext cx="4933950" cy="3700463"/>
          </a:xfrm>
          <a:prstGeom prst="rect">
            <a:avLst/>
          </a:prstGeom>
          <a:ln/>
        </p:spPr>
      </p:sp>
      <p:sp>
        <p:nvSpPr>
          <p:cNvPr id="402435"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1428177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72</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73</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74</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75</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76</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77</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78</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79</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1700" y="739775"/>
            <a:ext cx="4933950" cy="3700463"/>
          </a:xfrm>
          <a:prstGeom prst="rect">
            <a:avLst/>
          </a:prstGeo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5A04892E-3672-46DE-BE2D-C5DC4196537B}" type="slidenum">
              <a:rPr lang="en-US" altLang="ja-JP" smtClean="0"/>
              <a:pPr>
                <a:defRPr/>
              </a:pPr>
              <a:t>8</a:t>
            </a:fld>
            <a:endParaRPr lang="en-US" altLang="ja-JP"/>
          </a:p>
        </p:txBody>
      </p:sp>
    </p:spTree>
    <p:extLst>
      <p:ext uri="{BB962C8B-B14F-4D97-AF65-F5344CB8AC3E}">
        <p14:creationId xmlns:p14="http://schemas.microsoft.com/office/powerpoint/2010/main" val="14740209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80</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81</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itchFamily="34" charset="0"/>
                <a:ea typeface="ＭＳ Ｐ明朝" pitchFamily="18" charset="-128"/>
              </a:defRPr>
            </a:lvl1pPr>
            <a:lvl2pPr marL="742950" indent="-285750" algn="l" eaLnBrk="0" hangingPunct="0">
              <a:spcBef>
                <a:spcPct val="30000"/>
              </a:spcBef>
              <a:defRPr kumimoji="1" sz="1200">
                <a:solidFill>
                  <a:schemeClr val="tx1"/>
                </a:solidFill>
                <a:latin typeface="Arial" pitchFamily="34" charset="0"/>
                <a:ea typeface="ＭＳ Ｐ明朝" pitchFamily="18" charset="-128"/>
              </a:defRPr>
            </a:lvl2pPr>
            <a:lvl3pPr marL="1143000" indent="-228600" algn="l" eaLnBrk="0" hangingPunct="0">
              <a:spcBef>
                <a:spcPct val="30000"/>
              </a:spcBef>
              <a:defRPr kumimoji="1" sz="1200">
                <a:solidFill>
                  <a:schemeClr val="tx1"/>
                </a:solidFill>
                <a:latin typeface="Arial" pitchFamily="34" charset="0"/>
                <a:ea typeface="ＭＳ Ｐ明朝" pitchFamily="18" charset="-128"/>
              </a:defRPr>
            </a:lvl3pPr>
            <a:lvl4pPr marL="1600200" indent="-228600" algn="l" eaLnBrk="0" hangingPunct="0">
              <a:spcBef>
                <a:spcPct val="30000"/>
              </a:spcBef>
              <a:defRPr kumimoji="1" sz="1200">
                <a:solidFill>
                  <a:schemeClr val="tx1"/>
                </a:solidFill>
                <a:latin typeface="Arial" pitchFamily="34" charset="0"/>
                <a:ea typeface="ＭＳ Ｐ明朝" pitchFamily="18" charset="-128"/>
              </a:defRPr>
            </a:lvl4pPr>
            <a:lvl5pPr marL="2057400" indent="-228600" algn="l" eaLnBrk="0" hangingPunct="0">
              <a:spcBef>
                <a:spcPct val="30000"/>
              </a:spcBef>
              <a:defRPr kumimoji="1" sz="1200">
                <a:solidFill>
                  <a:schemeClr val="tx1"/>
                </a:solidFill>
                <a:latin typeface="Arial" pitchFamily="34"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pitchFamily="34" charset="0"/>
                <a:ea typeface="ＭＳ Ｐ明朝" pitchFamily="18" charset="-128"/>
              </a:defRPr>
            </a:lvl9pPr>
          </a:lstStyle>
          <a:p>
            <a:pPr algn="r" eaLnBrk="1" hangingPunct="1">
              <a:spcBef>
                <a:spcPct val="0"/>
              </a:spcBef>
            </a:pPr>
            <a:fld id="{2A4058DA-594D-438D-B43B-5BE141218A2F}" type="slidenum">
              <a:rPr lang="en-US" altLang="ja-JP" smtClean="0">
                <a:ea typeface="ＭＳ Ｐゴシック" pitchFamily="50" charset="-128"/>
              </a:rPr>
              <a:pPr algn="r" eaLnBrk="1" hangingPunct="1">
                <a:spcBef>
                  <a:spcPct val="0"/>
                </a:spcBef>
              </a:pPr>
              <a:t>82</a:t>
            </a:fld>
            <a:endParaRPr lang="en-US" altLang="ja-JP" smtClean="0">
              <a:ea typeface="ＭＳ Ｐゴシック" pitchFamily="50" charset="-128"/>
            </a:endParaRPr>
          </a:p>
        </p:txBody>
      </p:sp>
      <p:sp>
        <p:nvSpPr>
          <p:cNvPr id="252931" name="Rectangle 2"/>
          <p:cNvSpPr>
            <a:spLocks noGrp="1" noRot="1" noChangeAspect="1" noChangeArrowheads="1" noTextEdit="1"/>
          </p:cNvSpPr>
          <p:nvPr>
            <p:ph type="sldImg"/>
          </p:nvPr>
        </p:nvSpPr>
        <p:spPr>
          <a:xfrm>
            <a:off x="903288" y="739775"/>
            <a:ext cx="4937125" cy="3702050"/>
          </a:xfrm>
          <a:prstGeom prst="rect">
            <a:avLst/>
          </a:prstGeom>
          <a:ln/>
        </p:spPr>
      </p:sp>
      <p:sp>
        <p:nvSpPr>
          <p:cNvPr id="252932" name="Rectangle 3"/>
          <p:cNvSpPr>
            <a:spLocks noGrp="1" noChangeArrowheads="1"/>
          </p:cNvSpPr>
          <p:nvPr>
            <p:ph type="body" idx="1"/>
          </p:nvPr>
        </p:nvSpPr>
        <p:spPr>
          <a:xfrm>
            <a:off x="669925" y="4686300"/>
            <a:ext cx="5395913" cy="4440238"/>
          </a:xfrm>
          <a:noFill/>
        </p:spPr>
        <p:txBody>
          <a:bodyPr/>
          <a:lstStyle/>
          <a:p>
            <a:pPr eaLnBrk="1" hangingPunct="1"/>
            <a:endParaRPr lang="ja-JP" altLang="ja-JP" smtClean="0">
              <a:latin typeface="Arial" pitchFamily="34" charset="0"/>
              <a:ea typeface="ＭＳ Ｐゴシック" pitchFamily="50" charset="-128"/>
            </a:endParaRPr>
          </a:p>
        </p:txBody>
      </p:sp>
    </p:spTree>
    <p:extLst>
      <p:ext uri="{BB962C8B-B14F-4D97-AF65-F5344CB8AC3E}">
        <p14:creationId xmlns:p14="http://schemas.microsoft.com/office/powerpoint/2010/main" val="3914166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1700" y="739775"/>
            <a:ext cx="4932363" cy="3700463"/>
          </a:xfrm>
          <a:prstGeom prst="rect">
            <a:avLst/>
          </a:prstGeom>
          <a:noFill/>
          <a:ln w="12700">
            <a:solidFill>
              <a:prstClr val="black"/>
            </a:solidFill>
          </a:ln>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5A04892E-3672-46DE-BE2D-C5DC4196537B}" type="slidenum">
              <a:rPr lang="en-US" altLang="ja-JP" smtClean="0"/>
              <a:pPr>
                <a:defRPr/>
              </a:pPr>
              <a:t>83</a:t>
            </a:fld>
            <a:endParaRPr lang="en-US" altLang="ja-JP"/>
          </a:p>
        </p:txBody>
      </p:sp>
    </p:spTree>
    <p:extLst>
      <p:ext uri="{BB962C8B-B14F-4D97-AF65-F5344CB8AC3E}">
        <p14:creationId xmlns:p14="http://schemas.microsoft.com/office/powerpoint/2010/main" val="38736721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0BC46-2B54-4C1F-8F28-BB1FBAFA8E84}" type="slidenum">
              <a:rPr lang="en-US" altLang="ja-JP"/>
              <a:pPr/>
              <a:t>84</a:t>
            </a:fld>
            <a:endParaRPr lang="en-US" altLang="ja-JP"/>
          </a:p>
        </p:txBody>
      </p:sp>
      <p:sp>
        <p:nvSpPr>
          <p:cNvPr id="476162" name="Rectangle 2"/>
          <p:cNvSpPr>
            <a:spLocks noGrp="1" noRot="1" noChangeAspect="1" noChangeArrowheads="1" noTextEdit="1"/>
          </p:cNvSpPr>
          <p:nvPr>
            <p:ph type="sldImg"/>
          </p:nvPr>
        </p:nvSpPr>
        <p:spPr>
          <a:xfrm>
            <a:off x="901700" y="739775"/>
            <a:ext cx="4933950" cy="3700463"/>
          </a:xfrm>
          <a:prstGeom prst="rect">
            <a:avLst/>
          </a:prstGeom>
          <a:ln/>
        </p:spPr>
      </p:sp>
      <p:sp>
        <p:nvSpPr>
          <p:cNvPr id="476163" name="Rectangle 3"/>
          <p:cNvSpPr>
            <a:spLocks noGrp="1" noChangeArrowheads="1"/>
          </p:cNvSpPr>
          <p:nvPr>
            <p:ph type="body" idx="1"/>
          </p:nvPr>
        </p:nvSpPr>
        <p:spPr/>
        <p:txBody>
          <a:bodyPr/>
          <a:lstStyle/>
          <a:p>
            <a:endParaRPr lang="ja-JP" altLang="en-US" dirty="0"/>
          </a:p>
        </p:txBody>
      </p:sp>
    </p:spTree>
    <p:extLst>
      <p:ext uri="{BB962C8B-B14F-4D97-AF65-F5344CB8AC3E}">
        <p14:creationId xmlns:p14="http://schemas.microsoft.com/office/powerpoint/2010/main" val="2534614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1700" y="739775"/>
            <a:ext cx="4933950" cy="3700463"/>
          </a:xfrm>
          <a:prstGeom prst="rect">
            <a:avLst/>
          </a:prstGeo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5A04892E-3672-46DE-BE2D-C5DC4196537B}" type="slidenum">
              <a:rPr lang="en-US" altLang="ja-JP" smtClean="0"/>
              <a:pPr>
                <a:defRPr/>
              </a:pPr>
              <a:t>9</a:t>
            </a:fld>
            <a:endParaRPr lang="en-US" altLang="ja-JP"/>
          </a:p>
        </p:txBody>
      </p:sp>
    </p:spTree>
    <p:extLst>
      <p:ext uri="{BB962C8B-B14F-4D97-AF65-F5344CB8AC3E}">
        <p14:creationId xmlns:p14="http://schemas.microsoft.com/office/powerpoint/2010/main" val="147402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kumimoji="0" lang="ja-JP" altLang="ja-JP"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grpSp>
      </p:grpSp>
      <p:sp>
        <p:nvSpPr>
          <p:cNvPr id="290835" name="Rectangle 19"/>
          <p:cNvSpPr>
            <a:spLocks noGrp="1" noChangeArrowheads="1"/>
          </p:cNvSpPr>
          <p:nvPr>
            <p:ph type="ctrTitle"/>
          </p:nvPr>
        </p:nvSpPr>
        <p:spPr>
          <a:xfrm>
            <a:off x="2971800" y="1828800"/>
            <a:ext cx="6019800" cy="2209800"/>
          </a:xfrm>
        </p:spPr>
        <p:txBody>
          <a:bodyPr/>
          <a:lstStyle>
            <a:lvl1pPr>
              <a:defRPr/>
            </a:lvl1pPr>
          </a:lstStyle>
          <a:p>
            <a:pPr lvl="0"/>
            <a:r>
              <a:rPr lang="ja-JP" altLang="en-US" noProof="0" smtClean="0"/>
              <a:t>マスタ タイトルの書式設定</a:t>
            </a:r>
          </a:p>
        </p:txBody>
      </p:sp>
      <p:sp>
        <p:nvSpPr>
          <p:cNvPr id="290836" name="Rectangle 20"/>
          <p:cNvSpPr>
            <a:spLocks noGrp="1" noChangeArrowheads="1"/>
          </p:cNvSpPr>
          <p:nvPr>
            <p:ph type="subTitle" idx="1"/>
          </p:nvPr>
        </p:nvSpPr>
        <p:spPr>
          <a:xfrm>
            <a:off x="2971800" y="4267200"/>
            <a:ext cx="6019800" cy="1752600"/>
          </a:xfrm>
        </p:spPr>
        <p:txBody>
          <a:bodyPr/>
          <a:lstStyle>
            <a:lvl1pPr marL="0" indent="0" algn="ctr">
              <a:buFont typeface="Wingdings" pitchFamily="2" charset="2"/>
              <a:buNone/>
              <a:defRPr/>
            </a:lvl1pPr>
          </a:lstStyle>
          <a:p>
            <a:pPr lvl="0"/>
            <a:r>
              <a:rPr lang="ja-JP" altLang="en-US" noProof="0" smtClean="0"/>
              <a:t>マスタ サブタイトルの書式設定</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ltLang="ja-JP">
              <a:solidFill>
                <a:srgbClr val="000000"/>
              </a:solidFill>
            </a:endParaRPr>
          </a:p>
        </p:txBody>
      </p:sp>
      <p:sp>
        <p:nvSpPr>
          <p:cNvPr id="19" name="Rectangle 17"/>
          <p:cNvSpPr>
            <a:spLocks noGrp="1" noChangeArrowheads="1"/>
          </p:cNvSpPr>
          <p:nvPr>
            <p:ph type="ftr" sz="quarter" idx="11"/>
          </p:nvPr>
        </p:nvSpPr>
        <p:spPr/>
        <p:txBody>
          <a:bodyPr/>
          <a:lstStyle>
            <a:lvl1pPr>
              <a:defRPr smtClean="0"/>
            </a:lvl1pPr>
          </a:lstStyle>
          <a:p>
            <a:pPr>
              <a:defRPr/>
            </a:pPr>
            <a:endParaRPr lang="en-US" altLang="ja-JP">
              <a:solidFill>
                <a:srgbClr val="000000"/>
              </a:solidFill>
            </a:endParaRPr>
          </a:p>
        </p:txBody>
      </p:sp>
      <p:sp>
        <p:nvSpPr>
          <p:cNvPr id="20" name="Rectangle 18"/>
          <p:cNvSpPr>
            <a:spLocks noGrp="1" noChangeArrowheads="1"/>
          </p:cNvSpPr>
          <p:nvPr>
            <p:ph type="sldNum" sz="quarter" idx="12"/>
          </p:nvPr>
        </p:nvSpPr>
        <p:spPr/>
        <p:txBody>
          <a:bodyPr/>
          <a:lstStyle>
            <a:lvl1pPr>
              <a:defRPr smtClean="0"/>
            </a:lvl1pPr>
          </a:lstStyle>
          <a:p>
            <a:pPr>
              <a:defRPr/>
            </a:pPr>
            <a:fld id="{76F8C4B0-840F-49A8-9DB5-7E54F5535228}" type="slidenum">
              <a:rPr lang="en-US" altLang="ja-JP">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418090841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0D81D18D-70EC-421B-8FBC-45579677640C}"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9656263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5410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457200"/>
            <a:ext cx="60198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7FAE582B-AAAA-41AE-B91E-FFAB0981AB9F}"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8451549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93FB0B06-7849-4720-B169-9EFC29338B50}"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146612357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E86BE7D2-C068-492E-B100-CDC071A2BB8A}" type="slidenum">
              <a:rPr lang="en-US" altLang="ja-JP">
                <a:solidFill>
                  <a:srgbClr val="000000"/>
                </a:solidFill>
              </a:rPr>
              <a:pPr>
                <a:defRPr/>
              </a:pPr>
              <a:t>‹#›</a:t>
            </a:fld>
            <a:endParaRPr lang="en-US" altLang="ja-JP">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40613314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5DC9F475-26B4-493C-8996-364CBD23376D}"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12581793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56EC2F10-6B81-4EC2-BAF2-E9A15B2EB6C8}" type="slidenum">
              <a:rPr lang="en-US" altLang="ja-JP">
                <a:solidFill>
                  <a:srgbClr val="000000"/>
                </a:solidFill>
              </a:rPr>
              <a:pPr>
                <a:defRPr/>
              </a:pPr>
              <a:t>‹#›</a:t>
            </a:fld>
            <a:endParaRPr lang="en-US" altLang="ja-JP">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13300048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1C2C4296-3B2C-48E8-8639-175EDBCD6C3A}" type="slidenum">
              <a:rPr lang="en-US" altLang="ja-JP">
                <a:solidFill>
                  <a:srgbClr val="000000"/>
                </a:solidFill>
              </a:rPr>
              <a:pPr>
                <a:defRPr/>
              </a:pPr>
              <a:t>‹#›</a:t>
            </a:fld>
            <a:endParaRPr lang="en-US" altLang="ja-JP">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39028413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4C5D0FD2-AC60-4765-921B-E236D5BD7A85}" type="slidenum">
              <a:rPr lang="en-US" altLang="ja-JP">
                <a:solidFill>
                  <a:srgbClr val="000000"/>
                </a:solidFill>
              </a:rPr>
              <a:pPr>
                <a:defRPr/>
              </a:pPr>
              <a:t>‹#›</a:t>
            </a:fld>
            <a:endParaRPr lang="en-US" altLang="ja-JP">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34715535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760E065B-4843-46BD-A30A-643E19AF6AE8}"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21609804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948EF7BE-8FA2-4BA6-BEF7-0D3EB038F47D}" type="slidenum">
              <a:rPr lang="en-US" altLang="ja-JP">
                <a:solidFill>
                  <a:srgbClr val="000000"/>
                </a:solidFill>
              </a:rPr>
              <a:pPr>
                <a:defRPr/>
              </a:pPr>
              <a:t>‹#›</a:t>
            </a:fld>
            <a:endParaRPr lang="en-US" altLang="ja-JP">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solidFill>
                <a:srgbClr val="000000"/>
              </a:solidFill>
            </a:endParaRPr>
          </a:p>
        </p:txBody>
      </p:sp>
    </p:spTree>
    <p:extLst>
      <p:ext uri="{BB962C8B-B14F-4D97-AF65-F5344CB8AC3E}">
        <p14:creationId xmlns:p14="http://schemas.microsoft.com/office/powerpoint/2010/main" val="37326846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979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smtClean="0"/>
            </a:lvl1pPr>
          </a:lstStyle>
          <a:p>
            <a:pPr>
              <a:defRPr/>
            </a:pPr>
            <a:endParaRPr lang="en-US" altLang="ja-JP">
              <a:solidFill>
                <a:srgbClr val="000000"/>
              </a:solidFill>
              <a:latin typeface="Arial" charset="0"/>
            </a:endParaRPr>
          </a:p>
        </p:txBody>
      </p:sp>
      <p:sp>
        <p:nvSpPr>
          <p:cNvPr id="28979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smtClean="0">
                <a:latin typeface="Arial Black" pitchFamily="34" charset="0"/>
              </a:defRPr>
            </a:lvl1pPr>
          </a:lstStyle>
          <a:p>
            <a:pPr>
              <a:defRPr/>
            </a:pPr>
            <a:fld id="{61AD91EF-5328-4BCC-B003-5731F9081C2D}" type="slidenum">
              <a:rPr lang="en-US" altLang="ja-JP">
                <a:solidFill>
                  <a:srgbClr val="000000"/>
                </a:solidFill>
              </a:rPr>
              <a:pPr>
                <a:defRPr/>
              </a:pPr>
              <a:t>‹#›</a:t>
            </a:fld>
            <a:endParaRPr lang="en-US" altLang="ja-JP">
              <a:solidFill>
                <a:srgbClr val="000000"/>
              </a:solidFill>
            </a:endParaRPr>
          </a:p>
        </p:txBody>
      </p:sp>
      <p:grpSp>
        <p:nvGrpSpPr>
          <p:cNvPr id="19460" name="Group 4"/>
          <p:cNvGrpSpPr>
            <a:grpSpLocks/>
          </p:cNvGrpSpPr>
          <p:nvPr/>
        </p:nvGrpSpPr>
        <p:grpSpPr bwMode="auto">
          <a:xfrm>
            <a:off x="0" y="0"/>
            <a:ext cx="9144000" cy="546100"/>
            <a:chOff x="0" y="0"/>
            <a:chExt cx="5760" cy="344"/>
          </a:xfrm>
        </p:grpSpPr>
        <p:sp>
          <p:nvSpPr>
            <p:cNvPr id="19464"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kumimoji="0" lang="ja-JP" altLang="ja-JP" sz="2400">
                <a:solidFill>
                  <a:srgbClr val="000000"/>
                </a:solidFill>
                <a:latin typeface="Times New Roman" pitchFamily="18" charset="0"/>
              </a:endParaRPr>
            </a:p>
          </p:txBody>
        </p:sp>
        <p:sp>
          <p:nvSpPr>
            <p:cNvPr id="19465"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9466"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a:solidFill>
                  <a:srgbClr val="666699"/>
                </a:solidFill>
              </a:endParaRPr>
            </a:p>
          </p:txBody>
        </p:sp>
        <p:sp>
          <p:nvSpPr>
            <p:cNvPr id="19467"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a:solidFill>
                  <a:srgbClr val="666699"/>
                </a:solidFill>
              </a:endParaRPr>
            </a:p>
          </p:txBody>
        </p:sp>
        <p:sp>
          <p:nvSpPr>
            <p:cNvPr id="19468"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a:solidFill>
                  <a:srgbClr val="9999CC"/>
                </a:solidFill>
              </a:endParaRPr>
            </a:p>
          </p:txBody>
        </p:sp>
        <p:sp>
          <p:nvSpPr>
            <p:cNvPr id="19469"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a:solidFill>
                  <a:srgbClr val="666699"/>
                </a:solidFill>
              </a:endParaRPr>
            </a:p>
          </p:txBody>
        </p:sp>
        <p:sp>
          <p:nvSpPr>
            <p:cNvPr id="19470"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sz="2400">
                <a:solidFill>
                  <a:srgbClr val="000000"/>
                </a:solidFill>
                <a:latin typeface="Times New Roman" pitchFamily="18" charset="0"/>
              </a:endParaRPr>
            </a:p>
          </p:txBody>
        </p:sp>
        <p:sp>
          <p:nvSpPr>
            <p:cNvPr id="19471"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a:solidFill>
                  <a:srgbClr val="9999CC"/>
                </a:solidFill>
              </a:endParaRPr>
            </a:p>
          </p:txBody>
        </p:sp>
        <p:sp>
          <p:nvSpPr>
            <p:cNvPr id="19472"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endParaRPr kumimoji="0" lang="ja-JP" altLang="ja-JP">
                <a:solidFill>
                  <a:srgbClr val="9999CC"/>
                </a:solidFill>
              </a:endParaRPr>
            </a:p>
          </p:txBody>
        </p:sp>
      </p:grpSp>
      <p:sp>
        <p:nvSpPr>
          <p:cNvPr id="19461"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9462"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8980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200" smtClean="0"/>
            </a:lvl1pPr>
          </a:lstStyle>
          <a:p>
            <a:pPr>
              <a:defRPr/>
            </a:pPr>
            <a:endParaRPr lang="en-US" altLang="ja-JP">
              <a:solidFill>
                <a:srgbClr val="000000"/>
              </a:solidFill>
              <a:latin typeface="Arial" charset="0"/>
            </a:endParaRPr>
          </a:p>
        </p:txBody>
      </p:sp>
    </p:spTree>
    <p:extLst>
      <p:ext uri="{BB962C8B-B14F-4D97-AF65-F5344CB8AC3E}">
        <p14:creationId xmlns:p14="http://schemas.microsoft.com/office/powerpoint/2010/main" val="3746009287"/>
      </p:ext>
    </p:extLst>
  </p:cSld>
  <p:clrMap bg1="lt1" tx1="dk1" bg2="lt2" tx2="dk2" accent1="accent1" accent2="accent2" accent3="accent3" accent4="accent4" accent5="accent5" accent6="accent6" hlink="hlink" folHlink="folHlink"/>
  <p:sldLayoutIdLst>
    <p:sldLayoutId id="2147486515" r:id="rId1"/>
    <p:sldLayoutId id="2147486516" r:id="rId2"/>
    <p:sldLayoutId id="2147486517" r:id="rId3"/>
    <p:sldLayoutId id="2147486518" r:id="rId4"/>
    <p:sldLayoutId id="2147486519" r:id="rId5"/>
    <p:sldLayoutId id="2147486520" r:id="rId6"/>
    <p:sldLayoutId id="2147486521" r:id="rId7"/>
    <p:sldLayoutId id="2147486522" r:id="rId8"/>
    <p:sldLayoutId id="2147486523" r:id="rId9"/>
    <p:sldLayoutId id="2147486524" r:id="rId10"/>
    <p:sldLayoutId id="2147486525"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61.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6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6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3" Type="http://schemas.openxmlformats.org/officeDocument/2006/relationships/image" Target="../media/image108.jpe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2590800" y="2438400"/>
            <a:ext cx="6457950" cy="1600200"/>
          </a:xfrm>
        </p:spPr>
        <p:txBody>
          <a:bodyPr/>
          <a:lstStyle/>
          <a:p>
            <a:pPr algn="ctr" eaLnBrk="1" hangingPunct="1"/>
            <a:r>
              <a:rPr lang="en-US" altLang="ja-JP" dirty="0" smtClean="0">
                <a:solidFill>
                  <a:schemeClr val="bg1"/>
                </a:solidFill>
                <a:latin typeface="ＭＳ Ｐゴシック" panose="020B0600070205080204" pitchFamily="50" charset="-128"/>
                <a:ea typeface="ＭＳ Ｐゴシック" panose="020B0600070205080204" pitchFamily="50" charset="-128"/>
              </a:rPr>
              <a:t>MATLAB/Simulink</a:t>
            </a:r>
            <a:r>
              <a:rPr lang="ja-JP" altLang="en-US" dirty="0" smtClean="0">
                <a:solidFill>
                  <a:schemeClr val="bg1"/>
                </a:solidFill>
                <a:latin typeface="ＭＳ Ｐゴシック" panose="020B0600070205080204" pitchFamily="50" charset="-128"/>
                <a:ea typeface="ＭＳ Ｐゴシック" panose="020B0600070205080204" pitchFamily="50" charset="-128"/>
              </a:rPr>
              <a:t>による制御設計</a:t>
            </a:r>
          </a:p>
        </p:txBody>
      </p:sp>
      <p:sp>
        <p:nvSpPr>
          <p:cNvPr id="22531" name="Rectangle 5"/>
          <p:cNvSpPr>
            <a:spLocks noGrp="1" noChangeArrowheads="1"/>
          </p:cNvSpPr>
          <p:nvPr>
            <p:ph type="subTitle" idx="1"/>
          </p:nvPr>
        </p:nvSpPr>
        <p:spPr>
          <a:xfrm>
            <a:off x="4038600" y="5257800"/>
            <a:ext cx="4876800" cy="609600"/>
          </a:xfrm>
          <a:noFill/>
        </p:spPr>
        <p:txBody>
          <a:bodyPr/>
          <a:lstStyle/>
          <a:p>
            <a:pPr algn="r" eaLnBrk="1" hangingPunct="1">
              <a:lnSpc>
                <a:spcPts val="2800"/>
              </a:lnSpc>
            </a:pPr>
            <a:r>
              <a:rPr lang="en-US" altLang="ja-JP" sz="2800" dirty="0" smtClean="0">
                <a:solidFill>
                  <a:schemeClr val="bg2"/>
                </a:solidFill>
                <a:latin typeface="ＭＳ Ｐゴシック" panose="020B0600070205080204" pitchFamily="50" charset="-128"/>
                <a:ea typeface="ＭＳ Ｐゴシック" panose="020B0600070205080204" pitchFamily="50" charset="-128"/>
              </a:rPr>
              <a:t>2017</a:t>
            </a:r>
            <a:r>
              <a:rPr lang="ja-JP" altLang="en-US" sz="2800" dirty="0" smtClean="0">
                <a:solidFill>
                  <a:schemeClr val="bg2"/>
                </a:solidFill>
                <a:latin typeface="ＭＳ Ｐゴシック" panose="020B0600070205080204" pitchFamily="50" charset="-128"/>
                <a:ea typeface="ＭＳ Ｐゴシック" panose="020B0600070205080204" pitchFamily="50" charset="-128"/>
              </a:rPr>
              <a:t>年</a:t>
            </a:r>
            <a:r>
              <a:rPr lang="en-US" altLang="ja-JP" sz="2800" dirty="0" smtClean="0">
                <a:solidFill>
                  <a:schemeClr val="bg2"/>
                </a:solidFill>
                <a:latin typeface="ＭＳ Ｐゴシック" panose="020B0600070205080204" pitchFamily="50" charset="-128"/>
                <a:ea typeface="ＭＳ Ｐゴシック" panose="020B0600070205080204" pitchFamily="50" charset="-128"/>
              </a:rPr>
              <a:t>3</a:t>
            </a:r>
            <a:r>
              <a:rPr lang="ja-JP" altLang="en-US" sz="2800" dirty="0" smtClean="0">
                <a:solidFill>
                  <a:schemeClr val="bg2"/>
                </a:solidFill>
                <a:latin typeface="ＭＳ Ｐゴシック" panose="020B0600070205080204" pitchFamily="50" charset="-128"/>
                <a:ea typeface="ＭＳ Ｐゴシック" panose="020B0600070205080204" pitchFamily="50" charset="-128"/>
              </a:rPr>
              <a:t>月</a:t>
            </a:r>
            <a:r>
              <a:rPr lang="en-US" altLang="ja-JP" sz="2800" dirty="0" smtClean="0">
                <a:solidFill>
                  <a:schemeClr val="bg2"/>
                </a:solidFill>
                <a:latin typeface="ＭＳ Ｐゴシック" panose="020B0600070205080204" pitchFamily="50" charset="-128"/>
                <a:ea typeface="ＭＳ Ｐゴシック" panose="020B0600070205080204" pitchFamily="50" charset="-128"/>
              </a:rPr>
              <a:t>1</a:t>
            </a:r>
            <a:r>
              <a:rPr lang="ja-JP" altLang="en-US" sz="2800" dirty="0" smtClean="0">
                <a:solidFill>
                  <a:schemeClr val="bg2"/>
                </a:solidFill>
                <a:latin typeface="ＭＳ Ｐゴシック" panose="020B0600070205080204" pitchFamily="50" charset="-128"/>
                <a:ea typeface="ＭＳ Ｐゴシック" panose="020B0600070205080204" pitchFamily="50" charset="-128"/>
              </a:rPr>
              <a:t>日作成</a:t>
            </a:r>
          </a:p>
          <a:p>
            <a:pPr algn="r" eaLnBrk="1" hangingPunct="1">
              <a:lnSpc>
                <a:spcPts val="2800"/>
              </a:lnSpc>
            </a:pPr>
            <a:endParaRPr lang="en-US" altLang="ja-JP" sz="2800" dirty="0" smtClean="0">
              <a:solidFill>
                <a:schemeClr val="bg2"/>
              </a:solidFill>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pPr>
              <a:defRPr/>
            </a:pPr>
            <a:fld id="{76F8C4B0-840F-49A8-9DB5-7E54F5535228}" type="slidenum">
              <a:rPr lang="en-US" altLang="ja-JP" smtClean="0">
                <a:solidFill>
                  <a:srgbClr val="000000"/>
                </a:solidFill>
                <a:latin typeface="ＭＳ Ｐゴシック" panose="020B0600070205080204" pitchFamily="50" charset="-128"/>
              </a:rPr>
              <a:pPr>
                <a:defRPr/>
              </a:pPr>
              <a:t>1</a:t>
            </a:fld>
            <a:endParaRPr lang="en-US" altLang="ja-JP">
              <a:solidFill>
                <a:srgbClr val="000000"/>
              </a:solidFill>
              <a:latin typeface="ＭＳ Ｐゴシック" panose="020B0600070205080204" pitchFamily="50" charset="-128"/>
            </a:endParaRPr>
          </a:p>
        </p:txBody>
      </p:sp>
      <p:sp>
        <p:nvSpPr>
          <p:cNvPr id="5" name="正方形/長方形 1"/>
          <p:cNvSpPr>
            <a:spLocks noChangeArrowheads="1"/>
          </p:cNvSpPr>
          <p:nvPr/>
        </p:nvSpPr>
        <p:spPr bwMode="auto">
          <a:xfrm>
            <a:off x="7477125" y="304800"/>
            <a:ext cx="1438275" cy="581025"/>
          </a:xfrm>
          <a:prstGeom prst="rect">
            <a:avLst/>
          </a:prstGeom>
          <a:solidFill>
            <a:srgbClr val="FFFFFF"/>
          </a:solidFill>
          <a:ln w="25400">
            <a:solidFill>
              <a:srgbClr val="FF0000"/>
            </a:solidFill>
            <a:miter lim="800000"/>
            <a:headEnd/>
            <a:tailEnd/>
          </a:ln>
        </p:spPr>
        <p:txBody>
          <a:bodyPr anchor="ctr">
            <a:spAutoFit/>
          </a:bodyPr>
          <a:lstStyle>
            <a:lvl1pPr>
              <a:spcBef>
                <a:spcPct val="20000"/>
              </a:spcBef>
              <a:buFont typeface="Arial" pitchFamily="34" charset="0"/>
              <a:buChar char="•"/>
              <a:defRPr kumimoji="1" sz="3200">
                <a:solidFill>
                  <a:schemeClr val="tx1"/>
                </a:solidFill>
                <a:latin typeface="Calibri" pitchFamily="34" charset="0"/>
                <a:ea typeface="ＭＳ Ｐゴシック" pitchFamily="50" charset="-128"/>
              </a:defRPr>
            </a:lvl1pPr>
            <a:lvl2pPr marL="742950" indent="-285750">
              <a:spcBef>
                <a:spcPct val="20000"/>
              </a:spcBef>
              <a:buFont typeface="Arial" pitchFamily="34" charset="0"/>
              <a:buChar char="–"/>
              <a:defRPr kumimoji="1" sz="2800">
                <a:solidFill>
                  <a:schemeClr val="tx1"/>
                </a:solidFill>
                <a:latin typeface="Calibri" pitchFamily="34" charset="0"/>
                <a:ea typeface="ＭＳ Ｐゴシック" pitchFamily="50" charset="-128"/>
              </a:defRPr>
            </a:lvl2pPr>
            <a:lvl3pPr marL="1143000" indent="-228600">
              <a:spcBef>
                <a:spcPct val="20000"/>
              </a:spcBef>
              <a:buFont typeface="Arial" pitchFamily="34" charset="0"/>
              <a:buChar char="•"/>
              <a:defRPr kumimoji="1" sz="2400">
                <a:solidFill>
                  <a:schemeClr val="tx1"/>
                </a:solidFill>
                <a:latin typeface="Calibri" pitchFamily="34" charset="0"/>
                <a:ea typeface="ＭＳ Ｐゴシック" pitchFamily="50" charset="-128"/>
              </a:defRPr>
            </a:lvl3pPr>
            <a:lvl4pPr marL="16002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4pPr>
            <a:lvl5pPr marL="20574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5pPr>
            <a:lvl6pPr marL="25146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6pPr>
            <a:lvl7pPr marL="29718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7pPr>
            <a:lvl8pPr marL="34290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8pPr>
            <a:lvl9pPr marL="38862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9pPr>
          </a:lstStyle>
          <a:p>
            <a:pPr algn="ctr">
              <a:spcBef>
                <a:spcPts val="500"/>
              </a:spcBef>
              <a:spcAft>
                <a:spcPts val="500"/>
              </a:spcAft>
              <a:buFontTx/>
              <a:buNone/>
            </a:pPr>
            <a:r>
              <a:rPr lang="ja-JP" altLang="en-US" sz="2400">
                <a:solidFill>
                  <a:srgbClr val="FF0000"/>
                </a:solidFill>
                <a:latin typeface="HGP創英角ｺﾞｼｯｸUB" pitchFamily="50" charset="-128"/>
              </a:rPr>
              <a:t>社内限り</a:t>
            </a:r>
            <a:endParaRPr lang="ja-JP" altLang="ja-JP">
              <a:latin typeface="Times New Roman" pitchFamily="18" charset="0"/>
            </a:endParaRPr>
          </a:p>
        </p:txBody>
      </p:sp>
      <p:sp>
        <p:nvSpPr>
          <p:cNvPr id="6" name="正方形/長方形 4"/>
          <p:cNvSpPr>
            <a:spLocks noChangeArrowheads="1"/>
          </p:cNvSpPr>
          <p:nvPr/>
        </p:nvSpPr>
        <p:spPr bwMode="auto">
          <a:xfrm>
            <a:off x="7477125" y="973138"/>
            <a:ext cx="1438275" cy="579437"/>
          </a:xfrm>
          <a:prstGeom prst="rect">
            <a:avLst/>
          </a:prstGeom>
          <a:solidFill>
            <a:srgbClr val="FFFFFF"/>
          </a:solidFill>
          <a:ln w="25400">
            <a:solidFill>
              <a:srgbClr val="FF0000"/>
            </a:solidFill>
            <a:miter lim="800000"/>
            <a:headEnd/>
            <a:tailEnd/>
          </a:ln>
        </p:spPr>
        <p:txBody>
          <a:bodyPr anchor="ctr">
            <a:spAutoFit/>
          </a:bodyPr>
          <a:lstStyle>
            <a:lvl1pPr>
              <a:spcBef>
                <a:spcPct val="20000"/>
              </a:spcBef>
              <a:buFont typeface="Arial" pitchFamily="34" charset="0"/>
              <a:buChar char="•"/>
              <a:defRPr kumimoji="1" sz="3200">
                <a:solidFill>
                  <a:schemeClr val="tx1"/>
                </a:solidFill>
                <a:latin typeface="Calibri" pitchFamily="34" charset="0"/>
                <a:ea typeface="ＭＳ Ｐゴシック" pitchFamily="50" charset="-128"/>
              </a:defRPr>
            </a:lvl1pPr>
            <a:lvl2pPr marL="742950" indent="-285750">
              <a:spcBef>
                <a:spcPct val="20000"/>
              </a:spcBef>
              <a:buFont typeface="Arial" pitchFamily="34" charset="0"/>
              <a:buChar char="–"/>
              <a:defRPr kumimoji="1" sz="2800">
                <a:solidFill>
                  <a:schemeClr val="tx1"/>
                </a:solidFill>
                <a:latin typeface="Calibri" pitchFamily="34" charset="0"/>
                <a:ea typeface="ＭＳ Ｐゴシック" pitchFamily="50" charset="-128"/>
              </a:defRPr>
            </a:lvl2pPr>
            <a:lvl3pPr marL="1143000" indent="-228600">
              <a:spcBef>
                <a:spcPct val="20000"/>
              </a:spcBef>
              <a:buFont typeface="Arial" pitchFamily="34" charset="0"/>
              <a:buChar char="•"/>
              <a:defRPr kumimoji="1" sz="2400">
                <a:solidFill>
                  <a:schemeClr val="tx1"/>
                </a:solidFill>
                <a:latin typeface="Calibri" pitchFamily="34" charset="0"/>
                <a:ea typeface="ＭＳ Ｐゴシック" pitchFamily="50" charset="-128"/>
              </a:defRPr>
            </a:lvl3pPr>
            <a:lvl4pPr marL="16002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4pPr>
            <a:lvl5pPr marL="20574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5pPr>
            <a:lvl6pPr marL="25146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6pPr>
            <a:lvl7pPr marL="29718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7pPr>
            <a:lvl8pPr marL="34290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8pPr>
            <a:lvl9pPr marL="38862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9pPr>
          </a:lstStyle>
          <a:p>
            <a:pPr algn="ctr">
              <a:spcBef>
                <a:spcPts val="500"/>
              </a:spcBef>
              <a:spcAft>
                <a:spcPts val="500"/>
              </a:spcAft>
              <a:buFontTx/>
              <a:buNone/>
            </a:pPr>
            <a:r>
              <a:rPr lang="ja-JP" altLang="en-US" sz="2400">
                <a:solidFill>
                  <a:srgbClr val="FF0000"/>
                </a:solidFill>
                <a:latin typeface="HGP創英角ｺﾞｼｯｸUB" pitchFamily="50" charset="-128"/>
              </a:rPr>
              <a:t>複写厳禁</a:t>
            </a:r>
            <a:endParaRPr lang="ja-JP" altLang="ja-JP">
              <a:latin typeface="Times New Roman" pitchFamily="18" charset="0"/>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92288"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77535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None/>
            </a:pPr>
            <a:r>
              <a:rPr kumimoji="0" lang="en-US" altLang="ja-JP" sz="4000" dirty="0" smtClean="0">
                <a:solidFill>
                  <a:schemeClr val="bg2"/>
                </a:solidFill>
                <a:latin typeface="ＭＳ Ｐゴシック" panose="020B0600070205080204" pitchFamily="50" charset="-128"/>
              </a:rPr>
              <a:t>◆</a:t>
            </a:r>
            <a:r>
              <a:rPr lang="ja-JP" altLang="en-US" sz="4000" dirty="0">
                <a:latin typeface="ＭＳ Ｐゴシック" panose="020B0600070205080204" pitchFamily="50" charset="-128"/>
              </a:rPr>
              <a:t>１章モデルベース開発と</a:t>
            </a:r>
            <a:r>
              <a:rPr lang="ja-JP" altLang="en-US" sz="4000" dirty="0" smtClean="0">
                <a:latin typeface="ＭＳ Ｐゴシック" panose="020B0600070205080204" pitchFamily="50" charset="-128"/>
              </a:rPr>
              <a:t>は</a:t>
            </a:r>
            <a:endParaRPr kumimoji="0" lang="ja-JP" altLang="en-US" dirty="0">
              <a:solidFill>
                <a:srgbClr val="000099"/>
              </a:solidFill>
              <a:latin typeface="ＭＳ Ｐゴシック" panose="020B0600070205080204" pitchFamily="50" charset="-128"/>
            </a:endParaRPr>
          </a:p>
        </p:txBody>
      </p:sp>
      <p:sp>
        <p:nvSpPr>
          <p:cNvPr id="3" name="正方形/長方形 2"/>
          <p:cNvSpPr/>
          <p:nvPr/>
        </p:nvSpPr>
        <p:spPr>
          <a:xfrm>
            <a:off x="825500" y="1371600"/>
            <a:ext cx="6489700" cy="646331"/>
          </a:xfrm>
          <a:prstGeom prst="rect">
            <a:avLst/>
          </a:prstGeom>
        </p:spPr>
        <p:txBody>
          <a:bodyPr wrap="square">
            <a:spAutoFit/>
          </a:bodyPr>
          <a:lstStyle/>
          <a:p>
            <a:pPr algn="l">
              <a:buFont typeface="Wingdings" pitchFamily="2" charset="2"/>
              <a:buNone/>
            </a:pPr>
            <a:r>
              <a:rPr lang="en-US" altLang="ja-JP" b="1" dirty="0" smtClean="0">
                <a:latin typeface="ＭＳ Ｐゴシック" panose="020B0600070205080204" pitchFamily="50" charset="-128"/>
              </a:rPr>
              <a:t>【</a:t>
            </a:r>
            <a:r>
              <a:rPr lang="ja-JP" altLang="en-US" b="1" dirty="0" smtClean="0">
                <a:latin typeface="ＭＳ Ｐゴシック" panose="020B0600070205080204" pitchFamily="50" charset="-128"/>
              </a:rPr>
              <a:t>設計におけるモデルベース</a:t>
            </a:r>
            <a:r>
              <a:rPr lang="ja-JP" altLang="en-US" b="1" dirty="0">
                <a:latin typeface="ＭＳ Ｐゴシック" panose="020B0600070205080204" pitchFamily="50" charset="-128"/>
              </a:rPr>
              <a:t>開発</a:t>
            </a:r>
            <a:r>
              <a:rPr lang="en-US" altLang="ja-JP" b="1" dirty="0">
                <a:latin typeface="ＭＳ Ｐゴシック" panose="020B0600070205080204" pitchFamily="50" charset="-128"/>
              </a:rPr>
              <a:t>】</a:t>
            </a:r>
          </a:p>
          <a:p>
            <a:pPr algn="l">
              <a:buFont typeface="Wingdings" pitchFamily="2" charset="2"/>
              <a:buNone/>
            </a:pPr>
            <a:r>
              <a:rPr lang="ja-JP" altLang="en-US" b="1" dirty="0">
                <a:latin typeface="ＭＳ Ｐゴシック" panose="020B0600070205080204" pitchFamily="50" charset="-128"/>
              </a:rPr>
              <a:t>   </a:t>
            </a:r>
            <a:r>
              <a:rPr lang="ja-JP" altLang="en-US" b="1" dirty="0" smtClean="0">
                <a:latin typeface="ＭＳ Ｐゴシック" panose="020B0600070205080204" pitchFamily="50" charset="-128"/>
              </a:rPr>
              <a:t>①以下のＶ字プロセスに沿った開発が必要</a:t>
            </a:r>
            <a:endParaRPr lang="ja-JP" altLang="en-US" b="1"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10</a:t>
            </a:fld>
            <a:endParaRPr lang="en-US" altLang="ja-JP">
              <a:solidFill>
                <a:srgbClr val="000000"/>
              </a:solidFill>
              <a:latin typeface="ＭＳ Ｐゴシック" panose="020B0600070205080204" pitchFamily="50" charset="-128"/>
            </a:endParaRPr>
          </a:p>
        </p:txBody>
      </p:sp>
      <p:sp>
        <p:nvSpPr>
          <p:cNvPr id="9" name="テキスト ボックス 8"/>
          <p:cNvSpPr txBox="1"/>
          <p:nvPr/>
        </p:nvSpPr>
        <p:spPr>
          <a:xfrm>
            <a:off x="588602" y="2079305"/>
            <a:ext cx="1773598" cy="369332"/>
          </a:xfrm>
          <a:prstGeom prst="rect">
            <a:avLst/>
          </a:prstGeom>
          <a:noFill/>
          <a:ln>
            <a:noFill/>
          </a:ln>
        </p:spPr>
        <p:txBody>
          <a:bodyPr wrap="square" rtlCol="0">
            <a:spAutoFit/>
          </a:bodyPr>
          <a:lstStyle/>
          <a:p>
            <a:r>
              <a:rPr lang="ja-JP" altLang="en-US" dirty="0" smtClean="0">
                <a:latin typeface="ＭＳ Ｐゴシック" panose="020B0600070205080204" pitchFamily="50" charset="-128"/>
              </a:rPr>
              <a:t>設計＆解析</a:t>
            </a:r>
            <a:endParaRPr kumimoji="1" lang="ja-JP" altLang="en-US" dirty="0">
              <a:latin typeface="ＭＳ Ｐゴシック" panose="020B0600070205080204" pitchFamily="50" charset="-128"/>
            </a:endParaRPr>
          </a:p>
        </p:txBody>
      </p:sp>
      <p:sp>
        <p:nvSpPr>
          <p:cNvPr id="10" name="テキスト ボックス 9"/>
          <p:cNvSpPr txBox="1"/>
          <p:nvPr/>
        </p:nvSpPr>
        <p:spPr>
          <a:xfrm>
            <a:off x="6677999" y="2020965"/>
            <a:ext cx="2161201" cy="369332"/>
          </a:xfrm>
          <a:prstGeom prst="rect">
            <a:avLst/>
          </a:prstGeom>
          <a:noFill/>
          <a:ln>
            <a:noFill/>
          </a:ln>
        </p:spPr>
        <p:txBody>
          <a:bodyPr wrap="square" rtlCol="0">
            <a:spAutoFit/>
          </a:bodyPr>
          <a:lstStyle/>
          <a:p>
            <a:r>
              <a:rPr lang="ja-JP" altLang="en-US" dirty="0" smtClean="0">
                <a:latin typeface="ＭＳ Ｐゴシック" panose="020B0600070205080204" pitchFamily="50" charset="-128"/>
              </a:rPr>
              <a:t>統合＆テスト・検証</a:t>
            </a:r>
            <a:endParaRPr kumimoji="1" lang="ja-JP" altLang="en-US" dirty="0">
              <a:latin typeface="ＭＳ Ｐゴシック" panose="020B0600070205080204" pitchFamily="50" charset="-128"/>
            </a:endParaRPr>
          </a:p>
        </p:txBody>
      </p:sp>
      <p:cxnSp>
        <p:nvCxnSpPr>
          <p:cNvPr id="11" name="直線コネクタ 10"/>
          <p:cNvCxnSpPr/>
          <p:nvPr/>
        </p:nvCxnSpPr>
        <p:spPr bwMode="auto">
          <a:xfrm>
            <a:off x="1475401" y="2770800"/>
            <a:ext cx="3276600" cy="2979500"/>
          </a:xfrm>
          <a:prstGeom prst="line">
            <a:avLst/>
          </a:prstGeom>
          <a:solidFill>
            <a:srgbClr val="00FFFF"/>
          </a:solidFill>
          <a:ln w="5080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p:cNvCxnSpPr/>
          <p:nvPr/>
        </p:nvCxnSpPr>
        <p:spPr bwMode="auto">
          <a:xfrm flipH="1">
            <a:off x="4752003" y="2898634"/>
            <a:ext cx="2563197" cy="2818954"/>
          </a:xfrm>
          <a:prstGeom prst="line">
            <a:avLst/>
          </a:prstGeom>
          <a:solidFill>
            <a:srgbClr val="00FFFF"/>
          </a:solidFill>
          <a:ln w="5080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テキスト ボックス 12"/>
          <p:cNvSpPr txBox="1"/>
          <p:nvPr/>
        </p:nvSpPr>
        <p:spPr>
          <a:xfrm>
            <a:off x="7073900" y="2551211"/>
            <a:ext cx="1460500" cy="509946"/>
          </a:xfrm>
          <a:prstGeom prst="rect">
            <a:avLst/>
          </a:prstGeom>
          <a:solidFill>
            <a:srgbClr val="92D050"/>
          </a:solidFill>
          <a:ln>
            <a:solidFill>
              <a:schemeClr val="bg2">
                <a:lumMod val="60000"/>
                <a:lumOff val="40000"/>
              </a:schemeClr>
            </a:solidFill>
          </a:ln>
        </p:spPr>
        <p:txBody>
          <a:bodyPr wrap="square" rtlCol="0" anchor="ctr">
            <a:noAutofit/>
          </a:bodyPr>
          <a:lstStyle/>
          <a:p>
            <a:r>
              <a:rPr kumimoji="1" lang="ja-JP" altLang="en-US" smtClean="0">
                <a:latin typeface="ＭＳ Ｐゴシック" panose="020B0600070205080204" pitchFamily="50" charset="-128"/>
              </a:rPr>
              <a:t>製品検査</a:t>
            </a:r>
            <a:endParaRPr kumimoji="1" lang="ja-JP" altLang="en-US" dirty="0">
              <a:latin typeface="ＭＳ Ｐゴシック" panose="020B0600070205080204" pitchFamily="50" charset="-128"/>
            </a:endParaRPr>
          </a:p>
        </p:txBody>
      </p:sp>
      <p:sp>
        <p:nvSpPr>
          <p:cNvPr id="14" name="テキスト ボックス 13"/>
          <p:cNvSpPr txBox="1"/>
          <p:nvPr/>
        </p:nvSpPr>
        <p:spPr>
          <a:xfrm>
            <a:off x="6464300" y="3314728"/>
            <a:ext cx="1460500" cy="419072"/>
          </a:xfrm>
          <a:prstGeom prst="rect">
            <a:avLst/>
          </a:prstGeom>
          <a:solidFill>
            <a:srgbClr val="92D050"/>
          </a:solidFill>
          <a:ln>
            <a:solidFill>
              <a:schemeClr val="bg2">
                <a:lumMod val="60000"/>
                <a:lumOff val="40000"/>
              </a:schemeClr>
            </a:solidFill>
          </a:ln>
        </p:spPr>
        <p:txBody>
          <a:bodyPr wrap="square" rtlCol="0" anchor="ctr">
            <a:noAutofit/>
          </a:bodyPr>
          <a:lstStyle/>
          <a:p>
            <a:r>
              <a:rPr kumimoji="1" lang="ja-JP" altLang="en-US" smtClean="0">
                <a:latin typeface="ＭＳ Ｐゴシック" panose="020B0600070205080204" pitchFamily="50" charset="-128"/>
              </a:rPr>
              <a:t>機能検査</a:t>
            </a:r>
            <a:endParaRPr kumimoji="1" lang="ja-JP" altLang="en-US" dirty="0">
              <a:latin typeface="ＭＳ Ｐゴシック" panose="020B0600070205080204" pitchFamily="50" charset="-128"/>
            </a:endParaRPr>
          </a:p>
        </p:txBody>
      </p:sp>
      <p:sp>
        <p:nvSpPr>
          <p:cNvPr id="15" name="テキスト ボックス 14"/>
          <p:cNvSpPr txBox="1"/>
          <p:nvPr/>
        </p:nvSpPr>
        <p:spPr>
          <a:xfrm>
            <a:off x="5778500" y="3994919"/>
            <a:ext cx="1460500" cy="507832"/>
          </a:xfrm>
          <a:prstGeom prst="rect">
            <a:avLst/>
          </a:prstGeom>
          <a:solidFill>
            <a:srgbClr val="92D050"/>
          </a:solidFill>
          <a:ln>
            <a:solidFill>
              <a:schemeClr val="bg2">
                <a:lumMod val="60000"/>
                <a:lumOff val="40000"/>
              </a:schemeClr>
            </a:solidFill>
          </a:ln>
        </p:spPr>
        <p:txBody>
          <a:bodyPr wrap="square" rtlCol="0" anchor="ctr">
            <a:noAutofit/>
          </a:bodyPr>
          <a:lstStyle/>
          <a:p>
            <a:r>
              <a:rPr kumimoji="1" lang="ja-JP" altLang="en-US" smtClean="0">
                <a:latin typeface="ＭＳ Ｐゴシック" panose="020B0600070205080204" pitchFamily="50" charset="-128"/>
              </a:rPr>
              <a:t>結合検査</a:t>
            </a:r>
            <a:endParaRPr kumimoji="1" lang="ja-JP" altLang="en-US" dirty="0">
              <a:latin typeface="ＭＳ Ｐゴシック" panose="020B0600070205080204" pitchFamily="50" charset="-128"/>
            </a:endParaRPr>
          </a:p>
        </p:txBody>
      </p:sp>
      <p:sp>
        <p:nvSpPr>
          <p:cNvPr id="16" name="テキスト ボックス 15"/>
          <p:cNvSpPr txBox="1"/>
          <p:nvPr/>
        </p:nvSpPr>
        <p:spPr>
          <a:xfrm>
            <a:off x="1981200" y="3994919"/>
            <a:ext cx="1460500" cy="507832"/>
          </a:xfrm>
          <a:prstGeom prst="rect">
            <a:avLst/>
          </a:prstGeom>
          <a:solidFill>
            <a:schemeClr val="accent2"/>
          </a:solidFill>
          <a:ln>
            <a:solidFill>
              <a:schemeClr val="bg2">
                <a:lumMod val="60000"/>
                <a:lumOff val="40000"/>
              </a:schemeClr>
            </a:solidFill>
          </a:ln>
        </p:spPr>
        <p:txBody>
          <a:bodyPr wrap="square" rtlCol="0" anchor="ctr" anchorCtr="1">
            <a:noAutofit/>
          </a:bodyPr>
          <a:lstStyle/>
          <a:p>
            <a:r>
              <a:rPr lang="ja-JP" altLang="en-US">
                <a:latin typeface="ＭＳ Ｐゴシック" panose="020B0600070205080204" pitchFamily="50" charset="-128"/>
              </a:rPr>
              <a:t>構成</a:t>
            </a:r>
            <a:r>
              <a:rPr kumimoji="1" lang="ja-JP" altLang="en-US" smtClean="0">
                <a:latin typeface="ＭＳ Ｐゴシック" panose="020B0600070205080204" pitchFamily="50" charset="-128"/>
              </a:rPr>
              <a:t>設計</a:t>
            </a:r>
            <a:endParaRPr kumimoji="1" lang="ja-JP" altLang="en-US" dirty="0">
              <a:latin typeface="ＭＳ Ｐゴシック" panose="020B0600070205080204" pitchFamily="50" charset="-128"/>
            </a:endParaRPr>
          </a:p>
        </p:txBody>
      </p:sp>
      <p:sp>
        <p:nvSpPr>
          <p:cNvPr id="18" name="テキスト ボックス 17"/>
          <p:cNvSpPr txBox="1"/>
          <p:nvPr/>
        </p:nvSpPr>
        <p:spPr>
          <a:xfrm>
            <a:off x="1066800" y="3314728"/>
            <a:ext cx="1612900" cy="419072"/>
          </a:xfrm>
          <a:prstGeom prst="rect">
            <a:avLst/>
          </a:prstGeom>
          <a:solidFill>
            <a:schemeClr val="accent2"/>
          </a:solidFill>
          <a:ln>
            <a:solidFill>
              <a:schemeClr val="bg2">
                <a:lumMod val="60000"/>
                <a:lumOff val="40000"/>
              </a:schemeClr>
            </a:solidFill>
          </a:ln>
        </p:spPr>
        <p:txBody>
          <a:bodyPr wrap="square" rtlCol="0">
            <a:noAutofit/>
          </a:bodyPr>
          <a:lstStyle/>
          <a:p>
            <a:r>
              <a:rPr kumimoji="1" lang="ja-JP" altLang="en-US" smtClean="0">
                <a:latin typeface="ＭＳ Ｐゴシック" panose="020B0600070205080204" pitchFamily="50" charset="-128"/>
              </a:rPr>
              <a:t>システム設計</a:t>
            </a:r>
            <a:endParaRPr kumimoji="1" lang="ja-JP" altLang="en-US" dirty="0">
              <a:latin typeface="ＭＳ Ｐゴシック" panose="020B0600070205080204" pitchFamily="50" charset="-128"/>
            </a:endParaRPr>
          </a:p>
        </p:txBody>
      </p:sp>
      <p:sp>
        <p:nvSpPr>
          <p:cNvPr id="19" name="テキスト ボックス 18"/>
          <p:cNvSpPr txBox="1"/>
          <p:nvPr/>
        </p:nvSpPr>
        <p:spPr>
          <a:xfrm>
            <a:off x="444500" y="2551210"/>
            <a:ext cx="1460500" cy="509947"/>
          </a:xfrm>
          <a:prstGeom prst="rect">
            <a:avLst/>
          </a:prstGeom>
          <a:solidFill>
            <a:schemeClr val="accent2"/>
          </a:solidFill>
          <a:ln>
            <a:solidFill>
              <a:schemeClr val="bg2">
                <a:lumMod val="60000"/>
                <a:lumOff val="40000"/>
              </a:schemeClr>
            </a:solidFill>
          </a:ln>
        </p:spPr>
        <p:txBody>
          <a:bodyPr wrap="square" rtlCol="0" anchor="ctr" anchorCtr="1">
            <a:noAutofit/>
          </a:bodyPr>
          <a:lstStyle/>
          <a:p>
            <a:r>
              <a:rPr kumimoji="1" lang="ja-JP" altLang="en-US" smtClean="0">
                <a:latin typeface="ＭＳ Ｐゴシック" panose="020B0600070205080204" pitchFamily="50" charset="-128"/>
              </a:rPr>
              <a:t>要求分析</a:t>
            </a:r>
            <a:endParaRPr kumimoji="1" lang="ja-JP" altLang="en-US" dirty="0">
              <a:latin typeface="ＭＳ Ｐゴシック" panose="020B0600070205080204" pitchFamily="50" charset="-128"/>
            </a:endParaRPr>
          </a:p>
        </p:txBody>
      </p:sp>
      <p:sp>
        <p:nvSpPr>
          <p:cNvPr id="20" name="テキスト ボックス 19"/>
          <p:cNvSpPr txBox="1"/>
          <p:nvPr/>
        </p:nvSpPr>
        <p:spPr>
          <a:xfrm>
            <a:off x="3865202" y="5413234"/>
            <a:ext cx="1773598" cy="608709"/>
          </a:xfrm>
          <a:prstGeom prst="rect">
            <a:avLst/>
          </a:prstGeom>
          <a:solidFill>
            <a:schemeClr val="accent3">
              <a:lumMod val="85000"/>
            </a:schemeClr>
          </a:solidFill>
          <a:ln>
            <a:solidFill>
              <a:schemeClr val="bg2">
                <a:lumMod val="60000"/>
                <a:lumOff val="40000"/>
              </a:schemeClr>
            </a:solidFill>
          </a:ln>
        </p:spPr>
        <p:txBody>
          <a:bodyPr wrap="square" rtlCol="0" anchor="ctr" anchorCtr="1">
            <a:noAutofit/>
          </a:bodyPr>
          <a:lstStyle/>
          <a:p>
            <a:r>
              <a:rPr kumimoji="1" lang="ja-JP" altLang="en-US" smtClean="0">
                <a:latin typeface="ＭＳ Ｐゴシック" panose="020B0600070205080204" pitchFamily="50" charset="-128"/>
              </a:rPr>
              <a:t>コード生成</a:t>
            </a:r>
            <a:endParaRPr kumimoji="1" lang="ja-JP" altLang="en-US" dirty="0">
              <a:latin typeface="ＭＳ Ｐゴシック" panose="020B0600070205080204" pitchFamily="50" charset="-128"/>
            </a:endParaRPr>
          </a:p>
        </p:txBody>
      </p:sp>
      <p:sp>
        <p:nvSpPr>
          <p:cNvPr id="22" name="テキスト ボックス 21"/>
          <p:cNvSpPr txBox="1"/>
          <p:nvPr/>
        </p:nvSpPr>
        <p:spPr>
          <a:xfrm>
            <a:off x="5105400" y="4727190"/>
            <a:ext cx="1460500" cy="507831"/>
          </a:xfrm>
          <a:prstGeom prst="rect">
            <a:avLst/>
          </a:prstGeom>
          <a:solidFill>
            <a:srgbClr val="92D050"/>
          </a:solidFill>
          <a:ln>
            <a:solidFill>
              <a:schemeClr val="bg2">
                <a:lumMod val="60000"/>
                <a:lumOff val="40000"/>
              </a:schemeClr>
            </a:solidFill>
          </a:ln>
        </p:spPr>
        <p:txBody>
          <a:bodyPr wrap="square" rtlCol="0" anchor="ctr">
            <a:noAutofit/>
          </a:bodyPr>
          <a:lstStyle/>
          <a:p>
            <a:r>
              <a:rPr kumimoji="1" lang="ja-JP" altLang="en-US" smtClean="0">
                <a:latin typeface="ＭＳ Ｐゴシック" panose="020B0600070205080204" pitchFamily="50" charset="-128"/>
              </a:rPr>
              <a:t>単体検査</a:t>
            </a:r>
            <a:endParaRPr kumimoji="1" lang="ja-JP" altLang="en-US" dirty="0">
              <a:latin typeface="ＭＳ Ｐゴシック" panose="020B0600070205080204" pitchFamily="50" charset="-128"/>
            </a:endParaRPr>
          </a:p>
        </p:txBody>
      </p:sp>
      <p:sp>
        <p:nvSpPr>
          <p:cNvPr id="23" name="テキスト ボックス 22"/>
          <p:cNvSpPr txBox="1"/>
          <p:nvPr/>
        </p:nvSpPr>
        <p:spPr>
          <a:xfrm>
            <a:off x="2806700" y="4727190"/>
            <a:ext cx="1460500" cy="507831"/>
          </a:xfrm>
          <a:prstGeom prst="rect">
            <a:avLst/>
          </a:prstGeom>
          <a:solidFill>
            <a:schemeClr val="accent2"/>
          </a:solidFill>
          <a:ln>
            <a:solidFill>
              <a:schemeClr val="bg2">
                <a:lumMod val="60000"/>
                <a:lumOff val="40000"/>
              </a:schemeClr>
            </a:solidFill>
          </a:ln>
        </p:spPr>
        <p:txBody>
          <a:bodyPr wrap="square" rtlCol="0" anchor="ctr" anchorCtr="1">
            <a:noAutofit/>
          </a:bodyPr>
          <a:lstStyle/>
          <a:p>
            <a:r>
              <a:rPr kumimoji="1" lang="ja-JP" altLang="en-US" smtClean="0">
                <a:latin typeface="ＭＳ Ｐゴシック" panose="020B0600070205080204" pitchFamily="50" charset="-128"/>
              </a:rPr>
              <a:t>詳細設計</a:t>
            </a:r>
            <a:endParaRPr kumimoji="1" lang="ja-JP" altLang="en-US" dirty="0">
              <a:latin typeface="ＭＳ Ｐゴシック" panose="020B0600070205080204" pitchFamily="50" charset="-128"/>
            </a:endParaRPr>
          </a:p>
        </p:txBody>
      </p:sp>
      <p:cxnSp>
        <p:nvCxnSpPr>
          <p:cNvPr id="24" name="直線矢印コネクタ 23"/>
          <p:cNvCxnSpPr>
            <a:stCxn id="19" idx="3"/>
            <a:endCxn id="13" idx="1"/>
          </p:cNvCxnSpPr>
          <p:nvPr/>
        </p:nvCxnSpPr>
        <p:spPr bwMode="auto">
          <a:xfrm>
            <a:off x="1905000" y="2806184"/>
            <a:ext cx="5168900" cy="0"/>
          </a:xfrm>
          <a:prstGeom prst="straightConnector1">
            <a:avLst/>
          </a:prstGeom>
          <a:solidFill>
            <a:srgbClr val="00FFFF"/>
          </a:solidFill>
          <a:ln w="19050" cap="flat" cmpd="sng" algn="ctr">
            <a:solidFill>
              <a:schemeClr val="tx1"/>
            </a:solidFill>
            <a:prstDash val="sysDash"/>
            <a:round/>
            <a:headEnd type="arrow" w="lg" len="lg"/>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矢印コネクタ 25"/>
          <p:cNvCxnSpPr>
            <a:stCxn id="18" idx="3"/>
            <a:endCxn id="14" idx="1"/>
          </p:cNvCxnSpPr>
          <p:nvPr/>
        </p:nvCxnSpPr>
        <p:spPr bwMode="auto">
          <a:xfrm>
            <a:off x="2679700" y="3524264"/>
            <a:ext cx="3784600" cy="0"/>
          </a:xfrm>
          <a:prstGeom prst="straightConnector1">
            <a:avLst/>
          </a:prstGeom>
          <a:solidFill>
            <a:srgbClr val="00FFFF"/>
          </a:solidFill>
          <a:ln w="19050" cap="flat" cmpd="sng" algn="ctr">
            <a:solidFill>
              <a:schemeClr val="tx1"/>
            </a:solidFill>
            <a:prstDash val="sysDash"/>
            <a:round/>
            <a:headEnd type="arrow" w="lg" len="lg"/>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a:stCxn id="16" idx="3"/>
            <a:endCxn id="15" idx="1"/>
          </p:cNvCxnSpPr>
          <p:nvPr/>
        </p:nvCxnSpPr>
        <p:spPr bwMode="auto">
          <a:xfrm>
            <a:off x="3441700" y="4248835"/>
            <a:ext cx="2336800" cy="0"/>
          </a:xfrm>
          <a:prstGeom prst="straightConnector1">
            <a:avLst/>
          </a:prstGeom>
          <a:solidFill>
            <a:srgbClr val="00FFFF"/>
          </a:solidFill>
          <a:ln w="19050" cap="flat" cmpd="sng" algn="ctr">
            <a:solidFill>
              <a:schemeClr val="tx1"/>
            </a:solidFill>
            <a:prstDash val="sysDash"/>
            <a:round/>
            <a:headEnd type="arrow" w="lg" len="lg"/>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矢印コネクタ 31"/>
          <p:cNvCxnSpPr>
            <a:stCxn id="23" idx="3"/>
            <a:endCxn id="22" idx="1"/>
          </p:cNvCxnSpPr>
          <p:nvPr/>
        </p:nvCxnSpPr>
        <p:spPr bwMode="auto">
          <a:xfrm>
            <a:off x="4267200" y="4981106"/>
            <a:ext cx="838200" cy="0"/>
          </a:xfrm>
          <a:prstGeom prst="straightConnector1">
            <a:avLst/>
          </a:prstGeom>
          <a:solidFill>
            <a:srgbClr val="00FFFF"/>
          </a:solidFill>
          <a:ln w="19050" cap="flat" cmpd="sng" algn="ctr">
            <a:solidFill>
              <a:schemeClr val="tx1"/>
            </a:solidFill>
            <a:prstDash val="sysDash"/>
            <a:round/>
            <a:headEnd type="arrow" w="lg" len="lg"/>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下カーブ矢印 39"/>
          <p:cNvSpPr/>
          <p:nvPr/>
        </p:nvSpPr>
        <p:spPr bwMode="auto">
          <a:xfrm>
            <a:off x="2133600" y="2590800"/>
            <a:ext cx="432000" cy="180000"/>
          </a:xfrm>
          <a:prstGeom prst="curvedDownArrow">
            <a:avLst/>
          </a:prstGeom>
          <a:gradFill>
            <a:gsLst>
              <a:gs pos="50000">
                <a:srgbClr val="3DBCEE"/>
              </a:gs>
              <a:gs pos="0">
                <a:schemeClr val="bg2">
                  <a:lumMod val="40000"/>
                  <a:lumOff val="60000"/>
                </a:schemeClr>
              </a:gs>
              <a:gs pos="50000">
                <a:schemeClr val="accent1">
                  <a:shade val="67500"/>
                  <a:satMod val="115000"/>
                </a:schemeClr>
              </a:gs>
              <a:gs pos="100000">
                <a:srgbClr val="339933"/>
              </a:gs>
            </a:gsLst>
            <a:lin ang="5400000" scaled="0"/>
          </a:gra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1" name="下カーブ矢印 40"/>
          <p:cNvSpPr/>
          <p:nvPr/>
        </p:nvSpPr>
        <p:spPr bwMode="auto">
          <a:xfrm>
            <a:off x="2844600" y="3314728"/>
            <a:ext cx="432000" cy="180000"/>
          </a:xfrm>
          <a:prstGeom prst="curvedDownArrow">
            <a:avLst/>
          </a:prstGeom>
          <a:gradFill>
            <a:gsLst>
              <a:gs pos="50000">
                <a:srgbClr val="3DBCEE"/>
              </a:gs>
              <a:gs pos="0">
                <a:schemeClr val="bg2">
                  <a:lumMod val="40000"/>
                  <a:lumOff val="60000"/>
                </a:schemeClr>
              </a:gs>
              <a:gs pos="50000">
                <a:schemeClr val="accent1">
                  <a:shade val="67500"/>
                  <a:satMod val="115000"/>
                </a:schemeClr>
              </a:gs>
              <a:gs pos="100000">
                <a:srgbClr val="339933"/>
              </a:gs>
            </a:gsLst>
            <a:lin ang="5400000" scaled="0"/>
          </a:gra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2" name="下カーブ矢印 41"/>
          <p:cNvSpPr/>
          <p:nvPr/>
        </p:nvSpPr>
        <p:spPr bwMode="auto">
          <a:xfrm>
            <a:off x="3581400" y="4035137"/>
            <a:ext cx="432000" cy="180000"/>
          </a:xfrm>
          <a:prstGeom prst="curvedDownArrow">
            <a:avLst/>
          </a:prstGeom>
          <a:gradFill>
            <a:gsLst>
              <a:gs pos="50000">
                <a:srgbClr val="3DBCEE"/>
              </a:gs>
              <a:gs pos="0">
                <a:schemeClr val="bg2">
                  <a:lumMod val="40000"/>
                  <a:lumOff val="60000"/>
                </a:schemeClr>
              </a:gs>
              <a:gs pos="50000">
                <a:schemeClr val="accent1">
                  <a:shade val="67500"/>
                  <a:satMod val="115000"/>
                </a:schemeClr>
              </a:gs>
              <a:gs pos="100000">
                <a:srgbClr val="339933"/>
              </a:gs>
            </a:gsLst>
            <a:lin ang="5400000" scaled="0"/>
          </a:gra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3" name="下カーブ矢印 42"/>
          <p:cNvSpPr/>
          <p:nvPr/>
        </p:nvSpPr>
        <p:spPr bwMode="auto">
          <a:xfrm>
            <a:off x="4368600" y="4773000"/>
            <a:ext cx="432000" cy="180000"/>
          </a:xfrm>
          <a:prstGeom prst="curvedDownArrow">
            <a:avLst/>
          </a:prstGeom>
          <a:gradFill>
            <a:gsLst>
              <a:gs pos="50000">
                <a:srgbClr val="3DBCEE"/>
              </a:gs>
              <a:gs pos="0">
                <a:schemeClr val="bg2">
                  <a:lumMod val="40000"/>
                  <a:lumOff val="60000"/>
                </a:schemeClr>
              </a:gs>
              <a:gs pos="50000">
                <a:schemeClr val="accent1">
                  <a:shade val="67500"/>
                  <a:satMod val="115000"/>
                </a:schemeClr>
              </a:gs>
              <a:gs pos="100000">
                <a:srgbClr val="339933"/>
              </a:gs>
            </a:gsLst>
            <a:lin ang="5400000" scaled="0"/>
          </a:gra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4" name="下カーブ矢印 43"/>
          <p:cNvSpPr/>
          <p:nvPr/>
        </p:nvSpPr>
        <p:spPr bwMode="auto">
          <a:xfrm flipH="1" flipV="1">
            <a:off x="2133600" y="2828661"/>
            <a:ext cx="432000" cy="180000"/>
          </a:xfrm>
          <a:prstGeom prst="curvedDownArrow">
            <a:avLst/>
          </a:prstGeom>
          <a:gradFill>
            <a:gsLst>
              <a:gs pos="50000">
                <a:srgbClr val="3DBCEE"/>
              </a:gs>
              <a:gs pos="0">
                <a:schemeClr val="bg2">
                  <a:lumMod val="40000"/>
                  <a:lumOff val="60000"/>
                </a:schemeClr>
              </a:gs>
              <a:gs pos="50000">
                <a:schemeClr val="accent1">
                  <a:shade val="67500"/>
                  <a:satMod val="115000"/>
                </a:schemeClr>
              </a:gs>
              <a:gs pos="100000">
                <a:srgbClr val="339933"/>
              </a:gs>
            </a:gsLst>
            <a:lin ang="5400000" scaled="0"/>
          </a:gra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0" name="下カーブ矢印 49"/>
          <p:cNvSpPr/>
          <p:nvPr/>
        </p:nvSpPr>
        <p:spPr bwMode="auto">
          <a:xfrm flipH="1" flipV="1">
            <a:off x="2828925" y="3553800"/>
            <a:ext cx="432000" cy="180000"/>
          </a:xfrm>
          <a:prstGeom prst="curvedDownArrow">
            <a:avLst/>
          </a:prstGeom>
          <a:gradFill>
            <a:gsLst>
              <a:gs pos="50000">
                <a:srgbClr val="3DBCEE"/>
              </a:gs>
              <a:gs pos="0">
                <a:schemeClr val="bg2">
                  <a:lumMod val="40000"/>
                  <a:lumOff val="60000"/>
                </a:schemeClr>
              </a:gs>
              <a:gs pos="50000">
                <a:schemeClr val="accent1">
                  <a:shade val="67500"/>
                  <a:satMod val="115000"/>
                </a:schemeClr>
              </a:gs>
              <a:gs pos="100000">
                <a:srgbClr val="339933"/>
              </a:gs>
            </a:gsLst>
            <a:lin ang="5400000" scaled="0"/>
          </a:gra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1" name="下カーブ矢印 50"/>
          <p:cNvSpPr/>
          <p:nvPr/>
        </p:nvSpPr>
        <p:spPr bwMode="auto">
          <a:xfrm flipH="1" flipV="1">
            <a:off x="3581400" y="4263026"/>
            <a:ext cx="432000" cy="180000"/>
          </a:xfrm>
          <a:prstGeom prst="curvedDownArrow">
            <a:avLst/>
          </a:prstGeom>
          <a:gradFill>
            <a:gsLst>
              <a:gs pos="50000">
                <a:srgbClr val="3DBCEE"/>
              </a:gs>
              <a:gs pos="0">
                <a:schemeClr val="bg2">
                  <a:lumMod val="40000"/>
                  <a:lumOff val="60000"/>
                </a:schemeClr>
              </a:gs>
              <a:gs pos="50000">
                <a:schemeClr val="accent1">
                  <a:shade val="67500"/>
                  <a:satMod val="115000"/>
                </a:schemeClr>
              </a:gs>
              <a:gs pos="100000">
                <a:srgbClr val="339933"/>
              </a:gs>
            </a:gsLst>
            <a:lin ang="5400000" scaled="0"/>
          </a:gra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2" name="下カーブ矢印 51"/>
          <p:cNvSpPr/>
          <p:nvPr/>
        </p:nvSpPr>
        <p:spPr bwMode="auto">
          <a:xfrm flipH="1" flipV="1">
            <a:off x="4368600" y="5011125"/>
            <a:ext cx="432001" cy="180000"/>
          </a:xfrm>
          <a:prstGeom prst="curvedDownArrow">
            <a:avLst/>
          </a:prstGeom>
          <a:gradFill>
            <a:gsLst>
              <a:gs pos="50000">
                <a:srgbClr val="3DBCEE"/>
              </a:gs>
              <a:gs pos="0">
                <a:schemeClr val="bg2">
                  <a:lumMod val="40000"/>
                  <a:lumOff val="60000"/>
                </a:schemeClr>
              </a:gs>
              <a:gs pos="50000">
                <a:schemeClr val="accent1">
                  <a:shade val="67500"/>
                  <a:satMod val="115000"/>
                </a:schemeClr>
              </a:gs>
              <a:gs pos="100000">
                <a:srgbClr val="339933"/>
              </a:gs>
            </a:gsLst>
            <a:lin ang="5400000" scaled="0"/>
          </a:gra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1371795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None/>
            </a:pPr>
            <a:r>
              <a:rPr kumimoji="0" lang="en-US" altLang="ja-JP" sz="4000" dirty="0" smtClean="0">
                <a:solidFill>
                  <a:schemeClr val="bg2"/>
                </a:solidFill>
                <a:latin typeface="ＭＳ Ｐゴシック" panose="020B0600070205080204" pitchFamily="50" charset="-128"/>
              </a:rPr>
              <a:t>◆</a:t>
            </a:r>
            <a:r>
              <a:rPr lang="ja-JP" altLang="en-US" sz="4000" dirty="0">
                <a:latin typeface="ＭＳ Ｐゴシック" panose="020B0600070205080204" pitchFamily="50" charset="-128"/>
              </a:rPr>
              <a:t>１章モデルベース開発と</a:t>
            </a:r>
            <a:r>
              <a:rPr lang="ja-JP" altLang="en-US" sz="4000" dirty="0" smtClean="0">
                <a:latin typeface="ＭＳ Ｐゴシック" panose="020B0600070205080204" pitchFamily="50" charset="-128"/>
              </a:rPr>
              <a:t>は</a:t>
            </a:r>
            <a:endParaRPr kumimoji="0" lang="ja-JP" altLang="en-US" dirty="0">
              <a:solidFill>
                <a:srgbClr val="000099"/>
              </a:solidFill>
              <a:latin typeface="ＭＳ Ｐゴシック" panose="020B0600070205080204" pitchFamily="50" charset="-128"/>
            </a:endParaRPr>
          </a:p>
        </p:txBody>
      </p:sp>
      <p:sp>
        <p:nvSpPr>
          <p:cNvPr id="3" name="正方形/長方形 2"/>
          <p:cNvSpPr/>
          <p:nvPr/>
        </p:nvSpPr>
        <p:spPr>
          <a:xfrm>
            <a:off x="825500" y="1371600"/>
            <a:ext cx="6489700" cy="646331"/>
          </a:xfrm>
          <a:prstGeom prst="rect">
            <a:avLst/>
          </a:prstGeom>
        </p:spPr>
        <p:txBody>
          <a:bodyPr wrap="square">
            <a:spAutoFit/>
          </a:bodyPr>
          <a:lstStyle/>
          <a:p>
            <a:pPr algn="l">
              <a:buFont typeface="Wingdings" pitchFamily="2" charset="2"/>
              <a:buNone/>
            </a:pPr>
            <a:r>
              <a:rPr lang="en-US" altLang="ja-JP" b="1" dirty="0" smtClean="0">
                <a:latin typeface="ＭＳ Ｐゴシック" panose="020B0600070205080204" pitchFamily="50" charset="-128"/>
              </a:rPr>
              <a:t>【</a:t>
            </a:r>
            <a:r>
              <a:rPr lang="ja-JP" altLang="en-US" b="1" dirty="0" smtClean="0">
                <a:latin typeface="ＭＳ Ｐゴシック" panose="020B0600070205080204" pitchFamily="50" charset="-128"/>
              </a:rPr>
              <a:t>制御モデルベース開発</a:t>
            </a:r>
            <a:r>
              <a:rPr lang="en-US" altLang="ja-JP" b="1" dirty="0" smtClean="0">
                <a:latin typeface="ＭＳ Ｐゴシック" panose="020B0600070205080204" pitchFamily="50" charset="-128"/>
              </a:rPr>
              <a:t>】</a:t>
            </a:r>
            <a:endParaRPr lang="en-US" altLang="ja-JP" b="1" dirty="0">
              <a:latin typeface="ＭＳ Ｐゴシック" panose="020B0600070205080204" pitchFamily="50" charset="-128"/>
            </a:endParaRPr>
          </a:p>
          <a:p>
            <a:pPr algn="l">
              <a:buFont typeface="Wingdings" pitchFamily="2" charset="2"/>
              <a:buNone/>
            </a:pPr>
            <a:r>
              <a:rPr lang="ja-JP" altLang="en-US" b="1" dirty="0">
                <a:latin typeface="ＭＳ Ｐゴシック" panose="020B0600070205080204" pitchFamily="50" charset="-128"/>
              </a:rPr>
              <a:t>   </a:t>
            </a:r>
            <a:r>
              <a:rPr lang="ja-JP" altLang="en-US" b="1" dirty="0" smtClean="0">
                <a:latin typeface="ＭＳ Ｐゴシック" panose="020B0600070205080204" pitchFamily="50" charset="-128"/>
              </a:rPr>
              <a:t>①以下のＶ字プロセスに沿った開発が必要</a:t>
            </a:r>
            <a:endParaRPr lang="ja-JP" altLang="en-US" b="1" dirty="0">
              <a:latin typeface="ＭＳ Ｐゴシック" panose="020B0600070205080204" pitchFamily="50" charset="-128"/>
            </a:endParaRPr>
          </a:p>
        </p:txBody>
      </p:sp>
      <p:sp>
        <p:nvSpPr>
          <p:cNvPr id="13" name="テキスト ボックス 12"/>
          <p:cNvSpPr txBox="1"/>
          <p:nvPr/>
        </p:nvSpPr>
        <p:spPr>
          <a:xfrm>
            <a:off x="5791200" y="5562600"/>
            <a:ext cx="1773598" cy="369332"/>
          </a:xfrm>
          <a:prstGeom prst="rect">
            <a:avLst/>
          </a:prstGeom>
          <a:noFill/>
          <a:ln>
            <a:noFill/>
          </a:ln>
        </p:spPr>
        <p:txBody>
          <a:bodyPr wrap="square" rtlCol="0">
            <a:spAutoFit/>
          </a:bodyPr>
          <a:lstStyle/>
          <a:p>
            <a:r>
              <a:rPr kumimoji="1" lang="ja-JP" altLang="en-US" dirty="0" smtClean="0">
                <a:latin typeface="ＭＳ Ｐゴシック" panose="020B0600070205080204" pitchFamily="50" charset="-128"/>
              </a:rPr>
              <a:t>製品コード生成</a:t>
            </a:r>
            <a:endParaRPr kumimoji="1" lang="ja-JP" altLang="en-US" dirty="0">
              <a:latin typeface="ＭＳ Ｐゴシック" panose="020B0600070205080204" pitchFamily="50" charset="-128"/>
            </a:endParaRPr>
          </a:p>
        </p:txBody>
      </p:sp>
      <p:sp>
        <p:nvSpPr>
          <p:cNvPr id="16" name="テキスト ボックス 15"/>
          <p:cNvSpPr txBox="1"/>
          <p:nvPr/>
        </p:nvSpPr>
        <p:spPr>
          <a:xfrm>
            <a:off x="588602" y="2076271"/>
            <a:ext cx="1773598" cy="369332"/>
          </a:xfrm>
          <a:prstGeom prst="rect">
            <a:avLst/>
          </a:prstGeom>
          <a:noFill/>
          <a:ln>
            <a:noFill/>
          </a:ln>
        </p:spPr>
        <p:txBody>
          <a:bodyPr wrap="square" rtlCol="0">
            <a:spAutoFit/>
          </a:bodyPr>
          <a:lstStyle/>
          <a:p>
            <a:r>
              <a:rPr lang="ja-JP" altLang="en-US" dirty="0" smtClean="0">
                <a:latin typeface="ＭＳ Ｐゴシック" panose="020B0600070205080204" pitchFamily="50" charset="-128"/>
              </a:rPr>
              <a:t>設計＆解析</a:t>
            </a:r>
            <a:endParaRPr kumimoji="1" lang="ja-JP" altLang="en-US" dirty="0">
              <a:latin typeface="ＭＳ Ｐゴシック" panose="020B0600070205080204" pitchFamily="50" charset="-128"/>
            </a:endParaRPr>
          </a:p>
        </p:txBody>
      </p:sp>
      <p:sp>
        <p:nvSpPr>
          <p:cNvPr id="18" name="テキスト ボックス 17"/>
          <p:cNvSpPr txBox="1"/>
          <p:nvPr/>
        </p:nvSpPr>
        <p:spPr>
          <a:xfrm>
            <a:off x="6677999" y="2017931"/>
            <a:ext cx="2161201" cy="369332"/>
          </a:xfrm>
          <a:prstGeom prst="rect">
            <a:avLst/>
          </a:prstGeom>
          <a:noFill/>
          <a:ln>
            <a:noFill/>
          </a:ln>
        </p:spPr>
        <p:txBody>
          <a:bodyPr wrap="square" rtlCol="0">
            <a:spAutoFit/>
          </a:bodyPr>
          <a:lstStyle/>
          <a:p>
            <a:r>
              <a:rPr lang="ja-JP" altLang="en-US" dirty="0" smtClean="0">
                <a:latin typeface="ＭＳ Ｐゴシック" panose="020B0600070205080204" pitchFamily="50" charset="-128"/>
              </a:rPr>
              <a:t>統合＆テスト・検証</a:t>
            </a:r>
            <a:endParaRPr kumimoji="1" lang="ja-JP" altLang="en-US" dirty="0">
              <a:latin typeface="ＭＳ Ｐゴシック" panose="020B0600070205080204" pitchFamily="50" charset="-128"/>
            </a:endParaRPr>
          </a:p>
        </p:txBody>
      </p:sp>
      <p:cxnSp>
        <p:nvCxnSpPr>
          <p:cNvPr id="6" name="直線コネクタ 5"/>
          <p:cNvCxnSpPr/>
          <p:nvPr/>
        </p:nvCxnSpPr>
        <p:spPr bwMode="auto">
          <a:xfrm>
            <a:off x="1631950" y="2895600"/>
            <a:ext cx="3120051" cy="2851666"/>
          </a:xfrm>
          <a:prstGeom prst="line">
            <a:avLst/>
          </a:prstGeom>
          <a:solidFill>
            <a:srgbClr val="00FFFF"/>
          </a:solidFill>
          <a:ln w="5080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コネクタ 20"/>
          <p:cNvCxnSpPr/>
          <p:nvPr/>
        </p:nvCxnSpPr>
        <p:spPr bwMode="auto">
          <a:xfrm flipH="1">
            <a:off x="4752003" y="2895600"/>
            <a:ext cx="2563197" cy="2818954"/>
          </a:xfrm>
          <a:prstGeom prst="line">
            <a:avLst/>
          </a:prstGeom>
          <a:solidFill>
            <a:srgbClr val="00FFFF"/>
          </a:solidFill>
          <a:ln w="508000" cap="flat" cmpd="sng" algn="ctr">
            <a:solidFill>
              <a:srgbClr val="FF66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テキスト ボックス 11"/>
          <p:cNvSpPr txBox="1"/>
          <p:nvPr/>
        </p:nvSpPr>
        <p:spPr>
          <a:xfrm>
            <a:off x="6629400" y="2477869"/>
            <a:ext cx="1460500" cy="646331"/>
          </a:xfrm>
          <a:prstGeom prst="rect">
            <a:avLst/>
          </a:prstGeom>
          <a:solidFill>
            <a:schemeClr val="bg1"/>
          </a:solidFill>
          <a:ln>
            <a:solidFill>
              <a:schemeClr val="bg2">
                <a:lumMod val="60000"/>
                <a:lumOff val="40000"/>
              </a:schemeClr>
            </a:solidFill>
          </a:ln>
        </p:spPr>
        <p:txBody>
          <a:bodyPr wrap="square" rtlCol="0">
            <a:spAutoFit/>
          </a:bodyPr>
          <a:lstStyle/>
          <a:p>
            <a:r>
              <a:rPr kumimoji="1" lang="ja-JP" altLang="en-US" dirty="0" smtClean="0">
                <a:latin typeface="ＭＳ Ｐゴシック" panose="020B0600070205080204" pitchFamily="50" charset="-128"/>
              </a:rPr>
              <a:t>製品</a:t>
            </a:r>
            <a:endParaRPr kumimoji="1"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テスト・検証</a:t>
            </a:r>
            <a:endParaRPr kumimoji="1" lang="ja-JP" altLang="en-US" dirty="0">
              <a:latin typeface="ＭＳ Ｐゴシック" panose="020B0600070205080204" pitchFamily="50" charset="-128"/>
            </a:endParaRPr>
          </a:p>
        </p:txBody>
      </p:sp>
      <p:sp>
        <p:nvSpPr>
          <p:cNvPr id="11" name="テキスト ボックス 10"/>
          <p:cNvSpPr txBox="1"/>
          <p:nvPr/>
        </p:nvSpPr>
        <p:spPr>
          <a:xfrm>
            <a:off x="6019800" y="3468469"/>
            <a:ext cx="1460500" cy="646331"/>
          </a:xfrm>
          <a:prstGeom prst="rect">
            <a:avLst/>
          </a:prstGeom>
          <a:solidFill>
            <a:srgbClr val="00CC66"/>
          </a:solidFill>
          <a:ln>
            <a:solidFill>
              <a:schemeClr val="bg2">
                <a:lumMod val="60000"/>
                <a:lumOff val="40000"/>
              </a:schemeClr>
            </a:solidFill>
          </a:ln>
        </p:spPr>
        <p:txBody>
          <a:bodyPr wrap="square" rtlCol="0">
            <a:spAutoFit/>
          </a:bodyPr>
          <a:lstStyle/>
          <a:p>
            <a:r>
              <a:rPr kumimoji="1" lang="ja-JP" altLang="en-US" dirty="0" smtClean="0">
                <a:latin typeface="ＭＳ Ｐゴシック" panose="020B0600070205080204" pitchFamily="50" charset="-128"/>
              </a:rPr>
              <a:t>制御対象との結合テスト</a:t>
            </a:r>
            <a:endParaRPr kumimoji="1" lang="ja-JP" altLang="en-US" dirty="0">
              <a:latin typeface="ＭＳ Ｐゴシック" panose="020B0600070205080204" pitchFamily="50" charset="-128"/>
            </a:endParaRPr>
          </a:p>
        </p:txBody>
      </p:sp>
      <p:sp>
        <p:nvSpPr>
          <p:cNvPr id="10" name="テキスト ボックス 9"/>
          <p:cNvSpPr txBox="1"/>
          <p:nvPr/>
        </p:nvSpPr>
        <p:spPr>
          <a:xfrm>
            <a:off x="5181600" y="4419600"/>
            <a:ext cx="1460500" cy="646331"/>
          </a:xfrm>
          <a:prstGeom prst="rect">
            <a:avLst/>
          </a:prstGeom>
          <a:solidFill>
            <a:srgbClr val="33CC33"/>
          </a:solidFill>
          <a:ln>
            <a:solidFill>
              <a:schemeClr val="bg2">
                <a:lumMod val="60000"/>
                <a:lumOff val="40000"/>
              </a:schemeClr>
            </a:solidFill>
          </a:ln>
        </p:spPr>
        <p:txBody>
          <a:bodyPr wrap="square" rtlCol="0">
            <a:spAutoFit/>
          </a:bodyPr>
          <a:lstStyle/>
          <a:p>
            <a:r>
              <a:rPr kumimoji="1" lang="ja-JP" altLang="en-US" dirty="0" smtClean="0">
                <a:latin typeface="ＭＳ Ｐゴシック" panose="020B0600070205080204" pitchFamily="50" charset="-128"/>
              </a:rPr>
              <a:t>制御系単体テスト・検証</a:t>
            </a:r>
            <a:endParaRPr kumimoji="1" lang="ja-JP" altLang="en-US" dirty="0">
              <a:latin typeface="ＭＳ Ｐゴシック" panose="020B0600070205080204" pitchFamily="50" charset="-128"/>
            </a:endParaRPr>
          </a:p>
        </p:txBody>
      </p:sp>
      <p:sp>
        <p:nvSpPr>
          <p:cNvPr id="8" name="テキスト ボックス 7"/>
          <p:cNvSpPr txBox="1"/>
          <p:nvPr/>
        </p:nvSpPr>
        <p:spPr>
          <a:xfrm>
            <a:off x="2730500" y="4419600"/>
            <a:ext cx="1460500" cy="646331"/>
          </a:xfrm>
          <a:prstGeom prst="rect">
            <a:avLst/>
          </a:prstGeom>
          <a:solidFill>
            <a:srgbClr val="33CC33"/>
          </a:solidFill>
          <a:ln>
            <a:solidFill>
              <a:schemeClr val="bg2">
                <a:lumMod val="60000"/>
                <a:lumOff val="40000"/>
              </a:schemeClr>
            </a:solidFill>
          </a:ln>
        </p:spPr>
        <p:txBody>
          <a:bodyPr wrap="square" rtlCol="0" anchor="ctr" anchorCtr="1">
            <a:noAutofit/>
          </a:bodyPr>
          <a:lstStyle/>
          <a:p>
            <a:r>
              <a:rPr kumimoji="1" lang="ja-JP" altLang="en-US" dirty="0" smtClean="0">
                <a:latin typeface="ＭＳ Ｐゴシック" panose="020B0600070205080204" pitchFamily="50" charset="-128"/>
              </a:rPr>
              <a:t>制御系設計</a:t>
            </a:r>
            <a:endParaRPr kumimoji="1" lang="ja-JP" altLang="en-US" dirty="0">
              <a:latin typeface="ＭＳ Ｐゴシック" panose="020B0600070205080204" pitchFamily="50" charset="-128"/>
            </a:endParaRPr>
          </a:p>
        </p:txBody>
      </p:sp>
      <p:sp>
        <p:nvSpPr>
          <p:cNvPr id="7" name="テキスト ボックス 6"/>
          <p:cNvSpPr txBox="1"/>
          <p:nvPr/>
        </p:nvSpPr>
        <p:spPr>
          <a:xfrm>
            <a:off x="1663700" y="3468469"/>
            <a:ext cx="1460500" cy="646331"/>
          </a:xfrm>
          <a:prstGeom prst="rect">
            <a:avLst/>
          </a:prstGeom>
          <a:solidFill>
            <a:srgbClr val="00CC66"/>
          </a:solidFill>
          <a:ln>
            <a:solidFill>
              <a:schemeClr val="bg2">
                <a:lumMod val="60000"/>
                <a:lumOff val="40000"/>
              </a:schemeClr>
            </a:solidFill>
          </a:ln>
        </p:spPr>
        <p:txBody>
          <a:bodyPr wrap="square" rtlCol="0">
            <a:spAutoFit/>
          </a:bodyPr>
          <a:lstStyle/>
          <a:p>
            <a:r>
              <a:rPr kumimoji="1" lang="ja-JP" altLang="en-US" dirty="0" smtClean="0">
                <a:latin typeface="ＭＳ Ｐゴシック" panose="020B0600070205080204" pitchFamily="50" charset="-128"/>
              </a:rPr>
              <a:t>制御対象のモデリング</a:t>
            </a:r>
            <a:endParaRPr kumimoji="1" lang="ja-JP" altLang="en-US" dirty="0">
              <a:latin typeface="ＭＳ Ｐゴシック" panose="020B0600070205080204" pitchFamily="50" charset="-128"/>
            </a:endParaRPr>
          </a:p>
        </p:txBody>
      </p:sp>
      <p:sp>
        <p:nvSpPr>
          <p:cNvPr id="4" name="テキスト ボックス 3"/>
          <p:cNvSpPr txBox="1"/>
          <p:nvPr/>
        </p:nvSpPr>
        <p:spPr>
          <a:xfrm>
            <a:off x="901700" y="2477869"/>
            <a:ext cx="1460500" cy="646331"/>
          </a:xfrm>
          <a:prstGeom prst="rect">
            <a:avLst/>
          </a:prstGeom>
          <a:solidFill>
            <a:schemeClr val="bg1"/>
          </a:solidFill>
          <a:ln>
            <a:solidFill>
              <a:schemeClr val="bg2">
                <a:lumMod val="60000"/>
                <a:lumOff val="40000"/>
              </a:schemeClr>
            </a:solidFill>
          </a:ln>
        </p:spPr>
        <p:txBody>
          <a:bodyPr wrap="square" rtlCol="0" anchor="ctr" anchorCtr="1">
            <a:noAutofit/>
          </a:bodyPr>
          <a:lstStyle/>
          <a:p>
            <a:r>
              <a:rPr kumimoji="1" lang="ja-JP" altLang="en-US" dirty="0" smtClean="0">
                <a:latin typeface="ＭＳ Ｐゴシック" panose="020B0600070205080204" pitchFamily="50" charset="-128"/>
              </a:rPr>
              <a:t>制御仕様</a:t>
            </a:r>
            <a:endParaRPr kumimoji="1" lang="ja-JP" altLang="en-US" dirty="0">
              <a:latin typeface="ＭＳ Ｐゴシック" panose="020B0600070205080204" pitchFamily="50" charset="-128"/>
            </a:endParaRPr>
          </a:p>
        </p:txBody>
      </p:sp>
      <p:sp>
        <p:nvSpPr>
          <p:cNvPr id="9" name="テキスト ボックス 8"/>
          <p:cNvSpPr txBox="1"/>
          <p:nvPr/>
        </p:nvSpPr>
        <p:spPr>
          <a:xfrm>
            <a:off x="3865202" y="5410200"/>
            <a:ext cx="1773598" cy="608709"/>
          </a:xfrm>
          <a:prstGeom prst="rect">
            <a:avLst/>
          </a:prstGeom>
          <a:solidFill>
            <a:srgbClr val="006600"/>
          </a:solidFill>
          <a:ln>
            <a:solidFill>
              <a:schemeClr val="bg2">
                <a:lumMod val="60000"/>
                <a:lumOff val="40000"/>
              </a:schemeClr>
            </a:solidFill>
          </a:ln>
        </p:spPr>
        <p:txBody>
          <a:bodyPr wrap="square" rtlCol="0" anchor="ctr" anchorCtr="1">
            <a:noAutofit/>
          </a:bodyPr>
          <a:lstStyle/>
          <a:p>
            <a:r>
              <a:rPr kumimoji="1" lang="ja-JP" altLang="en-US" dirty="0" smtClean="0">
                <a:latin typeface="ＭＳ Ｐゴシック" panose="020B0600070205080204" pitchFamily="50" charset="-128"/>
              </a:rPr>
              <a:t>制御ソフト実装</a:t>
            </a:r>
            <a:endParaRPr kumimoji="1" lang="ja-JP" altLang="en-US"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11</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3707981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1560514"/>
            <a:ext cx="8229600" cy="423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2.1 MATLAB</a:t>
            </a:r>
            <a:r>
              <a:rPr lang="ja-JP" altLang="en-US" sz="2800" dirty="0" smtClean="0">
                <a:latin typeface="ＭＳ Ｐゴシック" panose="020B0600070205080204" pitchFamily="50" charset="-128"/>
                <a:ea typeface="ＭＳ Ｐゴシック" panose="020B0600070205080204" pitchFamily="50" charset="-128"/>
              </a:rPr>
              <a:t>とは</a:t>
            </a:r>
            <a:endParaRPr lang="en-US" altLang="ja-JP" sz="2800" dirty="0" smtClean="0">
              <a:latin typeface="ＭＳ Ｐゴシック" panose="020B0600070205080204" pitchFamily="50" charset="-128"/>
              <a:ea typeface="ＭＳ Ｐゴシック" panose="020B0600070205080204" pitchFamily="50" charset="-128"/>
            </a:endParaRPr>
          </a:p>
          <a:p>
            <a:pPr marL="0" indent="0">
              <a:buNone/>
            </a:pPr>
            <a:r>
              <a:rPr lang="en-US" altLang="ja-JP" sz="2400" dirty="0" smtClean="0">
                <a:latin typeface="ＭＳ Ｐゴシック" panose="020B0600070205080204" pitchFamily="50" charset="-128"/>
                <a:ea typeface="ＭＳ Ｐゴシック" panose="020B0600070205080204" pitchFamily="50" charset="-128"/>
              </a:rPr>
              <a:t>MATLAB</a:t>
            </a:r>
            <a:r>
              <a:rPr lang="ja-JP" altLang="en-US" sz="2400" dirty="0" smtClean="0">
                <a:latin typeface="ＭＳ Ｐゴシック" panose="020B0600070205080204" pitchFamily="50" charset="-128"/>
                <a:ea typeface="ＭＳ Ｐゴシック" panose="020B0600070205080204" pitchFamily="50" charset="-128"/>
              </a:rPr>
              <a:t>とは、</a:t>
            </a:r>
            <a:r>
              <a:rPr lang="en-US" altLang="ja-JP" sz="2400" dirty="0" smtClean="0">
                <a:latin typeface="ＭＳ Ｐゴシック" panose="020B0600070205080204" pitchFamily="50" charset="-128"/>
                <a:ea typeface="ＭＳ Ｐゴシック" panose="020B0600070205080204" pitchFamily="50" charset="-128"/>
              </a:rPr>
              <a:t>Matrix</a:t>
            </a:r>
            <a:r>
              <a:rPr lang="ja-JP" altLang="en-US" sz="2400" dirty="0" smtClean="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Laboratory</a:t>
            </a:r>
            <a:r>
              <a:rPr lang="ja-JP" altLang="en-US" sz="2400" dirty="0" smtClean="0">
                <a:latin typeface="ＭＳ Ｐゴシック" panose="020B0600070205080204" pitchFamily="50" charset="-128"/>
                <a:ea typeface="ＭＳ Ｐゴシック" panose="020B0600070205080204" pitchFamily="50" charset="-128"/>
              </a:rPr>
              <a:t>を略したもので、行列（</a:t>
            </a:r>
            <a:r>
              <a:rPr lang="en-US" altLang="ja-JP" sz="2400" dirty="0" smtClean="0">
                <a:latin typeface="ＭＳ Ｐゴシック" panose="020B0600070205080204" pitchFamily="50" charset="-128"/>
                <a:ea typeface="ＭＳ Ｐゴシック" panose="020B0600070205080204" pitchFamily="50" charset="-128"/>
              </a:rPr>
              <a:t>Matrix</a:t>
            </a:r>
            <a:r>
              <a:rPr lang="ja-JP" altLang="en-US" sz="2400" dirty="0" smtClean="0">
                <a:latin typeface="ＭＳ Ｐゴシック" panose="020B0600070205080204" pitchFamily="50" charset="-128"/>
                <a:ea typeface="ＭＳ Ｐゴシック" panose="020B0600070205080204" pitchFamily="50" charset="-128"/>
              </a:rPr>
              <a:t>）操作を得意とするツールです。</a:t>
            </a:r>
            <a:endParaRPr lang="ja-JP" altLang="en-US" sz="2400" dirty="0">
              <a:latin typeface="ＭＳ Ｐゴシック" panose="020B0600070205080204" pitchFamily="50" charset="-128"/>
              <a:ea typeface="ＭＳ Ｐゴシック" panose="020B0600070205080204" pitchFamily="50" charset="-128"/>
            </a:endParaRPr>
          </a:p>
          <a:p>
            <a:pPr marL="0" indent="0">
              <a:buNone/>
            </a:pPr>
            <a:r>
              <a:rPr lang="en-US" altLang="ja-JP" sz="2400" dirty="0" smtClean="0">
                <a:latin typeface="ＭＳ Ｐゴシック" panose="020B0600070205080204" pitchFamily="50" charset="-128"/>
                <a:ea typeface="ＭＳ Ｐゴシック" panose="020B0600070205080204" pitchFamily="50" charset="-128"/>
              </a:rPr>
              <a:t>MATLAB</a:t>
            </a:r>
            <a:r>
              <a:rPr lang="ja-JP" altLang="en-US" sz="2400" dirty="0" smtClean="0">
                <a:latin typeface="ＭＳ Ｐゴシック" panose="020B0600070205080204" pitchFamily="50" charset="-128"/>
                <a:ea typeface="ＭＳ Ｐゴシック" panose="020B0600070205080204" pitchFamily="50" charset="-128"/>
              </a:rPr>
              <a:t>はコマンドを打ち込んで動作するツールで、一見すると時代遅れにも見えますが、</a:t>
            </a:r>
            <a:r>
              <a:rPr lang="en-US" altLang="ja-JP" sz="2400" dirty="0" smtClean="0">
                <a:latin typeface="ＭＳ Ｐゴシック" panose="020B0600070205080204" pitchFamily="50" charset="-128"/>
                <a:ea typeface="ＭＳ Ｐゴシック" panose="020B0600070205080204" pitchFamily="50" charset="-128"/>
              </a:rPr>
              <a:t>MATLAB</a:t>
            </a:r>
            <a:r>
              <a:rPr lang="ja-JP" altLang="en-US" sz="2400" dirty="0" smtClean="0">
                <a:latin typeface="ＭＳ Ｐゴシック" panose="020B0600070205080204" pitchFamily="50" charset="-128"/>
                <a:ea typeface="ＭＳ Ｐゴシック" panose="020B0600070205080204" pitchFamily="50" charset="-128"/>
              </a:rPr>
              <a:t>は</a:t>
            </a:r>
            <a:r>
              <a:rPr lang="en-US" altLang="ja-JP" sz="2400" dirty="0" smtClean="0">
                <a:latin typeface="ＭＳ Ｐゴシック" panose="020B0600070205080204" pitchFamily="50" charset="-128"/>
                <a:ea typeface="ＭＳ Ｐゴシック" panose="020B0600070205080204" pitchFamily="50" charset="-128"/>
              </a:rPr>
              <a:t>Windows</a:t>
            </a:r>
            <a:r>
              <a:rPr lang="ja-JP" altLang="en-US" sz="2400" dirty="0" smtClean="0">
                <a:latin typeface="ＭＳ Ｐゴシック" panose="020B0600070205080204" pitchFamily="50" charset="-128"/>
                <a:ea typeface="ＭＳ Ｐゴシック" panose="020B0600070205080204" pitchFamily="50" charset="-128"/>
              </a:rPr>
              <a:t>が登場する前からあるツールのため、コマンドでの動作となっています。</a:t>
            </a:r>
            <a:endParaRPr lang="en-US" altLang="ja-JP" sz="2400" dirty="0" smtClean="0">
              <a:latin typeface="ＭＳ Ｐゴシック" panose="020B0600070205080204" pitchFamily="50" charset="-128"/>
              <a:ea typeface="ＭＳ Ｐゴシック" panose="020B0600070205080204" pitchFamily="50" charset="-128"/>
            </a:endParaRPr>
          </a:p>
          <a:p>
            <a:pPr marL="0" indent="0">
              <a:buNone/>
            </a:pPr>
            <a:r>
              <a:rPr lang="ja-JP" altLang="en-US" sz="2400" dirty="0" smtClean="0">
                <a:latin typeface="ＭＳ Ｐゴシック" panose="020B0600070205080204" pitchFamily="50" charset="-128"/>
                <a:ea typeface="ＭＳ Ｐゴシック" panose="020B0600070205080204" pitchFamily="50" charset="-128"/>
              </a:rPr>
              <a:t>現在</a:t>
            </a:r>
            <a:r>
              <a:rPr lang="ja-JP" altLang="en-US" sz="2400" dirty="0">
                <a:latin typeface="ＭＳ Ｐゴシック" panose="020B0600070205080204" pitchFamily="50" charset="-128"/>
                <a:ea typeface="ＭＳ Ｐゴシック" panose="020B0600070205080204" pitchFamily="50" charset="-128"/>
              </a:rPr>
              <a:t>では</a:t>
            </a:r>
            <a:r>
              <a:rPr lang="ja-JP" altLang="en-US" sz="2400" dirty="0" smtClean="0">
                <a:latin typeface="ＭＳ Ｐゴシック" panose="020B0600070205080204" pitchFamily="50" charset="-128"/>
                <a:ea typeface="ＭＳ Ｐゴシック" panose="020B0600070205080204" pitchFamily="50" charset="-128"/>
              </a:rPr>
              <a:t>、ツールボックスと呼ばれる各領域に特化した機能が追加されています。その機能の一つが</a:t>
            </a:r>
            <a:r>
              <a:rPr lang="en-US" altLang="ja-JP" sz="2400" dirty="0" smtClean="0">
                <a:latin typeface="ＭＳ Ｐゴシック" panose="020B0600070205080204" pitchFamily="50" charset="-128"/>
                <a:ea typeface="ＭＳ Ｐゴシック" panose="020B0600070205080204" pitchFamily="50" charset="-128"/>
              </a:rPr>
              <a:t>Simulink</a:t>
            </a:r>
            <a:r>
              <a:rPr lang="ja-JP" altLang="en-US" sz="2400" dirty="0" smtClean="0">
                <a:latin typeface="ＭＳ Ｐゴシック" panose="020B0600070205080204" pitchFamily="50" charset="-128"/>
                <a:ea typeface="ＭＳ Ｐゴシック" panose="020B0600070205080204" pitchFamily="50" charset="-128"/>
              </a:rPr>
              <a:t>で、グラフィカルなユーザーインターフェースを持つツールになっています。</a:t>
            </a:r>
            <a:endParaRPr lang="ja-JP" altLang="en-US" sz="2400" dirty="0">
              <a:latin typeface="ＭＳ Ｐゴシック" panose="020B0600070205080204" pitchFamily="50" charset="-128"/>
              <a:ea typeface="ＭＳ Ｐゴシック" panose="020B0600070205080204" pitchFamily="50" charset="-128"/>
            </a:endParaRPr>
          </a:p>
        </p:txBody>
      </p:sp>
      <p:sp>
        <p:nvSpPr>
          <p:cNvPr id="17"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２章</a:t>
            </a:r>
            <a:r>
              <a:rPr lang="en-US" altLang="ja-JP" sz="4000" dirty="0" smtClean="0">
                <a:latin typeface="ＭＳ Ｐゴシック" panose="020B0600070205080204" pitchFamily="50" charset="-128"/>
              </a:rPr>
              <a:t>MATLAB/Simulink</a:t>
            </a:r>
            <a:r>
              <a:rPr lang="ja-JP" altLang="en-US" sz="4000" dirty="0" smtClean="0">
                <a:latin typeface="ＭＳ Ｐゴシック" panose="020B0600070205080204" pitchFamily="50" charset="-128"/>
              </a:rPr>
              <a:t>の概要</a:t>
            </a:r>
            <a:endParaRPr kumimoji="0" lang="ja-JP" altLang="en-US" dirty="0">
              <a:solidFill>
                <a:srgbClr val="000099"/>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12</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197043963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1484314"/>
            <a:ext cx="8229600" cy="4383086"/>
          </a:xfrm>
        </p:spPr>
        <p:txBody>
          <a:bodyPr/>
          <a:lstStyle/>
          <a:p>
            <a:pPr marL="274320" indent="-274320" fontAlgn="auto">
              <a:spcAft>
                <a:spcPts val="0"/>
              </a:spcAft>
              <a:buFont typeface="Wingdings"/>
              <a:buNone/>
              <a:defRPr/>
            </a:pPr>
            <a:r>
              <a:rPr lang="en-US" altLang="ja-JP" sz="2800" b="1" dirty="0" smtClean="0">
                <a:latin typeface="ＭＳ Ｐゴシック" panose="020B0600070205080204" pitchFamily="50" charset="-128"/>
                <a:ea typeface="ＭＳ Ｐゴシック" panose="020B0600070205080204" pitchFamily="50" charset="-128"/>
              </a:rPr>
              <a:t>【MATLAB</a:t>
            </a:r>
            <a:r>
              <a:rPr lang="ja-JP" altLang="en-US" sz="2800" b="1" dirty="0" smtClean="0">
                <a:latin typeface="ＭＳ Ｐゴシック" panose="020B0600070205080204" pitchFamily="50" charset="-128"/>
                <a:ea typeface="ＭＳ Ｐゴシック" panose="020B0600070205080204" pitchFamily="50" charset="-128"/>
              </a:rPr>
              <a:t>の主</a:t>
            </a:r>
            <a:r>
              <a:rPr lang="ja-JP" altLang="en-US" sz="2800" b="1" dirty="0">
                <a:latin typeface="ＭＳ Ｐゴシック" panose="020B0600070205080204" pitchFamily="50" charset="-128"/>
                <a:ea typeface="ＭＳ Ｐゴシック" panose="020B0600070205080204" pitchFamily="50" charset="-128"/>
              </a:rPr>
              <a:t>な機能</a:t>
            </a:r>
            <a:r>
              <a:rPr lang="en-US" altLang="ja-JP" sz="2800" b="1" dirty="0">
                <a:latin typeface="ＭＳ Ｐゴシック" panose="020B0600070205080204" pitchFamily="50" charset="-128"/>
                <a:ea typeface="ＭＳ Ｐゴシック" panose="020B0600070205080204" pitchFamily="50" charset="-128"/>
              </a:rPr>
              <a:t>】</a:t>
            </a: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・データの入出力</a:t>
            </a:r>
            <a:endParaRPr lang="en-US" altLang="ja-JP" sz="2800" b="1" dirty="0">
              <a:latin typeface="ＭＳ Ｐゴシック" panose="020B0600070205080204" pitchFamily="50" charset="-128"/>
              <a:ea typeface="ＭＳ Ｐゴシック" panose="020B0600070205080204" pitchFamily="50" charset="-128"/>
            </a:endParaRP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・データの解析</a:t>
            </a:r>
            <a:endParaRPr lang="en-US" altLang="ja-JP" sz="2800" b="1" dirty="0">
              <a:latin typeface="ＭＳ Ｐゴシック" panose="020B0600070205080204" pitchFamily="50" charset="-128"/>
              <a:ea typeface="ＭＳ Ｐゴシック" panose="020B0600070205080204" pitchFamily="50" charset="-128"/>
            </a:endParaRP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・数値および数式計算</a:t>
            </a:r>
            <a:endParaRPr lang="en-US" altLang="ja-JP" sz="2800" b="1" dirty="0">
              <a:latin typeface="ＭＳ Ｐゴシック" panose="020B0600070205080204" pitchFamily="50" charset="-128"/>
              <a:ea typeface="ＭＳ Ｐゴシック" panose="020B0600070205080204" pitchFamily="50" charset="-128"/>
            </a:endParaRP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・データのグラフィックス化</a:t>
            </a:r>
            <a:endParaRPr lang="en-US" altLang="ja-JP" sz="2800" b="1" dirty="0">
              <a:latin typeface="ＭＳ Ｐゴシック" panose="020B0600070205080204" pitchFamily="50" charset="-128"/>
              <a:ea typeface="ＭＳ Ｐゴシック" panose="020B0600070205080204" pitchFamily="50" charset="-128"/>
            </a:endParaRP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・信号および画像処理</a:t>
            </a:r>
            <a:endParaRPr lang="en-US" altLang="ja-JP" sz="2800" b="1" dirty="0">
              <a:latin typeface="ＭＳ Ｐゴシック" panose="020B0600070205080204" pitchFamily="50" charset="-128"/>
              <a:ea typeface="ＭＳ Ｐゴシック" panose="020B0600070205080204" pitchFamily="50" charset="-128"/>
            </a:endParaRP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・計算や処理手順の開発</a:t>
            </a:r>
            <a:endParaRPr lang="en-US" altLang="ja-JP" sz="2800" b="1" dirty="0">
              <a:latin typeface="ＭＳ Ｐゴシック" panose="020B0600070205080204" pitchFamily="50" charset="-128"/>
              <a:ea typeface="ＭＳ Ｐゴシック" panose="020B0600070205080204" pitchFamily="50" charset="-128"/>
            </a:endParaRP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a:t>
            </a:r>
            <a:r>
              <a:rPr lang="en-US" altLang="ja-JP" sz="2800" b="1" dirty="0">
                <a:latin typeface="ＭＳ Ｐゴシック" panose="020B0600070205080204" pitchFamily="50" charset="-128"/>
                <a:ea typeface="ＭＳ Ｐゴシック" panose="020B0600070205080204" pitchFamily="50" charset="-128"/>
              </a:rPr>
              <a:t>C,C++,Java</a:t>
            </a:r>
            <a:r>
              <a:rPr lang="ja-JP" altLang="en-US" sz="2800" b="1" dirty="0">
                <a:latin typeface="ＭＳ Ｐゴシック" panose="020B0600070205080204" pitchFamily="50" charset="-128"/>
                <a:ea typeface="ＭＳ Ｐゴシック" panose="020B0600070205080204" pitchFamily="50" charset="-128"/>
              </a:rPr>
              <a:t>などのプログラミング言語との統合</a:t>
            </a:r>
            <a:endParaRPr lang="en-US" altLang="ja-JP" sz="2800" b="1" dirty="0">
              <a:latin typeface="ＭＳ Ｐゴシック" panose="020B0600070205080204" pitchFamily="50" charset="-128"/>
              <a:ea typeface="ＭＳ Ｐゴシック" panose="020B0600070205080204" pitchFamily="50" charset="-128"/>
            </a:endParaRPr>
          </a:p>
        </p:txBody>
      </p:sp>
      <p:sp>
        <p:nvSpPr>
          <p:cNvPr id="17"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２章</a:t>
            </a:r>
            <a:r>
              <a:rPr lang="en-US" altLang="ja-JP" sz="4000" dirty="0" smtClean="0">
                <a:latin typeface="ＭＳ Ｐゴシック" panose="020B0600070205080204" pitchFamily="50" charset="-128"/>
              </a:rPr>
              <a:t>MATLAB/Simulink</a:t>
            </a:r>
            <a:r>
              <a:rPr lang="ja-JP" altLang="en-US" sz="4000" dirty="0" smtClean="0">
                <a:latin typeface="ＭＳ Ｐゴシック" panose="020B0600070205080204" pitchFamily="50" charset="-128"/>
              </a:rPr>
              <a:t>の概要</a:t>
            </a:r>
            <a:endParaRPr kumimoji="0" lang="ja-JP" altLang="en-US" dirty="0">
              <a:solidFill>
                <a:srgbClr val="000099"/>
              </a:solidFill>
              <a:latin typeface="ＭＳ Ｐゴシック" panose="020B0600070205080204" pitchFamily="50" charset="-128"/>
            </a:endParaRPr>
          </a:p>
        </p:txBody>
      </p:sp>
      <p:pic>
        <p:nvPicPr>
          <p:cNvPr id="6" name="図 3" descr="matlab02.gif"/>
          <p:cNvPicPr>
            <a:picLocks noChangeAspect="1"/>
          </p:cNvPicPr>
          <p:nvPr/>
        </p:nvPicPr>
        <p:blipFill>
          <a:blip r:embed="rId3" cstate="print"/>
          <a:srcRect/>
          <a:stretch>
            <a:fillRect/>
          </a:stretch>
        </p:blipFill>
        <p:spPr bwMode="auto">
          <a:xfrm>
            <a:off x="4762500" y="1500188"/>
            <a:ext cx="4000500" cy="2971800"/>
          </a:xfrm>
          <a:prstGeom prst="rect">
            <a:avLst/>
          </a:prstGeom>
          <a:noFill/>
          <a:ln w="9525">
            <a:noFill/>
            <a:miter lim="800000"/>
            <a:headEnd/>
            <a:tailEnd/>
          </a:ln>
        </p:spPr>
      </p:pic>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13</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309907884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1484314"/>
            <a:ext cx="8534400" cy="47640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2.2 Simulink</a:t>
            </a:r>
            <a:r>
              <a:rPr lang="ja-JP" altLang="en-US" sz="2800" dirty="0" smtClean="0">
                <a:latin typeface="ＭＳ Ｐゴシック" panose="020B0600070205080204" pitchFamily="50" charset="-128"/>
                <a:ea typeface="ＭＳ Ｐゴシック" panose="020B0600070205080204" pitchFamily="50" charset="-128"/>
              </a:rPr>
              <a:t>とは</a:t>
            </a:r>
            <a:endParaRPr lang="en-US" altLang="ja-JP" sz="2800" dirty="0" smtClean="0">
              <a:latin typeface="ＭＳ Ｐゴシック" panose="020B0600070205080204" pitchFamily="50" charset="-128"/>
              <a:ea typeface="ＭＳ Ｐゴシック" panose="020B0600070205080204" pitchFamily="50" charset="-128"/>
            </a:endParaRPr>
          </a:p>
          <a:p>
            <a:pPr marL="0" indent="0">
              <a:buNone/>
            </a:pPr>
            <a:r>
              <a:rPr lang="en-US" altLang="ja-JP" sz="2300" dirty="0" smtClean="0">
                <a:latin typeface="ＭＳ Ｐゴシック" panose="020B0600070205080204" pitchFamily="50" charset="-128"/>
                <a:ea typeface="ＭＳ Ｐゴシック" panose="020B0600070205080204" pitchFamily="50" charset="-128"/>
              </a:rPr>
              <a:t>Simulink</a:t>
            </a:r>
            <a:r>
              <a:rPr lang="ja-JP" altLang="en-US" sz="2300" dirty="0" smtClean="0">
                <a:latin typeface="ＭＳ Ｐゴシック" panose="020B0600070205080204" pitchFamily="50" charset="-128"/>
                <a:ea typeface="ＭＳ Ｐゴシック" panose="020B0600070205080204" pitchFamily="50" charset="-128"/>
              </a:rPr>
              <a:t>はシミュレーションに特化したグラフィカルなユーザーインタフェースを持つツールで、ブロックと呼ばれる機能を持った箱と箱を結線し、データフローダイヤグラムの手法で設計を行うツールです。</a:t>
            </a:r>
            <a:endParaRPr lang="en-US" altLang="ja-JP" sz="2300" dirty="0" smtClean="0">
              <a:latin typeface="ＭＳ Ｐゴシック" panose="020B0600070205080204" pitchFamily="50" charset="-128"/>
              <a:ea typeface="ＭＳ Ｐゴシック" panose="020B0600070205080204" pitchFamily="50" charset="-128"/>
            </a:endParaRPr>
          </a:p>
          <a:p>
            <a:pPr marL="0" indent="0">
              <a:buNone/>
            </a:pPr>
            <a:r>
              <a:rPr lang="ja-JP" altLang="en-US" sz="2300" dirty="0" smtClean="0">
                <a:latin typeface="ＭＳ Ｐゴシック" panose="020B0600070205080204" pitchFamily="50" charset="-128"/>
                <a:ea typeface="ＭＳ Ｐゴシック" panose="020B0600070205080204" pitchFamily="50" charset="-128"/>
              </a:rPr>
              <a:t>シミュレーション環境を簡単に設定することができ、様々なシミュレーションが可能になります。</a:t>
            </a:r>
            <a:endParaRPr lang="en-US" altLang="ja-JP" sz="2300" dirty="0" smtClean="0">
              <a:latin typeface="ＭＳ Ｐゴシック" panose="020B0600070205080204" pitchFamily="50" charset="-128"/>
              <a:ea typeface="ＭＳ Ｐゴシック" panose="020B0600070205080204" pitchFamily="50" charset="-128"/>
            </a:endParaRPr>
          </a:p>
          <a:p>
            <a:pPr marL="0" indent="0">
              <a:buNone/>
            </a:pPr>
            <a:r>
              <a:rPr lang="ja-JP" altLang="en-US" sz="2300" dirty="0" smtClean="0">
                <a:latin typeface="ＭＳ Ｐゴシック" panose="020B0600070205080204" pitchFamily="50" charset="-128"/>
                <a:ea typeface="ＭＳ Ｐゴシック" panose="020B0600070205080204" pitchFamily="50" charset="-128"/>
              </a:rPr>
              <a:t>尚、実際のシミュレーションは</a:t>
            </a:r>
            <a:r>
              <a:rPr lang="en-US" altLang="ja-JP" sz="2300" dirty="0" smtClean="0">
                <a:latin typeface="ＭＳ Ｐゴシック" panose="020B0600070205080204" pitchFamily="50" charset="-128"/>
                <a:ea typeface="ＭＳ Ｐゴシック" panose="020B0600070205080204" pitchFamily="50" charset="-128"/>
              </a:rPr>
              <a:t>MATLAB</a:t>
            </a:r>
            <a:r>
              <a:rPr lang="ja-JP" altLang="en-US" sz="2300" dirty="0" smtClean="0">
                <a:latin typeface="ＭＳ Ｐゴシック" panose="020B0600070205080204" pitchFamily="50" charset="-128"/>
                <a:ea typeface="ＭＳ Ｐゴシック" panose="020B0600070205080204" pitchFamily="50" charset="-128"/>
              </a:rPr>
              <a:t>が行っており、</a:t>
            </a:r>
            <a:r>
              <a:rPr lang="en-US" altLang="ja-JP" sz="2300" dirty="0" smtClean="0">
                <a:latin typeface="ＭＳ Ｐゴシック" panose="020B0600070205080204" pitchFamily="50" charset="-128"/>
                <a:ea typeface="ＭＳ Ｐゴシック" panose="020B0600070205080204" pitchFamily="50" charset="-128"/>
              </a:rPr>
              <a:t>Simulink</a:t>
            </a:r>
            <a:r>
              <a:rPr lang="ja-JP" altLang="en-US" sz="2300" dirty="0" smtClean="0">
                <a:latin typeface="ＭＳ Ｐゴシック" panose="020B0600070205080204" pitchFamily="50" charset="-128"/>
                <a:ea typeface="ＭＳ Ｐゴシック" panose="020B0600070205080204" pitchFamily="50" charset="-128"/>
              </a:rPr>
              <a:t>はユーザーと</a:t>
            </a:r>
            <a:r>
              <a:rPr lang="en-US" altLang="ja-JP" sz="2300" dirty="0" smtClean="0">
                <a:latin typeface="ＭＳ Ｐゴシック" panose="020B0600070205080204" pitchFamily="50" charset="-128"/>
                <a:ea typeface="ＭＳ Ｐゴシック" panose="020B0600070205080204" pitchFamily="50" charset="-128"/>
              </a:rPr>
              <a:t>MATLAB</a:t>
            </a:r>
            <a:r>
              <a:rPr lang="ja-JP" altLang="en-US" sz="2300" dirty="0" smtClean="0">
                <a:latin typeface="ＭＳ Ｐゴシック" panose="020B0600070205080204" pitchFamily="50" charset="-128"/>
                <a:ea typeface="ＭＳ Ｐゴシック" panose="020B0600070205080204" pitchFamily="50" charset="-128"/>
              </a:rPr>
              <a:t>をつなぐインターフェース的なツールです。</a:t>
            </a:r>
            <a:endParaRPr lang="en-US" altLang="ja-JP" sz="2300" dirty="0" smtClean="0">
              <a:latin typeface="ＭＳ Ｐゴシック" panose="020B0600070205080204" pitchFamily="50" charset="-128"/>
              <a:ea typeface="ＭＳ Ｐゴシック" panose="020B0600070205080204" pitchFamily="50" charset="-128"/>
            </a:endParaRPr>
          </a:p>
          <a:p>
            <a:pPr marL="0" indent="0">
              <a:buNone/>
            </a:pPr>
            <a:r>
              <a:rPr lang="ja-JP" altLang="en-US" sz="2300" dirty="0">
                <a:latin typeface="ＭＳ Ｐゴシック" panose="020B0600070205080204" pitchFamily="50" charset="-128"/>
                <a:ea typeface="ＭＳ Ｐゴシック" panose="020B0600070205080204" pitchFamily="50" charset="-128"/>
              </a:rPr>
              <a:t>また</a:t>
            </a:r>
            <a:r>
              <a:rPr lang="ja-JP" altLang="en-US" sz="2300" dirty="0" smtClean="0">
                <a:latin typeface="ＭＳ Ｐゴシック" panose="020B0600070205080204" pitchFamily="50" charset="-128"/>
                <a:ea typeface="ＭＳ Ｐゴシック" panose="020B0600070205080204" pitchFamily="50" charset="-128"/>
              </a:rPr>
              <a:t>、自動的に</a:t>
            </a:r>
            <a:r>
              <a:rPr lang="en-US" altLang="ja-JP" sz="2300" dirty="0" smtClean="0">
                <a:latin typeface="ＭＳ Ｐゴシック" panose="020B0600070205080204" pitchFamily="50" charset="-128"/>
                <a:ea typeface="ＭＳ Ｐゴシック" panose="020B0600070205080204" pitchFamily="50" charset="-128"/>
              </a:rPr>
              <a:t>C</a:t>
            </a:r>
            <a:r>
              <a:rPr lang="ja-JP" altLang="en-US" sz="2300" dirty="0" smtClean="0">
                <a:latin typeface="ＭＳ Ｐゴシック" panose="020B0600070205080204" pitchFamily="50" charset="-128"/>
                <a:ea typeface="ＭＳ Ｐゴシック" panose="020B0600070205080204" pitchFamily="50" charset="-128"/>
              </a:rPr>
              <a:t>コードを生成するツールもあり、様々なハードウェア上でリアルタイムシミュレーションを実行することが可能です。この自動コード生成機能を使い、組込み製品開発に利用するのが、最近の主流になりつつあるモデルベース開発です。</a:t>
            </a:r>
            <a:endParaRPr lang="ja-JP" altLang="en-US" sz="2300" dirty="0">
              <a:latin typeface="ＭＳ Ｐゴシック" panose="020B0600070205080204" pitchFamily="50" charset="-128"/>
              <a:ea typeface="ＭＳ Ｐゴシック" panose="020B0600070205080204" pitchFamily="50" charset="-128"/>
            </a:endParaRPr>
          </a:p>
        </p:txBody>
      </p:sp>
      <p:sp>
        <p:nvSpPr>
          <p:cNvPr id="17"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２章</a:t>
            </a:r>
            <a:r>
              <a:rPr lang="en-US" altLang="ja-JP" sz="4000" dirty="0" smtClean="0">
                <a:latin typeface="ＭＳ Ｐゴシック" panose="020B0600070205080204" pitchFamily="50" charset="-128"/>
              </a:rPr>
              <a:t>MATLAB/Simulink</a:t>
            </a:r>
            <a:r>
              <a:rPr lang="ja-JP" altLang="en-US" sz="4000" dirty="0" smtClean="0">
                <a:latin typeface="ＭＳ Ｐゴシック" panose="020B0600070205080204" pitchFamily="50" charset="-128"/>
              </a:rPr>
              <a:t>の概要</a:t>
            </a:r>
            <a:endParaRPr kumimoji="0" lang="ja-JP" altLang="en-US" dirty="0">
              <a:solidFill>
                <a:srgbClr val="000099"/>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14</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198273300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1371600"/>
            <a:ext cx="8229600" cy="4764086"/>
          </a:xfrm>
        </p:spPr>
        <p:txBody>
          <a:bodyPr/>
          <a:lstStyle/>
          <a:p>
            <a:pPr marL="274320" indent="-274320" fontAlgn="auto">
              <a:spcAft>
                <a:spcPts val="0"/>
              </a:spcAft>
              <a:buFont typeface="Wingdings"/>
              <a:buNone/>
              <a:defRPr/>
            </a:pPr>
            <a:r>
              <a:rPr lang="en-US" altLang="ja-JP" sz="2800" b="1" dirty="0" smtClean="0">
                <a:latin typeface="ＭＳ Ｐゴシック" panose="020B0600070205080204" pitchFamily="50" charset="-128"/>
                <a:ea typeface="ＭＳ Ｐゴシック" panose="020B0600070205080204" pitchFamily="50" charset="-128"/>
              </a:rPr>
              <a:t>【Simulink</a:t>
            </a:r>
            <a:r>
              <a:rPr lang="ja-JP" altLang="en-US" sz="2800" b="1" dirty="0" smtClean="0">
                <a:latin typeface="ＭＳ Ｐゴシック" panose="020B0600070205080204" pitchFamily="50" charset="-128"/>
                <a:ea typeface="ＭＳ Ｐゴシック" panose="020B0600070205080204" pitchFamily="50" charset="-128"/>
              </a:rPr>
              <a:t>の特徴</a:t>
            </a:r>
            <a:r>
              <a:rPr lang="en-US" altLang="ja-JP" sz="2800" b="1" dirty="0">
                <a:latin typeface="ＭＳ Ｐゴシック" panose="020B0600070205080204" pitchFamily="50" charset="-128"/>
                <a:ea typeface="ＭＳ Ｐゴシック" panose="020B0600070205080204" pitchFamily="50" charset="-128"/>
              </a:rPr>
              <a:t>】</a:t>
            </a: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・汎用ブロック線図シミュレーション</a:t>
            </a:r>
            <a:endParaRPr lang="en-US" altLang="ja-JP" sz="2800" b="1" dirty="0">
              <a:latin typeface="ＭＳ Ｐゴシック" panose="020B0600070205080204" pitchFamily="50" charset="-128"/>
              <a:ea typeface="ＭＳ Ｐゴシック" panose="020B0600070205080204" pitchFamily="50" charset="-128"/>
            </a:endParaRP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・タイムドリブン </a:t>
            </a:r>
            <a:r>
              <a:rPr lang="en-US" altLang="ja-JP" sz="2800" b="1" dirty="0">
                <a:latin typeface="ＭＳ Ｐゴシック" panose="020B0600070205080204" pitchFamily="50" charset="-128"/>
                <a:ea typeface="ＭＳ Ｐゴシック" panose="020B0600070205080204" pitchFamily="50" charset="-128"/>
              </a:rPr>
              <a:t>/ </a:t>
            </a:r>
            <a:r>
              <a:rPr lang="ja-JP" altLang="en-US" sz="2800" b="1" dirty="0">
                <a:latin typeface="ＭＳ Ｐゴシック" panose="020B0600070205080204" pitchFamily="50" charset="-128"/>
                <a:ea typeface="ＭＳ Ｐゴシック" panose="020B0600070205080204" pitchFamily="50" charset="-128"/>
              </a:rPr>
              <a:t>データフローシミュレーション</a:t>
            </a:r>
            <a:endParaRPr lang="en-US" altLang="ja-JP" sz="2800" b="1" dirty="0">
              <a:latin typeface="ＭＳ Ｐゴシック" panose="020B0600070205080204" pitchFamily="50" charset="-128"/>
              <a:ea typeface="ＭＳ Ｐゴシック" panose="020B0600070205080204" pitchFamily="50" charset="-128"/>
            </a:endParaRPr>
          </a:p>
          <a:p>
            <a:pPr marL="274320" indent="-274320" fontAlgn="auto">
              <a:spcAft>
                <a:spcPts val="0"/>
              </a:spcAft>
              <a:buFont typeface="Wingdings"/>
              <a:buNone/>
              <a:defRPr/>
            </a:pPr>
            <a:r>
              <a:rPr lang="ja-JP" altLang="en-US" sz="2800" b="1" dirty="0">
                <a:latin typeface="ＭＳ Ｐゴシック" panose="020B0600070205080204" pitchFamily="50" charset="-128"/>
                <a:ea typeface="ＭＳ Ｐゴシック" panose="020B0600070205080204" pitchFamily="50" charset="-128"/>
              </a:rPr>
              <a:t> ・システムレベルシミュレーション</a:t>
            </a:r>
          </a:p>
          <a:p>
            <a:pPr marL="0" indent="0">
              <a:buNone/>
            </a:pPr>
            <a:endParaRPr lang="ja-JP" altLang="en-US" sz="2800" dirty="0">
              <a:latin typeface="ＭＳ Ｐゴシック" panose="020B0600070205080204" pitchFamily="50" charset="-128"/>
              <a:ea typeface="ＭＳ Ｐゴシック" panose="020B0600070205080204" pitchFamily="50" charset="-128"/>
            </a:endParaRPr>
          </a:p>
        </p:txBody>
      </p:sp>
      <p:sp>
        <p:nvSpPr>
          <p:cNvPr id="17"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２章</a:t>
            </a:r>
            <a:r>
              <a:rPr lang="en-US" altLang="ja-JP" sz="4000" dirty="0" smtClean="0">
                <a:latin typeface="ＭＳ Ｐゴシック" panose="020B0600070205080204" pitchFamily="50" charset="-128"/>
              </a:rPr>
              <a:t>MATLAB/Simulink</a:t>
            </a:r>
            <a:r>
              <a:rPr lang="ja-JP" altLang="en-US" sz="4000" dirty="0" smtClean="0">
                <a:latin typeface="ＭＳ Ｐゴシック" panose="020B0600070205080204" pitchFamily="50" charset="-128"/>
              </a:rPr>
              <a:t>の概要</a:t>
            </a:r>
            <a:endParaRPr kumimoji="0" lang="ja-JP" altLang="en-US" dirty="0">
              <a:solidFill>
                <a:srgbClr val="000099"/>
              </a:solidFill>
              <a:latin typeface="ＭＳ Ｐゴシック" panose="020B0600070205080204" pitchFamily="50" charset="-128"/>
            </a:endParaRPr>
          </a:p>
        </p:txBody>
      </p:sp>
      <p:pic>
        <p:nvPicPr>
          <p:cNvPr id="6" name="図 4" descr="simulink03.gif"/>
          <p:cNvPicPr>
            <a:picLocks noChangeAspect="1"/>
          </p:cNvPicPr>
          <p:nvPr/>
        </p:nvPicPr>
        <p:blipFill>
          <a:blip r:embed="rId3" cstate="print"/>
          <a:srcRect/>
          <a:stretch>
            <a:fillRect/>
          </a:stretch>
        </p:blipFill>
        <p:spPr bwMode="auto">
          <a:xfrm>
            <a:off x="914400" y="3505200"/>
            <a:ext cx="3586162" cy="3007837"/>
          </a:xfrm>
          <a:prstGeom prst="rect">
            <a:avLst/>
          </a:prstGeom>
          <a:noFill/>
          <a:ln w="9525">
            <a:noFill/>
            <a:miter lim="800000"/>
            <a:headEnd/>
            <a:tailEnd/>
          </a:ln>
        </p:spPr>
      </p:pic>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15</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38849057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２章</a:t>
            </a:r>
            <a:r>
              <a:rPr lang="en-US" altLang="ja-JP" sz="4000" dirty="0" smtClean="0">
                <a:latin typeface="ＭＳ Ｐゴシック" panose="020B0600070205080204" pitchFamily="50" charset="-128"/>
              </a:rPr>
              <a:t>MATLAB/Simulink</a:t>
            </a:r>
            <a:r>
              <a:rPr lang="ja-JP" altLang="en-US" sz="4000" dirty="0" smtClean="0">
                <a:latin typeface="ＭＳ Ｐゴシック" panose="020B0600070205080204" pitchFamily="50" charset="-128"/>
              </a:rPr>
              <a:t>の概要</a:t>
            </a:r>
            <a:endParaRPr kumimoji="0" lang="ja-JP" altLang="en-US" dirty="0">
              <a:solidFill>
                <a:srgbClr val="000099"/>
              </a:solidFill>
              <a:latin typeface="ＭＳ Ｐゴシック" panose="020B0600070205080204" pitchFamily="50" charset="-128"/>
            </a:endParaRPr>
          </a:p>
        </p:txBody>
      </p:sp>
      <p:pic>
        <p:nvPicPr>
          <p:cNvPr id="7" name="図 3" descr="family.jpg"/>
          <p:cNvPicPr>
            <a:picLocks noGrp="1" noChangeAspect="1"/>
          </p:cNvPicPr>
          <p:nvPr>
            <p:ph idx="1"/>
          </p:nvPr>
        </p:nvPicPr>
        <p:blipFill>
          <a:blip r:embed="rId3" cstate="print"/>
          <a:srcRect/>
          <a:stretch>
            <a:fillRect/>
          </a:stretch>
        </p:blipFill>
        <p:spPr bwMode="auto">
          <a:xfrm>
            <a:off x="1638300" y="2057400"/>
            <a:ext cx="6019800" cy="3654878"/>
          </a:xfrm>
          <a:prstGeom prst="rect">
            <a:avLst/>
          </a:prstGeom>
          <a:noFill/>
          <a:ln w="9525">
            <a:noFill/>
            <a:miter lim="800000"/>
            <a:headEnd/>
            <a:tailEnd/>
          </a:ln>
        </p:spPr>
      </p:pic>
      <p:sp>
        <p:nvSpPr>
          <p:cNvPr id="8" name="Rectangle 4"/>
          <p:cNvSpPr txBox="1">
            <a:spLocks noChangeArrowheads="1"/>
          </p:cNvSpPr>
          <p:nvPr/>
        </p:nvSpPr>
        <p:spPr bwMode="auto">
          <a:xfrm>
            <a:off x="609600" y="1331914"/>
            <a:ext cx="8229600" cy="87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274320" indent="-274320" fontAlgn="auto">
              <a:spcAft>
                <a:spcPts val="0"/>
              </a:spcAft>
              <a:buFont typeface="Wingdings"/>
              <a:buNone/>
              <a:defRPr/>
            </a:pPr>
            <a:r>
              <a:rPr lang="ja-JP" altLang="en-US" sz="2400" b="1" kern="0" dirty="0" smtClean="0">
                <a:latin typeface="ＭＳ Ｐゴシック" panose="020B0600070205080204" pitchFamily="50" charset="-128"/>
                <a:ea typeface="ＭＳ Ｐゴシック" panose="020B0600070205080204" pitchFamily="50" charset="-128"/>
              </a:rPr>
              <a:t>　</a:t>
            </a:r>
            <a:r>
              <a:rPr lang="ja-JP" altLang="en-US" sz="2000" kern="0" dirty="0" smtClean="0">
                <a:latin typeface="ＭＳ Ｐゴシック" panose="020B0600070205080204" pitchFamily="50" charset="-128"/>
                <a:ea typeface="ＭＳ Ｐゴシック" panose="020B0600070205080204" pitchFamily="50" charset="-128"/>
              </a:rPr>
              <a:t>本研修では、モデルベース開発に必要となる</a:t>
            </a:r>
            <a:r>
              <a:rPr lang="en-US" altLang="ja-JP" sz="2000" kern="0" dirty="0" smtClean="0">
                <a:latin typeface="ＭＳ Ｐゴシック" panose="020B0600070205080204" pitchFamily="50" charset="-128"/>
                <a:ea typeface="ＭＳ Ｐゴシック" panose="020B0600070205080204" pitchFamily="50" charset="-128"/>
              </a:rPr>
              <a:t>MATLAB</a:t>
            </a:r>
            <a:r>
              <a:rPr lang="ja-JP" altLang="en-US" sz="2000" kern="0" dirty="0" smtClean="0">
                <a:latin typeface="ＭＳ Ｐゴシック" panose="020B0600070205080204" pitchFamily="50" charset="-128"/>
                <a:ea typeface="ＭＳ Ｐゴシック" panose="020B0600070205080204" pitchFamily="50" charset="-128"/>
              </a:rPr>
              <a:t>／</a:t>
            </a:r>
            <a:r>
              <a:rPr lang="en-US" altLang="ja-JP" sz="2000" kern="0" dirty="0" smtClean="0">
                <a:latin typeface="ＭＳ Ｐゴシック" panose="020B0600070205080204" pitchFamily="50" charset="-128"/>
                <a:ea typeface="ＭＳ Ｐゴシック" panose="020B0600070205080204" pitchFamily="50" charset="-128"/>
              </a:rPr>
              <a:t>Simulink</a:t>
            </a:r>
            <a:r>
              <a:rPr lang="ja-JP" altLang="en-US" sz="2000" kern="0" dirty="0" smtClean="0">
                <a:latin typeface="ＭＳ Ｐゴシック" panose="020B0600070205080204" pitchFamily="50" charset="-128"/>
                <a:ea typeface="ＭＳ Ｐゴシック" panose="020B0600070205080204" pitchFamily="50" charset="-128"/>
              </a:rPr>
              <a:t>の使い方について演習問題を通じて習得して頂きます。</a:t>
            </a:r>
          </a:p>
          <a:p>
            <a:pPr marL="0" indent="0">
              <a:buFont typeface="Wingdings" pitchFamily="2" charset="2"/>
              <a:buNone/>
            </a:pP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9" name="Rectangle 4"/>
          <p:cNvSpPr txBox="1">
            <a:spLocks noChangeArrowheads="1"/>
          </p:cNvSpPr>
          <p:nvPr/>
        </p:nvSpPr>
        <p:spPr bwMode="auto">
          <a:xfrm>
            <a:off x="609600" y="57150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2000" kern="0" dirty="0" smtClean="0">
                <a:latin typeface="ＭＳ Ｐゴシック" panose="020B0600070205080204" pitchFamily="50" charset="-128"/>
                <a:ea typeface="ＭＳ Ｐゴシック" panose="020B0600070205080204" pitchFamily="50" charset="-128"/>
              </a:rPr>
              <a:t>◆バージョン＝</a:t>
            </a:r>
            <a:r>
              <a:rPr lang="en-US" altLang="ja-JP" sz="2000" kern="0" dirty="0" smtClean="0">
                <a:latin typeface="ＭＳ Ｐゴシック" panose="020B0600070205080204" pitchFamily="50" charset="-128"/>
                <a:ea typeface="ＭＳ Ｐゴシック" panose="020B0600070205080204" pitchFamily="50" charset="-128"/>
              </a:rPr>
              <a:t>R2015b</a:t>
            </a:r>
            <a:r>
              <a:rPr lang="ja-JP" altLang="en-US" sz="2000" kern="0" dirty="0" smtClean="0">
                <a:latin typeface="ＭＳ Ｐゴシック" panose="020B0600070205080204" pitchFamily="50" charset="-128"/>
                <a:ea typeface="ＭＳ Ｐゴシック" panose="020B0600070205080204" pitchFamily="50" charset="-128"/>
              </a:rPr>
              <a:t>を使用します。</a:t>
            </a:r>
            <a:endParaRPr lang="en-US" altLang="ja-JP" sz="20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2000" kern="0" dirty="0" smtClean="0">
                <a:latin typeface="ＭＳ Ｐゴシック" panose="020B0600070205080204" pitchFamily="50" charset="-128"/>
                <a:ea typeface="ＭＳ Ｐゴシック" panose="020B0600070205080204" pitchFamily="50" charset="-128"/>
              </a:rPr>
              <a:t>使用するバージョンが異なる場合、ボタンの配置、メニューの構成が異なることがあります。</a:t>
            </a:r>
            <a:endParaRPr lang="ja-JP" altLang="en-US" sz="2000" kern="0" dirty="0">
              <a:latin typeface="ＭＳ Ｐゴシック" panose="020B0600070205080204" pitchFamily="50" charset="-128"/>
              <a:ea typeface="ＭＳ Ｐゴシック" panose="020B0600070205080204" pitchFamily="50" charset="-128"/>
            </a:endParaRPr>
          </a:p>
        </p:txBody>
      </p:sp>
      <p:sp>
        <p:nvSpPr>
          <p:cNvPr id="10" name="角丸四角形 9"/>
          <p:cNvSpPr/>
          <p:nvPr/>
        </p:nvSpPr>
        <p:spPr>
          <a:xfrm>
            <a:off x="3295650" y="2995854"/>
            <a:ext cx="2571750" cy="185261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latin typeface="ＭＳ Ｐゴシック" panose="020B0600070205080204" pitchFamily="50" charset="-128"/>
              <a:ea typeface="ＭＳ Ｐゴシック" panose="020B0600070205080204" pitchFamily="50" charset="-128"/>
            </a:endParaRPr>
          </a:p>
        </p:txBody>
      </p:sp>
      <p:cxnSp>
        <p:nvCxnSpPr>
          <p:cNvPr id="11" name="直線矢印コネクタ 10"/>
          <p:cNvCxnSpPr>
            <a:endCxn id="10" idx="2"/>
          </p:cNvCxnSpPr>
          <p:nvPr/>
        </p:nvCxnSpPr>
        <p:spPr>
          <a:xfrm flipV="1">
            <a:off x="3441850" y="4848467"/>
            <a:ext cx="1139675" cy="852488"/>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16</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230128736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srcRect/>
          <a:stretch>
            <a:fillRect/>
          </a:stretch>
        </p:blipFill>
        <p:spPr bwMode="auto">
          <a:xfrm>
            <a:off x="1219201" y="1827953"/>
            <a:ext cx="5029200" cy="3511873"/>
          </a:xfrm>
          <a:prstGeom prst="rect">
            <a:avLst/>
          </a:prstGeom>
          <a:noFill/>
          <a:ln w="1">
            <a:noFill/>
            <a:miter lim="800000"/>
            <a:headEnd/>
            <a:tailEnd type="none" w="med" len="med"/>
          </a:ln>
          <a:effectLst/>
        </p:spPr>
      </p:pic>
      <p:sp>
        <p:nvSpPr>
          <p:cNvPr id="401412" name="Rectangle 4"/>
          <p:cNvSpPr>
            <a:spLocks noGrp="1" noChangeArrowheads="1"/>
          </p:cNvSpPr>
          <p:nvPr>
            <p:ph idx="1"/>
          </p:nvPr>
        </p:nvSpPr>
        <p:spPr>
          <a:xfrm>
            <a:off x="457200" y="1295400"/>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3.1 </a:t>
            </a:r>
            <a:r>
              <a:rPr lang="ja-JP" altLang="en-US" sz="2800" dirty="0" smtClean="0">
                <a:latin typeface="ＭＳ Ｐゴシック" panose="020B0600070205080204" pitchFamily="50" charset="-128"/>
                <a:ea typeface="ＭＳ Ｐゴシック" panose="020B0600070205080204" pitchFamily="50" charset="-128"/>
              </a:rPr>
              <a:t>デスクトップの基礎</a:t>
            </a:r>
            <a:endParaRPr lang="ja-JP" altLang="en-US" sz="2800" dirty="0">
              <a:latin typeface="ＭＳ Ｐゴシック" panose="020B0600070205080204" pitchFamily="50" charset="-128"/>
              <a:ea typeface="ＭＳ Ｐゴシック" panose="020B0600070205080204" pitchFamily="50" charset="-128"/>
            </a:endParaRPr>
          </a:p>
        </p:txBody>
      </p:sp>
      <p:sp>
        <p:nvSpPr>
          <p:cNvPr id="17"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３章</a:t>
            </a:r>
            <a:r>
              <a:rPr lang="en-US" altLang="ja-JP" sz="4000" dirty="0" smtClean="0">
                <a:latin typeface="ＭＳ Ｐゴシック" panose="020B0600070205080204" pitchFamily="50" charset="-128"/>
              </a:rPr>
              <a:t>MATLAB</a:t>
            </a:r>
            <a:r>
              <a:rPr lang="ja-JP" altLang="en-US" sz="4000" dirty="0" smtClean="0">
                <a:latin typeface="ＭＳ Ｐゴシック" panose="020B0600070205080204" pitchFamily="50" charset="-128"/>
              </a:rPr>
              <a:t>の基礎</a:t>
            </a:r>
            <a:endParaRPr kumimoji="0" lang="ja-JP" altLang="en-US" dirty="0">
              <a:solidFill>
                <a:srgbClr val="000099"/>
              </a:solidFill>
              <a:latin typeface="ＭＳ Ｐゴシック" panose="020B0600070205080204" pitchFamily="50" charset="-128"/>
            </a:endParaRPr>
          </a:p>
        </p:txBody>
      </p:sp>
      <p:sp>
        <p:nvSpPr>
          <p:cNvPr id="7" name="Rectangle 4"/>
          <p:cNvSpPr txBox="1">
            <a:spLocks noChangeArrowheads="1"/>
          </p:cNvSpPr>
          <p:nvPr/>
        </p:nvSpPr>
        <p:spPr bwMode="auto">
          <a:xfrm>
            <a:off x="625366" y="5410200"/>
            <a:ext cx="760423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デスクトップには以下のパネルが表示されます。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現在のフォルダ</a:t>
            </a:r>
            <a:r>
              <a:rPr lang="en-US" altLang="ja-JP" sz="1800" kern="0" dirty="0" smtClean="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使用するファイルにアクセスする。</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コマンドウィンド</a:t>
            </a:r>
            <a:r>
              <a:rPr lang="en-US" altLang="ja-JP" sz="1800" kern="0" dirty="0" smtClean="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プロンプト（</a:t>
            </a:r>
            <a:r>
              <a:rPr lang="en-US" altLang="ja-JP" sz="1800" kern="0" dirty="0" smtClean="0">
                <a:latin typeface="ＭＳ Ｐゴシック" panose="020B0600070205080204" pitchFamily="50" charset="-128"/>
                <a:ea typeface="ＭＳ Ｐゴシック" panose="020B0600070205080204" pitchFamily="50" charset="-128"/>
              </a:rPr>
              <a:t>&gt;&gt;</a:t>
            </a:r>
            <a:r>
              <a:rPr lang="ja-JP" altLang="en-US" sz="1800" kern="0" dirty="0" smtClean="0">
                <a:latin typeface="ＭＳ Ｐゴシック" panose="020B0600070205080204" pitchFamily="50" charset="-128"/>
                <a:ea typeface="ＭＳ Ｐゴシック" panose="020B0600070205080204" pitchFamily="50" charset="-128"/>
              </a:rPr>
              <a:t>）にコマンドを入力し、実行する。</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ワークスペース</a:t>
            </a:r>
            <a:r>
              <a:rPr lang="en-US" altLang="ja-JP" sz="1800" kern="0" dirty="0" smtClean="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作成したデータを表示する。</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テキスト ボックス 1"/>
          <p:cNvSpPr txBox="1"/>
          <p:nvPr/>
        </p:nvSpPr>
        <p:spPr>
          <a:xfrm>
            <a:off x="609600" y="3200400"/>
            <a:ext cx="2057400" cy="369332"/>
          </a:xfrm>
          <a:prstGeom prst="rect">
            <a:avLst/>
          </a:prstGeom>
          <a:noFill/>
        </p:spPr>
        <p:txBody>
          <a:bodyPr wrap="square" rtlCol="0">
            <a:spAutoFit/>
          </a:bodyPr>
          <a:lstStyle/>
          <a:p>
            <a:r>
              <a:rPr kumimoji="1" lang="ja-JP" altLang="en-US" b="1" dirty="0" smtClean="0">
                <a:latin typeface="ＭＳ Ｐゴシック" panose="020B0600070205080204" pitchFamily="50" charset="-128"/>
              </a:rPr>
              <a:t>現在のフォルダー</a:t>
            </a:r>
            <a:endParaRPr kumimoji="1" lang="ja-JP" altLang="en-US" b="1" dirty="0">
              <a:latin typeface="ＭＳ Ｐゴシック" panose="020B0600070205080204" pitchFamily="50" charset="-128"/>
            </a:endParaRPr>
          </a:p>
        </p:txBody>
      </p:sp>
      <p:sp>
        <p:nvSpPr>
          <p:cNvPr id="9" name="テキスト ボックス 8"/>
          <p:cNvSpPr txBox="1"/>
          <p:nvPr/>
        </p:nvSpPr>
        <p:spPr>
          <a:xfrm>
            <a:off x="3122010" y="3200400"/>
            <a:ext cx="2057400" cy="369332"/>
          </a:xfrm>
          <a:prstGeom prst="rect">
            <a:avLst/>
          </a:prstGeom>
          <a:noFill/>
        </p:spPr>
        <p:txBody>
          <a:bodyPr wrap="square" rtlCol="0">
            <a:spAutoFit/>
          </a:bodyPr>
          <a:lstStyle/>
          <a:p>
            <a:r>
              <a:rPr kumimoji="1" lang="ja-JP" altLang="en-US" b="1" dirty="0" smtClean="0">
                <a:latin typeface="ＭＳ Ｐゴシック" panose="020B0600070205080204" pitchFamily="50" charset="-128"/>
              </a:rPr>
              <a:t>コマンドウィンドウ</a:t>
            </a:r>
            <a:endParaRPr kumimoji="1" lang="ja-JP" altLang="en-US" b="1" dirty="0">
              <a:latin typeface="ＭＳ Ｐゴシック" panose="020B0600070205080204" pitchFamily="50" charset="-128"/>
            </a:endParaRPr>
          </a:p>
        </p:txBody>
      </p:sp>
      <p:sp>
        <p:nvSpPr>
          <p:cNvPr id="10" name="テキスト ボックス 9"/>
          <p:cNvSpPr txBox="1"/>
          <p:nvPr/>
        </p:nvSpPr>
        <p:spPr>
          <a:xfrm>
            <a:off x="625366" y="4495800"/>
            <a:ext cx="2057400" cy="369332"/>
          </a:xfrm>
          <a:prstGeom prst="rect">
            <a:avLst/>
          </a:prstGeom>
          <a:noFill/>
        </p:spPr>
        <p:txBody>
          <a:bodyPr wrap="square" rtlCol="0">
            <a:spAutoFit/>
          </a:bodyPr>
          <a:lstStyle/>
          <a:p>
            <a:r>
              <a:rPr kumimoji="1" lang="ja-JP" altLang="en-US" b="1" dirty="0" smtClean="0">
                <a:latin typeface="ＭＳ Ｐゴシック" panose="020B0600070205080204" pitchFamily="50" charset="-128"/>
              </a:rPr>
              <a:t>ワークスペース</a:t>
            </a:r>
            <a:endParaRPr kumimoji="1" lang="ja-JP" altLang="en-US" b="1" dirty="0">
              <a:latin typeface="ＭＳ Ｐゴシック" panose="020B0600070205080204" pitchFamily="50" charset="-128"/>
            </a:endParaRPr>
          </a:p>
        </p:txBody>
      </p:sp>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17</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12325959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18</a:t>
            </a:fld>
            <a:endParaRPr lang="en-US" altLang="ja-JP">
              <a:solidFill>
                <a:srgbClr val="000000"/>
              </a:solidFill>
              <a:latin typeface="ＭＳ Ｐゴシック" panose="020B0600070205080204" pitchFamily="50" charset="-128"/>
            </a:endParaRPr>
          </a:p>
        </p:txBody>
      </p:sp>
      <p:sp>
        <p:nvSpPr>
          <p:cNvPr id="4" name="Rectangle 4"/>
          <p:cNvSpPr>
            <a:spLocks noGrp="1" noChangeArrowheads="1"/>
          </p:cNvSpPr>
          <p:nvPr>
            <p:ph idx="1"/>
          </p:nvPr>
        </p:nvSpPr>
        <p:spPr>
          <a:xfrm>
            <a:off x="609600" y="514290"/>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3.2 MATLAB</a:t>
            </a:r>
            <a:r>
              <a:rPr lang="ja-JP" altLang="en-US" sz="2800" dirty="0" smtClean="0">
                <a:latin typeface="ＭＳ Ｐゴシック" panose="020B0600070205080204" pitchFamily="50" charset="-128"/>
                <a:ea typeface="ＭＳ Ｐゴシック" panose="020B0600070205080204" pitchFamily="50" charset="-128"/>
              </a:rPr>
              <a:t>の基本操作</a:t>
            </a:r>
            <a:endParaRPr lang="ja-JP" altLang="en-US" sz="2800" dirty="0">
              <a:latin typeface="ＭＳ Ｐゴシック" panose="020B0600070205080204" pitchFamily="50" charset="-128"/>
              <a:ea typeface="ＭＳ Ｐゴシック" panose="020B0600070205080204" pitchFamily="50" charset="-128"/>
            </a:endParaRPr>
          </a:p>
        </p:txBody>
      </p:sp>
      <p:sp>
        <p:nvSpPr>
          <p:cNvPr id="5" name="Rectangle 4"/>
          <p:cNvSpPr txBox="1">
            <a:spLocks noChangeArrowheads="1"/>
          </p:cNvSpPr>
          <p:nvPr/>
        </p:nvSpPr>
        <p:spPr bwMode="auto">
          <a:xfrm>
            <a:off x="846082" y="971490"/>
            <a:ext cx="784071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関数及びコマンドは多種にわたるため、ここではヘルプ機能の説明をして、</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自分で調べる方法を紹介します。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正方形/長方形 1"/>
          <p:cNvSpPr/>
          <p:nvPr/>
        </p:nvSpPr>
        <p:spPr>
          <a:xfrm>
            <a:off x="874138" y="1707683"/>
            <a:ext cx="4493538" cy="369332"/>
          </a:xfrm>
          <a:prstGeom prst="rect">
            <a:avLst/>
          </a:prstGeom>
        </p:spPr>
        <p:txBody>
          <a:bodyPr wrap="none">
            <a:spAutoFit/>
          </a:bodyPr>
          <a:lstStyle/>
          <a:p>
            <a:r>
              <a:rPr lang="ja-JP" altLang="en-US" dirty="0" smtClean="0"/>
              <a:t>１）機能</a:t>
            </a:r>
            <a:r>
              <a:rPr lang="ja-JP" altLang="en-US" dirty="0"/>
              <a:t>別の関数・コマンド一覧を調べる場合</a:t>
            </a:r>
          </a:p>
        </p:txBody>
      </p:sp>
      <p:sp>
        <p:nvSpPr>
          <p:cNvPr id="6" name="正方形/長方形 5"/>
          <p:cNvSpPr/>
          <p:nvPr/>
        </p:nvSpPr>
        <p:spPr>
          <a:xfrm>
            <a:off x="1371600" y="2077015"/>
            <a:ext cx="6858000" cy="646331"/>
          </a:xfrm>
          <a:prstGeom prst="rect">
            <a:avLst/>
          </a:prstGeom>
        </p:spPr>
        <p:txBody>
          <a:bodyPr wrap="square">
            <a:spAutoFit/>
          </a:bodyPr>
          <a:lstStyle/>
          <a:p>
            <a:pPr algn="l"/>
            <a:r>
              <a:rPr lang="en-US" altLang="ja-JP" dirty="0" err="1"/>
              <a:t>helpwin</a:t>
            </a:r>
            <a:r>
              <a:rPr lang="ja-JP" altLang="en-US" dirty="0"/>
              <a:t>コマンドを実行すると各ツールの機能別一覧が</a:t>
            </a:r>
            <a:r>
              <a:rPr lang="en-US" altLang="ja-JP" dirty="0"/>
              <a:t>Help</a:t>
            </a:r>
            <a:r>
              <a:rPr lang="ja-JP" altLang="en-US" dirty="0"/>
              <a:t>ブラウザに表示されます。</a:t>
            </a:r>
          </a:p>
        </p:txBody>
      </p:sp>
      <p:sp>
        <p:nvSpPr>
          <p:cNvPr id="8" name="テキスト ボックス 7"/>
          <p:cNvSpPr txBox="1"/>
          <p:nvPr/>
        </p:nvSpPr>
        <p:spPr>
          <a:xfrm>
            <a:off x="1462033" y="2724090"/>
            <a:ext cx="6462767" cy="400110"/>
          </a:xfrm>
          <a:prstGeom prst="rect">
            <a:avLst/>
          </a:prstGeom>
          <a:solidFill>
            <a:schemeClr val="bg1">
              <a:lumMod val="85000"/>
            </a:schemeClr>
          </a:solidFill>
        </p:spPr>
        <p:txBody>
          <a:bodyPr wrap="square" rtlCol="0">
            <a:spAutoFit/>
          </a:bodyPr>
          <a:lstStyle/>
          <a:p>
            <a:pPr algn="l"/>
            <a:r>
              <a:rPr lang="ja-JP" altLang="en-US" sz="2000" b="1" dirty="0" smtClean="0">
                <a:latin typeface="ＭＳ Ｐゴシック" panose="020B0600070205080204" pitchFamily="50" charset="-128"/>
              </a:rPr>
              <a:t>≫ </a:t>
            </a:r>
            <a:r>
              <a:rPr lang="en-US" altLang="ja-JP" sz="2000" b="1" dirty="0" err="1" smtClean="0">
                <a:latin typeface="ＭＳ Ｐゴシック" panose="020B0600070205080204" pitchFamily="50" charset="-128"/>
              </a:rPr>
              <a:t>helpwin</a:t>
            </a:r>
            <a:endParaRPr kumimoji="1" lang="ja-JP" altLang="en-US" sz="2000" b="1" dirty="0">
              <a:latin typeface="ＭＳ Ｐゴシック" panose="020B0600070205080204" pitchFamily="50" charset="-128"/>
            </a:endParaRPr>
          </a:p>
        </p:txBody>
      </p:sp>
      <p:sp>
        <p:nvSpPr>
          <p:cNvPr id="10" name="正方形/長方形 9"/>
          <p:cNvSpPr/>
          <p:nvPr/>
        </p:nvSpPr>
        <p:spPr>
          <a:xfrm>
            <a:off x="1416816" y="6211669"/>
            <a:ext cx="6431784" cy="369332"/>
          </a:xfrm>
          <a:prstGeom prst="rect">
            <a:avLst/>
          </a:prstGeom>
        </p:spPr>
        <p:txBody>
          <a:bodyPr wrap="square">
            <a:spAutoFit/>
          </a:bodyPr>
          <a:lstStyle/>
          <a:p>
            <a:pPr algn="l"/>
            <a:r>
              <a:rPr lang="ja-JP" altLang="en-US" dirty="0" smtClean="0"/>
              <a:t>自分でトピックをひとつ選択し、体感してください。（</a:t>
            </a:r>
            <a:r>
              <a:rPr lang="en-US" altLang="ja-JP" dirty="0" smtClean="0"/>
              <a:t>5</a:t>
            </a:r>
            <a:r>
              <a:rPr lang="ja-JP" altLang="en-US" dirty="0" smtClean="0"/>
              <a:t>分程度）</a:t>
            </a:r>
            <a:endParaRPr lang="ja-JP" altLang="en-US" dirty="0"/>
          </a:p>
        </p:txBody>
      </p:sp>
      <p:pic>
        <p:nvPicPr>
          <p:cNvPr id="11" name="Picture 3"/>
          <p:cNvPicPr>
            <a:picLocks noChangeAspect="1" noChangeArrowheads="1"/>
          </p:cNvPicPr>
          <p:nvPr/>
        </p:nvPicPr>
        <p:blipFill>
          <a:blip r:embed="rId3" cstate="print"/>
          <a:srcRect/>
          <a:stretch>
            <a:fillRect/>
          </a:stretch>
        </p:blipFill>
        <p:spPr bwMode="auto">
          <a:xfrm>
            <a:off x="1505604" y="3195387"/>
            <a:ext cx="5029199" cy="2968984"/>
          </a:xfrm>
          <a:prstGeom prst="rect">
            <a:avLst/>
          </a:prstGeom>
          <a:noFill/>
          <a:ln w="1">
            <a:noFill/>
            <a:miter lim="800000"/>
            <a:headEnd/>
            <a:tailEnd type="none" w="med" len="med"/>
          </a:ln>
          <a:effectLst/>
        </p:spPr>
      </p:pic>
    </p:spTree>
    <p:extLst>
      <p:ext uri="{BB962C8B-B14F-4D97-AF65-F5344CB8AC3E}">
        <p14:creationId xmlns:p14="http://schemas.microsoft.com/office/powerpoint/2010/main" val="263558285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19</a:t>
            </a:fld>
            <a:endParaRPr lang="en-US" altLang="ja-JP">
              <a:solidFill>
                <a:srgbClr val="000000"/>
              </a:solidFill>
              <a:latin typeface="ＭＳ Ｐゴシック" panose="020B0600070205080204" pitchFamily="50" charset="-128"/>
            </a:endParaRPr>
          </a:p>
        </p:txBody>
      </p:sp>
      <p:sp>
        <p:nvSpPr>
          <p:cNvPr id="2" name="正方形/長方形 1"/>
          <p:cNvSpPr/>
          <p:nvPr/>
        </p:nvSpPr>
        <p:spPr>
          <a:xfrm>
            <a:off x="685800" y="609600"/>
            <a:ext cx="2930609" cy="369332"/>
          </a:xfrm>
          <a:prstGeom prst="rect">
            <a:avLst/>
          </a:prstGeom>
        </p:spPr>
        <p:txBody>
          <a:bodyPr wrap="none">
            <a:spAutoFit/>
          </a:bodyPr>
          <a:lstStyle/>
          <a:p>
            <a:pPr algn="l"/>
            <a:r>
              <a:rPr lang="ja-JP" altLang="en-US" dirty="0" smtClean="0"/>
              <a:t>２）機能の詳細を調べる場合</a:t>
            </a:r>
            <a:endParaRPr lang="ja-JP" altLang="en-US" dirty="0"/>
          </a:p>
        </p:txBody>
      </p:sp>
      <p:sp>
        <p:nvSpPr>
          <p:cNvPr id="6" name="正方形/長方形 5"/>
          <p:cNvSpPr/>
          <p:nvPr/>
        </p:nvSpPr>
        <p:spPr>
          <a:xfrm>
            <a:off x="1035816" y="978932"/>
            <a:ext cx="6858000" cy="369332"/>
          </a:xfrm>
          <a:prstGeom prst="rect">
            <a:avLst/>
          </a:prstGeom>
        </p:spPr>
        <p:txBody>
          <a:bodyPr wrap="square">
            <a:spAutoFit/>
          </a:bodyPr>
          <a:lstStyle/>
          <a:p>
            <a:pPr algn="l"/>
            <a:r>
              <a:rPr lang="en-US" altLang="ja-JP" dirty="0" smtClean="0"/>
              <a:t>doc</a:t>
            </a:r>
            <a:r>
              <a:rPr lang="ja-JP" altLang="en-US" dirty="0" smtClean="0"/>
              <a:t>コマンド</a:t>
            </a:r>
            <a:r>
              <a:rPr lang="ja-JP" altLang="en-US" dirty="0"/>
              <a:t>を実行する</a:t>
            </a:r>
            <a:r>
              <a:rPr lang="ja-JP" altLang="en-US" dirty="0" smtClean="0"/>
              <a:t>と</a:t>
            </a:r>
            <a:r>
              <a:rPr lang="en-US" altLang="ja-JP" dirty="0" smtClean="0"/>
              <a:t>Help</a:t>
            </a:r>
            <a:r>
              <a:rPr lang="ja-JP" altLang="en-US" dirty="0" smtClean="0"/>
              <a:t>ブラウザが起動します。</a:t>
            </a:r>
            <a:endParaRPr lang="ja-JP" altLang="en-US" dirty="0"/>
          </a:p>
        </p:txBody>
      </p:sp>
      <p:sp>
        <p:nvSpPr>
          <p:cNvPr id="8" name="テキスト ボックス 7"/>
          <p:cNvSpPr txBox="1"/>
          <p:nvPr/>
        </p:nvSpPr>
        <p:spPr>
          <a:xfrm>
            <a:off x="1035816" y="1295400"/>
            <a:ext cx="6462767" cy="400110"/>
          </a:xfrm>
          <a:prstGeom prst="rect">
            <a:avLst/>
          </a:prstGeom>
          <a:solidFill>
            <a:schemeClr val="bg1">
              <a:lumMod val="85000"/>
            </a:schemeClr>
          </a:solidFill>
        </p:spPr>
        <p:txBody>
          <a:bodyPr wrap="square" rtlCol="0">
            <a:spAutoFit/>
          </a:bodyPr>
          <a:lstStyle/>
          <a:p>
            <a:pPr algn="l"/>
            <a:r>
              <a:rPr lang="ja-JP" altLang="en-US" sz="2000" b="1" dirty="0" smtClean="0">
                <a:latin typeface="ＭＳ Ｐゴシック" panose="020B0600070205080204" pitchFamily="50" charset="-128"/>
              </a:rPr>
              <a:t>≫ </a:t>
            </a:r>
            <a:r>
              <a:rPr lang="en-US" altLang="ja-JP" sz="2000" b="1" dirty="0" smtClean="0">
                <a:latin typeface="ＭＳ Ｐゴシック" panose="020B0600070205080204" pitchFamily="50" charset="-128"/>
              </a:rPr>
              <a:t>doc</a:t>
            </a:r>
            <a:endParaRPr kumimoji="1" lang="ja-JP" altLang="en-US" sz="2000" b="1" dirty="0">
              <a:latin typeface="ＭＳ Ｐゴシック" panose="020B0600070205080204" pitchFamily="50" charset="-128"/>
            </a:endParaRPr>
          </a:p>
        </p:txBody>
      </p:sp>
      <p:sp>
        <p:nvSpPr>
          <p:cNvPr id="10" name="正方形/長方形 9"/>
          <p:cNvSpPr/>
          <p:nvPr/>
        </p:nvSpPr>
        <p:spPr>
          <a:xfrm>
            <a:off x="1035816" y="1702944"/>
            <a:ext cx="7193784" cy="646331"/>
          </a:xfrm>
          <a:prstGeom prst="rect">
            <a:avLst/>
          </a:prstGeom>
        </p:spPr>
        <p:txBody>
          <a:bodyPr wrap="square">
            <a:spAutoFit/>
          </a:bodyPr>
          <a:lstStyle/>
          <a:p>
            <a:pPr algn="l"/>
            <a:r>
              <a:rPr lang="ja-JP" altLang="en-US" dirty="0"/>
              <a:t>コンテンツタブに表示されている</a:t>
            </a:r>
            <a:r>
              <a:rPr lang="ja-JP" altLang="en-US" dirty="0" smtClean="0"/>
              <a:t>項目</a:t>
            </a:r>
            <a:r>
              <a:rPr lang="ja-JP" altLang="en-US" dirty="0"/>
              <a:t>を辿ることで個々の機能について調べることができます</a:t>
            </a:r>
          </a:p>
        </p:txBody>
      </p:sp>
      <p:sp>
        <p:nvSpPr>
          <p:cNvPr id="14" name="正方形/長方形 13"/>
          <p:cNvSpPr/>
          <p:nvPr/>
        </p:nvSpPr>
        <p:spPr>
          <a:xfrm>
            <a:off x="953519" y="5215324"/>
            <a:ext cx="4124013" cy="369332"/>
          </a:xfrm>
          <a:prstGeom prst="rect">
            <a:avLst/>
          </a:prstGeom>
        </p:spPr>
        <p:txBody>
          <a:bodyPr wrap="square">
            <a:spAutoFit/>
          </a:bodyPr>
          <a:lstStyle/>
          <a:p>
            <a:pPr algn="l"/>
            <a:r>
              <a:rPr lang="ja-JP" altLang="en-US" dirty="0" smtClean="0"/>
              <a:t>ライセンスがあるものが表示されます</a:t>
            </a:r>
            <a:endParaRPr lang="ja-JP" altLang="en-US" dirty="0"/>
          </a:p>
        </p:txBody>
      </p:sp>
      <p:sp>
        <p:nvSpPr>
          <p:cNvPr id="13" name="角丸四角形 12"/>
          <p:cNvSpPr/>
          <p:nvPr/>
        </p:nvSpPr>
        <p:spPr bwMode="auto">
          <a:xfrm>
            <a:off x="1143000" y="3429000"/>
            <a:ext cx="2971800" cy="382040"/>
          </a:xfrm>
          <a:prstGeom prst="roundRect">
            <a:avLst/>
          </a:prstGeom>
          <a:noFill/>
          <a:ln w="28575" cap="flat" cmpd="sng" algn="ctr">
            <a:solidFill>
              <a:schemeClr val="bg2">
                <a:lumMod val="40000"/>
                <a:lumOff val="60000"/>
              </a:schemeClr>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a:xfrm>
            <a:off x="5029200" y="5068669"/>
            <a:ext cx="3526971" cy="646331"/>
          </a:xfrm>
          <a:prstGeom prst="rect">
            <a:avLst/>
          </a:prstGeom>
        </p:spPr>
        <p:txBody>
          <a:bodyPr wrap="square">
            <a:spAutoFit/>
          </a:bodyPr>
          <a:lstStyle/>
          <a:p>
            <a:pPr algn="l"/>
            <a:r>
              <a:rPr lang="en-US" altLang="ja-JP" dirty="0" smtClean="0"/>
              <a:t>MATLAB</a:t>
            </a:r>
            <a:r>
              <a:rPr lang="ja-JP" altLang="en-US" dirty="0" smtClean="0"/>
              <a:t>を選択した場合は、上記の画面に遷移します</a:t>
            </a:r>
            <a:endParaRPr lang="ja-JP" altLang="en-US" dirty="0"/>
          </a:p>
        </p:txBody>
      </p:sp>
      <p:sp>
        <p:nvSpPr>
          <p:cNvPr id="15" name="正方形/長方形 14"/>
          <p:cNvSpPr/>
          <p:nvPr/>
        </p:nvSpPr>
        <p:spPr>
          <a:xfrm>
            <a:off x="990600" y="5867400"/>
            <a:ext cx="6431784" cy="369332"/>
          </a:xfrm>
          <a:prstGeom prst="rect">
            <a:avLst/>
          </a:prstGeom>
        </p:spPr>
        <p:txBody>
          <a:bodyPr wrap="square">
            <a:spAutoFit/>
          </a:bodyPr>
          <a:lstStyle/>
          <a:p>
            <a:pPr algn="l"/>
            <a:r>
              <a:rPr lang="ja-JP" altLang="en-US" dirty="0" smtClean="0"/>
              <a:t>自分でドキュメントをひとつ選択し、体感してください。（</a:t>
            </a:r>
            <a:r>
              <a:rPr lang="en-US" altLang="ja-JP" dirty="0" smtClean="0"/>
              <a:t>5</a:t>
            </a:r>
            <a:r>
              <a:rPr lang="ja-JP" altLang="en-US" dirty="0" smtClean="0"/>
              <a:t>分程度）</a:t>
            </a:r>
            <a:endParaRPr lang="ja-JP" altLang="en-US" dirty="0"/>
          </a:p>
        </p:txBody>
      </p:sp>
      <p:pic>
        <p:nvPicPr>
          <p:cNvPr id="17" name="Picture 4"/>
          <p:cNvPicPr>
            <a:picLocks noChangeAspect="1" noChangeArrowheads="1"/>
          </p:cNvPicPr>
          <p:nvPr/>
        </p:nvPicPr>
        <p:blipFill>
          <a:blip r:embed="rId3" cstate="print"/>
          <a:srcRect/>
          <a:stretch>
            <a:fillRect/>
          </a:stretch>
        </p:blipFill>
        <p:spPr bwMode="auto">
          <a:xfrm>
            <a:off x="977167" y="2487734"/>
            <a:ext cx="3966752" cy="2341769"/>
          </a:xfrm>
          <a:prstGeom prst="rect">
            <a:avLst/>
          </a:prstGeom>
          <a:noFill/>
          <a:ln w="1">
            <a:noFill/>
            <a:miter lim="800000"/>
            <a:headEnd/>
            <a:tailEnd type="none" w="med" len="med"/>
          </a:ln>
          <a:effectLst/>
        </p:spPr>
      </p:pic>
      <p:pic>
        <p:nvPicPr>
          <p:cNvPr id="18" name="Picture 5"/>
          <p:cNvPicPr>
            <a:picLocks noChangeAspect="1" noChangeArrowheads="1"/>
          </p:cNvPicPr>
          <p:nvPr/>
        </p:nvPicPr>
        <p:blipFill>
          <a:blip r:embed="rId4" cstate="print"/>
          <a:srcRect/>
          <a:stretch>
            <a:fillRect/>
          </a:stretch>
        </p:blipFill>
        <p:spPr bwMode="auto">
          <a:xfrm>
            <a:off x="5077532" y="2535405"/>
            <a:ext cx="3200617" cy="2246426"/>
          </a:xfrm>
          <a:prstGeom prst="rect">
            <a:avLst/>
          </a:prstGeom>
          <a:noFill/>
          <a:ln w="1">
            <a:noFill/>
            <a:miter lim="800000"/>
            <a:headEnd/>
            <a:tailEnd type="none" w="med" len="med"/>
          </a:ln>
          <a:effectLst/>
        </p:spPr>
      </p:pic>
    </p:spTree>
    <p:extLst>
      <p:ext uri="{BB962C8B-B14F-4D97-AF65-F5344CB8AC3E}">
        <p14:creationId xmlns:p14="http://schemas.microsoft.com/office/powerpoint/2010/main" val="61838747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87388" y="1050380"/>
            <a:ext cx="7944804" cy="769441"/>
          </a:xfrm>
          <a:noFill/>
          <a:effectLst>
            <a:outerShdw dist="35921" dir="2700000" algn="ctr" rotWithShape="0">
              <a:schemeClr val="folHlink"/>
            </a:outerShdw>
          </a:effectLst>
        </p:spPr>
        <p:txBody>
          <a:bodyPr wrap="none">
            <a:spAutoFit/>
          </a:bodyPr>
          <a:lstStyle/>
          <a:p>
            <a:r>
              <a:rPr lang="ja-JP" altLang="en-US" dirty="0" smtClean="0">
                <a:solidFill>
                  <a:srgbClr val="000099"/>
                </a:solidFill>
                <a:latin typeface="ＭＳ Ｐゴシック" panose="020B0600070205080204" pitchFamily="50" charset="-128"/>
                <a:ea typeface="ＭＳ Ｐゴシック" panose="020B0600070205080204" pitchFamily="50" charset="-128"/>
              </a:rPr>
              <a:t>メイテックグループ社員行動憲章</a:t>
            </a: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a:t>
            </a:fld>
            <a:endParaRPr lang="en-US" altLang="ja-JP">
              <a:solidFill>
                <a:srgbClr val="000000"/>
              </a:solidFill>
              <a:latin typeface="ＭＳ Ｐゴシック" panose="020B0600070205080204" pitchFamily="50" charset="-128"/>
            </a:endParaRPr>
          </a:p>
        </p:txBody>
      </p:sp>
      <p:sp>
        <p:nvSpPr>
          <p:cNvPr id="5" name="Rectangle 3"/>
          <p:cNvSpPr txBox="1">
            <a:spLocks noChangeArrowheads="1"/>
          </p:cNvSpPr>
          <p:nvPr/>
        </p:nvSpPr>
        <p:spPr bwMode="auto">
          <a:xfrm>
            <a:off x="228600" y="2616200"/>
            <a:ext cx="8940800"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a:lnSpc>
                <a:spcPct val="80000"/>
              </a:lnSpc>
              <a:buFontTx/>
              <a:buNone/>
              <a:defRPr/>
            </a:pPr>
            <a:r>
              <a:rPr lang="ja-JP" altLang="en-US" sz="2600" kern="0" dirty="0" smtClean="0">
                <a:solidFill>
                  <a:schemeClr val="bg2"/>
                </a:solidFill>
                <a:latin typeface="ＭＳ Ｐゴシック" panose="020B0600070205080204" pitchFamily="50" charset="-128"/>
                <a:ea typeface="ＭＳ Ｐゴシック" panose="020B0600070205080204" pitchFamily="50" charset="-128"/>
              </a:rPr>
              <a:t>１．私たちは、キャリアアップを図り、市場価値向上に努め、</a:t>
            </a:r>
          </a:p>
          <a:p>
            <a:pPr>
              <a:lnSpc>
                <a:spcPct val="80000"/>
              </a:lnSpc>
              <a:buFontTx/>
              <a:buNone/>
              <a:defRPr/>
            </a:pPr>
            <a:r>
              <a:rPr lang="ja-JP" altLang="en-US" sz="2600" kern="0" dirty="0" smtClean="0">
                <a:solidFill>
                  <a:schemeClr val="bg2"/>
                </a:solidFill>
                <a:latin typeface="ＭＳ Ｐゴシック" panose="020B0600070205080204" pitchFamily="50" charset="-128"/>
                <a:ea typeface="ＭＳ Ｐゴシック" panose="020B0600070205080204" pitchFamily="50" charset="-128"/>
              </a:rPr>
              <a:t>　　世界に通用するプロフェッショナルになります。</a:t>
            </a:r>
          </a:p>
          <a:p>
            <a:pPr>
              <a:lnSpc>
                <a:spcPct val="80000"/>
              </a:lnSpc>
              <a:buFontTx/>
              <a:buNone/>
              <a:defRPr/>
            </a:pPr>
            <a:endParaRPr lang="ja-JP" altLang="en-US" sz="2600" kern="0" dirty="0" smtClean="0">
              <a:solidFill>
                <a:schemeClr val="bg2"/>
              </a:solidFill>
              <a:latin typeface="ＭＳ Ｐゴシック" panose="020B0600070205080204" pitchFamily="50" charset="-128"/>
              <a:ea typeface="ＭＳ Ｐゴシック" panose="020B0600070205080204" pitchFamily="50" charset="-128"/>
            </a:endParaRPr>
          </a:p>
          <a:p>
            <a:pPr>
              <a:lnSpc>
                <a:spcPct val="80000"/>
              </a:lnSpc>
              <a:buFontTx/>
              <a:buNone/>
              <a:defRPr/>
            </a:pPr>
            <a:r>
              <a:rPr lang="ja-JP" altLang="en-US" sz="2600" kern="0" dirty="0" smtClean="0">
                <a:solidFill>
                  <a:schemeClr val="bg2"/>
                </a:solidFill>
                <a:latin typeface="ＭＳ Ｐゴシック" panose="020B0600070205080204" pitchFamily="50" charset="-128"/>
                <a:ea typeface="ＭＳ Ｐゴシック" panose="020B0600070205080204" pitchFamily="50" charset="-128"/>
              </a:rPr>
              <a:t>２．私たちは、顧客満足度の向上に努め、顧客との信頼関係を</a:t>
            </a:r>
          </a:p>
          <a:p>
            <a:pPr>
              <a:lnSpc>
                <a:spcPct val="80000"/>
              </a:lnSpc>
              <a:buFontTx/>
              <a:buNone/>
              <a:defRPr/>
            </a:pPr>
            <a:r>
              <a:rPr lang="ja-JP" altLang="en-US" sz="2600" kern="0" dirty="0" smtClean="0">
                <a:solidFill>
                  <a:schemeClr val="bg2"/>
                </a:solidFill>
                <a:latin typeface="ＭＳ Ｐゴシック" panose="020B0600070205080204" pitchFamily="50" charset="-128"/>
                <a:ea typeface="ＭＳ Ｐゴシック" panose="020B0600070205080204" pitchFamily="50" charset="-128"/>
              </a:rPr>
              <a:t>　　第一に考えます。</a:t>
            </a:r>
          </a:p>
          <a:p>
            <a:pPr>
              <a:lnSpc>
                <a:spcPct val="80000"/>
              </a:lnSpc>
              <a:buFontTx/>
              <a:buNone/>
              <a:defRPr/>
            </a:pPr>
            <a:endParaRPr lang="ja-JP" altLang="en-US" sz="2600" kern="0" dirty="0" smtClean="0">
              <a:solidFill>
                <a:schemeClr val="bg2"/>
              </a:solidFill>
              <a:latin typeface="ＭＳ Ｐゴシック" panose="020B0600070205080204" pitchFamily="50" charset="-128"/>
              <a:ea typeface="ＭＳ Ｐゴシック" panose="020B0600070205080204" pitchFamily="50" charset="-128"/>
            </a:endParaRPr>
          </a:p>
          <a:p>
            <a:pPr>
              <a:lnSpc>
                <a:spcPct val="80000"/>
              </a:lnSpc>
              <a:buFontTx/>
              <a:buNone/>
              <a:defRPr/>
            </a:pPr>
            <a:r>
              <a:rPr lang="ja-JP" altLang="en-US" sz="2600" kern="0" dirty="0" smtClean="0">
                <a:solidFill>
                  <a:schemeClr val="bg2"/>
                </a:solidFill>
                <a:latin typeface="ＭＳ Ｐゴシック" panose="020B0600070205080204" pitchFamily="50" charset="-128"/>
                <a:ea typeface="ＭＳ Ｐゴシック" panose="020B0600070205080204" pitchFamily="50" charset="-128"/>
              </a:rPr>
              <a:t>３．私たちは、社会人としての常識と良識を持ち、地域社会の</a:t>
            </a:r>
          </a:p>
          <a:p>
            <a:pPr>
              <a:lnSpc>
                <a:spcPct val="80000"/>
              </a:lnSpc>
              <a:buFontTx/>
              <a:buNone/>
              <a:defRPr/>
            </a:pPr>
            <a:r>
              <a:rPr lang="ja-JP" altLang="en-US" sz="2600" kern="0" dirty="0" smtClean="0">
                <a:solidFill>
                  <a:schemeClr val="bg2"/>
                </a:solidFill>
                <a:latin typeface="ＭＳ Ｐゴシック" panose="020B0600070205080204" pitchFamily="50" charset="-128"/>
                <a:ea typeface="ＭＳ Ｐゴシック" panose="020B0600070205080204" pitchFamily="50" charset="-128"/>
              </a:rPr>
              <a:t>　　発展に寄与できるよう行動します。</a:t>
            </a:r>
            <a:endParaRPr lang="ja-JP" altLang="en-US" sz="2600" kern="0" dirty="0">
              <a:solidFill>
                <a:schemeClr val="bg2"/>
              </a:solidFill>
              <a:latin typeface="ＭＳ Ｐゴシック" panose="020B0600070205080204" pitchFamily="50" charset="-128"/>
              <a:ea typeface="ＭＳ Ｐゴシック" panose="020B0600070205080204" pitchFamily="50" charset="-128"/>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1295400"/>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4.1 Simulink</a:t>
            </a:r>
            <a:r>
              <a:rPr lang="ja-JP" altLang="en-US" sz="2800" dirty="0" smtClean="0">
                <a:latin typeface="ＭＳ Ｐゴシック" panose="020B0600070205080204" pitchFamily="50" charset="-128"/>
                <a:ea typeface="ＭＳ Ｐゴシック" panose="020B0600070205080204" pitchFamily="50" charset="-128"/>
              </a:rPr>
              <a:t>ライブラリブラウザーの起動</a:t>
            </a:r>
            <a:endParaRPr lang="ja-JP" altLang="en-US" sz="2800" dirty="0">
              <a:latin typeface="ＭＳ Ｐゴシック" panose="020B0600070205080204" pitchFamily="50" charset="-128"/>
              <a:ea typeface="ＭＳ Ｐゴシック" panose="020B0600070205080204" pitchFamily="50" charset="-128"/>
            </a:endParaRPr>
          </a:p>
        </p:txBody>
      </p:sp>
      <p:sp>
        <p:nvSpPr>
          <p:cNvPr id="17"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en-US" altLang="ja-JP" sz="4000" dirty="0" smtClean="0">
                <a:latin typeface="ＭＳ Ｐゴシック" panose="020B0600070205080204" pitchFamily="50" charset="-128"/>
              </a:rPr>
              <a:t>4</a:t>
            </a:r>
            <a:r>
              <a:rPr lang="ja-JP" altLang="en-US" sz="4000" dirty="0" smtClean="0">
                <a:latin typeface="ＭＳ Ｐゴシック" panose="020B0600070205080204" pitchFamily="50" charset="-128"/>
              </a:rPr>
              <a:t>章</a:t>
            </a:r>
            <a:r>
              <a:rPr lang="en-US" altLang="ja-JP" sz="4000" dirty="0" smtClean="0">
                <a:latin typeface="ＭＳ Ｐゴシック" panose="020B0600070205080204" pitchFamily="50" charset="-128"/>
              </a:rPr>
              <a:t>Simulink</a:t>
            </a:r>
            <a:r>
              <a:rPr lang="ja-JP" altLang="en-US" sz="4000" dirty="0" smtClean="0">
                <a:latin typeface="ＭＳ Ｐゴシック" panose="020B0600070205080204" pitchFamily="50" charset="-128"/>
              </a:rPr>
              <a:t>の基礎</a:t>
            </a:r>
            <a:endParaRPr kumimoji="0" lang="ja-JP" altLang="en-US" dirty="0">
              <a:solidFill>
                <a:srgbClr val="000099"/>
              </a:solidFill>
              <a:latin typeface="ＭＳ Ｐゴシック" panose="020B0600070205080204" pitchFamily="50" charset="-128"/>
            </a:endParaRPr>
          </a:p>
        </p:txBody>
      </p:sp>
      <p:sp>
        <p:nvSpPr>
          <p:cNvPr id="7" name="Rectangle 4"/>
          <p:cNvSpPr txBox="1">
            <a:spLocks noChangeArrowheads="1"/>
          </p:cNvSpPr>
          <p:nvPr/>
        </p:nvSpPr>
        <p:spPr bwMode="auto">
          <a:xfrm>
            <a:off x="846083" y="1828800"/>
            <a:ext cx="7604234"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MATLAB</a:t>
            </a:r>
            <a:r>
              <a:rPr lang="ja-JP" altLang="en-US" sz="1800" kern="0" dirty="0" smtClean="0">
                <a:latin typeface="ＭＳ Ｐゴシック" panose="020B0600070205080204" pitchFamily="50" charset="-128"/>
                <a:ea typeface="ＭＳ Ｐゴシック" panose="020B0600070205080204" pitchFamily="50" charset="-128"/>
              </a:rPr>
              <a:t>のコマンドウィンドウで以下を入力します。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11" name="Rectangle 4"/>
          <p:cNvSpPr txBox="1">
            <a:spLocks noChangeArrowheads="1"/>
          </p:cNvSpPr>
          <p:nvPr/>
        </p:nvSpPr>
        <p:spPr bwMode="auto">
          <a:xfrm>
            <a:off x="852433" y="2667000"/>
            <a:ext cx="7604234"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[Simulink</a:t>
            </a:r>
            <a:r>
              <a:rPr lang="ja-JP" altLang="en-US" sz="1800" kern="0" dirty="0" smtClean="0">
                <a:latin typeface="ＭＳ Ｐゴシック" panose="020B0600070205080204" pitchFamily="50" charset="-128"/>
                <a:ea typeface="ＭＳ Ｐゴシック" panose="020B0600070205080204" pitchFamily="50" charset="-128"/>
              </a:rPr>
              <a:t>ライブラリ</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ボタン　　　　　のクリックでも実行できます。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852433" y="2209800"/>
            <a:ext cx="6462767" cy="400110"/>
          </a:xfrm>
          <a:prstGeom prst="rect">
            <a:avLst/>
          </a:prstGeom>
          <a:solidFill>
            <a:schemeClr val="bg1">
              <a:lumMod val="85000"/>
            </a:schemeClr>
          </a:solidFill>
        </p:spPr>
        <p:txBody>
          <a:bodyPr wrap="square" rtlCol="0">
            <a:spAutoFit/>
          </a:bodyPr>
          <a:lstStyle/>
          <a:p>
            <a:pPr algn="l"/>
            <a:r>
              <a:rPr lang="ja-JP" altLang="en-US" sz="2000" b="1" dirty="0" smtClean="0">
                <a:latin typeface="ＭＳ Ｐゴシック" panose="020B0600070205080204" pitchFamily="50" charset="-128"/>
              </a:rPr>
              <a:t>≫ </a:t>
            </a:r>
            <a:r>
              <a:rPr lang="en-US" altLang="ja-JP" sz="2000" b="1" dirty="0" err="1" smtClean="0">
                <a:latin typeface="ＭＳ Ｐゴシック" panose="020B0600070205080204" pitchFamily="50" charset="-128"/>
              </a:rPr>
              <a:t>simulink</a:t>
            </a:r>
            <a:endParaRPr kumimoji="1" lang="ja-JP" altLang="en-US" sz="2000" b="1" dirty="0">
              <a:latin typeface="ＭＳ Ｐゴシック" panose="020B0600070205080204" pitchFamily="50" charset="-128"/>
            </a:endParaRPr>
          </a:p>
        </p:txBody>
      </p:sp>
      <p:pic>
        <p:nvPicPr>
          <p:cNvPr id="14" name="Picture 4"/>
          <p:cNvPicPr>
            <a:picLocks noChangeAspect="1" noChangeArrowheads="1"/>
          </p:cNvPicPr>
          <p:nvPr/>
        </p:nvPicPr>
        <p:blipFill>
          <a:blip r:embed="rId3" cstate="print"/>
          <a:srcRect/>
          <a:stretch>
            <a:fillRect/>
          </a:stretch>
        </p:blipFill>
        <p:spPr bwMode="auto">
          <a:xfrm>
            <a:off x="3429000" y="2667000"/>
            <a:ext cx="590550" cy="357717"/>
          </a:xfrm>
          <a:prstGeom prst="rect">
            <a:avLst/>
          </a:prstGeom>
          <a:noFill/>
          <a:ln w="1">
            <a:noFill/>
            <a:miter lim="800000"/>
            <a:headEnd/>
            <a:tailEnd type="none" w="med" len="med"/>
          </a:ln>
          <a:effectLst/>
        </p:spPr>
      </p:pic>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20</a:t>
            </a:fld>
            <a:endParaRPr lang="en-US" altLang="ja-JP">
              <a:solidFill>
                <a:srgbClr val="000000"/>
              </a:solidFill>
              <a:latin typeface="ＭＳ Ｐゴシック" panose="020B0600070205080204" pitchFamily="50" charset="-128"/>
            </a:endParaRPr>
          </a:p>
        </p:txBody>
      </p:sp>
      <p:pic>
        <p:nvPicPr>
          <p:cNvPr id="10" name="Picture 6"/>
          <p:cNvPicPr>
            <a:picLocks noChangeAspect="1" noChangeArrowheads="1"/>
          </p:cNvPicPr>
          <p:nvPr/>
        </p:nvPicPr>
        <p:blipFill>
          <a:blip r:embed="rId4" cstate="print"/>
          <a:srcRect/>
          <a:stretch>
            <a:fillRect/>
          </a:stretch>
        </p:blipFill>
        <p:spPr bwMode="auto">
          <a:xfrm>
            <a:off x="1785644" y="3138651"/>
            <a:ext cx="3286711" cy="3468987"/>
          </a:xfrm>
          <a:prstGeom prst="rect">
            <a:avLst/>
          </a:prstGeom>
          <a:noFill/>
          <a:ln w="1">
            <a:noFill/>
            <a:miter lim="800000"/>
            <a:headEnd/>
            <a:tailEnd type="none" w="med" len="med"/>
          </a:ln>
          <a:effectLst/>
        </p:spPr>
      </p:pic>
    </p:spTree>
    <p:extLst>
      <p:ext uri="{BB962C8B-B14F-4D97-AF65-F5344CB8AC3E}">
        <p14:creationId xmlns:p14="http://schemas.microsoft.com/office/powerpoint/2010/main" val="290227044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4.2 Simulink</a:t>
            </a:r>
            <a:r>
              <a:rPr lang="ja-JP" altLang="en-US" sz="2800" dirty="0" smtClean="0">
                <a:latin typeface="ＭＳ Ｐゴシック" panose="020B0600070205080204" pitchFamily="50" charset="-128"/>
                <a:ea typeface="ＭＳ Ｐゴシック" panose="020B0600070205080204" pitchFamily="50" charset="-128"/>
              </a:rPr>
              <a:t>ブロックライブラリ</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3000"/>
            <a:ext cx="7604234"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起動した</a:t>
            </a:r>
            <a:r>
              <a:rPr lang="en-US" altLang="ja-JP" sz="1800" kern="0" dirty="0" smtClean="0">
                <a:latin typeface="ＭＳ Ｐゴシック" panose="020B0600070205080204" pitchFamily="50" charset="-128"/>
                <a:ea typeface="ＭＳ Ｐゴシック" panose="020B0600070205080204" pitchFamily="50" charset="-128"/>
              </a:rPr>
              <a:t>Simulink</a:t>
            </a:r>
            <a:r>
              <a:rPr lang="ja-JP" altLang="en-US" sz="1800" kern="0" dirty="0" smtClean="0">
                <a:latin typeface="ＭＳ Ｐゴシック" panose="020B0600070205080204" pitchFamily="50" charset="-128"/>
                <a:ea typeface="ＭＳ Ｐゴシック" panose="020B0600070205080204" pitchFamily="50" charset="-128"/>
              </a:rPr>
              <a:t>ライブラリブラウザーには、システムにインストールされている全ての</a:t>
            </a:r>
            <a:r>
              <a:rPr lang="en-US" altLang="ja-JP" sz="1800" kern="0" dirty="0" smtClean="0">
                <a:latin typeface="ＭＳ Ｐゴシック" panose="020B0600070205080204" pitchFamily="50" charset="-128"/>
                <a:ea typeface="ＭＳ Ｐゴシック" panose="020B0600070205080204" pitchFamily="50" charset="-128"/>
              </a:rPr>
              <a:t>Simulink</a:t>
            </a:r>
            <a:r>
              <a:rPr lang="ja-JP" altLang="en-US" sz="1800" kern="0" dirty="0" smtClean="0">
                <a:latin typeface="ＭＳ Ｐゴシック" panose="020B0600070205080204" pitchFamily="50" charset="-128"/>
                <a:ea typeface="ＭＳ Ｐゴシック" panose="020B0600070205080204" pitchFamily="50" charset="-128"/>
              </a:rPr>
              <a:t>ブロックが登録されており、このブロックをモデルウィンドウにコピーすることで使用可能になります。ブロックにはそれぞれ異なる機能が設定されており、その特徴毎にブロックライブラリにまとめられてい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10" name="Rectangle 4"/>
          <p:cNvSpPr txBox="1">
            <a:spLocks noChangeArrowheads="1"/>
          </p:cNvSpPr>
          <p:nvPr/>
        </p:nvSpPr>
        <p:spPr bwMode="auto">
          <a:xfrm>
            <a:off x="852433" y="2438400"/>
            <a:ext cx="7604234" cy="403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＜代表的なブロックライブラリ＞</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Commonly Used Blocks	</a:t>
            </a:r>
            <a:r>
              <a:rPr lang="ja-JP" altLang="en-US" sz="1800" kern="0" dirty="0" smtClean="0">
                <a:latin typeface="ＭＳ Ｐゴシック" panose="020B0600070205080204" pitchFamily="50" charset="-128"/>
                <a:ea typeface="ＭＳ Ｐゴシック" panose="020B0600070205080204" pitchFamily="50" charset="-128"/>
              </a:rPr>
              <a:t>：よく使われるブロック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Continuous		</a:t>
            </a:r>
            <a:r>
              <a:rPr lang="ja-JP" altLang="en-US" sz="1800" kern="0" dirty="0" smtClean="0">
                <a:latin typeface="ＭＳ Ｐゴシック" panose="020B0600070205080204" pitchFamily="50" charset="-128"/>
                <a:ea typeface="ＭＳ Ｐゴシック" panose="020B0600070205080204" pitchFamily="50" charset="-128"/>
              </a:rPr>
              <a:t>：連続状態を定義するブロック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Discontinuities		</a:t>
            </a:r>
            <a:r>
              <a:rPr lang="ja-JP" altLang="en-US" sz="1800" kern="0" dirty="0" smtClean="0">
                <a:latin typeface="ＭＳ Ｐゴシック" panose="020B0600070205080204" pitchFamily="50" charset="-128"/>
                <a:ea typeface="ＭＳ Ｐゴシック" panose="020B0600070205080204" pitchFamily="50" charset="-128"/>
              </a:rPr>
              <a:t>：不連続状態を</a:t>
            </a:r>
            <a:r>
              <a:rPr lang="ja-JP" altLang="en-US" sz="1800" kern="0" dirty="0">
                <a:latin typeface="ＭＳ Ｐゴシック" panose="020B0600070205080204" pitchFamily="50" charset="-128"/>
                <a:ea typeface="ＭＳ Ｐゴシック" panose="020B0600070205080204" pitchFamily="50" charset="-128"/>
              </a:rPr>
              <a:t>定義するブロック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Discrete		</a:t>
            </a:r>
            <a:r>
              <a:rPr lang="ja-JP" altLang="en-US" sz="1800" kern="0" dirty="0" smtClean="0">
                <a:latin typeface="ＭＳ Ｐゴシック" panose="020B0600070205080204" pitchFamily="50" charset="-128"/>
                <a:ea typeface="ＭＳ Ｐゴシック" panose="020B0600070205080204" pitchFamily="50" charset="-128"/>
              </a:rPr>
              <a:t>：離散状態を</a:t>
            </a:r>
            <a:r>
              <a:rPr lang="ja-JP" altLang="en-US" sz="1800" kern="0" dirty="0">
                <a:latin typeface="ＭＳ Ｐゴシック" panose="020B0600070205080204" pitchFamily="50" charset="-128"/>
                <a:ea typeface="ＭＳ Ｐゴシック" panose="020B0600070205080204" pitchFamily="50" charset="-128"/>
              </a:rPr>
              <a:t>定義するブロック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Logic and Bit Operations	</a:t>
            </a:r>
            <a:r>
              <a:rPr lang="ja-JP" altLang="en-US" sz="1800" kern="0" dirty="0" smtClean="0">
                <a:latin typeface="ＭＳ Ｐゴシック" panose="020B0600070205080204" pitchFamily="50" charset="-128"/>
                <a:ea typeface="ＭＳ Ｐゴシック" panose="020B0600070205080204" pitchFamily="50" charset="-128"/>
              </a:rPr>
              <a:t>：論理演算やビット演算を実行するブロック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Lookup Tables		</a:t>
            </a:r>
            <a:r>
              <a:rPr lang="ja-JP" altLang="en-US" sz="1800" kern="0" dirty="0" smtClean="0">
                <a:latin typeface="ＭＳ Ｐゴシック" panose="020B0600070205080204" pitchFamily="50" charset="-128"/>
                <a:ea typeface="ＭＳ Ｐゴシック" panose="020B0600070205080204" pitchFamily="50" charset="-128"/>
              </a:rPr>
              <a:t>：非線形性をモデル化するブロック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Math Operations		</a:t>
            </a:r>
            <a:r>
              <a:rPr lang="ja-JP" altLang="en-US" sz="1800" kern="0" dirty="0" smtClean="0">
                <a:latin typeface="ＭＳ Ｐゴシック" panose="020B0600070205080204" pitchFamily="50" charset="-128"/>
                <a:ea typeface="ＭＳ Ｐゴシック" panose="020B0600070205080204" pitchFamily="50" charset="-128"/>
              </a:rPr>
              <a:t>：数学演算を実行するブロック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Ports &amp; Subsystems	</a:t>
            </a:r>
            <a:r>
              <a:rPr lang="ja-JP" altLang="en-US" sz="1800" kern="0" dirty="0" smtClean="0">
                <a:latin typeface="ＭＳ Ｐゴシック" panose="020B0600070205080204" pitchFamily="50" charset="-128"/>
                <a:ea typeface="ＭＳ Ｐゴシック" panose="020B0600070205080204" pitchFamily="50" charset="-128"/>
              </a:rPr>
              <a:t>：端子とサブシステムをサポートするブロック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Signal Routing		</a:t>
            </a:r>
            <a:r>
              <a:rPr lang="ja-JP" altLang="en-US" sz="1800" kern="0" dirty="0" smtClean="0">
                <a:latin typeface="ＭＳ Ｐゴシック" panose="020B0600070205080204" pitchFamily="50" charset="-128"/>
                <a:ea typeface="ＭＳ Ｐゴシック" panose="020B0600070205080204" pitchFamily="50" charset="-128"/>
              </a:rPr>
              <a:t>：信号の経路指定をサポートするブロック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Sinks			</a:t>
            </a:r>
            <a:r>
              <a:rPr lang="ja-JP" altLang="en-US" sz="1800" kern="0" dirty="0" smtClean="0">
                <a:latin typeface="ＭＳ Ｐゴシック" panose="020B0600070205080204" pitchFamily="50" charset="-128"/>
                <a:ea typeface="ＭＳ Ｐゴシック" panose="020B0600070205080204" pitchFamily="50" charset="-128"/>
              </a:rPr>
              <a:t>：他のブロックから出力を受け取るブロック</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Sources		</a:t>
            </a:r>
            <a:r>
              <a:rPr lang="ja-JP" altLang="en-US" sz="1800" kern="0" dirty="0" smtClean="0">
                <a:latin typeface="ＭＳ Ｐゴシック" panose="020B0600070205080204" pitchFamily="50" charset="-128"/>
                <a:ea typeface="ＭＳ Ｐゴシック" panose="020B0600070205080204" pitchFamily="50" charset="-128"/>
              </a:rPr>
              <a:t>：他のブロックに入力を提供するブロック</a:t>
            </a:r>
            <a:endParaRPr lang="en-US" altLang="ja-JP" sz="1800" kern="0" dirty="0" smtClean="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21</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400668727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4.3 </a:t>
            </a:r>
            <a:r>
              <a:rPr lang="ja-JP" altLang="en-US" sz="2800" dirty="0" smtClean="0">
                <a:latin typeface="ＭＳ Ｐゴシック" panose="020B0600070205080204" pitchFamily="50" charset="-128"/>
                <a:ea typeface="ＭＳ Ｐゴシック" panose="020B0600070205080204" pitchFamily="50" charset="-128"/>
              </a:rPr>
              <a:t>新規モデル作成</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3000"/>
            <a:ext cx="760576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Simulink</a:t>
            </a:r>
            <a:r>
              <a:rPr lang="ja-JP" altLang="en-US" sz="1800" kern="0" dirty="0" smtClean="0">
                <a:latin typeface="ＭＳ Ｐゴシック" panose="020B0600070205080204" pitchFamily="50" charset="-128"/>
                <a:ea typeface="ＭＳ Ｐゴシック" panose="020B0600070205080204" pitchFamily="50" charset="-128"/>
              </a:rPr>
              <a:t>ライブラリブラウザーメニューから、</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ファイル</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新規</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モデル</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を選択するか、</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新規モデル</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ボタン　　　をクリックすることで、新規の</a:t>
            </a:r>
            <a:r>
              <a:rPr lang="en-US" altLang="ja-JP" sz="1800" kern="0" dirty="0" smtClean="0">
                <a:latin typeface="ＭＳ Ｐゴシック" panose="020B0600070205080204" pitchFamily="50" charset="-128"/>
                <a:ea typeface="ＭＳ Ｐゴシック" panose="020B0600070205080204" pitchFamily="50" charset="-128"/>
              </a:rPr>
              <a:t>Simulink</a:t>
            </a:r>
            <a:r>
              <a:rPr lang="ja-JP" altLang="en-US" sz="1800" kern="0" dirty="0" smtClean="0">
                <a:latin typeface="ＭＳ Ｐゴシック" panose="020B0600070205080204" pitchFamily="50" charset="-128"/>
                <a:ea typeface="ＭＳ Ｐゴシック" panose="020B0600070205080204" pitchFamily="50" charset="-128"/>
              </a:rPr>
              <a:t>モデル（</a:t>
            </a:r>
            <a:r>
              <a:rPr lang="en-US" altLang="ja-JP" sz="1800" kern="0" dirty="0" smtClean="0">
                <a:latin typeface="ＭＳ Ｐゴシック" panose="020B0600070205080204" pitchFamily="50" charset="-128"/>
                <a:ea typeface="ＭＳ Ｐゴシック" panose="020B0600070205080204" pitchFamily="50" charset="-128"/>
              </a:rPr>
              <a:t>untitled</a:t>
            </a:r>
            <a:r>
              <a:rPr lang="ja-JP" altLang="en-US" sz="1800" kern="0" dirty="0" smtClean="0">
                <a:latin typeface="ＭＳ Ｐゴシック" panose="020B0600070205080204" pitchFamily="50" charset="-128"/>
                <a:ea typeface="ＭＳ Ｐゴシック" panose="020B0600070205080204" pitchFamily="50" charset="-128"/>
              </a:rPr>
              <a:t>というモデル名）のウィンドウが表示されます。</a:t>
            </a:r>
            <a:endParaRPr lang="ja-JP" altLang="en-US" sz="1800" kern="0" dirty="0">
              <a:latin typeface="ＭＳ Ｐゴシック" panose="020B0600070205080204" pitchFamily="50" charset="-128"/>
              <a:ea typeface="ＭＳ Ｐゴシック" panose="020B0600070205080204" pitchFamily="50" charset="-12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7732" y="1508234"/>
            <a:ext cx="20955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22</a:t>
            </a:fld>
            <a:endParaRPr lang="en-US" altLang="ja-JP">
              <a:solidFill>
                <a:srgbClr val="000000"/>
              </a:solidFill>
              <a:latin typeface="ＭＳ Ｐゴシック" panose="020B0600070205080204" pitchFamily="50" charset="-128"/>
            </a:endParaRPr>
          </a:p>
        </p:txBody>
      </p:sp>
      <p:pic>
        <p:nvPicPr>
          <p:cNvPr id="9" name="Picture 7"/>
          <p:cNvPicPr>
            <a:picLocks noChangeAspect="1" noChangeArrowheads="1"/>
          </p:cNvPicPr>
          <p:nvPr/>
        </p:nvPicPr>
        <p:blipFill>
          <a:blip r:embed="rId4" cstate="print"/>
          <a:srcRect/>
          <a:stretch>
            <a:fillRect/>
          </a:stretch>
        </p:blipFill>
        <p:spPr bwMode="auto">
          <a:xfrm>
            <a:off x="1142203" y="2209800"/>
            <a:ext cx="5970157" cy="4088946"/>
          </a:xfrm>
          <a:prstGeom prst="rect">
            <a:avLst/>
          </a:prstGeom>
          <a:noFill/>
          <a:ln w="1">
            <a:noFill/>
            <a:miter lim="800000"/>
            <a:headEnd/>
            <a:tailEnd type="none" w="med" len="med"/>
          </a:ln>
          <a:effectLst/>
        </p:spPr>
      </p:pic>
    </p:spTree>
    <p:extLst>
      <p:ext uri="{BB962C8B-B14F-4D97-AF65-F5344CB8AC3E}">
        <p14:creationId xmlns:p14="http://schemas.microsoft.com/office/powerpoint/2010/main" val="287108736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noChangeArrowheads="1"/>
          </p:cNvPicPr>
          <p:nvPr/>
        </p:nvPicPr>
        <p:blipFill>
          <a:blip r:embed="rId3" cstate="print"/>
          <a:srcRect/>
          <a:stretch>
            <a:fillRect/>
          </a:stretch>
        </p:blipFill>
        <p:spPr bwMode="auto">
          <a:xfrm>
            <a:off x="836667" y="2295203"/>
            <a:ext cx="5791607" cy="3287994"/>
          </a:xfrm>
          <a:prstGeom prst="rect">
            <a:avLst/>
          </a:prstGeom>
          <a:noFill/>
          <a:ln w="1">
            <a:noFill/>
            <a:miter lim="800000"/>
            <a:headEnd/>
            <a:tailEnd type="none" w="med" len="med"/>
          </a:ln>
          <a:effectLst/>
        </p:spPr>
      </p:pic>
      <p:pic>
        <p:nvPicPr>
          <p:cNvPr id="12" name="Picture 8"/>
          <p:cNvPicPr>
            <a:picLocks noChangeAspect="1" noChangeArrowheads="1"/>
          </p:cNvPicPr>
          <p:nvPr/>
        </p:nvPicPr>
        <p:blipFill>
          <a:blip r:embed="rId4" cstate="print"/>
          <a:srcRect/>
          <a:stretch>
            <a:fillRect/>
          </a:stretch>
        </p:blipFill>
        <p:spPr bwMode="auto">
          <a:xfrm>
            <a:off x="4912806" y="2045958"/>
            <a:ext cx="3914034" cy="3985283"/>
          </a:xfrm>
          <a:prstGeom prst="rect">
            <a:avLst/>
          </a:prstGeom>
          <a:noFill/>
          <a:ln w="1">
            <a:noFill/>
            <a:miter lim="800000"/>
            <a:headEnd/>
            <a:tailEnd type="none" w="med" len="med"/>
          </a:ln>
          <a:effectLst/>
        </p:spPr>
      </p:pic>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4.3.1 </a:t>
            </a:r>
            <a:r>
              <a:rPr lang="ja-JP" altLang="en-US" sz="2800" dirty="0" smtClean="0">
                <a:latin typeface="ＭＳ Ｐゴシック" panose="020B0600070205080204" pitchFamily="50" charset="-128"/>
                <a:ea typeface="ＭＳ Ｐゴシック" panose="020B0600070205080204" pitchFamily="50" charset="-128"/>
              </a:rPr>
              <a:t>ブロックの配置</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3000"/>
            <a:ext cx="760576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Simulink</a:t>
            </a:r>
            <a:r>
              <a:rPr lang="ja-JP" altLang="en-US" sz="1800" kern="0" dirty="0" smtClean="0">
                <a:latin typeface="ＭＳ Ｐゴシック" panose="020B0600070205080204" pitchFamily="50" charset="-128"/>
                <a:ea typeface="ＭＳ Ｐゴシック" panose="020B0600070205080204" pitchFamily="50" charset="-128"/>
              </a:rPr>
              <a:t>ライブラリブラウザーの</a:t>
            </a:r>
            <a:r>
              <a:rPr lang="en-US" altLang="ja-JP" sz="1800" kern="0" dirty="0" smtClean="0">
                <a:latin typeface="ＭＳ Ｐゴシック" panose="020B0600070205080204" pitchFamily="50" charset="-128"/>
                <a:ea typeface="ＭＳ Ｐゴシック" panose="020B0600070205080204" pitchFamily="50" charset="-128"/>
              </a:rPr>
              <a:t>Sources</a:t>
            </a:r>
            <a:r>
              <a:rPr lang="ja-JP" altLang="en-US" sz="1800" kern="0" dirty="0" smtClean="0">
                <a:latin typeface="ＭＳ Ｐゴシック" panose="020B0600070205080204" pitchFamily="50" charset="-128"/>
                <a:ea typeface="ＭＳ Ｐゴシック" panose="020B0600070205080204" pitchFamily="50" charset="-128"/>
              </a:rPr>
              <a:t>ライブラリより、「</a:t>
            </a:r>
            <a:r>
              <a:rPr lang="en-US" altLang="ja-JP" sz="1800" kern="0" dirty="0" smtClean="0">
                <a:latin typeface="ＭＳ Ｐゴシック" panose="020B0600070205080204" pitchFamily="50" charset="-128"/>
                <a:ea typeface="ＭＳ Ｐゴシック" panose="020B0600070205080204" pitchFamily="50" charset="-128"/>
              </a:rPr>
              <a:t>Constant</a:t>
            </a:r>
            <a:r>
              <a:rPr lang="ja-JP" altLang="en-US" sz="1800" kern="0" dirty="0" smtClean="0">
                <a:latin typeface="ＭＳ Ｐゴシック" panose="020B0600070205080204" pitchFamily="50" charset="-128"/>
                <a:ea typeface="ＭＳ Ｐゴシック" panose="020B0600070205080204" pitchFamily="50" charset="-128"/>
              </a:rPr>
              <a:t>」ブロックを選び、新規モデルにドラッグ＆ドロップします。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円/楕円 1"/>
          <p:cNvSpPr/>
          <p:nvPr/>
        </p:nvSpPr>
        <p:spPr bwMode="auto">
          <a:xfrm>
            <a:off x="7315200" y="3069019"/>
            <a:ext cx="1295400" cy="457200"/>
          </a:xfrm>
          <a:prstGeom prst="ellipse">
            <a:avLst/>
          </a:prstGeom>
          <a:noFill/>
          <a:ln w="63500" cap="flat" cmpd="sng" algn="ctr">
            <a:solidFill>
              <a:srgbClr val="FFC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11" name="円/楕円 10"/>
          <p:cNvSpPr/>
          <p:nvPr/>
        </p:nvSpPr>
        <p:spPr bwMode="auto">
          <a:xfrm>
            <a:off x="1371600" y="3833593"/>
            <a:ext cx="1295400" cy="528172"/>
          </a:xfrm>
          <a:prstGeom prst="ellipse">
            <a:avLst/>
          </a:prstGeom>
          <a:noFill/>
          <a:ln w="63500" cap="flat" cmpd="sng" algn="ctr">
            <a:solidFill>
              <a:srgbClr val="FFC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cxnSp>
        <p:nvCxnSpPr>
          <p:cNvPr id="4" name="直線矢印コネクタ 3"/>
          <p:cNvCxnSpPr>
            <a:stCxn id="2" idx="2"/>
            <a:endCxn id="11" idx="6"/>
          </p:cNvCxnSpPr>
          <p:nvPr/>
        </p:nvCxnSpPr>
        <p:spPr bwMode="auto">
          <a:xfrm flipH="1">
            <a:off x="2667000" y="3297619"/>
            <a:ext cx="4648200" cy="800060"/>
          </a:xfrm>
          <a:prstGeom prst="straightConnector1">
            <a:avLst/>
          </a:prstGeom>
          <a:solidFill>
            <a:srgbClr val="00FFFF"/>
          </a:solidFill>
          <a:ln w="635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テキスト ボックス 4"/>
          <p:cNvSpPr txBox="1"/>
          <p:nvPr/>
        </p:nvSpPr>
        <p:spPr>
          <a:xfrm>
            <a:off x="4343400" y="4038600"/>
            <a:ext cx="3810000" cy="646331"/>
          </a:xfrm>
          <a:prstGeom prst="rect">
            <a:avLst/>
          </a:prstGeom>
          <a:solidFill>
            <a:schemeClr val="bg1"/>
          </a:solidFill>
          <a:ln>
            <a:solidFill>
              <a:srgbClr val="FFC000"/>
            </a:solidFill>
          </a:ln>
        </p:spPr>
        <p:txBody>
          <a:bodyPr wrap="square" rtlCol="0">
            <a:spAutoFit/>
          </a:bodyPr>
          <a:lstStyle/>
          <a:p>
            <a:r>
              <a:rPr kumimoji="1" lang="ja-JP" altLang="en-US" b="1" dirty="0" smtClean="0">
                <a:latin typeface="ＭＳ Ｐゴシック" panose="020B0600070205080204" pitchFamily="50" charset="-128"/>
              </a:rPr>
              <a:t>「</a:t>
            </a:r>
            <a:r>
              <a:rPr kumimoji="1" lang="en-US" altLang="ja-JP" b="1" dirty="0" smtClean="0">
                <a:latin typeface="ＭＳ Ｐゴシック" panose="020B0600070205080204" pitchFamily="50" charset="-128"/>
              </a:rPr>
              <a:t>Constant</a:t>
            </a:r>
            <a:r>
              <a:rPr kumimoji="1" lang="ja-JP" altLang="en-US" b="1" dirty="0" smtClean="0">
                <a:latin typeface="ＭＳ Ｐゴシック" panose="020B0600070205080204" pitchFamily="50" charset="-128"/>
              </a:rPr>
              <a:t>」ブロックをマウスで</a:t>
            </a:r>
            <a:endParaRPr kumimoji="1" lang="en-US" altLang="ja-JP" b="1" dirty="0" smtClean="0">
              <a:latin typeface="ＭＳ Ｐゴシック" panose="020B0600070205080204" pitchFamily="50" charset="-128"/>
            </a:endParaRPr>
          </a:p>
          <a:p>
            <a:r>
              <a:rPr lang="ja-JP" altLang="en-US" b="1" dirty="0" smtClean="0">
                <a:latin typeface="ＭＳ Ｐゴシック" panose="020B0600070205080204" pitchFamily="50" charset="-128"/>
              </a:rPr>
              <a:t>ドラッグ＆ドロップします</a:t>
            </a:r>
            <a:endParaRPr kumimoji="1" lang="ja-JP" altLang="en-US" b="1" dirty="0">
              <a:latin typeface="ＭＳ Ｐゴシック" panose="020B0600070205080204" pitchFamily="50" charset="-128"/>
            </a:endParaRPr>
          </a:p>
        </p:txBody>
      </p:sp>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23</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209748026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p:cNvPicPr>
            <a:picLocks noChangeAspect="1" noChangeArrowheads="1"/>
          </p:cNvPicPr>
          <p:nvPr/>
        </p:nvPicPr>
        <p:blipFill>
          <a:blip r:embed="rId3" cstate="print"/>
          <a:srcRect/>
          <a:stretch>
            <a:fillRect/>
          </a:stretch>
        </p:blipFill>
        <p:spPr bwMode="auto">
          <a:xfrm>
            <a:off x="1063093" y="2119748"/>
            <a:ext cx="6861707" cy="3895507"/>
          </a:xfrm>
          <a:prstGeom prst="rect">
            <a:avLst/>
          </a:prstGeom>
          <a:noFill/>
          <a:ln w="1">
            <a:noFill/>
            <a:miter lim="800000"/>
            <a:headEnd/>
            <a:tailEnd type="none" w="med" len="med"/>
          </a:ln>
          <a:effectLst/>
        </p:spPr>
      </p:pic>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4.3.1 </a:t>
            </a:r>
            <a:r>
              <a:rPr lang="ja-JP" altLang="en-US" sz="2800" dirty="0" smtClean="0">
                <a:latin typeface="ＭＳ Ｐゴシック" panose="020B0600070205080204" pitchFamily="50" charset="-128"/>
                <a:ea typeface="ＭＳ Ｐゴシック" panose="020B0600070205080204" pitchFamily="50" charset="-128"/>
              </a:rPr>
              <a:t>ブロックの配置</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3000"/>
            <a:ext cx="760576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続いて</a:t>
            </a:r>
            <a:r>
              <a:rPr lang="en-US" altLang="ja-JP" sz="1800" kern="0" dirty="0" smtClean="0">
                <a:latin typeface="ＭＳ Ｐゴシック" panose="020B0600070205080204" pitchFamily="50" charset="-128"/>
                <a:ea typeface="ＭＳ Ｐゴシック" panose="020B0600070205080204" pitchFamily="50" charset="-128"/>
              </a:rPr>
              <a:t>Simulink</a:t>
            </a:r>
            <a:r>
              <a:rPr lang="ja-JP" altLang="en-US" sz="1800" kern="0" dirty="0" smtClean="0">
                <a:latin typeface="ＭＳ Ｐゴシック" panose="020B0600070205080204" pitchFamily="50" charset="-128"/>
                <a:ea typeface="ＭＳ Ｐゴシック" panose="020B0600070205080204" pitchFamily="50" charset="-128"/>
              </a:rPr>
              <a:t>ライブラリブラウザーの</a:t>
            </a:r>
            <a:r>
              <a:rPr lang="en-US" altLang="ja-JP" sz="1800" kern="0" dirty="0" smtClean="0">
                <a:latin typeface="ＭＳ Ｐゴシック" panose="020B0600070205080204" pitchFamily="50" charset="-128"/>
                <a:ea typeface="ＭＳ Ｐゴシック" panose="020B0600070205080204" pitchFamily="50" charset="-128"/>
              </a:rPr>
              <a:t>Sinks</a:t>
            </a:r>
            <a:r>
              <a:rPr lang="ja-JP" altLang="en-US" sz="1800" kern="0" dirty="0" smtClean="0">
                <a:latin typeface="ＭＳ Ｐゴシック" panose="020B0600070205080204" pitchFamily="50" charset="-128"/>
                <a:ea typeface="ＭＳ Ｐゴシック" panose="020B0600070205080204" pitchFamily="50" charset="-128"/>
              </a:rPr>
              <a:t>ライブラリより、「</a:t>
            </a:r>
            <a:r>
              <a:rPr lang="en-US" altLang="ja-JP" sz="1800" kern="0" dirty="0" smtClean="0">
                <a:latin typeface="ＭＳ Ｐゴシック" panose="020B0600070205080204" pitchFamily="50" charset="-128"/>
                <a:ea typeface="ＭＳ Ｐゴシック" panose="020B0600070205080204" pitchFamily="50" charset="-128"/>
              </a:rPr>
              <a:t>Display</a:t>
            </a:r>
            <a:r>
              <a:rPr lang="ja-JP" altLang="en-US" sz="1800" kern="0" dirty="0" smtClean="0">
                <a:latin typeface="ＭＳ Ｐゴシック" panose="020B0600070205080204" pitchFamily="50" charset="-128"/>
                <a:ea typeface="ＭＳ Ｐゴシック" panose="020B0600070205080204" pitchFamily="50" charset="-128"/>
              </a:rPr>
              <a:t>」ブロックをドラッグ＆ドロップします。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円/楕円 1"/>
          <p:cNvSpPr/>
          <p:nvPr/>
        </p:nvSpPr>
        <p:spPr bwMode="auto">
          <a:xfrm>
            <a:off x="2902716" y="3886200"/>
            <a:ext cx="1752600" cy="781953"/>
          </a:xfrm>
          <a:prstGeom prst="ellipse">
            <a:avLst/>
          </a:prstGeom>
          <a:noFill/>
          <a:ln w="63500" cap="flat" cmpd="sng" algn="ctr">
            <a:solidFill>
              <a:srgbClr val="FFC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5" name="テキスト ボックス 4"/>
          <p:cNvSpPr txBox="1"/>
          <p:nvPr/>
        </p:nvSpPr>
        <p:spPr>
          <a:xfrm>
            <a:off x="4655316" y="5029200"/>
            <a:ext cx="3810000" cy="646331"/>
          </a:xfrm>
          <a:prstGeom prst="rect">
            <a:avLst/>
          </a:prstGeom>
          <a:solidFill>
            <a:schemeClr val="bg1"/>
          </a:solidFill>
          <a:ln>
            <a:solidFill>
              <a:srgbClr val="FFC000"/>
            </a:solidFill>
          </a:ln>
        </p:spPr>
        <p:txBody>
          <a:bodyPr wrap="square" rtlCol="0">
            <a:spAutoFit/>
          </a:bodyPr>
          <a:lstStyle/>
          <a:p>
            <a:r>
              <a:rPr kumimoji="1" lang="ja-JP" altLang="en-US" b="1" dirty="0" smtClean="0">
                <a:latin typeface="ＭＳ Ｐゴシック" panose="020B0600070205080204" pitchFamily="50" charset="-128"/>
              </a:rPr>
              <a:t>「</a:t>
            </a:r>
            <a:r>
              <a:rPr kumimoji="1" lang="en-US" altLang="ja-JP" b="1" dirty="0" smtClean="0">
                <a:latin typeface="ＭＳ Ｐゴシック" panose="020B0600070205080204" pitchFamily="50" charset="-128"/>
              </a:rPr>
              <a:t>Display</a:t>
            </a:r>
            <a:r>
              <a:rPr kumimoji="1" lang="ja-JP" altLang="en-US" b="1" dirty="0" smtClean="0">
                <a:latin typeface="ＭＳ Ｐゴシック" panose="020B0600070205080204" pitchFamily="50" charset="-128"/>
              </a:rPr>
              <a:t>」ブロックをマウスで</a:t>
            </a:r>
            <a:endParaRPr kumimoji="1" lang="en-US" altLang="ja-JP" b="1" dirty="0" smtClean="0">
              <a:latin typeface="ＭＳ Ｐゴシック" panose="020B0600070205080204" pitchFamily="50" charset="-128"/>
            </a:endParaRPr>
          </a:p>
          <a:p>
            <a:r>
              <a:rPr lang="ja-JP" altLang="en-US" b="1" dirty="0" smtClean="0">
                <a:latin typeface="ＭＳ Ｐゴシック" panose="020B0600070205080204" pitchFamily="50" charset="-128"/>
              </a:rPr>
              <a:t>ドラッグ＆ドロップします</a:t>
            </a:r>
            <a:endParaRPr kumimoji="1" lang="ja-JP" altLang="en-US" b="1" dirty="0">
              <a:latin typeface="ＭＳ Ｐゴシック" panose="020B0600070205080204" pitchFamily="50" charset="-128"/>
            </a:endParaRPr>
          </a:p>
        </p:txBody>
      </p:sp>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24</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21460834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0"/>
          <p:cNvPicPr>
            <a:picLocks noChangeAspect="1" noChangeArrowheads="1"/>
          </p:cNvPicPr>
          <p:nvPr/>
        </p:nvPicPr>
        <p:blipFill>
          <a:blip r:embed="rId3" cstate="print"/>
          <a:srcRect/>
          <a:stretch>
            <a:fillRect/>
          </a:stretch>
        </p:blipFill>
        <p:spPr bwMode="auto">
          <a:xfrm>
            <a:off x="658255" y="2306810"/>
            <a:ext cx="6428346" cy="3649480"/>
          </a:xfrm>
          <a:prstGeom prst="rect">
            <a:avLst/>
          </a:prstGeom>
          <a:noFill/>
          <a:ln w="1">
            <a:noFill/>
            <a:miter lim="800000"/>
            <a:headEnd/>
            <a:tailEnd type="none" w="med" len="med"/>
          </a:ln>
          <a:effectLst/>
        </p:spPr>
      </p:pic>
      <p:pic>
        <p:nvPicPr>
          <p:cNvPr id="11" name="Picture 12"/>
          <p:cNvPicPr>
            <a:picLocks noChangeAspect="1" noChangeArrowheads="1"/>
          </p:cNvPicPr>
          <p:nvPr/>
        </p:nvPicPr>
        <p:blipFill>
          <a:blip r:embed="rId4" cstate="print"/>
          <a:srcRect/>
          <a:stretch>
            <a:fillRect/>
          </a:stretch>
        </p:blipFill>
        <p:spPr bwMode="auto">
          <a:xfrm>
            <a:off x="4297489" y="2696019"/>
            <a:ext cx="4453618" cy="3260271"/>
          </a:xfrm>
          <a:prstGeom prst="rect">
            <a:avLst/>
          </a:prstGeom>
          <a:noFill/>
          <a:ln w="1">
            <a:noFill/>
            <a:miter lim="800000"/>
            <a:headEnd/>
            <a:tailEnd type="none" w="med" len="med"/>
          </a:ln>
          <a:effectLst/>
        </p:spPr>
      </p:pic>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4.3.2 </a:t>
            </a:r>
            <a:r>
              <a:rPr lang="ja-JP" altLang="en-US" sz="2800" dirty="0" smtClean="0">
                <a:latin typeface="ＭＳ Ｐゴシック" panose="020B0600070205080204" pitchFamily="50" charset="-128"/>
                <a:ea typeface="ＭＳ Ｐゴシック" panose="020B0600070205080204" pitchFamily="50" charset="-128"/>
              </a:rPr>
              <a:t>ブロックのパラメーター変更</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3000"/>
            <a:ext cx="760576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配置した「</a:t>
            </a:r>
            <a:r>
              <a:rPr lang="en-US" altLang="ja-JP" sz="1800" kern="0" dirty="0" smtClean="0">
                <a:latin typeface="ＭＳ Ｐゴシック" panose="020B0600070205080204" pitchFamily="50" charset="-128"/>
                <a:ea typeface="ＭＳ Ｐゴシック" panose="020B0600070205080204" pitchFamily="50" charset="-128"/>
              </a:rPr>
              <a:t>Constant</a:t>
            </a:r>
            <a:r>
              <a:rPr lang="ja-JP" altLang="en-US" sz="1800" kern="0" dirty="0" smtClean="0">
                <a:latin typeface="ＭＳ Ｐゴシック" panose="020B0600070205080204" pitchFamily="50" charset="-128"/>
                <a:ea typeface="ＭＳ Ｐゴシック" panose="020B0600070205080204" pitchFamily="50" charset="-128"/>
              </a:rPr>
              <a:t>」ブロックをダブルクリックすることで、「</a:t>
            </a:r>
            <a:r>
              <a:rPr lang="en-US" altLang="ja-JP" sz="1800" kern="0" dirty="0" smtClean="0">
                <a:latin typeface="ＭＳ Ｐゴシック" panose="020B0600070205080204" pitchFamily="50" charset="-128"/>
                <a:ea typeface="ＭＳ Ｐゴシック" panose="020B0600070205080204" pitchFamily="50" charset="-128"/>
              </a:rPr>
              <a:t>Constant</a:t>
            </a:r>
            <a:r>
              <a:rPr lang="ja-JP" altLang="en-US" sz="1800" kern="0" dirty="0" smtClean="0">
                <a:latin typeface="ＭＳ Ｐゴシック" panose="020B0600070205080204" pitchFamily="50" charset="-128"/>
                <a:ea typeface="ＭＳ Ｐゴシック" panose="020B0600070205080204" pitchFamily="50" charset="-128"/>
              </a:rPr>
              <a:t>」ブロックのダイヤログボックスを表示します。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定数値を</a:t>
            </a:r>
            <a:r>
              <a:rPr lang="en-US" altLang="ja-JP" sz="1800" kern="0" dirty="0" smtClean="0">
                <a:latin typeface="ＭＳ Ｐゴシック" panose="020B0600070205080204" pitchFamily="50" charset="-128"/>
                <a:ea typeface="ＭＳ Ｐゴシック" panose="020B0600070205080204" pitchFamily="50" charset="-128"/>
              </a:rPr>
              <a:t>[0 1 2 3 4 5]</a:t>
            </a:r>
            <a:r>
              <a:rPr lang="ja-JP" altLang="en-US" sz="1800" kern="0" dirty="0" smtClean="0">
                <a:latin typeface="ＭＳ Ｐゴシック" panose="020B0600070205080204" pitchFamily="50" charset="-128"/>
                <a:ea typeface="ＭＳ Ｐゴシック" panose="020B0600070205080204" pitchFamily="50" charset="-128"/>
              </a:rPr>
              <a:t>に変更し、</a:t>
            </a:r>
            <a:r>
              <a:rPr lang="en-US" altLang="ja-JP" sz="1800" kern="0" dirty="0" smtClean="0">
                <a:latin typeface="ＭＳ Ｐゴシック" panose="020B0600070205080204" pitchFamily="50" charset="-128"/>
                <a:ea typeface="ＭＳ Ｐゴシック" panose="020B0600070205080204" pitchFamily="50" charset="-128"/>
              </a:rPr>
              <a:t>[OK]</a:t>
            </a:r>
            <a:r>
              <a:rPr lang="ja-JP" altLang="en-US" sz="1800" kern="0" dirty="0" smtClean="0">
                <a:latin typeface="ＭＳ Ｐゴシック" panose="020B0600070205080204" pitchFamily="50" charset="-128"/>
                <a:ea typeface="ＭＳ Ｐゴシック" panose="020B0600070205080204" pitchFamily="50" charset="-128"/>
              </a:rPr>
              <a:t>ボタンをクリックします。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円/楕円 1"/>
          <p:cNvSpPr/>
          <p:nvPr/>
        </p:nvSpPr>
        <p:spPr bwMode="auto">
          <a:xfrm>
            <a:off x="1371600" y="3969083"/>
            <a:ext cx="1116012" cy="714142"/>
          </a:xfrm>
          <a:prstGeom prst="ellipse">
            <a:avLst/>
          </a:prstGeom>
          <a:noFill/>
          <a:ln w="63500" cap="flat" cmpd="sng" algn="ctr">
            <a:solidFill>
              <a:srgbClr val="FFC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5" name="テキスト ボックス 4"/>
          <p:cNvSpPr txBox="1"/>
          <p:nvPr/>
        </p:nvSpPr>
        <p:spPr>
          <a:xfrm>
            <a:off x="946122" y="4967780"/>
            <a:ext cx="3082980" cy="923330"/>
          </a:xfrm>
          <a:prstGeom prst="rect">
            <a:avLst/>
          </a:prstGeom>
          <a:solidFill>
            <a:schemeClr val="bg1"/>
          </a:solidFill>
          <a:ln>
            <a:solidFill>
              <a:srgbClr val="FFC000"/>
            </a:solidFill>
          </a:ln>
        </p:spPr>
        <p:txBody>
          <a:bodyPr wrap="square" rtlCol="0">
            <a:spAutoFit/>
          </a:bodyPr>
          <a:lstStyle/>
          <a:p>
            <a:r>
              <a:rPr kumimoji="1" lang="ja-JP" altLang="en-US" b="1" dirty="0" smtClean="0">
                <a:latin typeface="ＭＳ Ｐゴシック" panose="020B0600070205080204" pitchFamily="50" charset="-128"/>
              </a:rPr>
              <a:t>「</a:t>
            </a:r>
            <a:r>
              <a:rPr kumimoji="1" lang="en-US" altLang="ja-JP" b="1" dirty="0" smtClean="0">
                <a:latin typeface="ＭＳ Ｐゴシック" panose="020B0600070205080204" pitchFamily="50" charset="-128"/>
              </a:rPr>
              <a:t>Constant</a:t>
            </a:r>
            <a:r>
              <a:rPr kumimoji="1" lang="ja-JP" altLang="en-US" b="1" dirty="0" smtClean="0">
                <a:latin typeface="ＭＳ Ｐゴシック" panose="020B0600070205080204" pitchFamily="50" charset="-128"/>
              </a:rPr>
              <a:t>」ブロックをダブルクリックすることで、設定画面を表示します</a:t>
            </a:r>
            <a:endParaRPr kumimoji="1" lang="ja-JP" altLang="en-US" b="1" dirty="0">
              <a:latin typeface="ＭＳ Ｐゴシック" panose="020B0600070205080204" pitchFamily="50" charset="-128"/>
            </a:endParaRPr>
          </a:p>
        </p:txBody>
      </p:sp>
      <p:sp>
        <p:nvSpPr>
          <p:cNvPr id="9" name="円/楕円 8"/>
          <p:cNvSpPr/>
          <p:nvPr/>
        </p:nvSpPr>
        <p:spPr bwMode="auto">
          <a:xfrm>
            <a:off x="4297489" y="4116769"/>
            <a:ext cx="1116012" cy="328510"/>
          </a:xfrm>
          <a:prstGeom prst="ellipse">
            <a:avLst/>
          </a:prstGeom>
          <a:noFill/>
          <a:ln w="63500" cap="flat" cmpd="sng" algn="ctr">
            <a:solidFill>
              <a:srgbClr val="FFC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10" name="円/楕円 9"/>
          <p:cNvSpPr/>
          <p:nvPr/>
        </p:nvSpPr>
        <p:spPr bwMode="auto">
          <a:xfrm>
            <a:off x="5576452" y="5562600"/>
            <a:ext cx="947846" cy="328510"/>
          </a:xfrm>
          <a:prstGeom prst="ellipse">
            <a:avLst/>
          </a:prstGeom>
          <a:noFill/>
          <a:ln w="63500" cap="flat" cmpd="sng" algn="ctr">
            <a:solidFill>
              <a:srgbClr val="FFC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25</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3268696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4.3.2 </a:t>
            </a:r>
            <a:r>
              <a:rPr lang="ja-JP" altLang="en-US" sz="2800" dirty="0" smtClean="0">
                <a:latin typeface="ＭＳ Ｐゴシック" panose="020B0600070205080204" pitchFamily="50" charset="-128"/>
                <a:ea typeface="ＭＳ Ｐゴシック" panose="020B0600070205080204" pitchFamily="50" charset="-128"/>
              </a:rPr>
              <a:t>ブロックのパラメーター変更</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3000"/>
            <a:ext cx="760576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Constant</a:t>
            </a:r>
            <a:r>
              <a:rPr lang="ja-JP" altLang="en-US" sz="1800" kern="0" dirty="0" smtClean="0">
                <a:latin typeface="ＭＳ Ｐゴシック" panose="020B0600070205080204" pitchFamily="50" charset="-128"/>
                <a:ea typeface="ＭＳ Ｐゴシック" panose="020B0600070205080204" pitchFamily="50" charset="-128"/>
              </a:rPr>
              <a:t>」ブロックの表示が“</a:t>
            </a:r>
            <a:r>
              <a:rPr lang="en-US" altLang="ja-JP" sz="1800" kern="0" dirty="0" smtClean="0">
                <a:latin typeface="ＭＳ Ｐゴシック" panose="020B0600070205080204" pitchFamily="50" charset="-128"/>
                <a:ea typeface="ＭＳ Ｐゴシック" panose="020B0600070205080204" pitchFamily="50" charset="-128"/>
              </a:rPr>
              <a:t>1</a:t>
            </a:r>
            <a:r>
              <a:rPr lang="ja-JP" altLang="en-US" sz="1800" kern="0" dirty="0" smtClean="0">
                <a:latin typeface="ＭＳ Ｐゴシック" panose="020B0600070205080204" pitchFamily="50" charset="-128"/>
                <a:ea typeface="ＭＳ Ｐゴシック" panose="020B0600070205080204" pitchFamily="50" charset="-128"/>
              </a:rPr>
              <a:t>”から“</a:t>
            </a:r>
            <a:r>
              <a:rPr lang="en-US" altLang="ja-JP" sz="1800" kern="0" dirty="0" smtClean="0">
                <a:latin typeface="ＭＳ Ｐゴシック" panose="020B0600070205080204" pitchFamily="50" charset="-128"/>
                <a:ea typeface="ＭＳ Ｐゴシック" panose="020B0600070205080204" pitchFamily="50" charset="-128"/>
              </a:rPr>
              <a:t>[1×6]</a:t>
            </a:r>
            <a:r>
              <a:rPr lang="ja-JP" altLang="en-US" sz="1800" kern="0" dirty="0" smtClean="0">
                <a:latin typeface="ＭＳ Ｐゴシック" panose="020B0600070205080204" pitchFamily="50" charset="-128"/>
                <a:ea typeface="ＭＳ Ｐゴシック" panose="020B0600070205080204" pitchFamily="50" charset="-128"/>
              </a:rPr>
              <a:t>”に変わりますが、ブロックサイズを大きくすることで、設定した値全てをブロックに表示させることができます。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26</a:t>
            </a:fld>
            <a:endParaRPr lang="en-US" altLang="ja-JP">
              <a:solidFill>
                <a:srgbClr val="000000"/>
              </a:solidFill>
              <a:latin typeface="ＭＳ Ｐゴシック" panose="020B0600070205080204" pitchFamily="50" charset="-128"/>
            </a:endParaRPr>
          </a:p>
        </p:txBody>
      </p:sp>
      <p:pic>
        <p:nvPicPr>
          <p:cNvPr id="6" name="Picture 13"/>
          <p:cNvPicPr>
            <a:picLocks noChangeAspect="1" noChangeArrowheads="1"/>
          </p:cNvPicPr>
          <p:nvPr/>
        </p:nvPicPr>
        <p:blipFill>
          <a:blip r:embed="rId3" cstate="print"/>
          <a:srcRect/>
          <a:stretch>
            <a:fillRect/>
          </a:stretch>
        </p:blipFill>
        <p:spPr bwMode="auto">
          <a:xfrm>
            <a:off x="921203" y="1905000"/>
            <a:ext cx="7384597" cy="4192361"/>
          </a:xfrm>
          <a:prstGeom prst="rect">
            <a:avLst/>
          </a:prstGeom>
          <a:noFill/>
          <a:ln w="1">
            <a:noFill/>
            <a:miter lim="800000"/>
            <a:headEnd/>
            <a:tailEnd type="none" w="med" len="med"/>
          </a:ln>
          <a:effectLst/>
        </p:spPr>
      </p:pic>
    </p:spTree>
    <p:extLst>
      <p:ext uri="{BB962C8B-B14F-4D97-AF65-F5344CB8AC3E}">
        <p14:creationId xmlns:p14="http://schemas.microsoft.com/office/powerpoint/2010/main" val="270292830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4.3.3 </a:t>
            </a:r>
            <a:r>
              <a:rPr lang="ja-JP" altLang="en-US" sz="2800" dirty="0" smtClean="0">
                <a:latin typeface="ＭＳ Ｐゴシック" panose="020B0600070205080204" pitchFamily="50" charset="-128"/>
                <a:ea typeface="ＭＳ Ｐゴシック" panose="020B0600070205080204" pitchFamily="50" charset="-128"/>
              </a:rPr>
              <a:t>ブロックのサイズ調整</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3000"/>
            <a:ext cx="760576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配置した「</a:t>
            </a:r>
            <a:r>
              <a:rPr lang="en-US" altLang="ja-JP" sz="1800" kern="0" dirty="0" smtClean="0">
                <a:latin typeface="ＭＳ Ｐゴシック" panose="020B0600070205080204" pitchFamily="50" charset="-128"/>
                <a:ea typeface="ＭＳ Ｐゴシック" panose="020B0600070205080204" pitchFamily="50" charset="-128"/>
              </a:rPr>
              <a:t>Constant</a:t>
            </a:r>
            <a:r>
              <a:rPr lang="ja-JP" altLang="en-US" sz="1800" kern="0" dirty="0" smtClean="0">
                <a:latin typeface="ＭＳ Ｐゴシック" panose="020B0600070205080204" pitchFamily="50" charset="-128"/>
                <a:ea typeface="ＭＳ Ｐゴシック" panose="020B0600070205080204" pitchFamily="50" charset="-128"/>
              </a:rPr>
              <a:t>」ブロックの上にマウスを持っていくとブロックの四隅に小さな四角が表示されます。四隅のどれかをドラッグし、適度な大きさでドロップすれば、下図のように表示されます。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27</a:t>
            </a:fld>
            <a:endParaRPr lang="en-US" altLang="ja-JP">
              <a:solidFill>
                <a:srgbClr val="000000"/>
              </a:solidFill>
              <a:latin typeface="ＭＳ Ｐゴシック" panose="020B0600070205080204" pitchFamily="50" charset="-128"/>
            </a:endParaRPr>
          </a:p>
        </p:txBody>
      </p:sp>
      <p:pic>
        <p:nvPicPr>
          <p:cNvPr id="6" name="Picture 14"/>
          <p:cNvPicPr>
            <a:picLocks noChangeAspect="1" noChangeArrowheads="1"/>
          </p:cNvPicPr>
          <p:nvPr/>
        </p:nvPicPr>
        <p:blipFill>
          <a:blip r:embed="rId3" cstate="print"/>
          <a:srcRect/>
          <a:stretch>
            <a:fillRect/>
          </a:stretch>
        </p:blipFill>
        <p:spPr bwMode="auto">
          <a:xfrm>
            <a:off x="921204" y="2133600"/>
            <a:ext cx="7384596" cy="4192361"/>
          </a:xfrm>
          <a:prstGeom prst="rect">
            <a:avLst/>
          </a:prstGeom>
          <a:noFill/>
          <a:ln w="1">
            <a:noFill/>
            <a:miter lim="800000"/>
            <a:headEnd/>
            <a:tailEnd type="none" w="med" len="med"/>
          </a:ln>
          <a:effectLst/>
        </p:spPr>
      </p:pic>
    </p:spTree>
    <p:extLst>
      <p:ext uri="{BB962C8B-B14F-4D97-AF65-F5344CB8AC3E}">
        <p14:creationId xmlns:p14="http://schemas.microsoft.com/office/powerpoint/2010/main" val="346489597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5"/>
          <p:cNvPicPr>
            <a:picLocks noChangeAspect="1" noChangeArrowheads="1"/>
          </p:cNvPicPr>
          <p:nvPr/>
        </p:nvPicPr>
        <p:blipFill>
          <a:blip r:embed="rId3" cstate="print"/>
          <a:srcRect/>
          <a:stretch>
            <a:fillRect/>
          </a:stretch>
        </p:blipFill>
        <p:spPr bwMode="auto">
          <a:xfrm>
            <a:off x="1068348" y="2208439"/>
            <a:ext cx="7384597" cy="4192361"/>
          </a:xfrm>
          <a:prstGeom prst="rect">
            <a:avLst/>
          </a:prstGeom>
          <a:noFill/>
          <a:ln w="1">
            <a:noFill/>
            <a:miter lim="800000"/>
            <a:headEnd/>
            <a:tailEnd type="none" w="med" len="med"/>
          </a:ln>
          <a:effectLst/>
        </p:spPr>
      </p:pic>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4.3.4 </a:t>
            </a:r>
            <a:r>
              <a:rPr lang="ja-JP" altLang="en-US" sz="2800" dirty="0" smtClean="0">
                <a:latin typeface="ＭＳ Ｐゴシック" panose="020B0600070205080204" pitchFamily="50" charset="-128"/>
                <a:ea typeface="ＭＳ Ｐゴシック" panose="020B0600070205080204" pitchFamily="50" charset="-128"/>
              </a:rPr>
              <a:t>ブロックの結線</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3000"/>
            <a:ext cx="760576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ブロックの結線は、ブロックの出力からブロックの入力へドラッグすることで行えます。また、出力するブロックを選択した状態で、</a:t>
            </a:r>
            <a:r>
              <a:rPr lang="en-US" altLang="ja-JP" sz="1800" kern="0" dirty="0" smtClean="0">
                <a:latin typeface="ＭＳ Ｐゴシック" panose="020B0600070205080204" pitchFamily="50" charset="-128"/>
                <a:ea typeface="ＭＳ Ｐゴシック" panose="020B0600070205080204" pitchFamily="50" charset="-128"/>
              </a:rPr>
              <a:t>Ctrl</a:t>
            </a:r>
            <a:r>
              <a:rPr lang="ja-JP" altLang="en-US" sz="1800" kern="0" dirty="0" smtClean="0">
                <a:latin typeface="ＭＳ Ｐゴシック" panose="020B0600070205080204" pitchFamily="50" charset="-128"/>
                <a:ea typeface="ＭＳ Ｐゴシック" panose="020B0600070205080204" pitchFamily="50" charset="-128"/>
              </a:rPr>
              <a:t>キーを押しながら入力先のブロックをクリックすることでも行えます。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5" name="テキスト ボックス 4"/>
          <p:cNvSpPr txBox="1"/>
          <p:nvPr/>
        </p:nvSpPr>
        <p:spPr>
          <a:xfrm>
            <a:off x="3334712" y="3581400"/>
            <a:ext cx="2590800" cy="369332"/>
          </a:xfrm>
          <a:prstGeom prst="rect">
            <a:avLst/>
          </a:prstGeom>
          <a:solidFill>
            <a:schemeClr val="bg1"/>
          </a:solidFill>
          <a:ln>
            <a:solidFill>
              <a:srgbClr val="FFC000"/>
            </a:solidFill>
          </a:ln>
        </p:spPr>
        <p:txBody>
          <a:bodyPr wrap="square" rtlCol="0">
            <a:spAutoFit/>
          </a:bodyPr>
          <a:lstStyle/>
          <a:p>
            <a:r>
              <a:rPr kumimoji="1" lang="ja-JP" altLang="en-US" b="1" dirty="0" smtClean="0">
                <a:latin typeface="ＭＳ Ｐゴシック" panose="020B0600070205080204" pitchFamily="50" charset="-128"/>
              </a:rPr>
              <a:t>出力から入力へドラッグ</a:t>
            </a:r>
            <a:endParaRPr kumimoji="1" lang="ja-JP" altLang="en-US" b="1" dirty="0">
              <a:latin typeface="ＭＳ Ｐゴシック" panose="020B0600070205080204" pitchFamily="50" charset="-128"/>
            </a:endParaRPr>
          </a:p>
        </p:txBody>
      </p:sp>
      <p:cxnSp>
        <p:nvCxnSpPr>
          <p:cNvPr id="8" name="直線矢印コネクタ 7"/>
          <p:cNvCxnSpPr>
            <a:stCxn id="5" idx="1"/>
          </p:cNvCxnSpPr>
          <p:nvPr/>
        </p:nvCxnSpPr>
        <p:spPr bwMode="auto">
          <a:xfrm flipH="1">
            <a:off x="3018520" y="3766066"/>
            <a:ext cx="316192" cy="696133"/>
          </a:xfrm>
          <a:prstGeom prst="straightConnector1">
            <a:avLst/>
          </a:prstGeom>
          <a:solidFill>
            <a:srgbClr val="00FFFF"/>
          </a:solidFill>
          <a:ln w="635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テキスト ボックス 8"/>
          <p:cNvSpPr txBox="1"/>
          <p:nvPr/>
        </p:nvSpPr>
        <p:spPr>
          <a:xfrm>
            <a:off x="2286000" y="5169932"/>
            <a:ext cx="732520" cy="369332"/>
          </a:xfrm>
          <a:prstGeom prst="rect">
            <a:avLst/>
          </a:prstGeom>
          <a:solidFill>
            <a:schemeClr val="bg1"/>
          </a:solidFill>
          <a:ln>
            <a:solidFill>
              <a:srgbClr val="FFC000"/>
            </a:solidFill>
          </a:ln>
        </p:spPr>
        <p:txBody>
          <a:bodyPr wrap="square" rtlCol="0">
            <a:spAutoFit/>
          </a:bodyPr>
          <a:lstStyle/>
          <a:p>
            <a:r>
              <a:rPr kumimoji="1" lang="ja-JP" altLang="en-US" b="1" dirty="0" smtClean="0">
                <a:latin typeface="ＭＳ Ｐゴシック" panose="020B0600070205080204" pitchFamily="50" charset="-128"/>
              </a:rPr>
              <a:t>出力</a:t>
            </a:r>
            <a:endParaRPr kumimoji="1" lang="ja-JP" altLang="en-US" b="1" dirty="0">
              <a:latin typeface="ＭＳ Ｐゴシック" panose="020B0600070205080204" pitchFamily="50" charset="-128"/>
            </a:endParaRPr>
          </a:p>
        </p:txBody>
      </p:sp>
      <p:sp>
        <p:nvSpPr>
          <p:cNvPr id="10" name="テキスト ボックス 9"/>
          <p:cNvSpPr txBox="1"/>
          <p:nvPr/>
        </p:nvSpPr>
        <p:spPr>
          <a:xfrm>
            <a:off x="3176616" y="5169932"/>
            <a:ext cx="732520" cy="369332"/>
          </a:xfrm>
          <a:prstGeom prst="rect">
            <a:avLst/>
          </a:prstGeom>
          <a:solidFill>
            <a:schemeClr val="bg1"/>
          </a:solidFill>
          <a:ln>
            <a:solidFill>
              <a:srgbClr val="FFC000"/>
            </a:solidFill>
          </a:ln>
        </p:spPr>
        <p:txBody>
          <a:bodyPr wrap="square" rtlCol="0">
            <a:spAutoFit/>
          </a:bodyPr>
          <a:lstStyle/>
          <a:p>
            <a:r>
              <a:rPr kumimoji="1" lang="ja-JP" altLang="en-US" b="1" dirty="0" smtClean="0">
                <a:latin typeface="ＭＳ Ｐゴシック" panose="020B0600070205080204" pitchFamily="50" charset="-128"/>
              </a:rPr>
              <a:t>入力</a:t>
            </a:r>
            <a:endParaRPr kumimoji="1" lang="ja-JP" altLang="en-US" b="1" dirty="0">
              <a:latin typeface="ＭＳ Ｐゴシック" panose="020B0600070205080204" pitchFamily="50" charset="-128"/>
            </a:endParaRPr>
          </a:p>
        </p:txBody>
      </p:sp>
      <p:cxnSp>
        <p:nvCxnSpPr>
          <p:cNvPr id="11" name="直線矢印コネクタ 10"/>
          <p:cNvCxnSpPr/>
          <p:nvPr/>
        </p:nvCxnSpPr>
        <p:spPr bwMode="auto">
          <a:xfrm flipV="1">
            <a:off x="3329016" y="4766999"/>
            <a:ext cx="0" cy="402934"/>
          </a:xfrm>
          <a:prstGeom prst="straightConnector1">
            <a:avLst/>
          </a:prstGeom>
          <a:solidFill>
            <a:srgbClr val="00FFFF"/>
          </a:solidFill>
          <a:ln w="635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p:cNvCxnSpPr/>
          <p:nvPr/>
        </p:nvCxnSpPr>
        <p:spPr bwMode="auto">
          <a:xfrm flipV="1">
            <a:off x="2653180" y="4766999"/>
            <a:ext cx="0" cy="402934"/>
          </a:xfrm>
          <a:prstGeom prst="straightConnector1">
            <a:avLst/>
          </a:prstGeom>
          <a:solidFill>
            <a:srgbClr val="00FFFF"/>
          </a:solidFill>
          <a:ln w="635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28</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213134282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6"/>
          <p:cNvPicPr>
            <a:picLocks noChangeAspect="1" noChangeArrowheads="1"/>
          </p:cNvPicPr>
          <p:nvPr/>
        </p:nvPicPr>
        <p:blipFill>
          <a:blip r:embed="rId3" cstate="print"/>
          <a:srcRect/>
          <a:stretch>
            <a:fillRect/>
          </a:stretch>
        </p:blipFill>
        <p:spPr bwMode="auto">
          <a:xfrm>
            <a:off x="879702" y="2233096"/>
            <a:ext cx="7384596" cy="4192361"/>
          </a:xfrm>
          <a:prstGeom prst="rect">
            <a:avLst/>
          </a:prstGeom>
          <a:noFill/>
          <a:ln w="1">
            <a:noFill/>
            <a:miter lim="800000"/>
            <a:headEnd/>
            <a:tailEnd type="none" w="med" len="med"/>
          </a:ln>
          <a:effectLst/>
        </p:spPr>
      </p:pic>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4.3.5 </a:t>
            </a:r>
            <a:r>
              <a:rPr lang="ja-JP" altLang="en-US" sz="2800" dirty="0" smtClean="0">
                <a:latin typeface="ＭＳ Ｐゴシック" panose="020B0600070205080204" pitchFamily="50" charset="-128"/>
                <a:ea typeface="ＭＳ Ｐゴシック" panose="020B0600070205080204" pitchFamily="50" charset="-128"/>
              </a:rPr>
              <a:t>シミュレーションの実行</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3000"/>
            <a:ext cx="760576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モデル内の</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実行</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ボタン　　をクリックすることでシミュレーションを開始します。シミュレーション実行結果が</a:t>
            </a:r>
            <a:r>
              <a:rPr lang="en-US" altLang="ja-JP" sz="1800" kern="0" dirty="0" smtClean="0">
                <a:latin typeface="ＭＳ Ｐゴシック" panose="020B0600070205080204" pitchFamily="50" charset="-128"/>
                <a:ea typeface="ＭＳ Ｐゴシック" panose="020B0600070205080204" pitchFamily="50" charset="-128"/>
              </a:rPr>
              <a:t>[Display]</a:t>
            </a:r>
            <a:r>
              <a:rPr lang="ja-JP" altLang="en-US" sz="1800" kern="0" dirty="0" smtClean="0">
                <a:latin typeface="ＭＳ Ｐゴシック" panose="020B0600070205080204" pitchFamily="50" charset="-128"/>
                <a:ea typeface="ＭＳ Ｐゴシック" panose="020B0600070205080204" pitchFamily="50" charset="-128"/>
              </a:rPr>
              <a:t>ブロックに全て表示されないはずです。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4.3.3</a:t>
            </a:r>
            <a:r>
              <a:rPr lang="ja-JP" altLang="en-US" sz="1800" kern="0" dirty="0" smtClean="0">
                <a:latin typeface="ＭＳ Ｐゴシック" panose="020B0600070205080204" pitchFamily="50" charset="-128"/>
                <a:ea typeface="ＭＳ Ｐゴシック" panose="020B0600070205080204" pitchFamily="50" charset="-128"/>
              </a:rPr>
              <a:t>と同様、</a:t>
            </a:r>
            <a:r>
              <a:rPr lang="en-US" altLang="ja-JP" sz="1800" kern="0" dirty="0" smtClean="0">
                <a:latin typeface="ＭＳ Ｐゴシック" panose="020B0600070205080204" pitchFamily="50" charset="-128"/>
                <a:ea typeface="ＭＳ Ｐゴシック" panose="020B0600070205080204" pitchFamily="50" charset="-128"/>
              </a:rPr>
              <a:t>[Display]</a:t>
            </a:r>
            <a:r>
              <a:rPr lang="ja-JP" altLang="en-US" sz="1800" kern="0" dirty="0" smtClean="0">
                <a:latin typeface="ＭＳ Ｐゴシック" panose="020B0600070205080204" pitchFamily="50" charset="-128"/>
                <a:ea typeface="ＭＳ Ｐゴシック" panose="020B0600070205080204" pitchFamily="50" charset="-128"/>
              </a:rPr>
              <a:t>ブロックのサイズを変更し、全体を表示してください。</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8" name="円/楕円 7"/>
          <p:cNvSpPr/>
          <p:nvPr/>
        </p:nvSpPr>
        <p:spPr bwMode="auto">
          <a:xfrm>
            <a:off x="4231859" y="2807358"/>
            <a:ext cx="558006" cy="328510"/>
          </a:xfrm>
          <a:prstGeom prst="ellipse">
            <a:avLst/>
          </a:prstGeom>
          <a:noFill/>
          <a:ln w="63500" cap="flat" cmpd="sng" algn="ctr">
            <a:solidFill>
              <a:srgbClr val="FFC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9" name="テキスト ボックス 8"/>
          <p:cNvSpPr txBox="1"/>
          <p:nvPr/>
        </p:nvSpPr>
        <p:spPr>
          <a:xfrm>
            <a:off x="5029200" y="3320534"/>
            <a:ext cx="2590800" cy="369332"/>
          </a:xfrm>
          <a:prstGeom prst="rect">
            <a:avLst/>
          </a:prstGeom>
          <a:solidFill>
            <a:schemeClr val="bg1"/>
          </a:solidFill>
          <a:ln>
            <a:solidFill>
              <a:srgbClr val="FFC000"/>
            </a:solidFill>
          </a:ln>
        </p:spPr>
        <p:txBody>
          <a:bodyPr wrap="square" rtlCol="0">
            <a:spAutoFit/>
          </a:bodyPr>
          <a:lstStyle/>
          <a:p>
            <a:r>
              <a:rPr kumimoji="1" lang="ja-JP" altLang="en-US" b="1" dirty="0" smtClean="0">
                <a:latin typeface="ＭＳ Ｐゴシック" panose="020B0600070205080204" pitchFamily="50" charset="-128"/>
              </a:rPr>
              <a:t>シミュレーション実行</a:t>
            </a:r>
            <a:endParaRPr kumimoji="1" lang="ja-JP" altLang="en-US" b="1" dirty="0">
              <a:latin typeface="ＭＳ Ｐゴシック" panose="020B0600070205080204" pitchFamily="50" charset="-128"/>
            </a:endParaRPr>
          </a:p>
        </p:txBody>
      </p:sp>
      <p:sp>
        <p:nvSpPr>
          <p:cNvPr id="10" name="テキスト ボックス 9"/>
          <p:cNvSpPr txBox="1"/>
          <p:nvPr/>
        </p:nvSpPr>
        <p:spPr>
          <a:xfrm>
            <a:off x="4450915" y="5186854"/>
            <a:ext cx="3359916" cy="646331"/>
          </a:xfrm>
          <a:prstGeom prst="rect">
            <a:avLst/>
          </a:prstGeom>
          <a:solidFill>
            <a:schemeClr val="bg1"/>
          </a:solidFill>
          <a:ln>
            <a:solidFill>
              <a:srgbClr val="FFC000"/>
            </a:solidFill>
          </a:ln>
        </p:spPr>
        <p:txBody>
          <a:bodyPr wrap="square" rtlCol="0">
            <a:spAutoFit/>
          </a:bodyPr>
          <a:lstStyle/>
          <a:p>
            <a:r>
              <a:rPr kumimoji="1" lang="ja-JP" altLang="en-US" b="1" dirty="0" smtClean="0">
                <a:latin typeface="ＭＳ Ｐゴシック" panose="020B0600070205080204" pitchFamily="50" charset="-128"/>
              </a:rPr>
              <a:t>全ての表示が見えるように「</a:t>
            </a:r>
            <a:r>
              <a:rPr kumimoji="1" lang="en-US" altLang="ja-JP" b="1" dirty="0" smtClean="0">
                <a:latin typeface="ＭＳ Ｐゴシック" panose="020B0600070205080204" pitchFamily="50" charset="-128"/>
              </a:rPr>
              <a:t>Display</a:t>
            </a:r>
            <a:r>
              <a:rPr kumimoji="1" lang="ja-JP" altLang="en-US" b="1" dirty="0" smtClean="0">
                <a:latin typeface="ＭＳ Ｐゴシック" panose="020B0600070205080204" pitchFamily="50" charset="-128"/>
              </a:rPr>
              <a:t>」ブロックを広げます</a:t>
            </a:r>
            <a:endParaRPr kumimoji="1" lang="ja-JP" altLang="en-US" b="1" dirty="0">
              <a:latin typeface="ＭＳ Ｐゴシック" panose="020B0600070205080204"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8178" y="1234966"/>
            <a:ext cx="1905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直線矢印コネクタ 10"/>
          <p:cNvCxnSpPr>
            <a:stCxn id="9" idx="1"/>
            <a:endCxn id="8" idx="5"/>
          </p:cNvCxnSpPr>
          <p:nvPr/>
        </p:nvCxnSpPr>
        <p:spPr bwMode="auto">
          <a:xfrm flipH="1" flipV="1">
            <a:off x="4708147" y="3087759"/>
            <a:ext cx="321053" cy="417441"/>
          </a:xfrm>
          <a:prstGeom prst="straightConnector1">
            <a:avLst/>
          </a:prstGeom>
          <a:solidFill>
            <a:srgbClr val="00FFFF"/>
          </a:solidFill>
          <a:ln w="635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矢印コネクタ 13"/>
          <p:cNvCxnSpPr/>
          <p:nvPr/>
        </p:nvCxnSpPr>
        <p:spPr bwMode="auto">
          <a:xfrm flipH="1" flipV="1">
            <a:off x="4012803" y="4805855"/>
            <a:ext cx="438112" cy="380999"/>
          </a:xfrm>
          <a:prstGeom prst="straightConnector1">
            <a:avLst/>
          </a:prstGeom>
          <a:solidFill>
            <a:srgbClr val="00FFFF"/>
          </a:solidFill>
          <a:ln w="63500"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29</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11245818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Text Box 9"/>
          <p:cNvSpPr txBox="1">
            <a:spLocks noChangeArrowheads="1"/>
          </p:cNvSpPr>
          <p:nvPr/>
        </p:nvSpPr>
        <p:spPr bwMode="auto">
          <a:xfrm>
            <a:off x="457200" y="2052459"/>
            <a:ext cx="82296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buClrTx/>
              <a:buSzTx/>
            </a:pPr>
            <a:r>
              <a:rPr lang="ja-JP" altLang="en-US" sz="4000" dirty="0">
                <a:solidFill>
                  <a:schemeClr val="bg2"/>
                </a:solidFill>
                <a:latin typeface="ＭＳ Ｐゴシック" panose="020B0600070205080204" pitchFamily="50" charset="-128"/>
              </a:rPr>
              <a:t>　</a:t>
            </a:r>
            <a:r>
              <a:rPr lang="ja-JP" altLang="en-US" sz="4000" dirty="0" smtClean="0">
                <a:solidFill>
                  <a:schemeClr val="bg2"/>
                </a:solidFill>
                <a:latin typeface="ＭＳ Ｐゴシック" panose="020B0600070205080204" pitchFamily="50" charset="-128"/>
              </a:rPr>
              <a:t>皆さんが</a:t>
            </a:r>
            <a:r>
              <a:rPr lang="en-US" altLang="ja-JP" sz="4000" dirty="0" smtClean="0">
                <a:solidFill>
                  <a:schemeClr val="bg2"/>
                </a:solidFill>
                <a:latin typeface="ＭＳ Ｐゴシック" panose="020B0600070205080204" pitchFamily="50" charset="-128"/>
              </a:rPr>
              <a:t>『</a:t>
            </a:r>
            <a:r>
              <a:rPr lang="ja-JP" altLang="en-US" sz="4000" dirty="0" smtClean="0">
                <a:solidFill>
                  <a:schemeClr val="bg2"/>
                </a:solidFill>
                <a:latin typeface="ＭＳ Ｐゴシック" panose="020B0600070205080204" pitchFamily="50" charset="-128"/>
              </a:rPr>
              <a:t>本研修</a:t>
            </a:r>
            <a:r>
              <a:rPr lang="en-US" altLang="ja-JP" sz="4000" dirty="0" smtClean="0">
                <a:solidFill>
                  <a:schemeClr val="bg2"/>
                </a:solidFill>
                <a:latin typeface="ＭＳ Ｐゴシック" panose="020B0600070205080204" pitchFamily="50" charset="-128"/>
              </a:rPr>
              <a:t>』</a:t>
            </a:r>
            <a:r>
              <a:rPr lang="ja-JP" altLang="en-US" sz="4000" dirty="0" smtClean="0">
                <a:solidFill>
                  <a:schemeClr val="bg2"/>
                </a:solidFill>
                <a:latin typeface="ＭＳ Ｐゴシック" panose="020B0600070205080204" pitchFamily="50" charset="-128"/>
              </a:rPr>
              <a:t>　に来た目的を</a:t>
            </a:r>
            <a:endParaRPr lang="en-US" altLang="ja-JP" sz="4000" dirty="0" smtClean="0">
              <a:solidFill>
                <a:schemeClr val="bg2"/>
              </a:solidFill>
              <a:latin typeface="ＭＳ Ｐゴシック" panose="020B0600070205080204" pitchFamily="50" charset="-128"/>
            </a:endParaRPr>
          </a:p>
          <a:p>
            <a:pPr eaLnBrk="1" hangingPunct="1">
              <a:buClrTx/>
              <a:buSzTx/>
              <a:buNone/>
            </a:pPr>
            <a:r>
              <a:rPr lang="ja-JP" altLang="en-US" sz="4000" dirty="0">
                <a:solidFill>
                  <a:schemeClr val="bg2"/>
                </a:solidFill>
                <a:latin typeface="ＭＳ Ｐゴシック" panose="020B0600070205080204" pitchFamily="50" charset="-128"/>
              </a:rPr>
              <a:t>　</a:t>
            </a:r>
            <a:r>
              <a:rPr lang="ja-JP" altLang="en-US" sz="4000" dirty="0" smtClean="0">
                <a:solidFill>
                  <a:schemeClr val="bg2"/>
                </a:solidFill>
                <a:latin typeface="ＭＳ Ｐゴシック" panose="020B0600070205080204" pitchFamily="50" charset="-128"/>
              </a:rPr>
              <a:t>　教えてください。</a:t>
            </a:r>
            <a:endParaRPr lang="en-US" altLang="ja-JP" sz="4000" dirty="0" smtClean="0">
              <a:solidFill>
                <a:schemeClr val="bg2"/>
              </a:solidFill>
              <a:latin typeface="ＭＳ Ｐゴシック" panose="020B0600070205080204" pitchFamily="50" charset="-128"/>
            </a:endParaRPr>
          </a:p>
        </p:txBody>
      </p:sp>
      <p:sp>
        <p:nvSpPr>
          <p:cNvPr id="2" name="角丸四角形 1"/>
          <p:cNvSpPr/>
          <p:nvPr/>
        </p:nvSpPr>
        <p:spPr bwMode="auto">
          <a:xfrm>
            <a:off x="304800" y="1676400"/>
            <a:ext cx="8458200" cy="4419600"/>
          </a:xfrm>
          <a:prstGeom prst="roundRect">
            <a:avLst>
              <a:gd name="adj" fmla="val 13174"/>
            </a:avLst>
          </a:prstGeom>
          <a:noFill/>
          <a:ln w="63500" cap="flat" cmpd="sng" algn="ctr">
            <a:solidFill>
              <a:srgbClr val="000099"/>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bg2">
                  <a:lumMod val="75000"/>
                </a:schemeClr>
              </a:solidFill>
              <a:effectLst/>
              <a:latin typeface="ＭＳ Ｐゴシック" panose="020B0600070205080204" pitchFamily="50" charset="-128"/>
            </a:endParaRPr>
          </a:p>
        </p:txBody>
      </p:sp>
      <p:sp>
        <p:nvSpPr>
          <p:cNvPr id="4" name="Rectangle 2"/>
          <p:cNvSpPr>
            <a:spLocks noChangeArrowheads="1"/>
          </p:cNvSpPr>
          <p:nvPr/>
        </p:nvSpPr>
        <p:spPr bwMode="auto">
          <a:xfrm>
            <a:off x="457200" y="620713"/>
            <a:ext cx="54102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お聞かせください</a:t>
            </a:r>
            <a:endParaRPr kumimoji="0" lang="ja-JP" altLang="en-US" dirty="0">
              <a:solidFill>
                <a:schemeClr val="bg2"/>
              </a:solidFill>
              <a:latin typeface="ＭＳ Ｐゴシック" panose="020B0600070205080204" pitchFamily="50" charset="-128"/>
            </a:endParaRPr>
          </a:p>
        </p:txBody>
      </p:sp>
      <p:sp>
        <p:nvSpPr>
          <p:cNvPr id="3" name="スライド番号プレースホルダー 2"/>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3</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44940681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4.3.6 </a:t>
            </a:r>
            <a:r>
              <a:rPr lang="ja-JP" altLang="en-US" sz="2800" dirty="0" smtClean="0">
                <a:latin typeface="ＭＳ Ｐゴシック" panose="020B0600070205080204" pitchFamily="50" charset="-128"/>
                <a:ea typeface="ＭＳ Ｐゴシック" panose="020B0600070205080204" pitchFamily="50" charset="-128"/>
              </a:rPr>
              <a:t>モデルの保存</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2999"/>
            <a:ext cx="7605767" cy="193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ファイル</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名前を付けて保存</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を選択します。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ダイヤログボックスが表示されますので、名前に“</a:t>
            </a:r>
            <a:r>
              <a:rPr lang="en-US" altLang="ja-JP" sz="1800" kern="0" dirty="0" smtClean="0">
                <a:latin typeface="ＭＳ Ｐゴシック" panose="020B0600070205080204" pitchFamily="50" charset="-128"/>
                <a:ea typeface="ＭＳ Ｐゴシック" panose="020B0600070205080204" pitchFamily="50" charset="-128"/>
              </a:rPr>
              <a:t>sample1</a:t>
            </a:r>
            <a:r>
              <a:rPr lang="ja-JP" altLang="en-US" sz="1800" kern="0" dirty="0" smtClean="0">
                <a:latin typeface="ＭＳ Ｐゴシック" panose="020B0600070205080204" pitchFamily="50" charset="-128"/>
                <a:ea typeface="ＭＳ Ｐゴシック" panose="020B0600070205080204" pitchFamily="50" charset="-128"/>
              </a:rPr>
              <a:t>”と入力し</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保存</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をクリックします。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モデルはファイル名</a:t>
            </a:r>
            <a:r>
              <a:rPr lang="ja-JP" altLang="en-US" sz="1800" kern="0" dirty="0">
                <a:latin typeface="ＭＳ Ｐゴシック" panose="020B0600070205080204" pitchFamily="50" charset="-128"/>
                <a:ea typeface="ＭＳ Ｐゴシック" panose="020B0600070205080204" pitchFamily="50" charset="-128"/>
              </a:rPr>
              <a:t>　</a:t>
            </a:r>
            <a:r>
              <a:rPr lang="en-US" altLang="ja-JP" sz="1800" kern="0" dirty="0" smtClean="0">
                <a:latin typeface="ＭＳ Ｐゴシック" panose="020B0600070205080204" pitchFamily="50" charset="-128"/>
                <a:ea typeface="ＭＳ Ｐゴシック" panose="020B0600070205080204" pitchFamily="50" charset="-128"/>
              </a:rPr>
              <a:t>sample1 </a:t>
            </a:r>
            <a:r>
              <a:rPr lang="ja-JP" altLang="en-US" sz="1800" kern="0" dirty="0" err="1" smtClean="0">
                <a:latin typeface="ＭＳ Ｐゴシック" panose="020B0600070205080204" pitchFamily="50" charset="-128"/>
                <a:ea typeface="ＭＳ Ｐゴシック" panose="020B0600070205080204" pitchFamily="50" charset="-128"/>
              </a:rPr>
              <a:t>で保</a:t>
            </a:r>
            <a:r>
              <a:rPr lang="ja-JP" altLang="en-US" sz="1800" kern="0" dirty="0" smtClean="0">
                <a:latin typeface="ＭＳ Ｐゴシック" panose="020B0600070205080204" pitchFamily="50" charset="-128"/>
                <a:ea typeface="ＭＳ Ｐゴシック" panose="020B0600070205080204" pitchFamily="50" charset="-128"/>
              </a:rPr>
              <a:t>存され、</a:t>
            </a:r>
            <a:r>
              <a:rPr lang="en-US" altLang="ja-JP" sz="1800" kern="0" dirty="0" smtClean="0">
                <a:latin typeface="ＭＳ Ｐゴシック" panose="020B0600070205080204" pitchFamily="50" charset="-128"/>
                <a:ea typeface="ＭＳ Ｐゴシック" panose="020B0600070205080204" pitchFamily="50" charset="-128"/>
              </a:rPr>
              <a:t>MATLAB</a:t>
            </a:r>
            <a:r>
              <a:rPr lang="ja-JP" altLang="en-US" sz="1800" kern="0" dirty="0" smtClean="0">
                <a:latin typeface="ＭＳ Ｐゴシック" panose="020B0600070205080204" pitchFamily="50" charset="-128"/>
                <a:ea typeface="ＭＳ Ｐゴシック" panose="020B0600070205080204" pitchFamily="50" charset="-128"/>
              </a:rPr>
              <a:t>画面の現在のフォルダーに保存されたファイル名を表示します。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以上が</a:t>
            </a:r>
            <a:r>
              <a:rPr lang="en-US" altLang="ja-JP" sz="1800" kern="0" dirty="0" smtClean="0">
                <a:latin typeface="ＭＳ Ｐゴシック" panose="020B0600070205080204" pitchFamily="50" charset="-128"/>
                <a:ea typeface="ＭＳ Ｐゴシック" panose="020B0600070205080204" pitchFamily="50" charset="-128"/>
              </a:rPr>
              <a:t>Simulink</a:t>
            </a:r>
            <a:r>
              <a:rPr lang="ja-JP" altLang="en-US" sz="1800" kern="0" dirty="0" smtClean="0">
                <a:latin typeface="ＭＳ Ｐゴシック" panose="020B0600070205080204" pitchFamily="50" charset="-128"/>
                <a:ea typeface="ＭＳ Ｐゴシック" panose="020B0600070205080204" pitchFamily="50" charset="-128"/>
              </a:rPr>
              <a:t>によるモデル作成の基本手順になります。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30</a:t>
            </a:fld>
            <a:endParaRPr lang="en-US" altLang="ja-JP">
              <a:solidFill>
                <a:srgbClr val="000000"/>
              </a:solidFill>
              <a:latin typeface="ＭＳ Ｐゴシック" panose="020B0600070205080204" pitchFamily="50" charset="-128"/>
            </a:endParaRPr>
          </a:p>
        </p:txBody>
      </p:sp>
      <p:pic>
        <p:nvPicPr>
          <p:cNvPr id="6" name="Picture 17"/>
          <p:cNvPicPr>
            <a:picLocks noChangeAspect="1" noChangeArrowheads="1"/>
          </p:cNvPicPr>
          <p:nvPr/>
        </p:nvPicPr>
        <p:blipFill>
          <a:blip r:embed="rId3" cstate="print"/>
          <a:srcRect/>
          <a:stretch>
            <a:fillRect/>
          </a:stretch>
        </p:blipFill>
        <p:spPr bwMode="auto">
          <a:xfrm>
            <a:off x="1426780" y="3200400"/>
            <a:ext cx="4364420" cy="3186165"/>
          </a:xfrm>
          <a:prstGeom prst="rect">
            <a:avLst/>
          </a:prstGeom>
          <a:noFill/>
          <a:ln w="1">
            <a:noFill/>
            <a:miter lim="800000"/>
            <a:headEnd/>
            <a:tailEnd type="none" w="med" len="med"/>
          </a:ln>
          <a:effectLst/>
        </p:spPr>
      </p:pic>
    </p:spTree>
    <p:extLst>
      <p:ext uri="{BB962C8B-B14F-4D97-AF65-F5344CB8AC3E}">
        <p14:creationId xmlns:p14="http://schemas.microsoft.com/office/powerpoint/2010/main" val="38713703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4.4 </a:t>
            </a:r>
            <a:r>
              <a:rPr lang="ja-JP" altLang="en-US" sz="2800" dirty="0" smtClean="0">
                <a:latin typeface="ＭＳ Ｐゴシック" panose="020B0600070205080204" pitchFamily="50" charset="-128"/>
                <a:ea typeface="ＭＳ Ｐゴシック" panose="020B0600070205080204" pitchFamily="50" charset="-128"/>
              </a:rPr>
              <a:t>ブロックの種類と機能</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2999"/>
            <a:ext cx="7605767"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ここでは、使用頻度の高いブロックについて、その機能を解説します。</a:t>
            </a:r>
            <a:endParaRPr lang="ja-JP" altLang="en-US" sz="1800" kern="0" dirty="0">
              <a:latin typeface="ＭＳ Ｐゴシック" panose="020B0600070205080204" pitchFamily="50" charset="-128"/>
              <a:ea typeface="ＭＳ Ｐゴシック" panose="020B060007020508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567972510"/>
              </p:ext>
            </p:extLst>
          </p:nvPr>
        </p:nvGraphicFramePr>
        <p:xfrm>
          <a:off x="990600" y="1783080"/>
          <a:ext cx="7467600" cy="4028440"/>
        </p:xfrm>
        <a:graphic>
          <a:graphicData uri="http://schemas.openxmlformats.org/drawingml/2006/table">
            <a:tbl>
              <a:tblPr firstRow="1" bandRow="1">
                <a:tableStyleId>{5C22544A-7EE6-4342-B048-85BDC9FD1C3A}</a:tableStyleId>
              </a:tblPr>
              <a:tblGrid>
                <a:gridCol w="2068731">
                  <a:extLst>
                    <a:ext uri="{9D8B030D-6E8A-4147-A177-3AD203B41FA5}">
                      <a16:colId xmlns:a16="http://schemas.microsoft.com/office/drawing/2014/main" xmlns="" val="20000"/>
                    </a:ext>
                  </a:extLst>
                </a:gridCol>
                <a:gridCol w="1969869">
                  <a:extLst>
                    <a:ext uri="{9D8B030D-6E8A-4147-A177-3AD203B41FA5}">
                      <a16:colId xmlns:a16="http://schemas.microsoft.com/office/drawing/2014/main" xmlns="" val="20001"/>
                    </a:ext>
                  </a:extLst>
                </a:gridCol>
                <a:gridCol w="3429000">
                  <a:extLst>
                    <a:ext uri="{9D8B030D-6E8A-4147-A177-3AD203B41FA5}">
                      <a16:colId xmlns:a16="http://schemas.microsoft.com/office/drawing/2014/main" xmlns="" val="20002"/>
                    </a:ext>
                  </a:extLst>
                </a:gridCol>
              </a:tblGrid>
              <a:tr h="370840">
                <a:tc>
                  <a:txBody>
                    <a:bodyPr/>
                    <a:lstStyle/>
                    <a:p>
                      <a:r>
                        <a:rPr kumimoji="1" lang="ja-JP" altLang="en-US" dirty="0" smtClean="0"/>
                        <a:t>ライブラリ</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ブロック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kumimoji="1" lang="en-US" altLang="ja-JP" dirty="0" smtClean="0"/>
                        <a:t>Continuous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dirty="0" smtClean="0"/>
                        <a:t>Derivative</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Derivative</a:t>
                      </a:r>
                      <a:r>
                        <a:rPr kumimoji="1" lang="ja-JP" altLang="en-US" dirty="0" smtClean="0"/>
                        <a:t>ブロックは、入力信号</a:t>
                      </a:r>
                      <a:r>
                        <a:rPr kumimoji="1" lang="en-US" altLang="ja-JP" dirty="0" smtClean="0"/>
                        <a:t>u</a:t>
                      </a:r>
                      <a:r>
                        <a:rPr kumimoji="1" lang="ja-JP" altLang="en-US" dirty="0" smtClean="0"/>
                        <a:t>をシミュレーション時間</a:t>
                      </a:r>
                      <a:r>
                        <a:rPr kumimoji="1" lang="en-US" altLang="ja-JP" dirty="0" smtClean="0"/>
                        <a:t>t</a:t>
                      </a:r>
                      <a:r>
                        <a:rPr kumimoji="1" lang="ja-JP" altLang="en-US" dirty="0" smtClean="0"/>
                        <a:t>で微分した値を出力します</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dirty="0" smtClean="0"/>
                        <a:t>Integrator</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Integrator</a:t>
                      </a:r>
                      <a:r>
                        <a:rPr kumimoji="1" lang="ja-JP" altLang="en-US" dirty="0" smtClean="0"/>
                        <a:t>ブロックは、入力信号を時間で積分した値を出力します</a:t>
                      </a:r>
                      <a:endParaRPr kumimoji="1" lang="en-US" altLang="ja-JP" dirty="0" smtClean="0"/>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Transfer </a:t>
                      </a:r>
                      <a:r>
                        <a:rPr kumimoji="1" lang="en-US" altLang="ja-JP" dirty="0" err="1" smtClean="0"/>
                        <a:t>Fcn</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Transfer </a:t>
                      </a:r>
                      <a:r>
                        <a:rPr kumimoji="1" lang="en-US" altLang="ja-JP" dirty="0" err="1" smtClean="0"/>
                        <a:t>Fcn</a:t>
                      </a:r>
                      <a:r>
                        <a:rPr kumimoji="1" lang="ja-JP" altLang="en-US" dirty="0" smtClean="0"/>
                        <a:t>ブロックは、ラプラス領域の変数</a:t>
                      </a:r>
                      <a:r>
                        <a:rPr kumimoji="1" lang="en-US" altLang="ja-JP" dirty="0" smtClean="0"/>
                        <a:t>s</a:t>
                      </a:r>
                      <a:r>
                        <a:rPr kumimoji="1" lang="ja-JP" altLang="en-US" dirty="0" smtClean="0"/>
                        <a:t>の伝達関数で線形システムのモデルを作成します</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r>
                        <a:rPr kumimoji="1" lang="en-US" altLang="ja-JP" dirty="0" smtClean="0"/>
                        <a:t>Discontinuities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Saturation</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Saturation</a:t>
                      </a:r>
                      <a:r>
                        <a:rPr kumimoji="1" lang="ja-JP" altLang="en-US" dirty="0" smtClean="0"/>
                        <a:t>ブロックは、入力信号に上限値と下限値を設定します</a:t>
                      </a:r>
                      <a:endParaRPr kumimoji="1" lang="en-US" altLang="ja-JP" dirty="0" smtClean="0"/>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3626" y="3117471"/>
            <a:ext cx="733871" cy="56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3627" y="2209801"/>
            <a:ext cx="67212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1888" y="4038600"/>
            <a:ext cx="861646"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2660" y="4953000"/>
            <a:ext cx="643089" cy="566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31</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2411960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8080" y="2682239"/>
            <a:ext cx="731520" cy="63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4.4 </a:t>
            </a:r>
            <a:r>
              <a:rPr lang="ja-JP" altLang="en-US" sz="2800" dirty="0" smtClean="0">
                <a:latin typeface="ＭＳ Ｐゴシック" panose="020B0600070205080204" pitchFamily="50" charset="-128"/>
                <a:ea typeface="ＭＳ Ｐゴシック" panose="020B0600070205080204" pitchFamily="50" charset="-128"/>
              </a:rPr>
              <a:t>ブロックの種類と機能</a:t>
            </a:r>
            <a:endParaRPr lang="ja-JP" altLang="en-US" sz="2800" dirty="0">
              <a:latin typeface="ＭＳ Ｐゴシック" panose="020B0600070205080204" pitchFamily="50" charset="-128"/>
              <a:ea typeface="ＭＳ Ｐゴシック" panose="020B060007020508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568624926"/>
              </p:ext>
            </p:extLst>
          </p:nvPr>
        </p:nvGraphicFramePr>
        <p:xfrm>
          <a:off x="990600" y="1371600"/>
          <a:ext cx="7772400" cy="45770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xmlns="" val="20000"/>
                    </a:ext>
                  </a:extLst>
                </a:gridCol>
                <a:gridCol w="2222241">
                  <a:extLst>
                    <a:ext uri="{9D8B030D-6E8A-4147-A177-3AD203B41FA5}">
                      <a16:colId xmlns:a16="http://schemas.microsoft.com/office/drawing/2014/main" xmlns="" val="20001"/>
                    </a:ext>
                  </a:extLst>
                </a:gridCol>
                <a:gridCol w="3568959">
                  <a:extLst>
                    <a:ext uri="{9D8B030D-6E8A-4147-A177-3AD203B41FA5}">
                      <a16:colId xmlns:a16="http://schemas.microsoft.com/office/drawing/2014/main" xmlns="" val="20002"/>
                    </a:ext>
                  </a:extLst>
                </a:gridCol>
              </a:tblGrid>
              <a:tr h="370840">
                <a:tc>
                  <a:txBody>
                    <a:bodyPr/>
                    <a:lstStyle/>
                    <a:p>
                      <a:r>
                        <a:rPr kumimoji="1" lang="ja-JP" altLang="en-US" dirty="0" smtClean="0"/>
                        <a:t>ライブラリ</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ブロック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kumimoji="1" lang="en-US" altLang="ja-JP" dirty="0" smtClean="0"/>
                        <a:t>Discrete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kumimoji="1" lang="en-US" altLang="ja-JP" dirty="0" smtClean="0"/>
                        <a:t>Memory</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Memory</a:t>
                      </a:r>
                      <a:r>
                        <a:rPr kumimoji="1" lang="ja-JP" altLang="en-US" dirty="0" smtClean="0"/>
                        <a:t>ブロックは、連続信号を受け入れ、</a:t>
                      </a:r>
                      <a:r>
                        <a:rPr kumimoji="1" lang="en-US" altLang="ja-JP" dirty="0" smtClean="0"/>
                        <a:t>1</a:t>
                      </a:r>
                      <a:r>
                        <a:rPr kumimoji="1" lang="ja-JP" altLang="en-US" dirty="0" smtClean="0"/>
                        <a:t>積分タイムスリップで入力を保持し、遅延します</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en-US" altLang="ja-JP" dirty="0" smtClean="0"/>
                        <a:t>Unit Delay</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Unit Delay</a:t>
                      </a:r>
                      <a:r>
                        <a:rPr kumimoji="1" lang="ja-JP" altLang="en-US" dirty="0" smtClean="0"/>
                        <a:t>ブロックは、指定された離散サンプル時間だけ入力を保持して遅らせます</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r>
                        <a:rPr kumimoji="1" lang="en-US" altLang="ja-JP" dirty="0" smtClean="0"/>
                        <a:t>Logic And Bit Operations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kumimoji="1" lang="en-US" altLang="ja-JP" dirty="0" smtClean="0"/>
                        <a:t>Logical Operator</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Logical Operator</a:t>
                      </a:r>
                      <a:r>
                        <a:rPr kumimoji="1" lang="ja-JP" altLang="en-US" dirty="0" smtClean="0"/>
                        <a:t>ブロックは、ブロックの入力に対し、指定した論理演算を実行します。</a:t>
                      </a:r>
                      <a:endParaRPr kumimoji="1" lang="en-US" altLang="ja-JP" dirty="0" smtClean="0"/>
                    </a:p>
                    <a:p>
                      <a:r>
                        <a:rPr kumimoji="1" lang="en-US" altLang="ja-JP" dirty="0" smtClean="0"/>
                        <a:t>AND,OR,NOR,XOR,NXOR,NOT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en-US" altLang="ja-JP" dirty="0" smtClean="0"/>
                        <a:t>Relational Operator</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Relational Operator</a:t>
                      </a:r>
                      <a:r>
                        <a:rPr kumimoji="1" lang="ja-JP" altLang="en-US" dirty="0" smtClean="0"/>
                        <a:t>ブロックは、パラメーターの指定に従い、上側の入力に対し、下側の入力で比較を行います</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752600"/>
            <a:ext cx="762000" cy="640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6016" y="4876800"/>
            <a:ext cx="769938" cy="71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32</a:t>
            </a:fld>
            <a:endParaRPr lang="en-US" altLang="ja-JP">
              <a:solidFill>
                <a:srgbClr val="000000"/>
              </a:solidFill>
              <a:latin typeface="ＭＳ Ｐゴシック" panose="020B0600070205080204" pitchFamily="50" charset="-128"/>
            </a:endParaRPr>
          </a:p>
        </p:txBody>
      </p:sp>
      <p:pic>
        <p:nvPicPr>
          <p:cNvPr id="1026" name="Picture 2" descr="https://jp.mathworks.com/help/simulink/slref/logical_operator_block_icon_ja_JP.png"/>
          <p:cNvPicPr>
            <a:picLocks noChangeAspect="1" noChangeArrowheads="1"/>
          </p:cNvPicPr>
          <p:nvPr/>
        </p:nvPicPr>
        <p:blipFill rotWithShape="1">
          <a:blip r:embed="rId6">
            <a:extLst>
              <a:ext uri="{28A0092B-C50C-407E-A947-70E740481C1C}">
                <a14:useLocalDpi xmlns:a14="http://schemas.microsoft.com/office/drawing/2010/main" val="0"/>
              </a:ext>
            </a:extLst>
          </a:blip>
          <a:srcRect l="24524" t="27790" r="25815" b="28333"/>
          <a:stretch/>
        </p:blipFill>
        <p:spPr bwMode="auto">
          <a:xfrm>
            <a:off x="3644462" y="3691890"/>
            <a:ext cx="851338" cy="69368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73176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4.4 </a:t>
            </a:r>
            <a:r>
              <a:rPr lang="ja-JP" altLang="en-US" sz="2800" dirty="0" smtClean="0">
                <a:latin typeface="ＭＳ Ｐゴシック" panose="020B0600070205080204" pitchFamily="50" charset="-128"/>
                <a:ea typeface="ＭＳ Ｐゴシック" panose="020B0600070205080204" pitchFamily="50" charset="-128"/>
              </a:rPr>
              <a:t>ブロックの種類と機能</a:t>
            </a:r>
            <a:endParaRPr lang="ja-JP" altLang="en-US" sz="2800" dirty="0">
              <a:latin typeface="ＭＳ Ｐゴシック" panose="020B0600070205080204" pitchFamily="50" charset="-128"/>
              <a:ea typeface="ＭＳ Ｐゴシック" panose="020B060007020508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975100892"/>
              </p:ext>
            </p:extLst>
          </p:nvPr>
        </p:nvGraphicFramePr>
        <p:xfrm>
          <a:off x="990600" y="1371600"/>
          <a:ext cx="7772400" cy="454623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xmlns="" val="20000"/>
                    </a:ext>
                  </a:extLst>
                </a:gridCol>
                <a:gridCol w="2222241">
                  <a:extLst>
                    <a:ext uri="{9D8B030D-6E8A-4147-A177-3AD203B41FA5}">
                      <a16:colId xmlns:a16="http://schemas.microsoft.com/office/drawing/2014/main" xmlns="" val="20001"/>
                    </a:ext>
                  </a:extLst>
                </a:gridCol>
                <a:gridCol w="3568959">
                  <a:extLst>
                    <a:ext uri="{9D8B030D-6E8A-4147-A177-3AD203B41FA5}">
                      <a16:colId xmlns:a16="http://schemas.microsoft.com/office/drawing/2014/main" xmlns="" val="20002"/>
                    </a:ext>
                  </a:extLst>
                </a:gridCol>
              </a:tblGrid>
              <a:tr h="399834">
                <a:tc>
                  <a:txBody>
                    <a:bodyPr/>
                    <a:lstStyle/>
                    <a:p>
                      <a:r>
                        <a:rPr kumimoji="1" lang="ja-JP" altLang="en-US" dirty="0" smtClean="0"/>
                        <a:t>ライブラリ</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ブロック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985892">
                <a:tc>
                  <a:txBody>
                    <a:bodyPr/>
                    <a:lstStyle/>
                    <a:p>
                      <a:r>
                        <a:rPr kumimoji="1" lang="en-US" altLang="ja-JP" dirty="0" smtClean="0"/>
                        <a:t>Signal Routing</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Switch</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Switch</a:t>
                      </a:r>
                      <a:r>
                        <a:rPr kumimoji="1" lang="ja-JP" altLang="en-US" dirty="0" smtClean="0"/>
                        <a:t>ブロックは、</a:t>
                      </a:r>
                      <a:r>
                        <a:rPr kumimoji="1" lang="en-US" altLang="ja-JP" dirty="0" smtClean="0"/>
                        <a:t>2</a:t>
                      </a:r>
                      <a:r>
                        <a:rPr kumimoji="1" lang="ja-JP" altLang="en-US" dirty="0" smtClean="0"/>
                        <a:t>番目の値に応じて、最初の入力または</a:t>
                      </a:r>
                      <a:r>
                        <a:rPr kumimoji="1" lang="en-US" altLang="ja-JP" dirty="0" smtClean="0"/>
                        <a:t>3</a:t>
                      </a:r>
                      <a:r>
                        <a:rPr kumimoji="1" lang="ja-JP" altLang="en-US" dirty="0" smtClean="0"/>
                        <a:t>番目の入力を出力させます</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985892">
                <a:tc>
                  <a:txBody>
                    <a:bodyPr/>
                    <a:lstStyle/>
                    <a:p>
                      <a:r>
                        <a:rPr kumimoji="1" lang="en-US" altLang="ja-JP" dirty="0" smtClean="0"/>
                        <a:t>Sinks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dirty="0" smtClean="0"/>
                        <a:t>Display</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Display</a:t>
                      </a:r>
                      <a:r>
                        <a:rPr kumimoji="1" lang="ja-JP" altLang="en-US" dirty="0" smtClean="0"/>
                        <a:t>ブロックは、入力値が列挙型データである場合、入力値を数値で表示します</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985892">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dirty="0" smtClean="0"/>
                        <a:t>Scope</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Scope</a:t>
                      </a:r>
                      <a:r>
                        <a:rPr kumimoji="1" lang="ja-JP" altLang="en-US" dirty="0" smtClean="0"/>
                        <a:t>ブロックは、シミュレーション時間に従い入力信号を表示します</a:t>
                      </a:r>
                      <a:endParaRPr kumimoji="1" lang="en-US" altLang="ja-JP" dirty="0" smtClean="0"/>
                    </a:p>
                    <a:p>
                      <a:endParaRPr kumimoji="1" lang="en-US" altLang="ja-JP" dirty="0" smtClean="0"/>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985892">
                <a:tc>
                  <a:txBody>
                    <a:bodyPr/>
                    <a:lstStyle/>
                    <a:p>
                      <a:r>
                        <a:rPr kumimoji="1" lang="en-US" altLang="ja-JP" dirty="0" smtClean="0"/>
                        <a:t>Sources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Constant</a:t>
                      </a:r>
                      <a:endParaRPr kumimoji="1" lang="ja-JP" altLang="en-US" dirty="0"/>
                    </a:p>
                  </a:txBody>
                  <a:tcPr anchor="b"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smtClean="0"/>
                        <a:t>Constant</a:t>
                      </a:r>
                      <a:r>
                        <a:rPr kumimoji="1" lang="ja-JP" altLang="en-US" dirty="0" smtClean="0"/>
                        <a:t>ブロックは、実数または複素数の定数値を生成します</a:t>
                      </a:r>
                      <a:endParaRPr kumimoji="1" lang="en-US" altLang="ja-JP" dirty="0" smtClean="0"/>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828800"/>
            <a:ext cx="838200" cy="653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7450" y="2852650"/>
            <a:ext cx="12382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1975" y="3886200"/>
            <a:ext cx="740700" cy="702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5324" y="5029200"/>
            <a:ext cx="643975" cy="579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33</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386681264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idx="1"/>
          </p:nvPr>
        </p:nvSpPr>
        <p:spPr>
          <a:xfrm>
            <a:off x="457200" y="646114"/>
            <a:ext cx="7543800" cy="420686"/>
          </a:xfrm>
        </p:spPr>
        <p:txBody>
          <a:bodyPr/>
          <a:lstStyle/>
          <a:p>
            <a:pPr marL="0" indent="0">
              <a:buNone/>
            </a:pPr>
            <a:r>
              <a:rPr lang="en-US" altLang="ja-JP" sz="2800" dirty="0" smtClean="0">
                <a:latin typeface="ＭＳ Ｐゴシック" panose="020B0600070205080204" pitchFamily="50" charset="-128"/>
                <a:ea typeface="ＭＳ Ｐゴシック" panose="020B0600070205080204" pitchFamily="50" charset="-128"/>
              </a:rPr>
              <a:t>4.5 </a:t>
            </a:r>
            <a:r>
              <a:rPr lang="ja-JP" altLang="en-US" sz="2800" dirty="0" smtClean="0">
                <a:latin typeface="ＭＳ Ｐゴシック" panose="020B0600070205080204" pitchFamily="50" charset="-128"/>
                <a:ea typeface="ＭＳ Ｐゴシック" panose="020B0600070205080204" pitchFamily="50" charset="-128"/>
              </a:rPr>
              <a:t>信号を出力する基本ブロック</a:t>
            </a:r>
            <a:endParaRPr lang="ja-JP" altLang="en-US" sz="2800" dirty="0">
              <a:latin typeface="ＭＳ Ｐゴシック" panose="020B0600070205080204" pitchFamily="50" charset="-128"/>
              <a:ea typeface="ＭＳ Ｐゴシック" panose="020B0600070205080204" pitchFamily="50" charset="-128"/>
            </a:endParaRPr>
          </a:p>
        </p:txBody>
      </p:sp>
      <p:sp>
        <p:nvSpPr>
          <p:cNvPr id="7" name="Rectangle 4"/>
          <p:cNvSpPr txBox="1">
            <a:spLocks noChangeArrowheads="1"/>
          </p:cNvSpPr>
          <p:nvPr/>
        </p:nvSpPr>
        <p:spPr bwMode="auto">
          <a:xfrm>
            <a:off x="852433" y="1142999"/>
            <a:ext cx="7605767"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4.4</a:t>
            </a:r>
            <a:r>
              <a:rPr lang="ja-JP" altLang="en-US" sz="1800" kern="0" dirty="0" smtClean="0">
                <a:latin typeface="ＭＳ Ｐゴシック" panose="020B0600070205080204" pitchFamily="50" charset="-128"/>
                <a:ea typeface="ＭＳ Ｐゴシック" panose="020B0600070205080204" pitchFamily="50" charset="-128"/>
              </a:rPr>
              <a:t>で示したブロックの内、</a:t>
            </a:r>
            <a:r>
              <a:rPr lang="en-US" altLang="ja-JP" sz="1800" kern="0" dirty="0" smtClean="0">
                <a:latin typeface="ＭＳ Ｐゴシック" panose="020B0600070205080204" pitchFamily="50" charset="-128"/>
                <a:ea typeface="ＭＳ Ｐゴシック" panose="020B0600070205080204" pitchFamily="50" charset="-128"/>
              </a:rPr>
              <a:t>Sources</a:t>
            </a:r>
            <a:r>
              <a:rPr lang="ja-JP" altLang="en-US" sz="1800" kern="0" dirty="0" smtClean="0">
                <a:latin typeface="ＭＳ Ｐゴシック" panose="020B0600070205080204" pitchFamily="50" charset="-128"/>
                <a:ea typeface="ＭＳ Ｐゴシック" panose="020B0600070205080204" pitchFamily="50" charset="-128"/>
              </a:rPr>
              <a:t>ライブラリに定義されている、他のブロックに入力を提供する基本的なブロックの使用例を示します。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5" name="Rectangle 4"/>
          <p:cNvSpPr txBox="1">
            <a:spLocks noChangeArrowheads="1"/>
          </p:cNvSpPr>
          <p:nvPr/>
        </p:nvSpPr>
        <p:spPr bwMode="auto">
          <a:xfrm>
            <a:off x="533400" y="19812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4.5.1 Step</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2590800"/>
            <a:ext cx="8007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Step</a:t>
            </a:r>
            <a:r>
              <a:rPr lang="ja-JP" altLang="en-US" sz="1800" kern="0" dirty="0" smtClean="0">
                <a:latin typeface="ＭＳ Ｐゴシック" panose="020B0600070205080204" pitchFamily="50" charset="-128"/>
                <a:ea typeface="ＭＳ Ｐゴシック" panose="020B0600070205080204" pitchFamily="50" charset="-128"/>
              </a:rPr>
              <a:t>ブロックは、一定時間経過後に値が変わるブロックです。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新規モデル</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ボタン　　  をクリックし、下記ブロックを使ってブロックを作成します。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3581400"/>
            <a:ext cx="7855388" cy="2514600"/>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90600" y="3620869"/>
            <a:ext cx="7467600" cy="646331"/>
          </a:xfrm>
          <a:prstGeom prst="rect">
            <a:avLst/>
          </a:prstGeom>
          <a:noFill/>
        </p:spPr>
        <p:txBody>
          <a:bodyPr wrap="square" rtlCol="0">
            <a:spAutoFit/>
          </a:bodyPr>
          <a:lstStyle/>
          <a:p>
            <a:pPr algn="l"/>
            <a:r>
              <a:rPr kumimoji="1" lang="ja-JP" altLang="en-US" dirty="0" smtClean="0">
                <a:latin typeface="ＭＳ Ｐゴシック" panose="020B0600070205080204" pitchFamily="50" charset="-128"/>
              </a:rPr>
              <a:t>◆</a:t>
            </a:r>
            <a:r>
              <a:rPr kumimoji="1" lang="en-US" altLang="ja-JP" dirty="0" smtClean="0">
                <a:latin typeface="ＭＳ Ｐゴシック" panose="020B0600070205080204" pitchFamily="50" charset="-128"/>
              </a:rPr>
              <a:t>Simulink/Sources/Step</a:t>
            </a: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Simulink/Sinks/Scope</a:t>
            </a:r>
            <a:endParaRPr kumimoji="1" lang="ja-JP" altLang="en-US" dirty="0">
              <a:latin typeface="ＭＳ Ｐゴシック" panose="020B0600070205080204" pitchFamily="50" charset="-128"/>
            </a:endParaRPr>
          </a:p>
        </p:txBody>
      </p:sp>
      <p:pic>
        <p:nvPicPr>
          <p:cNvPr id="8" name="Picture 29"/>
          <p:cNvPicPr>
            <a:picLocks noChangeAspect="1" noChangeArrowheads="1"/>
          </p:cNvPicPr>
          <p:nvPr/>
        </p:nvPicPr>
        <p:blipFill>
          <a:blip r:embed="rId3" cstate="print"/>
          <a:srcRect/>
          <a:stretch>
            <a:fillRect/>
          </a:stretch>
        </p:blipFill>
        <p:spPr bwMode="auto">
          <a:xfrm>
            <a:off x="2895600" y="4495800"/>
            <a:ext cx="3554867" cy="1309688"/>
          </a:xfrm>
          <a:prstGeom prst="rect">
            <a:avLst/>
          </a:prstGeom>
          <a:noFill/>
          <a:ln w="1">
            <a:noFill/>
            <a:miter lim="800000"/>
            <a:headEnd/>
            <a:tailEnd type="none" w="med" len="med"/>
          </a:ln>
          <a:effec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9318" y="2911320"/>
            <a:ext cx="428100" cy="372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34</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397207447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a:spLocks noChangeArrowheads="1"/>
          </p:cNvSpPr>
          <p:nvPr/>
        </p:nvSpPr>
        <p:spPr bwMode="auto">
          <a:xfrm>
            <a:off x="852433" y="762000"/>
            <a:ext cx="7605767" cy="213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Step</a:t>
            </a:r>
            <a:r>
              <a:rPr lang="ja-JP" altLang="en-US" sz="1800" kern="0" dirty="0" smtClean="0">
                <a:latin typeface="ＭＳ Ｐゴシック" panose="020B0600070205080204" pitchFamily="50" charset="-128"/>
                <a:ea typeface="ＭＳ Ｐゴシック" panose="020B0600070205080204" pitchFamily="50" charset="-128"/>
              </a:rPr>
              <a:t>ブロックをダブルクリックすると、ブロックパラメータウィンドウが開きます。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ステップ時間</a:t>
            </a:r>
            <a:r>
              <a:rPr lang="en-US" altLang="ja-JP" sz="1800" kern="0" dirty="0" smtClean="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：値が変化する時間</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　　　　初期値 </a:t>
            </a:r>
            <a:r>
              <a:rPr lang="en-US" altLang="ja-JP" sz="1800" kern="0" dirty="0" smtClean="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：シミュレーションスタート時の値</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　　　　最終値</a:t>
            </a:r>
            <a:r>
              <a:rPr lang="en-US" altLang="ja-JP" sz="1800" kern="0" dirty="0" smtClean="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：ステップ時間で変化する値</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　サンプル時間</a:t>
            </a:r>
            <a:r>
              <a:rPr lang="en-US" altLang="ja-JP" sz="1800" kern="0" dirty="0" smtClean="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：サンプリング周期や初期時間のオフセットを設定します。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連続の場合は</a:t>
            </a:r>
            <a:r>
              <a:rPr lang="en-US" altLang="ja-JP" sz="1800" kern="0" dirty="0" smtClean="0">
                <a:latin typeface="ＭＳ Ｐゴシック" panose="020B0600070205080204" pitchFamily="50" charset="-128"/>
                <a:ea typeface="ＭＳ Ｐゴシック" panose="020B0600070205080204" pitchFamily="50" charset="-128"/>
              </a:rPr>
              <a:t>0</a:t>
            </a:r>
            <a:r>
              <a:rPr lang="ja-JP" altLang="en-US" sz="1800" kern="0" dirty="0" smtClean="0">
                <a:latin typeface="ＭＳ Ｐゴシック" panose="020B0600070205080204" pitchFamily="50" charset="-128"/>
                <a:ea typeface="ＭＳ Ｐゴシック" panose="020B0600070205080204" pitchFamily="50" charset="-128"/>
              </a:rPr>
              <a:t>とします。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35</a:t>
            </a:fld>
            <a:endParaRPr lang="en-US" altLang="ja-JP">
              <a:solidFill>
                <a:srgbClr val="000000"/>
              </a:solidFill>
              <a:latin typeface="ＭＳ Ｐゴシック" panose="020B0600070205080204" pitchFamily="50" charset="-128"/>
            </a:endParaRPr>
          </a:p>
        </p:txBody>
      </p:sp>
      <p:pic>
        <p:nvPicPr>
          <p:cNvPr id="5" name="Picture 18"/>
          <p:cNvPicPr>
            <a:picLocks noChangeAspect="1" noChangeArrowheads="1"/>
          </p:cNvPicPr>
          <p:nvPr/>
        </p:nvPicPr>
        <p:blipFill>
          <a:blip r:embed="rId3" cstate="print"/>
          <a:srcRect/>
          <a:stretch>
            <a:fillRect/>
          </a:stretch>
        </p:blipFill>
        <p:spPr bwMode="auto">
          <a:xfrm>
            <a:off x="2514600" y="2895601"/>
            <a:ext cx="3869654" cy="3447575"/>
          </a:xfrm>
          <a:prstGeom prst="rect">
            <a:avLst/>
          </a:prstGeom>
          <a:noFill/>
          <a:ln w="1">
            <a:noFill/>
            <a:miter lim="800000"/>
            <a:headEnd/>
            <a:tailEnd type="none" w="med" len="med"/>
          </a:ln>
          <a:effectLst/>
        </p:spPr>
      </p:pic>
    </p:spTree>
    <p:extLst>
      <p:ext uri="{BB962C8B-B14F-4D97-AF65-F5344CB8AC3E}">
        <p14:creationId xmlns:p14="http://schemas.microsoft.com/office/powerpoint/2010/main" val="91971343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9"/>
          <p:cNvPicPr>
            <a:picLocks noChangeAspect="1" noChangeArrowheads="1"/>
          </p:cNvPicPr>
          <p:nvPr/>
        </p:nvPicPr>
        <p:blipFill>
          <a:blip r:embed="rId3" cstate="print"/>
          <a:srcRect/>
          <a:stretch>
            <a:fillRect/>
          </a:stretch>
        </p:blipFill>
        <p:spPr bwMode="auto">
          <a:xfrm>
            <a:off x="852433" y="2340564"/>
            <a:ext cx="4981575" cy="3752850"/>
          </a:xfrm>
          <a:prstGeom prst="rect">
            <a:avLst/>
          </a:prstGeom>
          <a:noFill/>
          <a:ln w="1">
            <a:noFill/>
            <a:miter lim="800000"/>
            <a:headEnd/>
            <a:tailEnd type="none" w="med" len="med"/>
          </a:ln>
          <a:effectLst/>
        </p:spPr>
      </p:pic>
      <p:sp>
        <p:nvSpPr>
          <p:cNvPr id="7" name="Rectangle 4"/>
          <p:cNvSpPr txBox="1">
            <a:spLocks noChangeArrowheads="1"/>
          </p:cNvSpPr>
          <p:nvPr/>
        </p:nvSpPr>
        <p:spPr bwMode="auto">
          <a:xfrm>
            <a:off x="852433" y="914401"/>
            <a:ext cx="745336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次に</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ブロックをダブルクリックして、</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画面を表示させ、モデル内の</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実行</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ボタン    をクリックすることで、シミュレーションが開始し、</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画面に結果を表示します。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5" name="テキスト ボックス 4"/>
          <p:cNvSpPr txBox="1"/>
          <p:nvPr/>
        </p:nvSpPr>
        <p:spPr>
          <a:xfrm>
            <a:off x="5562600" y="2971800"/>
            <a:ext cx="3359916" cy="923330"/>
          </a:xfrm>
          <a:prstGeom prst="rect">
            <a:avLst/>
          </a:prstGeom>
          <a:solidFill>
            <a:schemeClr val="bg1"/>
          </a:solidFill>
          <a:ln>
            <a:solidFill>
              <a:srgbClr val="FFC000"/>
            </a:solidFill>
          </a:ln>
        </p:spPr>
        <p:txBody>
          <a:bodyPr wrap="square" rtlCol="0">
            <a:spAutoFit/>
          </a:bodyPr>
          <a:lstStyle/>
          <a:p>
            <a:pPr algn="l"/>
            <a:r>
              <a:rPr kumimoji="1" lang="en-US" altLang="ja-JP" b="1" dirty="0" smtClean="0">
                <a:latin typeface="ＭＳ Ｐゴシック" panose="020B0600070205080204" pitchFamily="50" charset="-128"/>
              </a:rPr>
              <a:t>Step</a:t>
            </a:r>
            <a:r>
              <a:rPr kumimoji="1" lang="ja-JP" altLang="en-US" b="1" dirty="0" smtClean="0">
                <a:latin typeface="ＭＳ Ｐゴシック" panose="020B0600070205080204" pitchFamily="50" charset="-128"/>
              </a:rPr>
              <a:t>ブロックのパラメーター設定に従い初期値</a:t>
            </a:r>
            <a:r>
              <a:rPr lang="ja-JP" altLang="en-US" b="1" dirty="0" smtClean="0">
                <a:latin typeface="ＭＳ Ｐゴシック" panose="020B0600070205080204" pitchFamily="50" charset="-128"/>
              </a:rPr>
              <a:t>が</a:t>
            </a:r>
            <a:r>
              <a:rPr lang="en-US" altLang="ja-JP" b="1" dirty="0" smtClean="0">
                <a:latin typeface="ＭＳ Ｐゴシック" panose="020B0600070205080204" pitchFamily="50" charset="-128"/>
              </a:rPr>
              <a:t>0</a:t>
            </a:r>
            <a:r>
              <a:rPr lang="ja-JP" altLang="en-US" b="1" dirty="0" smtClean="0">
                <a:latin typeface="ＭＳ Ｐゴシック" panose="020B0600070205080204" pitchFamily="50" charset="-128"/>
              </a:rPr>
              <a:t>で</a:t>
            </a:r>
            <a:r>
              <a:rPr kumimoji="1" lang="ja-JP" altLang="en-US" b="1" dirty="0" smtClean="0">
                <a:latin typeface="ＭＳ Ｐゴシック" panose="020B0600070205080204" pitchFamily="50" charset="-128"/>
              </a:rPr>
              <a:t>、</a:t>
            </a:r>
            <a:r>
              <a:rPr kumimoji="1" lang="en-US" altLang="ja-JP" b="1" dirty="0" smtClean="0">
                <a:latin typeface="ＭＳ Ｐゴシック" panose="020B0600070205080204" pitchFamily="50" charset="-128"/>
              </a:rPr>
              <a:t>1</a:t>
            </a:r>
            <a:r>
              <a:rPr kumimoji="1" lang="ja-JP" altLang="en-US" b="1" dirty="0" smtClean="0">
                <a:latin typeface="ＭＳ Ｐゴシック" panose="020B0600070205080204" pitchFamily="50" charset="-128"/>
              </a:rPr>
              <a:t>秒後に値が</a:t>
            </a:r>
            <a:r>
              <a:rPr kumimoji="1" lang="en-US" altLang="ja-JP" b="1" dirty="0" smtClean="0">
                <a:latin typeface="ＭＳ Ｐゴシック" panose="020B0600070205080204" pitchFamily="50" charset="-128"/>
              </a:rPr>
              <a:t>1</a:t>
            </a:r>
            <a:r>
              <a:rPr kumimoji="1" lang="ja-JP" altLang="en-US" b="1" dirty="0" smtClean="0">
                <a:latin typeface="ＭＳ Ｐゴシック" panose="020B0600070205080204" pitchFamily="50" charset="-128"/>
              </a:rPr>
              <a:t>に変化しています</a:t>
            </a:r>
            <a:endParaRPr kumimoji="1" lang="ja-JP" altLang="en-US" b="1" dirty="0">
              <a:latin typeface="ＭＳ Ｐゴシック" panose="020B0600070205080204" pitchFamily="50" charset="-128"/>
            </a:endParaRP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9800" y="1292226"/>
            <a:ext cx="1905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36</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405975593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93" y="2234804"/>
            <a:ext cx="5812414" cy="4018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1"/>
          <p:cNvPicPr>
            <a:picLocks noChangeAspect="1" noChangeArrowheads="1"/>
          </p:cNvPicPr>
          <p:nvPr/>
        </p:nvPicPr>
        <p:blipFill>
          <a:blip r:embed="rId4" cstate="print"/>
          <a:srcRect/>
          <a:stretch>
            <a:fillRect/>
          </a:stretch>
        </p:blipFill>
        <p:spPr bwMode="auto">
          <a:xfrm>
            <a:off x="4550213" y="3079531"/>
            <a:ext cx="3620861" cy="3604532"/>
          </a:xfrm>
          <a:prstGeom prst="rect">
            <a:avLst/>
          </a:prstGeom>
          <a:noFill/>
          <a:ln w="1">
            <a:noFill/>
            <a:miter lim="800000"/>
            <a:headEnd/>
            <a:tailEnd type="none" w="med" len="med"/>
          </a:ln>
          <a:effectLst/>
        </p:spPr>
      </p:pic>
      <p:sp>
        <p:nvSpPr>
          <p:cNvPr id="7" name="Rectangle 4"/>
          <p:cNvSpPr txBox="1">
            <a:spLocks noChangeArrowheads="1"/>
          </p:cNvSpPr>
          <p:nvPr/>
        </p:nvSpPr>
        <p:spPr bwMode="auto">
          <a:xfrm>
            <a:off x="852433" y="914400"/>
            <a:ext cx="745336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画面のパラメーターボタンからスタイルをクリックし、パラメーター設定画面を表示させます。スタイルタグで画面の背景色、線の色や太さが変更できます。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5" name="テキスト ボックス 4"/>
          <p:cNvSpPr txBox="1"/>
          <p:nvPr/>
        </p:nvSpPr>
        <p:spPr>
          <a:xfrm>
            <a:off x="4800600" y="1992868"/>
            <a:ext cx="2057400" cy="369332"/>
          </a:xfrm>
          <a:prstGeom prst="rect">
            <a:avLst/>
          </a:prstGeom>
          <a:solidFill>
            <a:schemeClr val="bg1"/>
          </a:solidFill>
          <a:ln w="25400">
            <a:solidFill>
              <a:srgbClr val="FFC000"/>
            </a:solidFill>
          </a:ln>
        </p:spPr>
        <p:txBody>
          <a:bodyPr wrap="square" rtlCol="0">
            <a:spAutoFit/>
          </a:bodyPr>
          <a:lstStyle/>
          <a:p>
            <a:r>
              <a:rPr kumimoji="1" lang="ja-JP" altLang="en-US" b="1" dirty="0" smtClean="0">
                <a:latin typeface="ＭＳ Ｐゴシック" panose="020B0600070205080204" pitchFamily="50" charset="-128"/>
              </a:rPr>
              <a:t>背景色の設定</a:t>
            </a:r>
            <a:endParaRPr kumimoji="1" lang="ja-JP" altLang="en-US" b="1" dirty="0">
              <a:latin typeface="ＭＳ Ｐゴシック" panose="020B0600070205080204" pitchFamily="50" charset="-128"/>
            </a:endParaRPr>
          </a:p>
        </p:txBody>
      </p:sp>
      <p:sp>
        <p:nvSpPr>
          <p:cNvPr id="10" name="テキスト ボックス 9"/>
          <p:cNvSpPr txBox="1"/>
          <p:nvPr/>
        </p:nvSpPr>
        <p:spPr>
          <a:xfrm>
            <a:off x="6248400" y="2602468"/>
            <a:ext cx="2514600" cy="369332"/>
          </a:xfrm>
          <a:prstGeom prst="rect">
            <a:avLst/>
          </a:prstGeom>
          <a:solidFill>
            <a:schemeClr val="bg1"/>
          </a:solidFill>
          <a:ln w="25400">
            <a:solidFill>
              <a:srgbClr val="002060"/>
            </a:solidFill>
          </a:ln>
        </p:spPr>
        <p:txBody>
          <a:bodyPr wrap="square" rtlCol="0">
            <a:spAutoFit/>
          </a:bodyPr>
          <a:lstStyle/>
          <a:p>
            <a:r>
              <a:rPr kumimoji="1" lang="ja-JP" altLang="en-US" b="1" dirty="0" smtClean="0">
                <a:latin typeface="ＭＳ Ｐゴシック" panose="020B0600070205080204" pitchFamily="50" charset="-128"/>
              </a:rPr>
              <a:t>線の色、太さの設定</a:t>
            </a:r>
            <a:endParaRPr kumimoji="1" lang="ja-JP" altLang="en-US" b="1" dirty="0">
              <a:latin typeface="ＭＳ Ｐゴシック" panose="020B0600070205080204" pitchFamily="50" charset="-128"/>
            </a:endParaRPr>
          </a:p>
        </p:txBody>
      </p:sp>
      <p:sp>
        <p:nvSpPr>
          <p:cNvPr id="2" name="正方形/長方形 1"/>
          <p:cNvSpPr/>
          <p:nvPr/>
        </p:nvSpPr>
        <p:spPr bwMode="auto">
          <a:xfrm>
            <a:off x="4579116" y="3379231"/>
            <a:ext cx="1469259" cy="430769"/>
          </a:xfrm>
          <a:prstGeom prst="rect">
            <a:avLst/>
          </a:prstGeom>
          <a:noFill/>
          <a:ln w="63500" cap="flat" cmpd="sng" algn="ctr">
            <a:solidFill>
              <a:srgbClr val="FFFF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3" name="正方形/長方形 2"/>
          <p:cNvSpPr/>
          <p:nvPr/>
        </p:nvSpPr>
        <p:spPr bwMode="auto">
          <a:xfrm>
            <a:off x="5867400" y="5334000"/>
            <a:ext cx="2476500" cy="533400"/>
          </a:xfrm>
          <a:prstGeom prst="rect">
            <a:avLst/>
          </a:prstGeom>
          <a:noFill/>
          <a:ln w="63500" cap="flat" cmpd="sng" algn="ctr">
            <a:solidFill>
              <a:srgbClr val="00206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cxnSp>
        <p:nvCxnSpPr>
          <p:cNvPr id="9" name="直線矢印コネクタ 8"/>
          <p:cNvCxnSpPr>
            <a:stCxn id="5" idx="2"/>
          </p:cNvCxnSpPr>
          <p:nvPr/>
        </p:nvCxnSpPr>
        <p:spPr bwMode="auto">
          <a:xfrm flipH="1">
            <a:off x="5657850" y="2362200"/>
            <a:ext cx="171450" cy="949582"/>
          </a:xfrm>
          <a:prstGeom prst="straightConnector1">
            <a:avLst/>
          </a:prstGeom>
          <a:solidFill>
            <a:srgbClr val="00FFFF"/>
          </a:solidFill>
          <a:ln w="635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矢印コネクタ 10"/>
          <p:cNvCxnSpPr>
            <a:stCxn id="10" idx="2"/>
            <a:endCxn id="3" idx="0"/>
          </p:cNvCxnSpPr>
          <p:nvPr/>
        </p:nvCxnSpPr>
        <p:spPr bwMode="auto">
          <a:xfrm flipH="1">
            <a:off x="7105650" y="2971800"/>
            <a:ext cx="400050" cy="2362200"/>
          </a:xfrm>
          <a:prstGeom prst="straightConnector1">
            <a:avLst/>
          </a:prstGeom>
          <a:solidFill>
            <a:srgbClr val="00FFFF"/>
          </a:solidFill>
          <a:ln w="63500" cap="flat" cmpd="sng" algn="ctr">
            <a:solidFill>
              <a:srgbClr val="00206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円/楕円 13"/>
          <p:cNvSpPr/>
          <p:nvPr/>
        </p:nvSpPr>
        <p:spPr bwMode="auto">
          <a:xfrm>
            <a:off x="1066800" y="2787133"/>
            <a:ext cx="392970" cy="372249"/>
          </a:xfrm>
          <a:prstGeom prst="ellipse">
            <a:avLst/>
          </a:prstGeom>
          <a:noFill/>
          <a:ln w="63500" cap="flat" cmpd="sng" algn="ctr">
            <a:solidFill>
              <a:srgbClr val="00B05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16" name="テキスト ボックス 15"/>
          <p:cNvSpPr txBox="1"/>
          <p:nvPr/>
        </p:nvSpPr>
        <p:spPr>
          <a:xfrm>
            <a:off x="1297663" y="2190672"/>
            <a:ext cx="2319580" cy="369332"/>
          </a:xfrm>
          <a:prstGeom prst="rect">
            <a:avLst/>
          </a:prstGeom>
          <a:solidFill>
            <a:schemeClr val="bg1"/>
          </a:solidFill>
          <a:ln w="25400">
            <a:solidFill>
              <a:srgbClr val="00B050"/>
            </a:solidFill>
          </a:ln>
        </p:spPr>
        <p:txBody>
          <a:bodyPr wrap="square" rtlCol="0">
            <a:spAutoFit/>
          </a:bodyPr>
          <a:lstStyle/>
          <a:p>
            <a:r>
              <a:rPr kumimoji="1" lang="ja-JP" altLang="en-US" b="1" dirty="0" smtClean="0">
                <a:latin typeface="ＭＳ Ｐゴシック" panose="020B0600070205080204" pitchFamily="50" charset="-128"/>
              </a:rPr>
              <a:t>パラメータのスタイル</a:t>
            </a:r>
            <a:endParaRPr kumimoji="1" lang="ja-JP" altLang="en-US" b="1" dirty="0">
              <a:latin typeface="ＭＳ Ｐゴシック" panose="020B0600070205080204" pitchFamily="50" charset="-128"/>
            </a:endParaRPr>
          </a:p>
        </p:txBody>
      </p:sp>
      <p:sp>
        <p:nvSpPr>
          <p:cNvPr id="6" name="スライド番号プレースホルダー 5"/>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37</a:t>
            </a:fld>
            <a:endParaRPr lang="en-US" altLang="ja-JP">
              <a:solidFill>
                <a:srgbClr val="000000"/>
              </a:solidFill>
              <a:latin typeface="ＭＳ Ｐゴシック" panose="020B0600070205080204" pitchFamily="50" charset="-128"/>
            </a:endParaRPr>
          </a:p>
        </p:txBody>
      </p:sp>
      <p:sp>
        <p:nvSpPr>
          <p:cNvPr id="15" name="円/楕円 14"/>
          <p:cNvSpPr/>
          <p:nvPr/>
        </p:nvSpPr>
        <p:spPr bwMode="auto">
          <a:xfrm>
            <a:off x="904693" y="3311782"/>
            <a:ext cx="392970" cy="372249"/>
          </a:xfrm>
          <a:prstGeom prst="ellipse">
            <a:avLst/>
          </a:prstGeom>
          <a:noFill/>
          <a:ln w="63500" cap="flat" cmpd="sng" algn="ctr">
            <a:solidFill>
              <a:srgbClr val="00B05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Tree>
    <p:extLst>
      <p:ext uri="{BB962C8B-B14F-4D97-AF65-F5344CB8AC3E}">
        <p14:creationId xmlns:p14="http://schemas.microsoft.com/office/powerpoint/2010/main" val="304351331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3"/>
          <p:cNvPicPr>
            <a:picLocks noChangeAspect="1" noChangeArrowheads="1"/>
          </p:cNvPicPr>
          <p:nvPr/>
        </p:nvPicPr>
        <p:blipFill>
          <a:blip r:embed="rId3" cstate="print"/>
          <a:srcRect/>
          <a:stretch>
            <a:fillRect/>
          </a:stretch>
        </p:blipFill>
        <p:spPr bwMode="auto">
          <a:xfrm>
            <a:off x="971549" y="1981200"/>
            <a:ext cx="5372100" cy="3752850"/>
          </a:xfrm>
          <a:prstGeom prst="rect">
            <a:avLst/>
          </a:prstGeom>
          <a:noFill/>
          <a:ln w="1">
            <a:noFill/>
            <a:miter lim="800000"/>
            <a:headEnd/>
            <a:tailEnd type="none" w="med" len="med"/>
          </a:ln>
          <a:effectLst/>
        </p:spPr>
      </p:pic>
      <p:pic>
        <p:nvPicPr>
          <p:cNvPr id="9" name="Picture 24"/>
          <p:cNvPicPr>
            <a:picLocks noChangeAspect="1" noChangeArrowheads="1"/>
          </p:cNvPicPr>
          <p:nvPr/>
        </p:nvPicPr>
        <p:blipFill>
          <a:blip r:embed="rId4" cstate="print"/>
          <a:srcRect/>
          <a:stretch>
            <a:fillRect/>
          </a:stretch>
        </p:blipFill>
        <p:spPr bwMode="auto">
          <a:xfrm>
            <a:off x="4214131" y="3355672"/>
            <a:ext cx="3687536" cy="2935061"/>
          </a:xfrm>
          <a:prstGeom prst="rect">
            <a:avLst/>
          </a:prstGeom>
          <a:noFill/>
          <a:ln w="1">
            <a:noFill/>
            <a:miter lim="800000"/>
            <a:headEnd/>
            <a:tailEnd type="none" w="med" len="med"/>
          </a:ln>
          <a:effectLst/>
        </p:spPr>
      </p:pic>
      <p:sp>
        <p:nvSpPr>
          <p:cNvPr id="7" name="Rectangle 4"/>
          <p:cNvSpPr txBox="1">
            <a:spLocks noChangeArrowheads="1"/>
          </p:cNvSpPr>
          <p:nvPr/>
        </p:nvSpPr>
        <p:spPr bwMode="auto">
          <a:xfrm>
            <a:off x="852433" y="685800"/>
            <a:ext cx="760576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画面の座標表示エリアで右クリックしてコンフィグレーションプロパティ画面を表示します。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表示タグを選択し、</a:t>
            </a:r>
            <a:r>
              <a:rPr lang="en-US" altLang="ja-JP" sz="1800" kern="0" dirty="0" smtClean="0">
                <a:latin typeface="ＭＳ Ｐゴシック" panose="020B0600070205080204" pitchFamily="50" charset="-128"/>
                <a:ea typeface="ＭＳ Ｐゴシック" panose="020B0600070205080204" pitchFamily="50" charset="-128"/>
              </a:rPr>
              <a:t>Y</a:t>
            </a:r>
            <a:r>
              <a:rPr lang="ja-JP" altLang="en-US" sz="1800" kern="0" dirty="0" smtClean="0">
                <a:latin typeface="ＭＳ Ｐゴシック" panose="020B0600070205080204" pitchFamily="50" charset="-128"/>
                <a:ea typeface="ＭＳ Ｐゴシック" panose="020B0600070205080204" pitchFamily="50" charset="-128"/>
              </a:rPr>
              <a:t>軸の最小値、最大値を変更することで、座標軸の大きさを変更することができます。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5791200" y="2590800"/>
            <a:ext cx="3124200" cy="369332"/>
          </a:xfrm>
          <a:prstGeom prst="rect">
            <a:avLst/>
          </a:prstGeom>
          <a:solidFill>
            <a:schemeClr val="bg1"/>
          </a:solidFill>
          <a:ln w="25400">
            <a:solidFill>
              <a:srgbClr val="002060"/>
            </a:solidFill>
          </a:ln>
        </p:spPr>
        <p:txBody>
          <a:bodyPr wrap="square" rtlCol="0">
            <a:spAutoFit/>
          </a:bodyPr>
          <a:lstStyle/>
          <a:p>
            <a:r>
              <a:rPr kumimoji="1" lang="en-US" altLang="ja-JP" b="1" dirty="0" smtClean="0">
                <a:latin typeface="ＭＳ Ｐゴシック" panose="020B0600070205080204" pitchFamily="50" charset="-128"/>
              </a:rPr>
              <a:t>Y</a:t>
            </a:r>
            <a:r>
              <a:rPr kumimoji="1" lang="ja-JP" altLang="en-US" b="1" dirty="0" smtClean="0">
                <a:latin typeface="ＭＳ Ｐゴシック" panose="020B0600070205080204" pitchFamily="50" charset="-128"/>
              </a:rPr>
              <a:t>軸の最小値、最大値の設定</a:t>
            </a:r>
            <a:endParaRPr kumimoji="1" lang="ja-JP" altLang="en-US" b="1" dirty="0">
              <a:latin typeface="ＭＳ Ｐゴシック" panose="020B0600070205080204" pitchFamily="50" charset="-128"/>
            </a:endParaRPr>
          </a:p>
        </p:txBody>
      </p:sp>
      <p:sp>
        <p:nvSpPr>
          <p:cNvPr id="2" name="正方形/長方形 1"/>
          <p:cNvSpPr/>
          <p:nvPr/>
        </p:nvSpPr>
        <p:spPr bwMode="auto">
          <a:xfrm>
            <a:off x="4198365" y="4884976"/>
            <a:ext cx="3863069" cy="609600"/>
          </a:xfrm>
          <a:prstGeom prst="rect">
            <a:avLst/>
          </a:prstGeom>
          <a:noFill/>
          <a:ln w="63500" cap="flat" cmpd="sng" algn="ctr">
            <a:solidFill>
              <a:srgbClr val="00206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cxnSp>
        <p:nvCxnSpPr>
          <p:cNvPr id="11" name="直線矢印コネクタ 10"/>
          <p:cNvCxnSpPr>
            <a:stCxn id="10" idx="2"/>
          </p:cNvCxnSpPr>
          <p:nvPr/>
        </p:nvCxnSpPr>
        <p:spPr bwMode="auto">
          <a:xfrm flipH="1">
            <a:off x="6343649" y="2960132"/>
            <a:ext cx="1009651" cy="1863070"/>
          </a:xfrm>
          <a:prstGeom prst="straightConnector1">
            <a:avLst/>
          </a:prstGeom>
          <a:solidFill>
            <a:srgbClr val="00FFFF"/>
          </a:solidFill>
          <a:ln w="63500" cap="flat" cmpd="sng" algn="ctr">
            <a:solidFill>
              <a:srgbClr val="00206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スライド番号プレースホルダー 2"/>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38</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202298871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33400" y="6858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4.5.2 Ramp</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1219200"/>
            <a:ext cx="8007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Ramp</a:t>
            </a:r>
            <a:r>
              <a:rPr lang="ja-JP" altLang="en-US" sz="1800" kern="0" dirty="0" smtClean="0">
                <a:latin typeface="ＭＳ Ｐゴシック" panose="020B0600070205080204" pitchFamily="50" charset="-128"/>
                <a:ea typeface="ＭＳ Ｐゴシック" panose="020B0600070205080204" pitchFamily="50" charset="-128"/>
              </a:rPr>
              <a:t>ブロックは、一定増加の入力信号です。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下記ブロックを使ってモデルを作成します。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2057400"/>
            <a:ext cx="7855388" cy="4267200"/>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14400" y="2057400"/>
            <a:ext cx="7467600" cy="646331"/>
          </a:xfrm>
          <a:prstGeom prst="rect">
            <a:avLst/>
          </a:prstGeom>
          <a:noFill/>
        </p:spPr>
        <p:txBody>
          <a:bodyPr wrap="square" rtlCol="0">
            <a:spAutoFit/>
          </a:bodyPr>
          <a:lstStyle/>
          <a:p>
            <a:pPr algn="l"/>
            <a:r>
              <a:rPr kumimoji="1"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Simulink/Sources/Ramp</a:t>
            </a:r>
            <a:endParaRPr lang="en-US" altLang="ja-JP" dirty="0">
              <a:latin typeface="ＭＳ Ｐゴシック" panose="020B0600070205080204" pitchFamily="50" charset="-128"/>
            </a:endParaRPr>
          </a:p>
          <a:p>
            <a:pPr algn="l"/>
            <a:r>
              <a:rPr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Simulink/Sinks/Scope</a:t>
            </a:r>
            <a:endParaRPr kumimoji="1" lang="ja-JP" altLang="en-US" dirty="0">
              <a:latin typeface="ＭＳ Ｐゴシック" panose="020B0600070205080204" pitchFamily="50" charset="-128"/>
            </a:endParaRPr>
          </a:p>
        </p:txBody>
      </p:sp>
      <p:pic>
        <p:nvPicPr>
          <p:cNvPr id="7" name="Picture 34"/>
          <p:cNvPicPr>
            <a:picLocks noChangeAspect="1" noChangeArrowheads="1"/>
          </p:cNvPicPr>
          <p:nvPr/>
        </p:nvPicPr>
        <p:blipFill>
          <a:blip r:embed="rId3" cstate="print"/>
          <a:srcRect/>
          <a:stretch>
            <a:fillRect/>
          </a:stretch>
        </p:blipFill>
        <p:spPr bwMode="auto">
          <a:xfrm>
            <a:off x="1828800" y="3252787"/>
            <a:ext cx="5233141" cy="1876425"/>
          </a:xfrm>
          <a:prstGeom prst="rect">
            <a:avLst/>
          </a:prstGeom>
          <a:noFill/>
          <a:ln w="1">
            <a:noFill/>
            <a:miter lim="800000"/>
            <a:headEnd/>
            <a:tailEnd type="none" w="med" len="med"/>
          </a:ln>
          <a:effectLst/>
        </p:spPr>
      </p:pic>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39</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1521317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457200" y="620713"/>
            <a:ext cx="4037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a:solidFill>
                  <a:schemeClr val="bg2"/>
                </a:solidFill>
                <a:latin typeface="ＭＳ Ｐゴシック" panose="020B0600070205080204" pitchFamily="50" charset="-128"/>
              </a:rPr>
              <a:t>◆</a:t>
            </a:r>
            <a:r>
              <a:rPr kumimoji="0" lang="ja-JP" altLang="en-US" sz="4000" dirty="0">
                <a:solidFill>
                  <a:schemeClr val="bg2"/>
                </a:solidFill>
                <a:latin typeface="ＭＳ Ｐゴシック" panose="020B0600070205080204" pitchFamily="50" charset="-128"/>
              </a:rPr>
              <a:t>研修</a:t>
            </a:r>
            <a:r>
              <a:rPr kumimoji="0" lang="ja-JP" altLang="en-US" sz="4000" dirty="0" smtClean="0">
                <a:solidFill>
                  <a:schemeClr val="bg2"/>
                </a:solidFill>
                <a:latin typeface="ＭＳ Ｐゴシック" panose="020B0600070205080204" pitchFamily="50" charset="-128"/>
              </a:rPr>
              <a:t>の目的</a:t>
            </a:r>
            <a:endParaRPr kumimoji="0" lang="ja-JP" altLang="en-US" dirty="0">
              <a:solidFill>
                <a:schemeClr val="bg2"/>
              </a:solidFill>
              <a:latin typeface="ＭＳ Ｐゴシック" panose="020B0600070205080204" pitchFamily="50" charset="-128"/>
            </a:endParaRPr>
          </a:p>
        </p:txBody>
      </p:sp>
      <p:sp>
        <p:nvSpPr>
          <p:cNvPr id="204803" name="Text Box 9"/>
          <p:cNvSpPr txBox="1">
            <a:spLocks noChangeArrowheads="1"/>
          </p:cNvSpPr>
          <p:nvPr/>
        </p:nvSpPr>
        <p:spPr bwMode="auto">
          <a:xfrm>
            <a:off x="457200" y="1695390"/>
            <a:ext cx="8229600"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lvl="0"/>
            <a:r>
              <a:rPr lang="ja-JP" altLang="en-US" dirty="0" smtClean="0">
                <a:solidFill>
                  <a:srgbClr val="0000CC"/>
                </a:solidFill>
                <a:latin typeface="ＭＳ Ｐゴシック" panose="020B0600070205080204" pitchFamily="50" charset="-128"/>
              </a:rPr>
              <a:t>モデルベース開発についての概要を知る</a:t>
            </a:r>
            <a:endParaRPr lang="en-US" altLang="ja-JP" dirty="0" smtClean="0">
              <a:solidFill>
                <a:srgbClr val="0000CC"/>
              </a:solidFill>
              <a:latin typeface="ＭＳ Ｐゴシック" panose="020B0600070205080204" pitchFamily="50" charset="-128"/>
            </a:endParaRPr>
          </a:p>
          <a:p>
            <a:pPr lvl="0"/>
            <a:r>
              <a:rPr lang="en-US" altLang="ja-JP" dirty="0" smtClean="0">
                <a:solidFill>
                  <a:srgbClr val="0000CC"/>
                </a:solidFill>
                <a:latin typeface="ＭＳ Ｐゴシック" panose="020B0600070205080204" pitchFamily="50" charset="-128"/>
              </a:rPr>
              <a:t>MATLAB/Simulink</a:t>
            </a:r>
            <a:r>
              <a:rPr lang="ja-JP" altLang="en-US" dirty="0" smtClean="0">
                <a:solidFill>
                  <a:srgbClr val="0000CC"/>
                </a:solidFill>
                <a:latin typeface="ＭＳ Ｐゴシック" panose="020B0600070205080204" pitchFamily="50" charset="-128"/>
              </a:rPr>
              <a:t>がどのようなものか分かる</a:t>
            </a:r>
            <a:endParaRPr lang="ja-JP" altLang="ja-JP" dirty="0">
              <a:solidFill>
                <a:srgbClr val="0000CC"/>
              </a:solidFill>
              <a:latin typeface="ＭＳ Ｐゴシック" panose="020B0600070205080204" pitchFamily="50" charset="-128"/>
            </a:endParaRPr>
          </a:p>
          <a:p>
            <a:pPr lvl="0"/>
            <a:r>
              <a:rPr lang="en-US" altLang="ja-JP" dirty="0" smtClean="0">
                <a:solidFill>
                  <a:srgbClr val="0000CC"/>
                </a:solidFill>
                <a:latin typeface="ＭＳ Ｐゴシック" panose="020B0600070205080204" pitchFamily="50" charset="-128"/>
              </a:rPr>
              <a:t>MATLAB/Simulink</a:t>
            </a:r>
            <a:r>
              <a:rPr lang="ja-JP" altLang="en-US" dirty="0" smtClean="0">
                <a:solidFill>
                  <a:srgbClr val="0000CC"/>
                </a:solidFill>
                <a:latin typeface="ＭＳ Ｐゴシック" panose="020B0600070205080204" pitchFamily="50" charset="-128"/>
              </a:rPr>
              <a:t>の基本操作ができる</a:t>
            </a:r>
            <a:endParaRPr lang="en-US" altLang="ja-JP" dirty="0" smtClean="0">
              <a:solidFill>
                <a:srgbClr val="0000CC"/>
              </a:solidFill>
              <a:latin typeface="ＭＳ Ｐゴシック" panose="020B0600070205080204" pitchFamily="50" charset="-128"/>
            </a:endParaRPr>
          </a:p>
          <a:p>
            <a:pPr lvl="0"/>
            <a:r>
              <a:rPr lang="en-US" altLang="ja-JP" dirty="0" smtClean="0">
                <a:solidFill>
                  <a:srgbClr val="0000CC"/>
                </a:solidFill>
                <a:latin typeface="ＭＳ Ｐゴシック" panose="020B0600070205080204" pitchFamily="50" charset="-128"/>
              </a:rPr>
              <a:t>Simulink</a:t>
            </a:r>
            <a:r>
              <a:rPr lang="ja-JP" altLang="en-US" dirty="0" smtClean="0">
                <a:solidFill>
                  <a:srgbClr val="0000CC"/>
                </a:solidFill>
                <a:latin typeface="ＭＳ Ｐゴシック" panose="020B0600070205080204" pitchFamily="50" charset="-128"/>
              </a:rPr>
              <a:t>モデルでのシミュレーションができる</a:t>
            </a:r>
            <a:endParaRPr lang="ja-JP" altLang="en-US" dirty="0">
              <a:solidFill>
                <a:srgbClr val="0000CC"/>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4</a:t>
            </a:fld>
            <a:endParaRPr lang="en-US" altLang="ja-JP" dirty="0">
              <a:solidFill>
                <a:srgbClr val="000000"/>
              </a:solidFill>
              <a:latin typeface="ＭＳ Ｐゴシック" panose="020B0600070205080204" pitchFamily="50" charset="-128"/>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6"/>
          <p:cNvPicPr>
            <a:picLocks noChangeAspect="1" noChangeArrowheads="1"/>
          </p:cNvPicPr>
          <p:nvPr/>
        </p:nvPicPr>
        <p:blipFill>
          <a:blip r:embed="rId3" cstate="print"/>
          <a:srcRect/>
          <a:stretch>
            <a:fillRect/>
          </a:stretch>
        </p:blipFill>
        <p:spPr bwMode="auto">
          <a:xfrm>
            <a:off x="990600" y="2133600"/>
            <a:ext cx="4453618" cy="3389539"/>
          </a:xfrm>
          <a:prstGeom prst="rect">
            <a:avLst/>
          </a:prstGeom>
          <a:noFill/>
          <a:ln w="1">
            <a:noFill/>
            <a:miter lim="800000"/>
            <a:headEnd/>
            <a:tailEnd type="none" w="med" len="med"/>
          </a:ln>
          <a:effectLst/>
        </p:spPr>
      </p:pic>
      <p:sp>
        <p:nvSpPr>
          <p:cNvPr id="7" name="Rectangle 4"/>
          <p:cNvSpPr txBox="1">
            <a:spLocks noChangeArrowheads="1"/>
          </p:cNvSpPr>
          <p:nvPr/>
        </p:nvSpPr>
        <p:spPr bwMode="auto">
          <a:xfrm>
            <a:off x="852433" y="914400"/>
            <a:ext cx="760576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Ramp</a:t>
            </a:r>
            <a:r>
              <a:rPr lang="ja-JP" altLang="en-US" sz="1800" kern="0" dirty="0" smtClean="0">
                <a:latin typeface="ＭＳ Ｐゴシック" panose="020B0600070205080204" pitchFamily="50" charset="-128"/>
                <a:ea typeface="ＭＳ Ｐゴシック" panose="020B0600070205080204" pitchFamily="50" charset="-128"/>
              </a:rPr>
              <a:t>ブロックをダブルクリックすると、ブロックパラメーターウィンドウが開きます。最初に初期出力値が出力され、開始時間に到達すると１秒後に、勾配に入力された値だけ増加します。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40</a:t>
            </a:fld>
            <a:endParaRPr lang="en-US" altLang="ja-JP">
              <a:solidFill>
                <a:srgbClr val="000000"/>
              </a:solidFill>
              <a:latin typeface="ＭＳ Ｐゴシック" panose="020B0600070205080204" pitchFamily="50" charset="-128"/>
            </a:endParaRPr>
          </a:p>
        </p:txBody>
      </p:sp>
      <p:pic>
        <p:nvPicPr>
          <p:cNvPr id="8" name="Picture 27"/>
          <p:cNvPicPr>
            <a:picLocks noChangeAspect="1" noChangeArrowheads="1"/>
          </p:cNvPicPr>
          <p:nvPr/>
        </p:nvPicPr>
        <p:blipFill>
          <a:blip r:embed="rId4" cstate="print"/>
          <a:srcRect/>
          <a:stretch>
            <a:fillRect/>
          </a:stretch>
        </p:blipFill>
        <p:spPr bwMode="auto">
          <a:xfrm>
            <a:off x="3657600" y="2632841"/>
            <a:ext cx="4953000" cy="3460074"/>
          </a:xfrm>
          <a:prstGeom prst="rect">
            <a:avLst/>
          </a:prstGeom>
          <a:noFill/>
          <a:ln w="1">
            <a:noFill/>
            <a:miter lim="800000"/>
            <a:headEnd/>
            <a:tailEnd type="none" w="med" len="med"/>
          </a:ln>
          <a:effectLst/>
        </p:spPr>
      </p:pic>
    </p:spTree>
    <p:extLst>
      <p:ext uri="{BB962C8B-B14F-4D97-AF65-F5344CB8AC3E}">
        <p14:creationId xmlns:p14="http://schemas.microsoft.com/office/powerpoint/2010/main" val="89331170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33400" y="6858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4.5.3 Signal Builder</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1295400"/>
            <a:ext cx="8007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Signal Builder</a:t>
            </a:r>
            <a:r>
              <a:rPr lang="ja-JP" altLang="en-US" sz="1800" kern="0" dirty="0" smtClean="0">
                <a:latin typeface="ＭＳ Ｐゴシック" panose="020B0600070205080204" pitchFamily="50" charset="-128"/>
                <a:ea typeface="ＭＳ Ｐゴシック" panose="020B0600070205080204" pitchFamily="50" charset="-128"/>
              </a:rPr>
              <a:t>ブロックは、任意の信号をグループ毎に作成・編集するブロックで、ユーザが自由に信号・パターンの追加が行えます。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下記ブロックを使ってブロックを作成します。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2514600"/>
            <a:ext cx="7855388" cy="2514600"/>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72589" y="2590800"/>
            <a:ext cx="7467600" cy="646331"/>
          </a:xfrm>
          <a:prstGeom prst="rect">
            <a:avLst/>
          </a:prstGeom>
          <a:noFill/>
        </p:spPr>
        <p:txBody>
          <a:bodyPr wrap="square" rtlCol="0">
            <a:spAutoFit/>
          </a:bodyPr>
          <a:lstStyle/>
          <a:p>
            <a:pPr algn="l"/>
            <a:r>
              <a:rPr kumimoji="1" lang="ja-JP" altLang="en-US" dirty="0" smtClean="0">
                <a:latin typeface="ＭＳ Ｐゴシック" panose="020B0600070205080204" pitchFamily="50" charset="-128"/>
              </a:rPr>
              <a:t>◆</a:t>
            </a:r>
            <a:r>
              <a:rPr kumimoji="1" lang="en-US" altLang="ja-JP" dirty="0" smtClean="0">
                <a:latin typeface="ＭＳ Ｐゴシック" panose="020B0600070205080204" pitchFamily="50" charset="-128"/>
              </a:rPr>
              <a:t>Simulink/Sources/Signal Builder</a:t>
            </a:r>
          </a:p>
          <a:p>
            <a:pPr algn="l"/>
            <a:r>
              <a:rPr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Simulink/Sinks/Scope</a:t>
            </a:r>
            <a:endParaRPr kumimoji="1" lang="ja-JP" altLang="en-US"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41</a:t>
            </a:fld>
            <a:endParaRPr lang="en-US" altLang="ja-JP">
              <a:solidFill>
                <a:srgbClr val="000000"/>
              </a:solidFill>
              <a:latin typeface="ＭＳ Ｐゴシック" panose="020B0600070205080204" pitchFamily="50" charset="-12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8830" y="3429000"/>
            <a:ext cx="4675118"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06279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831412" y="990600"/>
            <a:ext cx="8007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Signal Builder</a:t>
            </a:r>
            <a:r>
              <a:rPr lang="ja-JP" altLang="en-US" sz="1800" kern="0" dirty="0" smtClean="0">
                <a:latin typeface="ＭＳ Ｐゴシック" panose="020B0600070205080204" pitchFamily="50" charset="-128"/>
                <a:ea typeface="ＭＳ Ｐゴシック" panose="020B0600070205080204" pitchFamily="50" charset="-128"/>
              </a:rPr>
              <a:t>ブロックをダブルクリックすると、</a:t>
            </a:r>
            <a:r>
              <a:rPr lang="en-US" altLang="ja-JP" sz="1800" kern="0" dirty="0" smtClean="0">
                <a:latin typeface="ＭＳ Ｐゴシック" panose="020B0600070205080204" pitchFamily="50" charset="-128"/>
                <a:ea typeface="ＭＳ Ｐゴシック" panose="020B0600070205080204" pitchFamily="50" charset="-128"/>
              </a:rPr>
              <a:t>Signal Builder</a:t>
            </a:r>
            <a:r>
              <a:rPr lang="ja-JP" altLang="en-US" sz="1800" kern="0" dirty="0" smtClean="0">
                <a:latin typeface="ＭＳ Ｐゴシック" panose="020B0600070205080204" pitchFamily="50" charset="-128"/>
                <a:ea typeface="ＭＳ Ｐゴシック" panose="020B0600070205080204" pitchFamily="50" charset="-128"/>
              </a:rPr>
              <a:t>の設定画面が開きます。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42</a:t>
            </a:fld>
            <a:endParaRPr lang="en-US" altLang="ja-JP">
              <a:solidFill>
                <a:srgbClr val="000000"/>
              </a:solidFill>
              <a:latin typeface="ＭＳ Ｐゴシック" panose="020B0600070205080204" pitchFamily="50" charset="-128"/>
            </a:endParaRPr>
          </a:p>
        </p:txBody>
      </p:sp>
      <p:pic>
        <p:nvPicPr>
          <p:cNvPr id="5" name="Picture 28"/>
          <p:cNvPicPr>
            <a:picLocks noChangeAspect="1" noChangeArrowheads="1"/>
          </p:cNvPicPr>
          <p:nvPr/>
        </p:nvPicPr>
        <p:blipFill>
          <a:blip r:embed="rId3" cstate="print"/>
          <a:srcRect/>
          <a:stretch>
            <a:fillRect/>
          </a:stretch>
        </p:blipFill>
        <p:spPr bwMode="auto">
          <a:xfrm>
            <a:off x="1453055" y="1828800"/>
            <a:ext cx="5626057" cy="4450092"/>
          </a:xfrm>
          <a:prstGeom prst="rect">
            <a:avLst/>
          </a:prstGeom>
          <a:noFill/>
          <a:ln w="1">
            <a:noFill/>
            <a:miter lim="800000"/>
            <a:headEnd/>
            <a:tailEnd type="none" w="med" len="med"/>
          </a:ln>
          <a:effectLst/>
        </p:spPr>
      </p:pic>
    </p:spTree>
    <p:extLst>
      <p:ext uri="{BB962C8B-B14F-4D97-AF65-F5344CB8AC3E}">
        <p14:creationId xmlns:p14="http://schemas.microsoft.com/office/powerpoint/2010/main" val="118854146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831412" y="685800"/>
            <a:ext cx="8007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信号</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新規作成</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パルス</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で信号線の追加ができます。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ここでは</a:t>
            </a:r>
            <a:r>
              <a:rPr lang="ja-JP" altLang="en-US" sz="1800" kern="0" dirty="0" smtClean="0">
                <a:latin typeface="ＭＳ Ｐゴシック" panose="020B0600070205080204" pitchFamily="50" charset="-128"/>
                <a:ea typeface="ＭＳ Ｐゴシック" panose="020B0600070205080204" pitchFamily="50" charset="-128"/>
              </a:rPr>
              <a:t>、３つのパルス信号を作成します。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43</a:t>
            </a:fld>
            <a:endParaRPr lang="en-US" altLang="ja-JP">
              <a:solidFill>
                <a:srgbClr val="000000"/>
              </a:solidFill>
              <a:latin typeface="ＭＳ Ｐゴシック" panose="020B0600070205080204" pitchFamily="50" charset="-128"/>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00679"/>
            <a:ext cx="6251878" cy="490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910580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srcRect/>
          <a:stretch>
            <a:fillRect/>
          </a:stretch>
        </p:blipFill>
        <p:spPr bwMode="auto">
          <a:xfrm>
            <a:off x="874939" y="1198914"/>
            <a:ext cx="6364061" cy="5033838"/>
          </a:xfrm>
          <a:prstGeom prst="rect">
            <a:avLst/>
          </a:prstGeom>
          <a:noFill/>
          <a:ln w="1">
            <a:noFill/>
            <a:miter lim="800000"/>
            <a:headEnd/>
            <a:tailEnd type="none" w="med" len="med"/>
          </a:ln>
          <a:effectLst/>
        </p:spPr>
      </p:pic>
      <p:sp>
        <p:nvSpPr>
          <p:cNvPr id="6" name="Rectangle 4"/>
          <p:cNvSpPr txBox="1">
            <a:spLocks noChangeArrowheads="1"/>
          </p:cNvSpPr>
          <p:nvPr/>
        </p:nvSpPr>
        <p:spPr bwMode="auto">
          <a:xfrm>
            <a:off x="831412" y="685800"/>
            <a:ext cx="80077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各信号は、マウスの操作により、出力値を変更できます。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44</a:t>
            </a:fld>
            <a:endParaRPr lang="en-US" altLang="ja-JP">
              <a:solidFill>
                <a:srgbClr val="000000"/>
              </a:solidFill>
              <a:latin typeface="ＭＳ Ｐゴシック" panose="020B0600070205080204" pitchFamily="50" charset="-128"/>
            </a:endParaRPr>
          </a:p>
        </p:txBody>
      </p:sp>
      <p:sp>
        <p:nvSpPr>
          <p:cNvPr id="5" name="テキスト ボックス 4"/>
          <p:cNvSpPr txBox="1"/>
          <p:nvPr/>
        </p:nvSpPr>
        <p:spPr>
          <a:xfrm>
            <a:off x="5638800" y="1905000"/>
            <a:ext cx="2743200" cy="646331"/>
          </a:xfrm>
          <a:prstGeom prst="rect">
            <a:avLst/>
          </a:prstGeom>
          <a:solidFill>
            <a:schemeClr val="bg1"/>
          </a:solidFill>
          <a:ln w="25400">
            <a:solidFill>
              <a:srgbClr val="002060"/>
            </a:solidFill>
          </a:ln>
        </p:spPr>
        <p:txBody>
          <a:bodyPr wrap="square" rtlCol="0">
            <a:spAutoFit/>
          </a:bodyPr>
          <a:lstStyle/>
          <a:p>
            <a:r>
              <a:rPr kumimoji="1" lang="ja-JP" altLang="en-US" b="1" dirty="0" smtClean="0">
                <a:latin typeface="ＭＳ Ｐゴシック" panose="020B0600070205080204" pitchFamily="50" charset="-128"/>
              </a:rPr>
              <a:t>出力する信号は、マウスで変更できます</a:t>
            </a:r>
            <a:endParaRPr kumimoji="1" lang="ja-JP" altLang="en-US" b="1" dirty="0">
              <a:latin typeface="ＭＳ Ｐゴシック" panose="020B0600070205080204" pitchFamily="50" charset="-128"/>
            </a:endParaRPr>
          </a:p>
        </p:txBody>
      </p:sp>
      <p:sp>
        <p:nvSpPr>
          <p:cNvPr id="7" name="テキスト ボックス 6"/>
          <p:cNvSpPr txBox="1"/>
          <p:nvPr/>
        </p:nvSpPr>
        <p:spPr>
          <a:xfrm>
            <a:off x="5603631" y="2895600"/>
            <a:ext cx="2743200" cy="923330"/>
          </a:xfrm>
          <a:prstGeom prst="rect">
            <a:avLst/>
          </a:prstGeom>
          <a:solidFill>
            <a:schemeClr val="bg1"/>
          </a:solidFill>
          <a:ln w="25400">
            <a:solidFill>
              <a:srgbClr val="002060"/>
            </a:solidFill>
          </a:ln>
        </p:spPr>
        <p:txBody>
          <a:bodyPr wrap="square" rtlCol="0">
            <a:spAutoFit/>
          </a:bodyPr>
          <a:lstStyle/>
          <a:p>
            <a:r>
              <a:rPr kumimoji="1" lang="ja-JP" altLang="en-US" b="1" dirty="0" smtClean="0">
                <a:latin typeface="ＭＳ Ｐゴシック" panose="020B0600070205080204" pitchFamily="50" charset="-128"/>
              </a:rPr>
              <a:t>シフトキーを押しながら信号線をクリックすると座標点が追加できます</a:t>
            </a:r>
            <a:endParaRPr kumimoji="1" lang="ja-JP" altLang="en-US" b="1" dirty="0">
              <a:latin typeface="ＭＳ Ｐゴシック" panose="020B0600070205080204" pitchFamily="50" charset="-128"/>
            </a:endParaRPr>
          </a:p>
        </p:txBody>
      </p:sp>
      <p:sp>
        <p:nvSpPr>
          <p:cNvPr id="8" name="テキスト ボックス 7"/>
          <p:cNvSpPr txBox="1"/>
          <p:nvPr/>
        </p:nvSpPr>
        <p:spPr>
          <a:xfrm>
            <a:off x="5662246" y="4649872"/>
            <a:ext cx="2743200" cy="1200329"/>
          </a:xfrm>
          <a:prstGeom prst="rect">
            <a:avLst/>
          </a:prstGeom>
          <a:solidFill>
            <a:schemeClr val="bg1"/>
          </a:solidFill>
          <a:ln w="25400">
            <a:solidFill>
              <a:srgbClr val="002060"/>
            </a:solidFill>
          </a:ln>
        </p:spPr>
        <p:txBody>
          <a:bodyPr wrap="square" rtlCol="0">
            <a:spAutoFit/>
          </a:bodyPr>
          <a:lstStyle/>
          <a:p>
            <a:r>
              <a:rPr kumimoji="1" lang="ja-JP" altLang="en-US" b="1" dirty="0" smtClean="0">
                <a:latin typeface="ＭＳ Ｐゴシック" panose="020B0600070205080204" pitchFamily="50" charset="-128"/>
              </a:rPr>
              <a:t>信号名は、変更する信号を選択した後、ここで名称の変更が行えます</a:t>
            </a:r>
            <a:endParaRPr kumimoji="1" lang="en-US" altLang="ja-JP" b="1" dirty="0" smtClean="0">
              <a:latin typeface="ＭＳ Ｐゴシック" panose="020B0600070205080204" pitchFamily="50" charset="-128"/>
            </a:endParaRPr>
          </a:p>
          <a:p>
            <a:r>
              <a:rPr kumimoji="1" lang="ja-JP" altLang="en-US" b="1" dirty="0" smtClean="0">
                <a:latin typeface="ＭＳ Ｐゴシック" panose="020B0600070205080204" pitchFamily="50" charset="-128"/>
              </a:rPr>
              <a:t>（漢字は不可）</a:t>
            </a:r>
            <a:endParaRPr kumimoji="1" lang="ja-JP" altLang="en-US" b="1" dirty="0">
              <a:latin typeface="ＭＳ Ｐゴシック" panose="020B0600070205080204" pitchFamily="50" charset="-128"/>
            </a:endParaRPr>
          </a:p>
        </p:txBody>
      </p:sp>
      <p:sp>
        <p:nvSpPr>
          <p:cNvPr id="3" name="正方形/長方形 2"/>
          <p:cNvSpPr/>
          <p:nvPr/>
        </p:nvSpPr>
        <p:spPr bwMode="auto">
          <a:xfrm>
            <a:off x="1447800" y="5410200"/>
            <a:ext cx="1219200" cy="304800"/>
          </a:xfrm>
          <a:prstGeom prst="rect">
            <a:avLst/>
          </a:prstGeom>
          <a:noFill/>
          <a:ln w="63500" cap="flat" cmpd="sng" algn="ctr">
            <a:solidFill>
              <a:schemeClr val="bg2"/>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cxnSp>
        <p:nvCxnSpPr>
          <p:cNvPr id="10" name="直線矢印コネクタ 9"/>
          <p:cNvCxnSpPr>
            <a:stCxn id="8" idx="1"/>
          </p:cNvCxnSpPr>
          <p:nvPr/>
        </p:nvCxnSpPr>
        <p:spPr bwMode="auto">
          <a:xfrm flipH="1">
            <a:off x="2667000" y="5250037"/>
            <a:ext cx="2995246" cy="160163"/>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矢印コネクタ 10"/>
          <p:cNvCxnSpPr>
            <a:stCxn id="5" idx="1"/>
          </p:cNvCxnSpPr>
          <p:nvPr/>
        </p:nvCxnSpPr>
        <p:spPr bwMode="auto">
          <a:xfrm flipH="1">
            <a:off x="3048000" y="2228166"/>
            <a:ext cx="2590800" cy="575211"/>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7875530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07" y="2083487"/>
            <a:ext cx="3929993" cy="363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cstate="print"/>
          <a:srcRect/>
          <a:stretch>
            <a:fillRect/>
          </a:stretch>
        </p:blipFill>
        <p:spPr bwMode="auto">
          <a:xfrm>
            <a:off x="3962400" y="3161013"/>
            <a:ext cx="3687535" cy="2935060"/>
          </a:xfrm>
          <a:prstGeom prst="rect">
            <a:avLst/>
          </a:prstGeom>
          <a:noFill/>
          <a:ln w="1">
            <a:noFill/>
            <a:miter lim="800000"/>
            <a:headEnd/>
            <a:tailEnd type="none" w="med" len="med"/>
          </a:ln>
          <a:effectLst/>
        </p:spPr>
      </p:pic>
      <p:sp>
        <p:nvSpPr>
          <p:cNvPr id="6" name="Rectangle 4"/>
          <p:cNvSpPr txBox="1">
            <a:spLocks noChangeArrowheads="1"/>
          </p:cNvSpPr>
          <p:nvPr/>
        </p:nvSpPr>
        <p:spPr bwMode="auto">
          <a:xfrm>
            <a:off x="831412" y="685799"/>
            <a:ext cx="8007788" cy="1045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ja-JP" altLang="en-US" sz="1800" kern="0" dirty="0" smtClean="0">
                <a:latin typeface="ＭＳ Ｐゴシック" panose="020B0600070205080204" pitchFamily="50" charset="-128"/>
                <a:ea typeface="ＭＳ Ｐゴシック" panose="020B0600070205080204" pitchFamily="50" charset="-128"/>
              </a:rPr>
              <a:t>次に、</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の設定を変更します。</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画面にて右</a:t>
            </a:r>
            <a:r>
              <a:rPr lang="ja-JP" altLang="en-US" sz="1800" kern="0" dirty="0">
                <a:latin typeface="ＭＳ Ｐゴシック" panose="020B0600070205080204" pitchFamily="50" charset="-128"/>
                <a:ea typeface="ＭＳ Ｐゴシック" panose="020B0600070205080204" pitchFamily="50" charset="-128"/>
              </a:rPr>
              <a:t>クリックして</a:t>
            </a:r>
            <a:r>
              <a:rPr lang="ja-JP" altLang="en-US" sz="1800" kern="0" dirty="0" smtClean="0">
                <a:latin typeface="ＭＳ Ｐゴシック" panose="020B0600070205080204" pitchFamily="50" charset="-128"/>
                <a:ea typeface="ＭＳ Ｐゴシック" panose="020B0600070205080204" pitchFamily="50" charset="-128"/>
              </a:rPr>
              <a:t>コンフィグレーションプロパティを選択し、プロパティ画面を表示させます。入力端子の数を</a:t>
            </a:r>
            <a:r>
              <a:rPr lang="en-US" altLang="ja-JP" sz="1800" kern="0" dirty="0" smtClean="0">
                <a:latin typeface="ＭＳ Ｐゴシック" panose="020B0600070205080204" pitchFamily="50" charset="-128"/>
                <a:ea typeface="ＭＳ Ｐゴシック" panose="020B0600070205080204" pitchFamily="50" charset="-128"/>
              </a:rPr>
              <a:t>3</a:t>
            </a:r>
            <a:r>
              <a:rPr lang="ja-JP" altLang="en-US" sz="1800" kern="0" dirty="0" smtClean="0">
                <a:latin typeface="ＭＳ Ｐゴシック" panose="020B0600070205080204" pitchFamily="50" charset="-128"/>
                <a:ea typeface="ＭＳ Ｐゴシック" panose="020B0600070205080204" pitchFamily="50" charset="-128"/>
              </a:rPr>
              <a:t>に変更します。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ja-JP" altLang="en-US" sz="1800" kern="0" dirty="0" smtClean="0">
                <a:latin typeface="ＭＳ Ｐゴシック" panose="020B0600070205080204" pitchFamily="50" charset="-128"/>
                <a:ea typeface="ＭＳ Ｐゴシック" panose="020B0600070205080204" pitchFamily="50" charset="-128"/>
              </a:rPr>
              <a:t>また、レイアウトを選択し、</a:t>
            </a:r>
            <a:r>
              <a:rPr lang="en-US" altLang="ja-JP" sz="1800" kern="0" dirty="0" smtClean="0">
                <a:latin typeface="ＭＳ Ｐゴシック" panose="020B0600070205080204" pitchFamily="50" charset="-128"/>
                <a:ea typeface="ＭＳ Ｐゴシック" panose="020B0600070205080204" pitchFamily="50" charset="-128"/>
              </a:rPr>
              <a:t>3</a:t>
            </a:r>
            <a:r>
              <a:rPr lang="ja-JP" altLang="en-US" sz="1800" kern="0" dirty="0" smtClean="0">
                <a:latin typeface="ＭＳ Ｐゴシック" panose="020B0600070205080204" pitchFamily="50" charset="-128"/>
                <a:ea typeface="ＭＳ Ｐゴシック" panose="020B0600070205080204" pitchFamily="50" charset="-128"/>
              </a:rPr>
              <a:t>列を選択します。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45</a:t>
            </a:fld>
            <a:endParaRPr lang="en-US" altLang="ja-JP">
              <a:solidFill>
                <a:srgbClr val="000000"/>
              </a:solidFill>
              <a:latin typeface="ＭＳ Ｐゴシック" panose="020B0600070205080204" pitchFamily="50" charset="-128"/>
            </a:endParaRPr>
          </a:p>
        </p:txBody>
      </p:sp>
      <p:sp>
        <p:nvSpPr>
          <p:cNvPr id="5" name="テキスト ボックス 4"/>
          <p:cNvSpPr txBox="1"/>
          <p:nvPr/>
        </p:nvSpPr>
        <p:spPr>
          <a:xfrm>
            <a:off x="5638800" y="1905000"/>
            <a:ext cx="2743200" cy="369332"/>
          </a:xfrm>
          <a:prstGeom prst="rect">
            <a:avLst/>
          </a:prstGeom>
          <a:solidFill>
            <a:schemeClr val="bg1"/>
          </a:solidFill>
          <a:ln w="25400">
            <a:solidFill>
              <a:srgbClr val="002060"/>
            </a:solidFill>
          </a:ln>
        </p:spPr>
        <p:txBody>
          <a:bodyPr wrap="square" rtlCol="0">
            <a:spAutoFit/>
          </a:bodyPr>
          <a:lstStyle/>
          <a:p>
            <a:r>
              <a:rPr lang="ja-JP" altLang="en-US" b="1" dirty="0" smtClean="0">
                <a:latin typeface="ＭＳ Ｐゴシック" panose="020B0600070205080204" pitchFamily="50" charset="-128"/>
              </a:rPr>
              <a:t>入力端子の数を</a:t>
            </a:r>
            <a:r>
              <a:rPr lang="en-US" altLang="ja-JP" b="1" dirty="0" smtClean="0">
                <a:latin typeface="ＭＳ Ｐゴシック" panose="020B0600070205080204" pitchFamily="50" charset="-128"/>
              </a:rPr>
              <a:t>3</a:t>
            </a:r>
            <a:r>
              <a:rPr lang="ja-JP" altLang="en-US" b="1" dirty="0" smtClean="0">
                <a:latin typeface="ＭＳ Ｐゴシック" panose="020B0600070205080204" pitchFamily="50" charset="-128"/>
              </a:rPr>
              <a:t>に変更</a:t>
            </a:r>
            <a:endParaRPr kumimoji="1" lang="ja-JP" altLang="en-US" b="1" dirty="0">
              <a:latin typeface="ＭＳ Ｐゴシック" panose="020B0600070205080204" pitchFamily="50" charset="-128"/>
            </a:endParaRPr>
          </a:p>
        </p:txBody>
      </p:sp>
      <p:sp>
        <p:nvSpPr>
          <p:cNvPr id="3" name="正方形/長方形 2"/>
          <p:cNvSpPr/>
          <p:nvPr/>
        </p:nvSpPr>
        <p:spPr bwMode="auto">
          <a:xfrm>
            <a:off x="4040268" y="4246179"/>
            <a:ext cx="1977864" cy="304800"/>
          </a:xfrm>
          <a:prstGeom prst="rect">
            <a:avLst/>
          </a:prstGeom>
          <a:noFill/>
          <a:ln w="63500" cap="flat" cmpd="sng" algn="ctr">
            <a:solidFill>
              <a:schemeClr val="bg2"/>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cxnSp>
        <p:nvCxnSpPr>
          <p:cNvPr id="11" name="直線矢印コネクタ 10"/>
          <p:cNvCxnSpPr/>
          <p:nvPr/>
        </p:nvCxnSpPr>
        <p:spPr bwMode="auto">
          <a:xfrm flipH="1">
            <a:off x="5181600" y="2274332"/>
            <a:ext cx="1395046" cy="1971847"/>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円/楕円 15"/>
          <p:cNvSpPr/>
          <p:nvPr/>
        </p:nvSpPr>
        <p:spPr bwMode="auto">
          <a:xfrm>
            <a:off x="1055852" y="2921877"/>
            <a:ext cx="381000" cy="424934"/>
          </a:xfrm>
          <a:prstGeom prst="ellipse">
            <a:avLst/>
          </a:prstGeom>
          <a:noFill/>
          <a:ln w="63500" cap="flat" cmpd="sng" algn="ctr">
            <a:solidFill>
              <a:srgbClr val="FF0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0493" y="2622850"/>
            <a:ext cx="8477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正方形/長方形 13"/>
          <p:cNvSpPr/>
          <p:nvPr/>
        </p:nvSpPr>
        <p:spPr bwMode="auto">
          <a:xfrm>
            <a:off x="1447800" y="2590800"/>
            <a:ext cx="491632" cy="756226"/>
          </a:xfrm>
          <a:prstGeom prst="rect">
            <a:avLst/>
          </a:prstGeom>
          <a:noFill/>
          <a:ln w="63500" cap="flat" cmpd="sng" algn="ctr">
            <a:solidFill>
              <a:srgbClr val="FF0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Tree>
    <p:extLst>
      <p:ext uri="{BB962C8B-B14F-4D97-AF65-F5344CB8AC3E}">
        <p14:creationId xmlns:p14="http://schemas.microsoft.com/office/powerpoint/2010/main" val="156040593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831412" y="838200"/>
            <a:ext cx="8007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3</a:t>
            </a:r>
            <a:r>
              <a:rPr lang="ja-JP" altLang="en-US" sz="1800" kern="0" dirty="0" err="1" smtClean="0">
                <a:latin typeface="ＭＳ Ｐゴシック" panose="020B0600070205080204" pitchFamily="50" charset="-128"/>
                <a:ea typeface="ＭＳ Ｐゴシック" panose="020B0600070205080204" pitchFamily="50" charset="-128"/>
              </a:rPr>
              <a:t>つの</a:t>
            </a:r>
            <a:r>
              <a:rPr lang="ja-JP" altLang="en-US" sz="1800" kern="0" dirty="0" smtClean="0">
                <a:latin typeface="ＭＳ Ｐゴシック" panose="020B0600070205080204" pitchFamily="50" charset="-128"/>
                <a:ea typeface="ＭＳ Ｐゴシック" panose="020B0600070205080204" pitchFamily="50" charset="-128"/>
              </a:rPr>
              <a:t>出力を</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に接続し、シミュレーションを実行することで、下記、出力となります。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46</a:t>
            </a:fld>
            <a:endParaRPr lang="en-US" altLang="ja-JP">
              <a:solidFill>
                <a:srgbClr val="000000"/>
              </a:solidFill>
              <a:latin typeface="ＭＳ Ｐゴシック" panose="020B0600070205080204" pitchFamily="50" charset="-128"/>
            </a:endParaRPr>
          </a:p>
        </p:txBody>
      </p:sp>
      <p:pic>
        <p:nvPicPr>
          <p:cNvPr id="7" name="Picture 7"/>
          <p:cNvPicPr>
            <a:picLocks noChangeAspect="1" noChangeArrowheads="1"/>
          </p:cNvPicPr>
          <p:nvPr/>
        </p:nvPicPr>
        <p:blipFill>
          <a:blip r:embed="rId3" cstate="print"/>
          <a:srcRect/>
          <a:stretch>
            <a:fillRect/>
          </a:stretch>
        </p:blipFill>
        <p:spPr bwMode="auto">
          <a:xfrm>
            <a:off x="4835306" y="1978572"/>
            <a:ext cx="3863679" cy="3603846"/>
          </a:xfrm>
          <a:prstGeom prst="rect">
            <a:avLst/>
          </a:prstGeom>
          <a:noFill/>
          <a:ln w="1">
            <a:noFill/>
            <a:miter lim="800000"/>
            <a:headEnd/>
            <a:tailEnd type="none" w="med" len="med"/>
          </a:ln>
          <a:effec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64" y="2198442"/>
            <a:ext cx="3994136" cy="1459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25003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533400" y="6858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Signal Builder</a:t>
            </a:r>
            <a:r>
              <a:rPr lang="ja-JP" altLang="en-US" sz="1800" kern="0" dirty="0" smtClean="0">
                <a:latin typeface="ＭＳ Ｐゴシック" panose="020B0600070205080204" pitchFamily="50" charset="-128"/>
                <a:ea typeface="ＭＳ Ｐゴシック" panose="020B0600070205080204" pitchFamily="50" charset="-128"/>
              </a:rPr>
              <a:t>は、</a:t>
            </a:r>
            <a:r>
              <a:rPr lang="en-US" altLang="ja-JP" sz="1800" kern="0" dirty="0" smtClean="0">
                <a:latin typeface="ＭＳ Ｐゴシック" panose="020B0600070205080204" pitchFamily="50" charset="-128"/>
                <a:ea typeface="ＭＳ Ｐゴシック" panose="020B0600070205080204" pitchFamily="50" charset="-128"/>
              </a:rPr>
              <a:t>Excel</a:t>
            </a:r>
            <a:r>
              <a:rPr lang="ja-JP" altLang="en-US" sz="1800" kern="0" dirty="0" smtClean="0">
                <a:latin typeface="ＭＳ Ｐゴシック" panose="020B0600070205080204" pitchFamily="50" charset="-128"/>
                <a:ea typeface="ＭＳ Ｐゴシック" panose="020B0600070205080204" pitchFamily="50" charset="-128"/>
              </a:rPr>
              <a:t>やｃｓｖ形式で作成したデータをインポートすることができます。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下記、</a:t>
            </a:r>
            <a:r>
              <a:rPr lang="en-US" altLang="ja-JP" sz="1800" kern="0" dirty="0" smtClean="0">
                <a:latin typeface="ＭＳ Ｐゴシック" panose="020B0600070205080204" pitchFamily="50" charset="-128"/>
                <a:ea typeface="ＭＳ Ｐゴシック" panose="020B0600070205080204" pitchFamily="50" charset="-128"/>
              </a:rPr>
              <a:t>Excel</a:t>
            </a:r>
            <a:r>
              <a:rPr lang="ja-JP" altLang="en-US" sz="1800" kern="0" dirty="0" smtClean="0">
                <a:latin typeface="ＭＳ Ｐゴシック" panose="020B0600070205080204" pitchFamily="50" charset="-128"/>
                <a:ea typeface="ＭＳ Ｐゴシック" panose="020B0600070205080204" pitchFamily="50" charset="-128"/>
              </a:rPr>
              <a:t>ファイルを作成し、</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ファイル</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ファイルのインポート</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を選択することで、</a:t>
            </a:r>
            <a:r>
              <a:rPr lang="en-US" altLang="ja-JP" sz="1800" kern="0" dirty="0" smtClean="0">
                <a:latin typeface="ＭＳ Ｐゴシック" panose="020B0600070205080204" pitchFamily="50" charset="-128"/>
                <a:ea typeface="ＭＳ Ｐゴシック" panose="020B0600070205080204" pitchFamily="50" charset="-128"/>
              </a:rPr>
              <a:t>Signal Builder</a:t>
            </a:r>
            <a:r>
              <a:rPr lang="ja-JP" altLang="en-US" sz="1800" kern="0" dirty="0" smtClean="0">
                <a:latin typeface="ＭＳ Ｐゴシック" panose="020B0600070205080204" pitchFamily="50" charset="-128"/>
                <a:ea typeface="ＭＳ Ｐゴシック" panose="020B0600070205080204" pitchFamily="50" charset="-128"/>
              </a:rPr>
              <a:t>の出力設定に反映することができます。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47</a:t>
            </a:fld>
            <a:endParaRPr lang="en-US" altLang="ja-JP">
              <a:solidFill>
                <a:srgbClr val="000000"/>
              </a:solidFill>
              <a:latin typeface="ＭＳ Ｐゴシック" panose="020B0600070205080204" pitchFamily="50" charset="-128"/>
            </a:endParaRP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828800"/>
            <a:ext cx="2423443" cy="4543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6612" y="1828800"/>
            <a:ext cx="2871788" cy="3785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角丸四角形 3"/>
          <p:cNvSpPr/>
          <p:nvPr/>
        </p:nvSpPr>
        <p:spPr bwMode="auto">
          <a:xfrm>
            <a:off x="3376612" y="2362200"/>
            <a:ext cx="2871788" cy="228600"/>
          </a:xfrm>
          <a:prstGeom prst="roundRect">
            <a:avLst/>
          </a:prstGeom>
          <a:noFill/>
          <a:ln w="19050" cap="flat" cmpd="sng" algn="ctr">
            <a:solidFill>
              <a:srgbClr val="00CC66"/>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5" name="正方形/長方形 4"/>
          <p:cNvSpPr/>
          <p:nvPr/>
        </p:nvSpPr>
        <p:spPr bwMode="auto">
          <a:xfrm>
            <a:off x="903767" y="3244701"/>
            <a:ext cx="2286000" cy="3124200"/>
          </a:xfrm>
          <a:prstGeom prst="rect">
            <a:avLst/>
          </a:prstGeom>
          <a:noFill/>
          <a:ln w="19050" cap="flat" cmpd="sng" algn="ctr">
            <a:solidFill>
              <a:srgbClr val="339933"/>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13" name="テキスト ボックス 12"/>
          <p:cNvSpPr txBox="1"/>
          <p:nvPr/>
        </p:nvSpPr>
        <p:spPr>
          <a:xfrm>
            <a:off x="1066800" y="2743200"/>
            <a:ext cx="1219200" cy="369332"/>
          </a:xfrm>
          <a:prstGeom prst="rect">
            <a:avLst/>
          </a:prstGeom>
          <a:solidFill>
            <a:schemeClr val="bg1"/>
          </a:solidFill>
          <a:ln w="25400">
            <a:solidFill>
              <a:srgbClr val="002060"/>
            </a:solidFill>
          </a:ln>
        </p:spPr>
        <p:txBody>
          <a:bodyPr wrap="square" rtlCol="0">
            <a:spAutoFit/>
          </a:bodyPr>
          <a:lstStyle/>
          <a:p>
            <a:r>
              <a:rPr lang="ja-JP" altLang="en-US" b="1" dirty="0" smtClean="0">
                <a:latin typeface="ＭＳ Ｐゴシック" panose="020B0600070205080204" pitchFamily="50" charset="-128"/>
              </a:rPr>
              <a:t>作成</a:t>
            </a:r>
            <a:endParaRPr kumimoji="1" lang="ja-JP" altLang="en-US" b="1" dirty="0">
              <a:latin typeface="ＭＳ Ｐゴシック" panose="020B0600070205080204" pitchFamily="50" charset="-128"/>
            </a:endParaRPr>
          </a:p>
        </p:txBody>
      </p:sp>
      <p:sp>
        <p:nvSpPr>
          <p:cNvPr id="15" name="角丸四角形 14"/>
          <p:cNvSpPr/>
          <p:nvPr/>
        </p:nvSpPr>
        <p:spPr bwMode="auto">
          <a:xfrm>
            <a:off x="3376612" y="3112532"/>
            <a:ext cx="814388" cy="468868"/>
          </a:xfrm>
          <a:prstGeom prst="roundRect">
            <a:avLst/>
          </a:prstGeom>
          <a:noFill/>
          <a:ln w="19050" cap="flat" cmpd="sng" algn="ctr">
            <a:solidFill>
              <a:srgbClr val="00CC66"/>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16" name="角丸四角形 15"/>
          <p:cNvSpPr/>
          <p:nvPr/>
        </p:nvSpPr>
        <p:spPr bwMode="auto">
          <a:xfrm>
            <a:off x="3376612" y="5379905"/>
            <a:ext cx="1652588" cy="234434"/>
          </a:xfrm>
          <a:prstGeom prst="roundRect">
            <a:avLst/>
          </a:prstGeom>
          <a:noFill/>
          <a:ln w="19050" cap="flat" cmpd="sng" algn="ctr">
            <a:solidFill>
              <a:srgbClr val="00CC66"/>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pic>
        <p:nvPicPr>
          <p:cNvPr id="17" name="Picture 9"/>
          <p:cNvPicPr>
            <a:picLocks noChangeAspect="1" noChangeArrowheads="1"/>
          </p:cNvPicPr>
          <p:nvPr/>
        </p:nvPicPr>
        <p:blipFill>
          <a:blip r:embed="rId5" cstate="print"/>
          <a:srcRect/>
          <a:stretch>
            <a:fillRect/>
          </a:stretch>
        </p:blipFill>
        <p:spPr bwMode="auto">
          <a:xfrm>
            <a:off x="3317572" y="5715000"/>
            <a:ext cx="3728811" cy="820093"/>
          </a:xfrm>
          <a:prstGeom prst="rect">
            <a:avLst/>
          </a:prstGeom>
          <a:noFill/>
          <a:ln w="1">
            <a:noFill/>
            <a:miter lim="800000"/>
            <a:headEnd/>
            <a:tailEnd type="none" w="med" len="med"/>
          </a:ln>
          <a:effectLst/>
        </p:spPr>
      </p:pic>
      <p:pic>
        <p:nvPicPr>
          <p:cNvPr id="7" name="Picture 8"/>
          <p:cNvPicPr>
            <a:picLocks noChangeAspect="1" noChangeArrowheads="1"/>
          </p:cNvPicPr>
          <p:nvPr/>
        </p:nvPicPr>
        <p:blipFill>
          <a:blip r:embed="rId6" cstate="print"/>
          <a:srcRect/>
          <a:stretch>
            <a:fillRect/>
          </a:stretch>
        </p:blipFill>
        <p:spPr bwMode="auto">
          <a:xfrm>
            <a:off x="5105400" y="2895600"/>
            <a:ext cx="3881967" cy="3095291"/>
          </a:xfrm>
          <a:prstGeom prst="rect">
            <a:avLst/>
          </a:prstGeom>
          <a:noFill/>
          <a:ln w="1">
            <a:noFill/>
            <a:miter lim="800000"/>
            <a:headEnd/>
            <a:tailEnd type="none" w="med" len="med"/>
          </a:ln>
          <a:effectLst/>
        </p:spPr>
      </p:pic>
      <p:sp>
        <p:nvSpPr>
          <p:cNvPr id="18" name="角丸四角形 17"/>
          <p:cNvSpPr/>
          <p:nvPr/>
        </p:nvSpPr>
        <p:spPr bwMode="auto">
          <a:xfrm>
            <a:off x="4765933" y="6204099"/>
            <a:ext cx="1558667" cy="234434"/>
          </a:xfrm>
          <a:prstGeom prst="roundRect">
            <a:avLst/>
          </a:prstGeom>
          <a:noFill/>
          <a:ln w="19050" cap="flat" cmpd="sng" algn="ctr">
            <a:solidFill>
              <a:srgbClr val="00CC66"/>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Tree>
    <p:extLst>
      <p:ext uri="{BB962C8B-B14F-4D97-AF65-F5344CB8AC3E}">
        <p14:creationId xmlns:p14="http://schemas.microsoft.com/office/powerpoint/2010/main" val="18887679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33400" y="6858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4.6 </a:t>
            </a:r>
            <a:r>
              <a:rPr lang="ja-JP" altLang="en-US" sz="2800" kern="0" dirty="0" smtClean="0">
                <a:latin typeface="ＭＳ Ｐゴシック" panose="020B0600070205080204" pitchFamily="50" charset="-128"/>
                <a:ea typeface="ＭＳ Ｐゴシック" panose="020B0600070205080204" pitchFamily="50" charset="-128"/>
              </a:rPr>
              <a:t>使用頻度の多いブロック</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1219200"/>
            <a:ext cx="8007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ここでは、制御モデルを作成する上で、多く使われるブロックについて、その使用例を示します。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3886200"/>
            <a:ext cx="7855388" cy="2438400"/>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14400" y="3886200"/>
            <a:ext cx="7467600" cy="923330"/>
          </a:xfrm>
          <a:prstGeom prst="rect">
            <a:avLst/>
          </a:prstGeom>
          <a:noFill/>
        </p:spPr>
        <p:txBody>
          <a:bodyPr wrap="square" rtlCol="0">
            <a:spAutoFit/>
          </a:bodyPr>
          <a:lstStyle/>
          <a:p>
            <a:pPr algn="l"/>
            <a:r>
              <a:rPr kumimoji="1"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Simulink/Signal Routing/Mux</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Simulink/Sources/Signal Builder</a:t>
            </a:r>
            <a:endParaRPr lang="ja-JP" altLang="en-US" dirty="0">
              <a:latin typeface="ＭＳ Ｐゴシック" panose="020B0600070205080204" pitchFamily="50" charset="-128"/>
            </a:endParaRPr>
          </a:p>
          <a:p>
            <a:pPr algn="l"/>
            <a:r>
              <a:rPr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Simulink/Sinks/Scope</a:t>
            </a:r>
            <a:endParaRPr kumimoji="1" lang="ja-JP" altLang="en-US" dirty="0">
              <a:latin typeface="ＭＳ Ｐゴシック" panose="020B0600070205080204" pitchFamily="50" charset="-128"/>
            </a:endParaRPr>
          </a:p>
        </p:txBody>
      </p:sp>
      <p:sp>
        <p:nvSpPr>
          <p:cNvPr id="8" name="Rectangle 4"/>
          <p:cNvSpPr txBox="1">
            <a:spLocks noChangeArrowheads="1"/>
          </p:cNvSpPr>
          <p:nvPr/>
        </p:nvSpPr>
        <p:spPr bwMode="auto">
          <a:xfrm>
            <a:off x="609600" y="1987019"/>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4.6.1 Mux</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9" name="Rectangle 4"/>
          <p:cNvSpPr txBox="1">
            <a:spLocks noChangeArrowheads="1"/>
          </p:cNvSpPr>
          <p:nvPr/>
        </p:nvSpPr>
        <p:spPr bwMode="auto">
          <a:xfrm>
            <a:off x="831412" y="2438400"/>
            <a:ext cx="800778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Mux</a:t>
            </a:r>
            <a:r>
              <a:rPr lang="ja-JP" altLang="en-US" sz="1800" kern="0" dirty="0" smtClean="0">
                <a:latin typeface="ＭＳ Ｐゴシック" panose="020B0600070205080204" pitchFamily="50" charset="-128"/>
                <a:ea typeface="ＭＳ Ｐゴシック" panose="020B0600070205080204" pitchFamily="50" charset="-128"/>
              </a:rPr>
              <a:t>ブロックは、</a:t>
            </a:r>
            <a:r>
              <a:rPr lang="ja-JP" altLang="en-US" sz="1800" kern="0" dirty="0">
                <a:latin typeface="ＭＳ Ｐゴシック" panose="020B0600070205080204" pitchFamily="50" charset="-128"/>
                <a:ea typeface="ＭＳ Ｐゴシック" panose="020B0600070205080204" pitchFamily="50" charset="-128"/>
              </a:rPr>
              <a:t>幾つか</a:t>
            </a:r>
            <a:r>
              <a:rPr lang="ja-JP" altLang="en-US" sz="1800" kern="0" dirty="0" smtClean="0">
                <a:latin typeface="ＭＳ Ｐゴシック" panose="020B0600070205080204" pitchFamily="50" charset="-128"/>
                <a:ea typeface="ＭＳ Ｐゴシック" panose="020B0600070205080204" pitchFamily="50" charset="-128"/>
              </a:rPr>
              <a:t>の信号を束ねてベクトル化します。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１個の信号やパラメーターをスカラ、複数個の塊をベクトル（配列要素の事）と呼びます。</a:t>
            </a:r>
            <a:r>
              <a:rPr lang="en-US" altLang="ja-JP" sz="1800" kern="0" dirty="0" smtClean="0">
                <a:latin typeface="ＭＳ Ｐゴシック" panose="020B0600070205080204" pitchFamily="50" charset="-128"/>
                <a:ea typeface="ＭＳ Ｐゴシック" panose="020B0600070205080204" pitchFamily="50" charset="-128"/>
              </a:rPr>
              <a:t>Mux</a:t>
            </a:r>
            <a:r>
              <a:rPr lang="ja-JP" altLang="en-US" sz="1800" kern="0" dirty="0" smtClean="0">
                <a:latin typeface="ＭＳ Ｐゴシック" panose="020B0600070205080204" pitchFamily="50" charset="-128"/>
                <a:ea typeface="ＭＳ Ｐゴシック" panose="020B0600070205080204" pitchFamily="50" charset="-128"/>
              </a:rPr>
              <a:t>ブロックのデフォルトの入力数は</a:t>
            </a:r>
            <a:r>
              <a:rPr lang="en-US" altLang="ja-JP" sz="1800" kern="0" dirty="0" smtClean="0">
                <a:latin typeface="ＭＳ Ｐゴシック" panose="020B0600070205080204" pitchFamily="50" charset="-128"/>
                <a:ea typeface="ＭＳ Ｐゴシック" panose="020B0600070205080204" pitchFamily="50" charset="-128"/>
              </a:rPr>
              <a:t>2</a:t>
            </a:r>
            <a:r>
              <a:rPr lang="ja-JP" altLang="en-US" sz="1800" kern="0" dirty="0" smtClean="0">
                <a:latin typeface="ＭＳ Ｐゴシック" panose="020B0600070205080204" pitchFamily="50" charset="-128"/>
                <a:ea typeface="ＭＳ Ｐゴシック" panose="020B0600070205080204" pitchFamily="50" charset="-128"/>
              </a:rPr>
              <a:t>です。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下記ブロックを使ってモデルを作成します。入力数を</a:t>
            </a:r>
            <a:r>
              <a:rPr lang="en-US" altLang="ja-JP" sz="1800" kern="0" dirty="0" smtClean="0">
                <a:latin typeface="ＭＳ Ｐゴシック" panose="020B0600070205080204" pitchFamily="50" charset="-128"/>
                <a:ea typeface="ＭＳ Ｐゴシック" panose="020B0600070205080204" pitchFamily="50" charset="-128"/>
              </a:rPr>
              <a:t>3</a:t>
            </a:r>
            <a:r>
              <a:rPr lang="ja-JP" altLang="en-US" sz="1800" kern="0" dirty="0" smtClean="0">
                <a:latin typeface="ＭＳ Ｐゴシック" panose="020B0600070205080204" pitchFamily="50" charset="-128"/>
                <a:ea typeface="ＭＳ Ｐゴシック" panose="020B0600070205080204" pitchFamily="50" charset="-128"/>
              </a:rPr>
              <a:t>に変更した例です。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48</a:t>
            </a:fld>
            <a:endParaRPr lang="en-US" altLang="ja-JP">
              <a:solidFill>
                <a:srgbClr val="000000"/>
              </a:solidFill>
              <a:latin typeface="ＭＳ Ｐゴシック" panose="020B0600070205080204" pitchFamily="50" charset="-12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380" y="4724400"/>
            <a:ext cx="4381820" cy="1515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89085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cstate="print"/>
          <a:srcRect/>
          <a:stretch>
            <a:fillRect/>
          </a:stretch>
        </p:blipFill>
        <p:spPr bwMode="auto">
          <a:xfrm>
            <a:off x="693683" y="2667000"/>
            <a:ext cx="4453618" cy="2495550"/>
          </a:xfrm>
          <a:prstGeom prst="rect">
            <a:avLst/>
          </a:prstGeom>
          <a:noFill/>
          <a:ln w="1">
            <a:noFill/>
            <a:miter lim="800000"/>
            <a:headEnd/>
            <a:tailEnd type="none" w="med" len="med"/>
          </a:ln>
          <a:effectLst/>
        </p:spPr>
      </p:pic>
      <p:pic>
        <p:nvPicPr>
          <p:cNvPr id="14" name="Picture 4"/>
          <p:cNvPicPr>
            <a:picLocks noChangeAspect="1" noChangeArrowheads="1"/>
          </p:cNvPicPr>
          <p:nvPr/>
        </p:nvPicPr>
        <p:blipFill>
          <a:blip r:embed="rId4" cstate="print"/>
          <a:srcRect/>
          <a:stretch>
            <a:fillRect/>
          </a:stretch>
        </p:blipFill>
        <p:spPr bwMode="auto">
          <a:xfrm>
            <a:off x="4846864" y="3048131"/>
            <a:ext cx="3687536" cy="2935061"/>
          </a:xfrm>
          <a:prstGeom prst="rect">
            <a:avLst/>
          </a:prstGeom>
          <a:noFill/>
          <a:ln w="1">
            <a:noFill/>
            <a:miter lim="800000"/>
            <a:headEnd/>
            <a:tailEnd type="none" w="med" len="med"/>
          </a:ln>
          <a:effectLst/>
        </p:spPr>
      </p:pic>
      <p:sp>
        <p:nvSpPr>
          <p:cNvPr id="6" name="Rectangle 4"/>
          <p:cNvSpPr txBox="1">
            <a:spLocks noChangeArrowheads="1"/>
          </p:cNvSpPr>
          <p:nvPr/>
        </p:nvSpPr>
        <p:spPr bwMode="auto">
          <a:xfrm>
            <a:off x="685800" y="685800"/>
            <a:ext cx="8305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Mux</a:t>
            </a:r>
            <a:r>
              <a:rPr lang="ja-JP" altLang="en-US" sz="1800" kern="0" dirty="0" smtClean="0">
                <a:latin typeface="ＭＳ Ｐゴシック" panose="020B0600070205080204" pitchFamily="50" charset="-128"/>
                <a:ea typeface="ＭＳ Ｐゴシック" panose="020B0600070205080204" pitchFamily="50" charset="-128"/>
              </a:rPr>
              <a:t>ブロックをダブルクリックすると、ブロックパラメーターウィンドウが開きます。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入力数を</a:t>
            </a:r>
            <a:r>
              <a:rPr lang="en-US" altLang="ja-JP" sz="1800" kern="0" dirty="0" smtClean="0">
                <a:latin typeface="ＭＳ Ｐゴシック" panose="020B0600070205080204" pitchFamily="50" charset="-128"/>
                <a:ea typeface="ＭＳ Ｐゴシック" panose="020B0600070205080204" pitchFamily="50" charset="-128"/>
              </a:rPr>
              <a:t>3</a:t>
            </a:r>
            <a:r>
              <a:rPr lang="ja-JP" altLang="en-US" sz="1800" kern="0" dirty="0" smtClean="0">
                <a:latin typeface="ＭＳ Ｐゴシック" panose="020B0600070205080204" pitchFamily="50" charset="-128"/>
                <a:ea typeface="ＭＳ Ｐゴシック" panose="020B0600070205080204" pitchFamily="50" charset="-128"/>
              </a:rPr>
              <a:t>に設定します。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には、</a:t>
            </a:r>
            <a:r>
              <a:rPr lang="en-US" altLang="ja-JP" sz="1800" kern="0" dirty="0" smtClean="0">
                <a:latin typeface="ＭＳ Ｐゴシック" panose="020B0600070205080204" pitchFamily="50" charset="-128"/>
                <a:ea typeface="ＭＳ Ｐゴシック" panose="020B0600070205080204" pitchFamily="50" charset="-128"/>
              </a:rPr>
              <a:t>Mux</a:t>
            </a:r>
            <a:r>
              <a:rPr lang="ja-JP" altLang="en-US" sz="1800" kern="0" dirty="0" smtClean="0">
                <a:latin typeface="ＭＳ Ｐゴシック" panose="020B0600070205080204" pitchFamily="50" charset="-128"/>
                <a:ea typeface="ＭＳ Ｐゴシック" panose="020B0600070205080204" pitchFamily="50" charset="-128"/>
              </a:rPr>
              <a:t>ブロックでベクトル化した</a:t>
            </a:r>
            <a:r>
              <a:rPr lang="en-US" altLang="ja-JP" sz="1800" kern="0" dirty="0" smtClean="0">
                <a:latin typeface="ＭＳ Ｐゴシック" panose="020B0600070205080204" pitchFamily="50" charset="-128"/>
                <a:ea typeface="ＭＳ Ｐゴシック" panose="020B0600070205080204" pitchFamily="50" charset="-128"/>
              </a:rPr>
              <a:t>3</a:t>
            </a:r>
            <a:r>
              <a:rPr lang="ja-JP" altLang="en-US" sz="1800" kern="0" dirty="0" err="1" smtClean="0">
                <a:latin typeface="ＭＳ Ｐゴシック" panose="020B0600070205080204" pitchFamily="50" charset="-128"/>
                <a:ea typeface="ＭＳ Ｐゴシック" panose="020B0600070205080204" pitchFamily="50" charset="-128"/>
              </a:rPr>
              <a:t>つの</a:t>
            </a:r>
            <a:r>
              <a:rPr lang="ja-JP" altLang="en-US" sz="1800" kern="0" dirty="0" smtClean="0">
                <a:latin typeface="ＭＳ Ｐゴシック" panose="020B0600070205080204" pitchFamily="50" charset="-128"/>
                <a:ea typeface="ＭＳ Ｐゴシック" panose="020B0600070205080204" pitchFamily="50" charset="-128"/>
              </a:rPr>
              <a:t>信号を表示することになりますので、</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ブロックのパラメーター設定の凡例にチェックを入れます。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49</a:t>
            </a:fld>
            <a:endParaRPr lang="en-US" altLang="ja-JP">
              <a:solidFill>
                <a:srgbClr val="000000"/>
              </a:solidFill>
              <a:latin typeface="ＭＳ Ｐゴシック" panose="020B0600070205080204" pitchFamily="50" charset="-128"/>
            </a:endParaRPr>
          </a:p>
        </p:txBody>
      </p:sp>
      <p:sp>
        <p:nvSpPr>
          <p:cNvPr id="9" name="テキスト ボックス 8"/>
          <p:cNvSpPr txBox="1"/>
          <p:nvPr/>
        </p:nvSpPr>
        <p:spPr>
          <a:xfrm>
            <a:off x="1295400" y="2329934"/>
            <a:ext cx="2743200" cy="369332"/>
          </a:xfrm>
          <a:prstGeom prst="rect">
            <a:avLst/>
          </a:prstGeom>
          <a:solidFill>
            <a:schemeClr val="bg1"/>
          </a:solidFill>
          <a:ln w="28575">
            <a:solidFill>
              <a:srgbClr val="002060"/>
            </a:solidFill>
          </a:ln>
        </p:spPr>
        <p:txBody>
          <a:bodyPr wrap="square" rtlCol="0">
            <a:spAutoFit/>
          </a:bodyPr>
          <a:lstStyle/>
          <a:p>
            <a:r>
              <a:rPr lang="ja-JP" altLang="en-US" b="1" dirty="0" smtClean="0">
                <a:latin typeface="ＭＳ Ｐゴシック" panose="020B0600070205080204" pitchFamily="50" charset="-128"/>
              </a:rPr>
              <a:t>入力数を</a:t>
            </a:r>
            <a:r>
              <a:rPr lang="en-US" altLang="ja-JP" b="1" dirty="0" smtClean="0">
                <a:latin typeface="ＭＳ Ｐゴシック" panose="020B0600070205080204" pitchFamily="50" charset="-128"/>
              </a:rPr>
              <a:t>3</a:t>
            </a:r>
            <a:r>
              <a:rPr lang="ja-JP" altLang="en-US" b="1" dirty="0" smtClean="0">
                <a:latin typeface="ＭＳ Ｐゴシック" panose="020B0600070205080204" pitchFamily="50" charset="-128"/>
              </a:rPr>
              <a:t>に変更</a:t>
            </a:r>
            <a:endParaRPr kumimoji="1" lang="ja-JP" altLang="en-US" b="1" dirty="0">
              <a:latin typeface="ＭＳ Ｐゴシック" panose="020B0600070205080204" pitchFamily="50" charset="-128"/>
            </a:endParaRPr>
          </a:p>
        </p:txBody>
      </p:sp>
      <p:sp>
        <p:nvSpPr>
          <p:cNvPr id="10" name="正方形/長方形 9"/>
          <p:cNvSpPr/>
          <p:nvPr/>
        </p:nvSpPr>
        <p:spPr bwMode="auto">
          <a:xfrm>
            <a:off x="768571" y="3843336"/>
            <a:ext cx="1326929" cy="271463"/>
          </a:xfrm>
          <a:prstGeom prst="rect">
            <a:avLst/>
          </a:prstGeom>
          <a:noFill/>
          <a:ln w="63500" cap="flat" cmpd="sng" algn="ctr">
            <a:solidFill>
              <a:schemeClr val="bg2"/>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cxnSp>
        <p:nvCxnSpPr>
          <p:cNvPr id="11" name="直線矢印コネクタ 10"/>
          <p:cNvCxnSpPr/>
          <p:nvPr/>
        </p:nvCxnSpPr>
        <p:spPr bwMode="auto">
          <a:xfrm flipH="1">
            <a:off x="1638300" y="2699266"/>
            <a:ext cx="1028700" cy="1144070"/>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4955728" y="4110459"/>
            <a:ext cx="845106" cy="356243"/>
          </a:xfrm>
          <a:prstGeom prst="rect">
            <a:avLst/>
          </a:prstGeom>
          <a:noFill/>
          <a:ln w="63500" cap="flat" cmpd="sng" algn="ctr">
            <a:solidFill>
              <a:schemeClr val="bg2"/>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15" name="テキスト ボックス 14"/>
          <p:cNvSpPr txBox="1"/>
          <p:nvPr/>
        </p:nvSpPr>
        <p:spPr>
          <a:xfrm>
            <a:off x="5800834" y="2482334"/>
            <a:ext cx="2743200" cy="369332"/>
          </a:xfrm>
          <a:prstGeom prst="rect">
            <a:avLst/>
          </a:prstGeom>
          <a:solidFill>
            <a:schemeClr val="bg1"/>
          </a:solidFill>
          <a:ln w="28575">
            <a:solidFill>
              <a:srgbClr val="002060"/>
            </a:solidFill>
          </a:ln>
        </p:spPr>
        <p:txBody>
          <a:bodyPr wrap="square" rtlCol="0">
            <a:spAutoFit/>
          </a:bodyPr>
          <a:lstStyle/>
          <a:p>
            <a:r>
              <a:rPr lang="ja-JP" altLang="en-US" b="1" dirty="0" smtClean="0">
                <a:latin typeface="ＭＳ Ｐゴシック" panose="020B0600070205080204" pitchFamily="50" charset="-128"/>
              </a:rPr>
              <a:t>凡例にチェックを入れる</a:t>
            </a:r>
            <a:endParaRPr kumimoji="1" lang="ja-JP" altLang="en-US" b="1" dirty="0">
              <a:latin typeface="ＭＳ Ｐゴシック" panose="020B0600070205080204" pitchFamily="50" charset="-128"/>
            </a:endParaRPr>
          </a:p>
        </p:txBody>
      </p:sp>
      <p:cxnSp>
        <p:nvCxnSpPr>
          <p:cNvPr id="16" name="直線矢印コネクタ 15"/>
          <p:cNvCxnSpPr>
            <a:stCxn id="15" idx="2"/>
          </p:cNvCxnSpPr>
          <p:nvPr/>
        </p:nvCxnSpPr>
        <p:spPr bwMode="auto">
          <a:xfrm flipH="1">
            <a:off x="5486400" y="2851666"/>
            <a:ext cx="1686034" cy="1263133"/>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0969227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457200" y="620713"/>
            <a:ext cx="6096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a:solidFill>
                  <a:schemeClr val="bg2"/>
                </a:solidFill>
                <a:latin typeface="ＭＳ Ｐゴシック" panose="020B0600070205080204" pitchFamily="50" charset="-128"/>
              </a:rPr>
              <a:t>◆</a:t>
            </a:r>
            <a:r>
              <a:rPr kumimoji="0" lang="ja-JP" altLang="en-US" sz="4000" dirty="0">
                <a:solidFill>
                  <a:schemeClr val="bg2"/>
                </a:solidFill>
                <a:latin typeface="ＭＳ Ｐゴシック" panose="020B0600070205080204" pitchFamily="50" charset="-128"/>
              </a:rPr>
              <a:t>本日</a:t>
            </a:r>
            <a:r>
              <a:rPr kumimoji="0" lang="ja-JP" altLang="en-US" sz="4000" dirty="0" smtClean="0">
                <a:solidFill>
                  <a:schemeClr val="bg2"/>
                </a:solidFill>
                <a:latin typeface="ＭＳ Ｐゴシック" panose="020B0600070205080204" pitchFamily="50" charset="-128"/>
              </a:rPr>
              <a:t>のスケジュール</a:t>
            </a:r>
            <a:endParaRPr kumimoji="0" lang="ja-JP" altLang="en-US" dirty="0">
              <a:solidFill>
                <a:schemeClr val="bg2"/>
              </a:solidFill>
              <a:latin typeface="ＭＳ Ｐゴシック" panose="020B0600070205080204" pitchFamily="50" charset="-128"/>
            </a:endParaRPr>
          </a:p>
        </p:txBody>
      </p:sp>
      <p:sp>
        <p:nvSpPr>
          <p:cNvPr id="2" name="角丸四角形 1"/>
          <p:cNvSpPr/>
          <p:nvPr/>
        </p:nvSpPr>
        <p:spPr bwMode="auto">
          <a:xfrm>
            <a:off x="457200" y="1371601"/>
            <a:ext cx="8458200" cy="4876800"/>
          </a:xfrm>
          <a:prstGeom prst="roundRect">
            <a:avLst>
              <a:gd name="adj" fmla="val 10557"/>
            </a:avLst>
          </a:prstGeom>
          <a:noFill/>
          <a:ln w="63500" cap="flat" cmpd="sng" algn="ctr">
            <a:solidFill>
              <a:srgbClr val="000099"/>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3" name="テキスト ボックス 2"/>
          <p:cNvSpPr txBox="1"/>
          <p:nvPr/>
        </p:nvSpPr>
        <p:spPr>
          <a:xfrm>
            <a:off x="533400" y="1542395"/>
            <a:ext cx="4038601" cy="4524315"/>
          </a:xfrm>
          <a:prstGeom prst="rect">
            <a:avLst/>
          </a:prstGeom>
          <a:noFill/>
        </p:spPr>
        <p:txBody>
          <a:bodyPr wrap="square" rtlCol="0">
            <a:spAutoFit/>
          </a:bodyPr>
          <a:lstStyle/>
          <a:p>
            <a:pPr algn="l"/>
            <a:r>
              <a:rPr kumimoji="1" lang="ja-JP" altLang="en-US" sz="2400" b="1" dirty="0" smtClean="0">
                <a:solidFill>
                  <a:schemeClr val="bg2"/>
                </a:solidFill>
                <a:latin typeface="ＭＳ Ｐゴシック" panose="020B0600070205080204" pitchFamily="50" charset="-128"/>
              </a:rPr>
              <a:t>＜午前＞</a:t>
            </a:r>
            <a:endParaRPr kumimoji="1"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１０：００</a:t>
            </a:r>
            <a:endParaRPr lang="en-US" altLang="ja-JP" sz="2400" b="1" dirty="0" smtClean="0">
              <a:solidFill>
                <a:schemeClr val="bg2"/>
              </a:solidFill>
              <a:latin typeface="ＭＳ Ｐゴシック" panose="020B0600070205080204" pitchFamily="50" charset="-128"/>
            </a:endParaRPr>
          </a:p>
          <a:p>
            <a:pPr algn="l"/>
            <a:r>
              <a:rPr lang="ja-JP" altLang="en-US" sz="2400" b="1" dirty="0">
                <a:solidFill>
                  <a:schemeClr val="bg2"/>
                </a:solidFill>
                <a:latin typeface="ＭＳ Ｐゴシック" panose="020B0600070205080204" pitchFamily="50" charset="-128"/>
              </a:rPr>
              <a:t>　</a:t>
            </a:r>
            <a:r>
              <a:rPr kumimoji="1" lang="ja-JP" altLang="en-US" sz="2400" b="1" dirty="0" smtClean="0">
                <a:solidFill>
                  <a:schemeClr val="bg2"/>
                </a:solidFill>
                <a:latin typeface="ＭＳ Ｐゴシック" panose="020B0600070205080204" pitchFamily="50" charset="-128"/>
              </a:rPr>
              <a:t>研修目的の説明</a:t>
            </a:r>
            <a:endParaRPr kumimoji="1" lang="en-US" altLang="ja-JP" sz="2400" b="1" dirty="0" smtClean="0">
              <a:solidFill>
                <a:schemeClr val="bg2"/>
              </a:solidFill>
              <a:latin typeface="ＭＳ Ｐゴシック" panose="020B0600070205080204" pitchFamily="50" charset="-128"/>
            </a:endParaRPr>
          </a:p>
          <a:p>
            <a:pPr algn="l"/>
            <a:r>
              <a:rPr kumimoji="1" lang="ja-JP" altLang="en-US" sz="2400" b="1" dirty="0" smtClean="0">
                <a:solidFill>
                  <a:schemeClr val="bg2"/>
                </a:solidFill>
                <a:latin typeface="ＭＳ Ｐゴシック" panose="020B0600070205080204" pitchFamily="50" charset="-128"/>
              </a:rPr>
              <a:t>１０：１５</a:t>
            </a:r>
            <a:endParaRPr kumimoji="1" lang="en-US" altLang="ja-JP" sz="2400" b="1" dirty="0">
              <a:solidFill>
                <a:schemeClr val="bg2"/>
              </a:solidFill>
              <a:latin typeface="ＭＳ Ｐゴシック" panose="020B0600070205080204" pitchFamily="50" charset="-128"/>
            </a:endParaRPr>
          </a:p>
          <a:p>
            <a:pPr algn="l"/>
            <a:r>
              <a:rPr lang="ja-JP" altLang="en-US" sz="2400" b="1" dirty="0">
                <a:solidFill>
                  <a:schemeClr val="bg2"/>
                </a:solidFill>
                <a:latin typeface="ＭＳ Ｐゴシック" panose="020B0600070205080204" pitchFamily="50" charset="-128"/>
              </a:rPr>
              <a:t>　</a:t>
            </a:r>
            <a:r>
              <a:rPr lang="en-US" altLang="ja-JP" sz="2400" b="1" dirty="0" smtClean="0">
                <a:solidFill>
                  <a:schemeClr val="bg2"/>
                </a:solidFill>
                <a:latin typeface="ＭＳ Ｐゴシック" panose="020B0600070205080204" pitchFamily="50" charset="-128"/>
              </a:rPr>
              <a:t>MBD</a:t>
            </a:r>
            <a:r>
              <a:rPr lang="ja-JP" altLang="en-US" sz="2400" b="1" dirty="0" smtClean="0">
                <a:solidFill>
                  <a:schemeClr val="bg2"/>
                </a:solidFill>
                <a:latin typeface="ＭＳ Ｐゴシック" panose="020B0600070205080204" pitchFamily="50" charset="-128"/>
              </a:rPr>
              <a:t>概要説明</a:t>
            </a:r>
            <a:endParaRPr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１０：３０</a:t>
            </a:r>
            <a:endParaRPr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　</a:t>
            </a:r>
            <a:r>
              <a:rPr lang="en-US" altLang="ja-JP" sz="2400" b="1" dirty="0" smtClean="0">
                <a:solidFill>
                  <a:schemeClr val="bg2"/>
                </a:solidFill>
                <a:latin typeface="ＭＳ Ｐゴシック" panose="020B0600070205080204" pitchFamily="50" charset="-128"/>
              </a:rPr>
              <a:t>MATLAB/Simulink</a:t>
            </a:r>
            <a:r>
              <a:rPr lang="ja-JP" altLang="en-US" sz="2400" b="1" dirty="0" smtClean="0">
                <a:solidFill>
                  <a:schemeClr val="bg2"/>
                </a:solidFill>
                <a:latin typeface="ＭＳ Ｐゴシック" panose="020B0600070205080204" pitchFamily="50" charset="-128"/>
              </a:rPr>
              <a:t>の</a:t>
            </a:r>
            <a:endParaRPr lang="en-US" altLang="ja-JP" sz="2400" b="1" dirty="0" smtClean="0">
              <a:solidFill>
                <a:schemeClr val="bg2"/>
              </a:solidFill>
              <a:latin typeface="ＭＳ Ｐゴシック" panose="020B0600070205080204" pitchFamily="50" charset="-128"/>
            </a:endParaRPr>
          </a:p>
          <a:p>
            <a:pPr algn="l"/>
            <a:r>
              <a:rPr lang="ja-JP" altLang="en-US" sz="2400" b="1" dirty="0">
                <a:solidFill>
                  <a:schemeClr val="bg2"/>
                </a:solidFill>
                <a:latin typeface="ＭＳ Ｐゴシック" panose="020B0600070205080204" pitchFamily="50" charset="-128"/>
              </a:rPr>
              <a:t>　</a:t>
            </a:r>
            <a:r>
              <a:rPr lang="ja-JP" altLang="en-US" sz="2400" b="1" dirty="0" smtClean="0">
                <a:solidFill>
                  <a:schemeClr val="bg2"/>
                </a:solidFill>
                <a:latin typeface="ＭＳ Ｐゴシック" panose="020B0600070205080204" pitchFamily="50" charset="-128"/>
              </a:rPr>
              <a:t>概要説明</a:t>
            </a:r>
            <a:endParaRPr lang="en-US" altLang="ja-JP" sz="2400" b="1" dirty="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１１：００</a:t>
            </a:r>
            <a:endParaRPr lang="en-US" altLang="ja-JP" sz="2400" b="1" dirty="0" smtClean="0">
              <a:solidFill>
                <a:schemeClr val="bg2"/>
              </a:solidFill>
              <a:latin typeface="ＭＳ Ｐゴシック" panose="020B0600070205080204" pitchFamily="50" charset="-128"/>
            </a:endParaRPr>
          </a:p>
          <a:p>
            <a:pPr algn="l"/>
            <a:r>
              <a:rPr lang="ja-JP" altLang="en-US" sz="2400" b="1" dirty="0">
                <a:solidFill>
                  <a:schemeClr val="bg2"/>
                </a:solidFill>
                <a:latin typeface="ＭＳ Ｐゴシック" panose="020B0600070205080204" pitchFamily="50" charset="-128"/>
              </a:rPr>
              <a:t>　</a:t>
            </a:r>
            <a:r>
              <a:rPr lang="en-US" altLang="ja-JP" sz="2400" b="1" dirty="0" smtClean="0">
                <a:solidFill>
                  <a:schemeClr val="bg2"/>
                </a:solidFill>
                <a:latin typeface="ＭＳ Ｐゴシック" panose="020B0600070205080204" pitchFamily="50" charset="-128"/>
              </a:rPr>
              <a:t>MATLAB</a:t>
            </a:r>
            <a:r>
              <a:rPr lang="ja-JP" altLang="en-US" sz="2400" b="1" dirty="0" smtClean="0">
                <a:solidFill>
                  <a:schemeClr val="bg2"/>
                </a:solidFill>
                <a:latin typeface="ＭＳ Ｐゴシック" panose="020B0600070205080204" pitchFamily="50" charset="-128"/>
              </a:rPr>
              <a:t>の基礎説明</a:t>
            </a:r>
            <a:endParaRPr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１１：２０</a:t>
            </a:r>
            <a:endParaRPr lang="en-US" altLang="ja-JP" sz="2400" b="1" dirty="0" smtClean="0">
              <a:solidFill>
                <a:schemeClr val="bg2"/>
              </a:solidFill>
              <a:latin typeface="ＭＳ Ｐゴシック" panose="020B0600070205080204" pitchFamily="50" charset="-128"/>
            </a:endParaRPr>
          </a:p>
          <a:p>
            <a:pPr algn="l"/>
            <a:r>
              <a:rPr lang="ja-JP" altLang="en-US" sz="2400" b="1" dirty="0">
                <a:solidFill>
                  <a:schemeClr val="bg2"/>
                </a:solidFill>
                <a:latin typeface="ＭＳ Ｐゴシック" panose="020B0600070205080204" pitchFamily="50" charset="-128"/>
              </a:rPr>
              <a:t>　</a:t>
            </a:r>
            <a:r>
              <a:rPr lang="en-US" altLang="ja-JP" sz="2400" b="1" dirty="0" smtClean="0">
                <a:solidFill>
                  <a:schemeClr val="bg2"/>
                </a:solidFill>
                <a:latin typeface="ＭＳ Ｐゴシック" panose="020B0600070205080204" pitchFamily="50" charset="-128"/>
              </a:rPr>
              <a:t>Simulink</a:t>
            </a:r>
            <a:r>
              <a:rPr lang="ja-JP" altLang="en-US" sz="2400" b="1" dirty="0" smtClean="0">
                <a:solidFill>
                  <a:schemeClr val="bg2"/>
                </a:solidFill>
                <a:latin typeface="ＭＳ Ｐゴシック" panose="020B0600070205080204" pitchFamily="50" charset="-128"/>
              </a:rPr>
              <a:t>の基礎（操作説明）</a:t>
            </a:r>
            <a:endParaRPr lang="en-US" altLang="ja-JP" sz="2400" b="1" dirty="0" smtClean="0">
              <a:solidFill>
                <a:schemeClr val="bg2"/>
              </a:solidFill>
              <a:latin typeface="ＭＳ Ｐゴシック" panose="020B0600070205080204" pitchFamily="50" charset="-128"/>
            </a:endParaRPr>
          </a:p>
        </p:txBody>
      </p:sp>
      <p:sp>
        <p:nvSpPr>
          <p:cNvPr id="6" name="テキスト ボックス 5"/>
          <p:cNvSpPr txBox="1"/>
          <p:nvPr/>
        </p:nvSpPr>
        <p:spPr>
          <a:xfrm>
            <a:off x="4495800" y="1495485"/>
            <a:ext cx="4419600" cy="4524315"/>
          </a:xfrm>
          <a:prstGeom prst="rect">
            <a:avLst/>
          </a:prstGeom>
          <a:noFill/>
        </p:spPr>
        <p:txBody>
          <a:bodyPr wrap="square" rtlCol="0">
            <a:spAutoFit/>
          </a:bodyPr>
          <a:lstStyle/>
          <a:p>
            <a:pPr algn="l"/>
            <a:r>
              <a:rPr lang="ja-JP" altLang="en-US" sz="2400" b="1" dirty="0" smtClean="0">
                <a:solidFill>
                  <a:schemeClr val="bg2"/>
                </a:solidFill>
                <a:latin typeface="ＭＳ Ｐゴシック" panose="020B0600070205080204" pitchFamily="50" charset="-128"/>
              </a:rPr>
              <a:t>１２：００</a:t>
            </a:r>
            <a:endParaRPr lang="en-US" altLang="ja-JP" sz="2400" b="1" dirty="0" smtClean="0">
              <a:solidFill>
                <a:schemeClr val="bg2"/>
              </a:solidFill>
              <a:latin typeface="ＭＳ Ｐゴシック" panose="020B0600070205080204" pitchFamily="50" charset="-128"/>
            </a:endParaRPr>
          </a:p>
          <a:p>
            <a:pPr algn="l"/>
            <a:r>
              <a:rPr lang="ja-JP" altLang="en-US" sz="2400" b="1" dirty="0">
                <a:solidFill>
                  <a:schemeClr val="bg2"/>
                </a:solidFill>
                <a:latin typeface="ＭＳ Ｐゴシック" panose="020B0600070205080204" pitchFamily="50" charset="-128"/>
              </a:rPr>
              <a:t>　</a:t>
            </a:r>
            <a:r>
              <a:rPr lang="ja-JP" altLang="en-US" sz="2400" b="1" dirty="0" smtClean="0">
                <a:solidFill>
                  <a:schemeClr val="bg2"/>
                </a:solidFill>
                <a:latin typeface="ＭＳ Ｐゴシック" panose="020B0600070205080204" pitchFamily="50" charset="-128"/>
              </a:rPr>
              <a:t>昼食</a:t>
            </a:r>
            <a:endParaRPr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＜午後＞</a:t>
            </a:r>
            <a:endParaRPr lang="en-US" altLang="ja-JP" sz="2400" b="1" dirty="0" smtClean="0">
              <a:solidFill>
                <a:schemeClr val="bg2"/>
              </a:solidFill>
              <a:latin typeface="ＭＳ Ｐゴシック" panose="020B0600070205080204" pitchFamily="50" charset="-128"/>
            </a:endParaRPr>
          </a:p>
          <a:p>
            <a:pPr algn="l"/>
            <a:r>
              <a:rPr lang="ja-JP" altLang="en-US" sz="2400" b="1" smtClean="0">
                <a:solidFill>
                  <a:schemeClr val="bg2"/>
                </a:solidFill>
                <a:latin typeface="ＭＳ Ｐゴシック" panose="020B0600070205080204" pitchFamily="50" charset="-128"/>
              </a:rPr>
              <a:t>１３：００</a:t>
            </a:r>
            <a:endParaRPr lang="en-US" altLang="ja-JP" sz="2400" b="1" dirty="0" smtClean="0">
              <a:solidFill>
                <a:schemeClr val="bg2"/>
              </a:solidFill>
              <a:latin typeface="ＭＳ Ｐゴシック" panose="020B0600070205080204" pitchFamily="50" charset="-128"/>
            </a:endParaRPr>
          </a:p>
          <a:p>
            <a:pPr algn="l"/>
            <a:r>
              <a:rPr lang="ja-JP" altLang="en-US" sz="2400" b="1" dirty="0">
                <a:solidFill>
                  <a:schemeClr val="bg2"/>
                </a:solidFill>
                <a:latin typeface="ＭＳ Ｐゴシック" panose="020B0600070205080204" pitchFamily="50" charset="-128"/>
              </a:rPr>
              <a:t>　</a:t>
            </a:r>
            <a:r>
              <a:rPr lang="ja-JP" altLang="en-US" sz="2400" b="1" dirty="0" smtClean="0">
                <a:solidFill>
                  <a:schemeClr val="bg2"/>
                </a:solidFill>
                <a:latin typeface="ＭＳ Ｐゴシック" panose="020B0600070205080204" pitchFamily="50" charset="-128"/>
              </a:rPr>
              <a:t>信号出力の基本ブロック操作</a:t>
            </a:r>
            <a:endParaRPr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１４：００</a:t>
            </a:r>
            <a:endParaRPr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　演習課題</a:t>
            </a:r>
            <a:endParaRPr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１５：００</a:t>
            </a:r>
            <a:endParaRPr lang="en-US" altLang="ja-JP" sz="2400" b="1" dirty="0" smtClean="0">
              <a:solidFill>
                <a:schemeClr val="bg2"/>
              </a:solidFill>
              <a:latin typeface="ＭＳ Ｐゴシック" panose="020B0600070205080204" pitchFamily="50" charset="-128"/>
            </a:endParaRPr>
          </a:p>
          <a:p>
            <a:pPr algn="l"/>
            <a:r>
              <a:rPr lang="ja-JP" altLang="en-US" sz="2400" b="1" dirty="0">
                <a:solidFill>
                  <a:schemeClr val="bg2"/>
                </a:solidFill>
                <a:latin typeface="ＭＳ Ｐゴシック" panose="020B0600070205080204" pitchFamily="50" charset="-128"/>
              </a:rPr>
              <a:t>　</a:t>
            </a:r>
            <a:r>
              <a:rPr lang="ja-JP" altLang="en-US" sz="2400" b="1" dirty="0" smtClean="0">
                <a:solidFill>
                  <a:schemeClr val="bg2"/>
                </a:solidFill>
                <a:latin typeface="ＭＳ Ｐゴシック" panose="020B0600070205080204" pitchFamily="50" charset="-128"/>
              </a:rPr>
              <a:t>シミュレーション演習課題</a:t>
            </a:r>
            <a:endParaRPr kumimoji="1"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１６</a:t>
            </a:r>
            <a:r>
              <a:rPr lang="en-US" altLang="ja-JP" sz="2400" b="1" dirty="0" smtClean="0">
                <a:solidFill>
                  <a:schemeClr val="bg2"/>
                </a:solidFill>
                <a:latin typeface="ＭＳ Ｐゴシック" panose="020B0600070205080204" pitchFamily="50" charset="-128"/>
              </a:rPr>
              <a:t>:</a:t>
            </a:r>
            <a:r>
              <a:rPr lang="ja-JP" altLang="en-US" sz="2400" b="1" smtClean="0">
                <a:solidFill>
                  <a:schemeClr val="bg2"/>
                </a:solidFill>
                <a:latin typeface="ＭＳ Ｐゴシック" panose="020B0600070205080204" pitchFamily="50" charset="-128"/>
              </a:rPr>
              <a:t>３０</a:t>
            </a:r>
            <a:endParaRPr lang="en-US" altLang="ja-JP" sz="2400" b="1" dirty="0" smtClean="0">
              <a:solidFill>
                <a:schemeClr val="bg2"/>
              </a:solidFill>
              <a:latin typeface="ＭＳ Ｐゴシック" panose="020B0600070205080204" pitchFamily="50" charset="-128"/>
            </a:endParaRPr>
          </a:p>
          <a:p>
            <a:pPr algn="l"/>
            <a:r>
              <a:rPr lang="ja-JP" altLang="en-US" sz="2400" b="1" dirty="0">
                <a:solidFill>
                  <a:schemeClr val="bg2"/>
                </a:solidFill>
                <a:latin typeface="ＭＳ Ｐゴシック" panose="020B0600070205080204" pitchFamily="50" charset="-128"/>
              </a:rPr>
              <a:t>　</a:t>
            </a:r>
            <a:r>
              <a:rPr lang="ja-JP" altLang="en-US" sz="2400" b="1" dirty="0" smtClean="0">
                <a:solidFill>
                  <a:schemeClr val="bg2"/>
                </a:solidFill>
                <a:latin typeface="ＭＳ Ｐゴシック" panose="020B0600070205080204" pitchFamily="50" charset="-128"/>
              </a:rPr>
              <a:t>紹介・</a:t>
            </a:r>
            <a:r>
              <a:rPr kumimoji="1" lang="ja-JP" altLang="en-US" sz="2400" b="1" dirty="0" smtClean="0">
                <a:solidFill>
                  <a:schemeClr val="bg2"/>
                </a:solidFill>
                <a:latin typeface="ＭＳ Ｐゴシック" panose="020B0600070205080204" pitchFamily="50" charset="-128"/>
              </a:rPr>
              <a:t>振り返り</a:t>
            </a:r>
            <a:r>
              <a:rPr lang="ja-JP" altLang="en-US" sz="2400" b="1" dirty="0" smtClean="0">
                <a:solidFill>
                  <a:schemeClr val="bg2"/>
                </a:solidFill>
                <a:latin typeface="ＭＳ Ｐゴシック" panose="020B0600070205080204" pitchFamily="50" charset="-128"/>
              </a:rPr>
              <a:t>・アンケート記入</a:t>
            </a:r>
            <a:endParaRPr lang="en-US" altLang="ja-JP" sz="2400" b="1" dirty="0" smtClean="0">
              <a:solidFill>
                <a:schemeClr val="bg2"/>
              </a:solidFill>
              <a:latin typeface="ＭＳ Ｐゴシック" panose="020B0600070205080204" pitchFamily="50" charset="-128"/>
            </a:endParaRPr>
          </a:p>
          <a:p>
            <a:pPr algn="l"/>
            <a:r>
              <a:rPr lang="ja-JP" altLang="en-US" sz="2400" b="1" dirty="0" smtClean="0">
                <a:solidFill>
                  <a:schemeClr val="bg2"/>
                </a:solidFill>
                <a:latin typeface="ＭＳ Ｐゴシック" panose="020B0600070205080204" pitchFamily="50" charset="-128"/>
              </a:rPr>
              <a:t>１７：００</a:t>
            </a:r>
            <a:endParaRPr lang="en-US" altLang="ja-JP" sz="2400" b="1" dirty="0" smtClean="0">
              <a:solidFill>
                <a:schemeClr val="bg2"/>
              </a:solidFill>
              <a:latin typeface="ＭＳ Ｐゴシック" panose="020B0600070205080204" pitchFamily="50" charset="-128"/>
            </a:endParaRPr>
          </a:p>
        </p:txBody>
      </p:sp>
      <p:sp>
        <p:nvSpPr>
          <p:cNvPr id="4" name="スライド番号プレースホルダー 3"/>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5</a:t>
            </a:fld>
            <a:endParaRPr lang="en-US" altLang="ja-JP">
              <a:solidFill>
                <a:srgbClr val="000000"/>
              </a:solidFill>
              <a:latin typeface="ＭＳ Ｐゴシック" panose="020B0600070205080204" pitchFamily="50" charset="-128"/>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685800" y="762000"/>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シミュレーションを実行すると、下記のような出力結果になります。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50</a:t>
            </a:fld>
            <a:endParaRPr lang="en-US" altLang="ja-JP">
              <a:solidFill>
                <a:srgbClr val="000000"/>
              </a:solidFill>
              <a:latin typeface="ＭＳ Ｐゴシック" panose="020B0600070205080204" pitchFamily="50" charset="-128"/>
            </a:endParaRPr>
          </a:p>
        </p:txBody>
      </p:sp>
      <p:pic>
        <p:nvPicPr>
          <p:cNvPr id="5" name="Picture 5"/>
          <p:cNvPicPr>
            <a:picLocks noChangeAspect="1" noChangeArrowheads="1"/>
          </p:cNvPicPr>
          <p:nvPr/>
        </p:nvPicPr>
        <p:blipFill>
          <a:blip r:embed="rId3" cstate="print"/>
          <a:srcRect/>
          <a:stretch>
            <a:fillRect/>
          </a:stretch>
        </p:blipFill>
        <p:spPr bwMode="auto">
          <a:xfrm>
            <a:off x="1447800" y="1295400"/>
            <a:ext cx="4977054" cy="4616218"/>
          </a:xfrm>
          <a:prstGeom prst="rect">
            <a:avLst/>
          </a:prstGeom>
          <a:noFill/>
          <a:ln w="1">
            <a:noFill/>
            <a:miter lim="800000"/>
            <a:headEnd/>
            <a:tailEnd type="none" w="med" len="med"/>
          </a:ln>
          <a:effectLst/>
        </p:spPr>
      </p:pic>
    </p:spTree>
    <p:extLst>
      <p:ext uri="{BB962C8B-B14F-4D97-AF65-F5344CB8AC3E}">
        <p14:creationId xmlns:p14="http://schemas.microsoft.com/office/powerpoint/2010/main" val="91313022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685800" y="762000"/>
            <a:ext cx="8305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Signal Builder</a:t>
            </a:r>
            <a:r>
              <a:rPr lang="ja-JP" altLang="en-US" sz="1800" kern="0" dirty="0" smtClean="0">
                <a:latin typeface="ＭＳ Ｐゴシック" panose="020B0600070205080204" pitchFamily="50" charset="-128"/>
                <a:ea typeface="ＭＳ Ｐゴシック" panose="020B0600070205080204" pitchFamily="50" charset="-128"/>
              </a:rPr>
              <a:t>ブロックの出力信号に名前を付けることにより、</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の凡例にその名称が表示されます。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信号線をダブルクリックすることで信号名の入力が行えます。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尚、信号名は英数字にすることをお勧めします。全角文字等を使用した場合、正常に動作しない機能もあります。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51</a:t>
            </a:fld>
            <a:endParaRPr lang="en-US" altLang="ja-JP">
              <a:solidFill>
                <a:srgbClr val="000000"/>
              </a:solidFill>
              <a:latin typeface="ＭＳ Ｐゴシック" panose="020B0600070205080204" pitchFamily="50" charset="-128"/>
            </a:endParaRPr>
          </a:p>
        </p:txBody>
      </p:sp>
      <p:pic>
        <p:nvPicPr>
          <p:cNvPr id="7" name="Picture 7"/>
          <p:cNvPicPr>
            <a:picLocks noChangeAspect="1" noChangeArrowheads="1"/>
          </p:cNvPicPr>
          <p:nvPr/>
        </p:nvPicPr>
        <p:blipFill>
          <a:blip r:embed="rId3" cstate="print"/>
          <a:srcRect/>
          <a:stretch>
            <a:fillRect/>
          </a:stretch>
        </p:blipFill>
        <p:spPr bwMode="auto">
          <a:xfrm>
            <a:off x="5105400" y="2716923"/>
            <a:ext cx="3635829" cy="3372231"/>
          </a:xfrm>
          <a:prstGeom prst="rect">
            <a:avLst/>
          </a:prstGeom>
          <a:noFill/>
          <a:ln w="1">
            <a:noFill/>
            <a:miter lim="800000"/>
            <a:headEnd/>
            <a:tailEnd type="none" w="med" len="med"/>
          </a:ln>
          <a:effec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74288"/>
            <a:ext cx="4132169"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41256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33400" y="6858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4.6.2 Saturation</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1219200"/>
            <a:ext cx="80077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Saturation</a:t>
            </a:r>
            <a:r>
              <a:rPr lang="ja-JP" altLang="en-US" sz="1800" kern="0" dirty="0" smtClean="0">
                <a:latin typeface="ＭＳ Ｐゴシック" panose="020B0600070205080204" pitchFamily="50" charset="-128"/>
                <a:ea typeface="ＭＳ Ｐゴシック" panose="020B0600070205080204" pitchFamily="50" charset="-128"/>
              </a:rPr>
              <a:t>ブロックは、信号範囲を制限するブロックです。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下記ブロックを使ってモデルを作成します。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2057400"/>
            <a:ext cx="7855388" cy="4267200"/>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14400" y="2133600"/>
            <a:ext cx="7467600" cy="923330"/>
          </a:xfrm>
          <a:prstGeom prst="rect">
            <a:avLst/>
          </a:prstGeom>
          <a:noFill/>
        </p:spPr>
        <p:txBody>
          <a:bodyPr wrap="square" rtlCol="0">
            <a:spAutoFit/>
          </a:bodyPr>
          <a:lstStyle/>
          <a:p>
            <a:pPr algn="l"/>
            <a:r>
              <a:rPr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Simulink/Discontinuities/Saturation</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Simulink/Sources/Ramp</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Simulink/Sinks/Scope</a:t>
            </a:r>
            <a:endParaRPr kumimoji="1" lang="ja-JP" altLang="en-US"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52</a:t>
            </a:fld>
            <a:endParaRPr lang="en-US" altLang="ja-JP">
              <a:solidFill>
                <a:srgbClr val="000000"/>
              </a:solidFill>
              <a:latin typeface="ＭＳ Ｐゴシック" panose="020B0600070205080204" pitchFamily="50" charset="-128"/>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4987" y="3729404"/>
            <a:ext cx="50006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692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685800" y="685800"/>
            <a:ext cx="8305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補足</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ブロックの挿入と切り離し</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接続されているブロック間に新たなブロックを挿入することもできます。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en-US" altLang="ja-JP" sz="1800" kern="0" dirty="0" smtClean="0">
                <a:latin typeface="ＭＳ Ｐゴシック" panose="020B0600070205080204" pitchFamily="50" charset="-128"/>
                <a:ea typeface="ＭＳ Ｐゴシック" panose="020B0600070205080204" pitchFamily="50" charset="-128"/>
              </a:rPr>
              <a:t>Ramp</a:t>
            </a:r>
            <a:r>
              <a:rPr lang="ja-JP" altLang="en-US" sz="1800" kern="0" dirty="0" smtClean="0">
                <a:latin typeface="ＭＳ Ｐゴシック" panose="020B0600070205080204" pitchFamily="50" charset="-128"/>
                <a:ea typeface="ＭＳ Ｐゴシック" panose="020B0600070205080204" pitchFamily="50" charset="-128"/>
              </a:rPr>
              <a:t>ブロックと</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ブロックを接続し、</a:t>
            </a:r>
            <a:r>
              <a:rPr lang="en-US" altLang="ja-JP" sz="1800" kern="0" dirty="0" smtClean="0">
                <a:latin typeface="ＭＳ Ｐゴシック" panose="020B0600070205080204" pitchFamily="50" charset="-128"/>
                <a:ea typeface="ＭＳ Ｐゴシック" panose="020B0600070205080204" pitchFamily="50" charset="-128"/>
              </a:rPr>
              <a:t>Saturation</a:t>
            </a:r>
            <a:r>
              <a:rPr lang="ja-JP" altLang="en-US" sz="1800" kern="0" dirty="0" smtClean="0">
                <a:latin typeface="ＭＳ Ｐゴシック" panose="020B0600070205080204" pitchFamily="50" charset="-128"/>
                <a:ea typeface="ＭＳ Ｐゴシック" panose="020B0600070205080204" pitchFamily="50" charset="-128"/>
              </a:rPr>
              <a:t>ブロックをドラッグしたまま、</a:t>
            </a:r>
            <a:r>
              <a:rPr lang="en-US" altLang="ja-JP" sz="1800" kern="0" dirty="0" smtClean="0">
                <a:latin typeface="ＭＳ Ｐゴシック" panose="020B0600070205080204" pitchFamily="50" charset="-128"/>
                <a:ea typeface="ＭＳ Ｐゴシック" panose="020B0600070205080204" pitchFamily="50" charset="-128"/>
              </a:rPr>
              <a:t>Ramp</a:t>
            </a:r>
            <a:r>
              <a:rPr lang="ja-JP" altLang="en-US" sz="1800" kern="0" dirty="0" smtClean="0">
                <a:latin typeface="ＭＳ Ｐゴシック" panose="020B0600070205080204" pitchFamily="50" charset="-128"/>
                <a:ea typeface="ＭＳ Ｐゴシック" panose="020B0600070205080204" pitchFamily="50" charset="-128"/>
              </a:rPr>
              <a:t>　</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ブロックと</a:t>
            </a:r>
            <a:r>
              <a:rPr lang="en-US" altLang="ja-JP" sz="1800" kern="0" dirty="0" smtClean="0">
                <a:latin typeface="ＭＳ Ｐゴシック" panose="020B0600070205080204" pitchFamily="50" charset="-128"/>
                <a:ea typeface="ＭＳ Ｐゴシック" panose="020B0600070205080204" pitchFamily="50" charset="-128"/>
              </a:rPr>
              <a:t>Scope</a:t>
            </a:r>
            <a:r>
              <a:rPr lang="ja-JP" altLang="en-US" sz="1800" kern="0" dirty="0" smtClean="0">
                <a:latin typeface="ＭＳ Ｐゴシック" panose="020B0600070205080204" pitchFamily="50" charset="-128"/>
                <a:ea typeface="ＭＳ Ｐゴシック" panose="020B0600070205080204" pitchFamily="50" charset="-128"/>
              </a:rPr>
              <a:t>ブロックの間でドロップすれば、</a:t>
            </a:r>
            <a:r>
              <a:rPr lang="en-US" altLang="ja-JP" sz="1800" kern="0" dirty="0" smtClean="0">
                <a:latin typeface="ＭＳ Ｐゴシック" panose="020B0600070205080204" pitchFamily="50" charset="-128"/>
                <a:ea typeface="ＭＳ Ｐゴシック" panose="020B0600070205080204" pitchFamily="50" charset="-128"/>
              </a:rPr>
              <a:t>Saturation</a:t>
            </a:r>
            <a:r>
              <a:rPr lang="ja-JP" altLang="en-US" sz="1800" kern="0" dirty="0" smtClean="0">
                <a:latin typeface="ＭＳ Ｐゴシック" panose="020B0600070205080204" pitchFamily="50" charset="-128"/>
                <a:ea typeface="ＭＳ Ｐゴシック" panose="020B0600070205080204" pitchFamily="50" charset="-128"/>
              </a:rPr>
              <a:t>ブロックが接続されます。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53</a:t>
            </a:fld>
            <a:endParaRPr lang="en-US" altLang="ja-JP">
              <a:solidFill>
                <a:srgbClr val="000000"/>
              </a:solidFill>
              <a:latin typeface="ＭＳ Ｐゴシック" panose="020B0600070205080204" pitchFamily="50" charset="-12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7532" y="2209800"/>
            <a:ext cx="3348038" cy="17666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4"/>
          <p:cNvSpPr txBox="1">
            <a:spLocks noChangeArrowheads="1"/>
          </p:cNvSpPr>
          <p:nvPr/>
        </p:nvSpPr>
        <p:spPr bwMode="auto">
          <a:xfrm>
            <a:off x="762000" y="3976477"/>
            <a:ext cx="7848600" cy="671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接続されているブロックを</a:t>
            </a:r>
            <a:r>
              <a:rPr lang="en-US" altLang="ja-JP" sz="1800" kern="0" dirty="0" smtClean="0">
                <a:latin typeface="ＭＳ Ｐゴシック" panose="020B0600070205080204" pitchFamily="50" charset="-128"/>
                <a:ea typeface="ＭＳ Ｐゴシック" panose="020B0600070205080204" pitchFamily="50" charset="-128"/>
              </a:rPr>
              <a:t>Shift</a:t>
            </a:r>
            <a:r>
              <a:rPr lang="ja-JP" altLang="en-US" sz="1800" kern="0" dirty="0" smtClean="0">
                <a:latin typeface="ＭＳ Ｐゴシック" panose="020B0600070205080204" pitchFamily="50" charset="-128"/>
                <a:ea typeface="ＭＳ Ｐゴシック" panose="020B0600070205080204" pitchFamily="50" charset="-128"/>
              </a:rPr>
              <a:t>キーを押しながらドラッグすると切り離す事もできます。</a:t>
            </a:r>
            <a:endParaRPr lang="en-US" altLang="ja-JP" sz="1800" kern="0" dirty="0" smtClean="0">
              <a:latin typeface="ＭＳ Ｐゴシック" panose="020B0600070205080204" pitchFamily="50" charset="-128"/>
              <a:ea typeface="ＭＳ Ｐゴシック" panose="020B0600070205080204" pitchFamily="50" charset="-128"/>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7532" y="4648200"/>
            <a:ext cx="3340003" cy="1676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テキスト ボックス 7"/>
          <p:cNvSpPr txBox="1"/>
          <p:nvPr/>
        </p:nvSpPr>
        <p:spPr>
          <a:xfrm>
            <a:off x="5181600" y="3276600"/>
            <a:ext cx="2514600" cy="369332"/>
          </a:xfrm>
          <a:prstGeom prst="rect">
            <a:avLst/>
          </a:prstGeom>
          <a:solidFill>
            <a:schemeClr val="bg1"/>
          </a:solidFill>
          <a:ln w="28575">
            <a:solidFill>
              <a:srgbClr val="002060"/>
            </a:solidFill>
          </a:ln>
        </p:spPr>
        <p:txBody>
          <a:bodyPr wrap="square" rtlCol="0">
            <a:spAutoFit/>
          </a:bodyPr>
          <a:lstStyle/>
          <a:p>
            <a:r>
              <a:rPr lang="ja-JP" altLang="en-US" b="1" dirty="0" smtClean="0">
                <a:latin typeface="ＭＳ Ｐゴシック" panose="020B0600070205080204" pitchFamily="50" charset="-128"/>
              </a:rPr>
              <a:t>ドラッグ＆ドロップ</a:t>
            </a:r>
            <a:endParaRPr kumimoji="1" lang="ja-JP" altLang="en-US" b="1" dirty="0">
              <a:latin typeface="ＭＳ Ｐゴシック" panose="020B0600070205080204" pitchFamily="50" charset="-128"/>
            </a:endParaRPr>
          </a:p>
        </p:txBody>
      </p:sp>
      <p:sp>
        <p:nvSpPr>
          <p:cNvPr id="9" name="テキスト ボックス 8"/>
          <p:cNvSpPr txBox="1"/>
          <p:nvPr/>
        </p:nvSpPr>
        <p:spPr>
          <a:xfrm>
            <a:off x="5152292" y="5638800"/>
            <a:ext cx="2543908" cy="646331"/>
          </a:xfrm>
          <a:prstGeom prst="rect">
            <a:avLst/>
          </a:prstGeom>
          <a:solidFill>
            <a:schemeClr val="bg1"/>
          </a:solidFill>
          <a:ln w="28575">
            <a:solidFill>
              <a:srgbClr val="002060"/>
            </a:solidFill>
          </a:ln>
        </p:spPr>
        <p:txBody>
          <a:bodyPr wrap="square" rtlCol="0">
            <a:spAutoFit/>
          </a:bodyPr>
          <a:lstStyle/>
          <a:p>
            <a:r>
              <a:rPr lang="en-US" altLang="ja-JP" b="1" dirty="0" smtClean="0">
                <a:latin typeface="ＭＳ Ｐゴシック" panose="020B0600070205080204" pitchFamily="50" charset="-128"/>
              </a:rPr>
              <a:t>Shift</a:t>
            </a:r>
            <a:r>
              <a:rPr lang="ja-JP" altLang="en-US" b="1" dirty="0" smtClean="0">
                <a:latin typeface="ＭＳ Ｐゴシック" panose="020B0600070205080204" pitchFamily="50" charset="-128"/>
              </a:rPr>
              <a:t>キーを押しながら</a:t>
            </a:r>
            <a:endParaRPr lang="en-US" altLang="ja-JP" b="1" dirty="0" smtClean="0">
              <a:latin typeface="ＭＳ Ｐゴシック" panose="020B0600070205080204" pitchFamily="50" charset="-128"/>
            </a:endParaRPr>
          </a:p>
          <a:p>
            <a:r>
              <a:rPr lang="ja-JP" altLang="en-US" b="1" dirty="0" smtClean="0">
                <a:latin typeface="ＭＳ Ｐゴシック" panose="020B0600070205080204" pitchFamily="50" charset="-128"/>
              </a:rPr>
              <a:t>ドラッグ＆ドロップ</a:t>
            </a:r>
            <a:endParaRPr kumimoji="1" lang="ja-JP" altLang="en-US" b="1" dirty="0">
              <a:latin typeface="ＭＳ Ｐゴシック" panose="020B0600070205080204" pitchFamily="50" charset="-128"/>
            </a:endParaRPr>
          </a:p>
        </p:txBody>
      </p:sp>
      <p:cxnSp>
        <p:nvCxnSpPr>
          <p:cNvPr id="10" name="直線矢印コネクタ 9"/>
          <p:cNvCxnSpPr/>
          <p:nvPr/>
        </p:nvCxnSpPr>
        <p:spPr bwMode="auto">
          <a:xfrm flipV="1">
            <a:off x="4953000" y="2757276"/>
            <a:ext cx="0" cy="501465"/>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p:cNvCxnSpPr/>
          <p:nvPr/>
        </p:nvCxnSpPr>
        <p:spPr bwMode="auto">
          <a:xfrm>
            <a:off x="4941277" y="5203732"/>
            <a:ext cx="0" cy="565335"/>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正方形/長方形 11"/>
          <p:cNvSpPr/>
          <p:nvPr/>
        </p:nvSpPr>
        <p:spPr bwMode="auto">
          <a:xfrm>
            <a:off x="3886200" y="2262555"/>
            <a:ext cx="609600" cy="612000"/>
          </a:xfrm>
          <a:prstGeom prst="rect">
            <a:avLst/>
          </a:prstGeom>
          <a:noFill/>
          <a:ln w="9525"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16" name="正方形/長方形 15"/>
          <p:cNvSpPr/>
          <p:nvPr/>
        </p:nvSpPr>
        <p:spPr bwMode="auto">
          <a:xfrm>
            <a:off x="3804140" y="4706815"/>
            <a:ext cx="609600" cy="612000"/>
          </a:xfrm>
          <a:prstGeom prst="rect">
            <a:avLst/>
          </a:prstGeom>
          <a:noFill/>
          <a:ln w="9525"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Tree>
    <p:extLst>
      <p:ext uri="{BB962C8B-B14F-4D97-AF65-F5344CB8AC3E}">
        <p14:creationId xmlns:p14="http://schemas.microsoft.com/office/powerpoint/2010/main" val="176975836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3" cstate="print"/>
          <a:srcRect/>
          <a:stretch>
            <a:fillRect/>
          </a:stretch>
        </p:blipFill>
        <p:spPr bwMode="auto">
          <a:xfrm>
            <a:off x="990599" y="1341292"/>
            <a:ext cx="4486275" cy="3286125"/>
          </a:xfrm>
          <a:prstGeom prst="rect">
            <a:avLst/>
          </a:prstGeom>
          <a:noFill/>
          <a:ln w="1">
            <a:noFill/>
            <a:miter lim="800000"/>
            <a:headEnd/>
            <a:tailEnd type="none" w="med" len="med"/>
          </a:ln>
          <a:effectLst/>
        </p:spPr>
      </p:pic>
      <p:sp>
        <p:nvSpPr>
          <p:cNvPr id="6" name="Rectangle 4"/>
          <p:cNvSpPr txBox="1">
            <a:spLocks noChangeArrowheads="1"/>
          </p:cNvSpPr>
          <p:nvPr/>
        </p:nvSpPr>
        <p:spPr bwMode="auto">
          <a:xfrm>
            <a:off x="685800" y="685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Ramp</a:t>
            </a:r>
            <a:r>
              <a:rPr lang="ja-JP" altLang="en-US" sz="1800" kern="0" dirty="0" smtClean="0">
                <a:latin typeface="ＭＳ Ｐゴシック" panose="020B0600070205080204" pitchFamily="50" charset="-128"/>
                <a:ea typeface="ＭＳ Ｐゴシック" panose="020B0600070205080204" pitchFamily="50" charset="-128"/>
              </a:rPr>
              <a:t>ブロックと</a:t>
            </a:r>
            <a:r>
              <a:rPr lang="en-US" altLang="ja-JP" sz="1800" kern="0" dirty="0" smtClean="0">
                <a:latin typeface="ＭＳ Ｐゴシック" panose="020B0600070205080204" pitchFamily="50" charset="-128"/>
                <a:ea typeface="ＭＳ Ｐゴシック" panose="020B0600070205080204" pitchFamily="50" charset="-128"/>
              </a:rPr>
              <a:t>Saturation</a:t>
            </a:r>
            <a:r>
              <a:rPr lang="ja-JP" altLang="en-US" sz="1800" kern="0" dirty="0" smtClean="0">
                <a:latin typeface="ＭＳ Ｐゴシック" panose="020B0600070205080204" pitchFamily="50" charset="-128"/>
                <a:ea typeface="ＭＳ Ｐゴシック" panose="020B0600070205080204" pitchFamily="50" charset="-128"/>
              </a:rPr>
              <a:t>ブロックのパラメーターを以下のように設定します。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54</a:t>
            </a:fld>
            <a:endParaRPr lang="en-US" altLang="ja-JP">
              <a:solidFill>
                <a:srgbClr val="000000"/>
              </a:solidFill>
              <a:latin typeface="ＭＳ Ｐゴシック" panose="020B0600070205080204" pitchFamily="50" charset="-128"/>
            </a:endParaRPr>
          </a:p>
        </p:txBody>
      </p:sp>
      <p:pic>
        <p:nvPicPr>
          <p:cNvPr id="8" name="Picture 9"/>
          <p:cNvPicPr>
            <a:picLocks noChangeAspect="1" noChangeArrowheads="1"/>
          </p:cNvPicPr>
          <p:nvPr/>
        </p:nvPicPr>
        <p:blipFill>
          <a:blip r:embed="rId4" cstate="print"/>
          <a:srcRect/>
          <a:stretch>
            <a:fillRect/>
          </a:stretch>
        </p:blipFill>
        <p:spPr bwMode="auto">
          <a:xfrm>
            <a:off x="4191000" y="2509837"/>
            <a:ext cx="4486275" cy="3009900"/>
          </a:xfrm>
          <a:prstGeom prst="rect">
            <a:avLst/>
          </a:prstGeom>
          <a:noFill/>
          <a:ln w="1">
            <a:noFill/>
            <a:miter lim="800000"/>
            <a:headEnd/>
            <a:tailEnd type="none" w="med" len="med"/>
          </a:ln>
          <a:effectLst/>
        </p:spPr>
      </p:pic>
    </p:spTree>
    <p:extLst>
      <p:ext uri="{BB962C8B-B14F-4D97-AF65-F5344CB8AC3E}">
        <p14:creationId xmlns:p14="http://schemas.microsoft.com/office/powerpoint/2010/main" val="104292734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685800" y="7620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シミュレーションを実行すると、下記のような出力になります。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Ramp</a:t>
            </a:r>
            <a:r>
              <a:rPr lang="ja-JP" altLang="en-US" sz="1800" kern="0" dirty="0" smtClean="0">
                <a:latin typeface="ＭＳ Ｐゴシック" panose="020B0600070205080204" pitchFamily="50" charset="-128"/>
                <a:ea typeface="ＭＳ Ｐゴシック" panose="020B0600070205080204" pitchFamily="50" charset="-128"/>
              </a:rPr>
              <a:t>ブロックは、開始時に</a:t>
            </a:r>
            <a:r>
              <a:rPr lang="en-US" altLang="ja-JP" sz="1800" kern="0" dirty="0" smtClean="0">
                <a:latin typeface="ＭＳ Ｐゴシック" panose="020B0600070205080204" pitchFamily="50" charset="-128"/>
                <a:ea typeface="ＭＳ Ｐゴシック" panose="020B0600070205080204" pitchFamily="50" charset="-128"/>
              </a:rPr>
              <a:t>-2</a:t>
            </a:r>
            <a:r>
              <a:rPr lang="ja-JP" altLang="en-US" sz="1800" kern="0" dirty="0" smtClean="0">
                <a:latin typeface="ＭＳ Ｐゴシック" panose="020B0600070205080204" pitchFamily="50" charset="-128"/>
                <a:ea typeface="ＭＳ Ｐゴシック" panose="020B0600070205080204" pitchFamily="50" charset="-128"/>
              </a:rPr>
              <a:t>を出力し、それから</a:t>
            </a:r>
            <a:r>
              <a:rPr lang="en-US" altLang="ja-JP" sz="1800" kern="0" dirty="0" smtClean="0">
                <a:latin typeface="ＭＳ Ｐゴシック" panose="020B0600070205080204" pitchFamily="50" charset="-128"/>
                <a:ea typeface="ＭＳ Ｐゴシック" panose="020B0600070205080204" pitchFamily="50" charset="-128"/>
              </a:rPr>
              <a:t>1</a:t>
            </a:r>
            <a:r>
              <a:rPr lang="ja-JP" altLang="en-US" sz="1800" kern="0" dirty="0" smtClean="0">
                <a:latin typeface="ＭＳ Ｐゴシック" panose="020B0600070205080204" pitchFamily="50" charset="-128"/>
                <a:ea typeface="ＭＳ Ｐゴシック" panose="020B0600070205080204" pitchFamily="50" charset="-128"/>
              </a:rPr>
              <a:t>秒間で</a:t>
            </a:r>
            <a:r>
              <a:rPr lang="en-US" altLang="ja-JP" sz="1800" kern="0" dirty="0" smtClean="0">
                <a:latin typeface="ＭＳ Ｐゴシック" panose="020B0600070205080204" pitchFamily="50" charset="-128"/>
                <a:ea typeface="ＭＳ Ｐゴシック" panose="020B0600070205080204" pitchFamily="50" charset="-128"/>
              </a:rPr>
              <a:t>1</a:t>
            </a:r>
            <a:r>
              <a:rPr lang="ja-JP" altLang="en-US" sz="1800" kern="0" dirty="0" err="1" smtClean="0">
                <a:latin typeface="ＭＳ Ｐゴシック" panose="020B0600070205080204" pitchFamily="50" charset="-128"/>
                <a:ea typeface="ＭＳ Ｐゴシック" panose="020B0600070205080204" pitchFamily="50" charset="-128"/>
              </a:rPr>
              <a:t>ずつ</a:t>
            </a:r>
            <a:r>
              <a:rPr lang="ja-JP" altLang="en-US" sz="1800" kern="0" dirty="0" smtClean="0">
                <a:latin typeface="ＭＳ Ｐゴシック" panose="020B0600070205080204" pitchFamily="50" charset="-128"/>
                <a:ea typeface="ＭＳ Ｐゴシック" panose="020B0600070205080204" pitchFamily="50" charset="-128"/>
              </a:rPr>
              <a:t>大きくなりますが、</a:t>
            </a:r>
            <a:r>
              <a:rPr lang="en-US" altLang="ja-JP" sz="1800" kern="0" dirty="0" smtClean="0">
                <a:latin typeface="ＭＳ Ｐゴシック" panose="020B0600070205080204" pitchFamily="50" charset="-128"/>
                <a:ea typeface="ＭＳ Ｐゴシック" panose="020B0600070205080204" pitchFamily="50" charset="-128"/>
              </a:rPr>
              <a:t>Saturation</a:t>
            </a:r>
            <a:r>
              <a:rPr lang="ja-JP" altLang="en-US" sz="1800" kern="0" dirty="0" smtClean="0">
                <a:latin typeface="ＭＳ Ｐゴシック" panose="020B0600070205080204" pitchFamily="50" charset="-128"/>
                <a:ea typeface="ＭＳ Ｐゴシック" panose="020B0600070205080204" pitchFamily="50" charset="-128"/>
              </a:rPr>
              <a:t>ブロックにより、</a:t>
            </a:r>
            <a:r>
              <a:rPr lang="en-US" altLang="ja-JP" sz="1800" kern="0" dirty="0" smtClean="0">
                <a:latin typeface="ＭＳ Ｐゴシック" panose="020B0600070205080204" pitchFamily="50" charset="-128"/>
                <a:ea typeface="ＭＳ Ｐゴシック" panose="020B0600070205080204" pitchFamily="50" charset="-128"/>
              </a:rPr>
              <a:t>-1</a:t>
            </a:r>
            <a:r>
              <a:rPr lang="ja-JP" altLang="en-US" sz="1800" kern="0" dirty="0" smtClean="0">
                <a:latin typeface="ＭＳ Ｐゴシック" panose="020B0600070205080204" pitchFamily="50" charset="-128"/>
                <a:ea typeface="ＭＳ Ｐゴシック" panose="020B0600070205080204" pitchFamily="50" charset="-128"/>
              </a:rPr>
              <a:t>から</a:t>
            </a:r>
            <a:r>
              <a:rPr lang="en-US" altLang="ja-JP" sz="1800" kern="0" dirty="0" smtClean="0">
                <a:latin typeface="ＭＳ Ｐゴシック" panose="020B0600070205080204" pitchFamily="50" charset="-128"/>
                <a:ea typeface="ＭＳ Ｐゴシック" panose="020B0600070205080204" pitchFamily="50" charset="-128"/>
              </a:rPr>
              <a:t>1</a:t>
            </a:r>
            <a:r>
              <a:rPr lang="ja-JP" altLang="en-US" sz="1800" kern="0" dirty="0" smtClean="0">
                <a:latin typeface="ＭＳ Ｐゴシック" panose="020B0600070205080204" pitchFamily="50" charset="-128"/>
                <a:ea typeface="ＭＳ Ｐゴシック" panose="020B0600070205080204" pitchFamily="50" charset="-128"/>
              </a:rPr>
              <a:t>に出力を制限するため、下記結果となります。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55</a:t>
            </a:fld>
            <a:endParaRPr lang="en-US" altLang="ja-JP">
              <a:solidFill>
                <a:srgbClr val="000000"/>
              </a:solidFill>
              <a:latin typeface="ＭＳ Ｐゴシック" panose="020B0600070205080204" pitchFamily="50" charset="-128"/>
            </a:endParaRPr>
          </a:p>
        </p:txBody>
      </p:sp>
      <p:pic>
        <p:nvPicPr>
          <p:cNvPr id="5" name="Picture 10"/>
          <p:cNvPicPr>
            <a:picLocks noChangeAspect="1" noChangeArrowheads="1"/>
          </p:cNvPicPr>
          <p:nvPr/>
        </p:nvPicPr>
        <p:blipFill>
          <a:blip r:embed="rId3" cstate="print"/>
          <a:srcRect/>
          <a:stretch>
            <a:fillRect/>
          </a:stretch>
        </p:blipFill>
        <p:spPr bwMode="auto">
          <a:xfrm>
            <a:off x="1905000" y="2087946"/>
            <a:ext cx="4886325" cy="3876675"/>
          </a:xfrm>
          <a:prstGeom prst="rect">
            <a:avLst/>
          </a:prstGeom>
          <a:noFill/>
          <a:ln w="1">
            <a:noFill/>
            <a:miter lim="800000"/>
            <a:headEnd/>
            <a:tailEnd type="none" w="med" len="med"/>
          </a:ln>
          <a:effectLst/>
        </p:spPr>
      </p:pic>
    </p:spTree>
    <p:extLst>
      <p:ext uri="{BB962C8B-B14F-4D97-AF65-F5344CB8AC3E}">
        <p14:creationId xmlns:p14="http://schemas.microsoft.com/office/powerpoint/2010/main" val="170320217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33400" y="6858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4.6.3 Unit Delay </a:t>
            </a:r>
            <a:r>
              <a:rPr lang="ja-JP" altLang="en-US" sz="2800" kern="0" dirty="0" smtClean="0">
                <a:latin typeface="ＭＳ Ｐゴシック" panose="020B0600070205080204" pitchFamily="50" charset="-128"/>
                <a:ea typeface="ＭＳ Ｐゴシック" panose="020B0600070205080204" pitchFamily="50" charset="-128"/>
              </a:rPr>
              <a:t>と </a:t>
            </a:r>
            <a:r>
              <a:rPr lang="en-US" altLang="ja-JP" sz="2800" kern="0" dirty="0" smtClean="0">
                <a:latin typeface="ＭＳ Ｐゴシック" panose="020B0600070205080204" pitchFamily="50" charset="-128"/>
                <a:ea typeface="ＭＳ Ｐゴシック" panose="020B0600070205080204" pitchFamily="50" charset="-128"/>
              </a:rPr>
              <a:t>Memory</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1219200"/>
            <a:ext cx="80077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Unit Delay</a:t>
            </a:r>
            <a:r>
              <a:rPr lang="ja-JP" altLang="en-US" sz="1800" kern="0" dirty="0" smtClean="0">
                <a:latin typeface="ＭＳ Ｐゴシック" panose="020B0600070205080204" pitchFamily="50" charset="-128"/>
                <a:ea typeface="ＭＳ Ｐゴシック" panose="020B0600070205080204" pitchFamily="50" charset="-128"/>
              </a:rPr>
              <a:t>ブロックも、</a:t>
            </a:r>
            <a:r>
              <a:rPr lang="en-US" altLang="ja-JP" sz="1800" kern="0" dirty="0" smtClean="0">
                <a:latin typeface="ＭＳ Ｐゴシック" panose="020B0600070205080204" pitchFamily="50" charset="-128"/>
                <a:ea typeface="ＭＳ Ｐゴシック" panose="020B0600070205080204" pitchFamily="50" charset="-128"/>
              </a:rPr>
              <a:t>Memory</a:t>
            </a:r>
            <a:r>
              <a:rPr lang="ja-JP" altLang="en-US" sz="1800" kern="0" dirty="0" smtClean="0">
                <a:latin typeface="ＭＳ Ｐゴシック" panose="020B0600070205080204" pitchFamily="50" charset="-128"/>
                <a:ea typeface="ＭＳ Ｐゴシック" panose="020B0600070205080204" pitchFamily="50" charset="-128"/>
              </a:rPr>
              <a:t>ブロックも</a:t>
            </a:r>
            <a:r>
              <a:rPr lang="en-US" altLang="ja-JP" sz="1800" kern="0" dirty="0" smtClean="0">
                <a:latin typeface="ＭＳ Ｐゴシック" panose="020B0600070205080204" pitchFamily="50" charset="-128"/>
                <a:ea typeface="ＭＳ Ｐゴシック" panose="020B0600070205080204" pitchFamily="50" charset="-128"/>
              </a:rPr>
              <a:t>1</a:t>
            </a:r>
            <a:r>
              <a:rPr lang="ja-JP" altLang="en-US" sz="1800" kern="0" dirty="0" smtClean="0">
                <a:latin typeface="ＭＳ Ｐゴシック" panose="020B0600070205080204" pitchFamily="50" charset="-128"/>
                <a:ea typeface="ＭＳ Ｐゴシック" panose="020B0600070205080204" pitchFamily="50" charset="-128"/>
              </a:rPr>
              <a:t>回遅れを作り出すブロックです。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下記ブロックを使ってモデルを作成します。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2057400"/>
            <a:ext cx="7855388" cy="4267200"/>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14400" y="2133600"/>
            <a:ext cx="7467600" cy="1477328"/>
          </a:xfrm>
          <a:prstGeom prst="rect">
            <a:avLst/>
          </a:prstGeom>
          <a:noFill/>
        </p:spPr>
        <p:txBody>
          <a:bodyPr wrap="square" rtlCol="0">
            <a:spAutoFit/>
          </a:bodyPr>
          <a:lstStyle/>
          <a:p>
            <a:pPr algn="l"/>
            <a:r>
              <a:rPr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Simulink/Discrete/Unit Delay</a:t>
            </a: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Simulink/Discrete/Memory</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Simulink/Sources/Signal Generator</a:t>
            </a: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Simulink/Signal Routing/Mux</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Simulink/Sinks/Scope</a:t>
            </a:r>
            <a:endParaRPr kumimoji="1" lang="ja-JP" altLang="en-US"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56</a:t>
            </a:fld>
            <a:endParaRPr lang="en-US" altLang="ja-JP">
              <a:solidFill>
                <a:srgbClr val="000000"/>
              </a:solidFill>
              <a:latin typeface="ＭＳ Ｐゴシック" panose="020B0600070205080204" pitchFamily="50" charset="-128"/>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399" y="3733801"/>
            <a:ext cx="4981625" cy="245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吹き出し 6"/>
          <p:cNvSpPr/>
          <p:nvPr/>
        </p:nvSpPr>
        <p:spPr bwMode="auto">
          <a:xfrm>
            <a:off x="4847029" y="2268967"/>
            <a:ext cx="3886200" cy="1318736"/>
          </a:xfrm>
          <a:prstGeom prst="wedgeRoundRectCallout">
            <a:avLst>
              <a:gd name="adj1" fmla="val -90969"/>
              <a:gd name="adj2" fmla="val 99837"/>
              <a:gd name="adj3" fmla="val 16667"/>
            </a:avLst>
          </a:prstGeom>
          <a:solidFill>
            <a:schemeClr val="accent5"/>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ＭＳ Ｐゴシック" panose="020B0600070205080204" pitchFamily="50" charset="-128"/>
              </a:rPr>
              <a:t>コントロールキーを押しながらドラッグすることで、信号線と結線することができます</a:t>
            </a:r>
          </a:p>
        </p:txBody>
      </p:sp>
    </p:spTree>
    <p:extLst>
      <p:ext uri="{BB962C8B-B14F-4D97-AF65-F5344CB8AC3E}">
        <p14:creationId xmlns:p14="http://schemas.microsoft.com/office/powerpoint/2010/main" val="149191505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795338" y="1905000"/>
            <a:ext cx="4486275" cy="3676650"/>
          </a:xfrm>
          <a:prstGeom prst="rect">
            <a:avLst/>
          </a:prstGeom>
          <a:noFill/>
          <a:ln w="1">
            <a:noFill/>
            <a:miter lim="800000"/>
            <a:headEnd/>
            <a:tailEnd type="none" w="med" len="med"/>
          </a:ln>
          <a:effectLst/>
        </p:spPr>
      </p:pic>
      <p:sp>
        <p:nvSpPr>
          <p:cNvPr id="6" name="Rectangle 4"/>
          <p:cNvSpPr txBox="1">
            <a:spLocks noChangeArrowheads="1"/>
          </p:cNvSpPr>
          <p:nvPr/>
        </p:nvSpPr>
        <p:spPr bwMode="auto">
          <a:xfrm>
            <a:off x="685800" y="7620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Signal Generator</a:t>
            </a:r>
            <a:r>
              <a:rPr lang="ja-JP" altLang="en-US" sz="1800" kern="0" dirty="0" smtClean="0">
                <a:latin typeface="ＭＳ Ｐゴシック" panose="020B0600070205080204" pitchFamily="50" charset="-128"/>
                <a:ea typeface="ＭＳ Ｐゴシック" panose="020B0600070205080204" pitchFamily="50" charset="-128"/>
              </a:rPr>
              <a:t>ブロックのパラメーターを以下のように設定します。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また</a:t>
            </a:r>
            <a:r>
              <a:rPr lang="ja-JP" altLang="en-US" sz="1800" kern="0" dirty="0" smtClean="0">
                <a:latin typeface="ＭＳ Ｐゴシック" panose="020B0600070205080204" pitchFamily="50" charset="-128"/>
                <a:ea typeface="ＭＳ Ｐゴシック" panose="020B0600070205080204" pitchFamily="50" charset="-128"/>
              </a:rPr>
              <a:t>、コンフィグレーションパラメーターのソルバータイプを「固定ステップ」に変更し、固定ステップサイズ（基本サンプル時間）を</a:t>
            </a:r>
            <a:r>
              <a:rPr lang="en-US" altLang="ja-JP" sz="1800" kern="0" dirty="0" smtClean="0">
                <a:latin typeface="ＭＳ Ｐゴシック" panose="020B0600070205080204" pitchFamily="50" charset="-128"/>
                <a:ea typeface="ＭＳ Ｐゴシック" panose="020B0600070205080204" pitchFamily="50" charset="-128"/>
              </a:rPr>
              <a:t>0.1</a:t>
            </a:r>
            <a:r>
              <a:rPr lang="ja-JP" altLang="en-US" sz="1800" kern="0" dirty="0" smtClean="0">
                <a:latin typeface="ＭＳ Ｐゴシック" panose="020B0600070205080204" pitchFamily="50" charset="-128"/>
                <a:ea typeface="ＭＳ Ｐゴシック" panose="020B0600070205080204" pitchFamily="50" charset="-128"/>
              </a:rPr>
              <a:t>に設定します。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57</a:t>
            </a:fld>
            <a:endParaRPr lang="en-US" altLang="ja-JP">
              <a:solidFill>
                <a:srgbClr val="000000"/>
              </a:solidFill>
              <a:latin typeface="ＭＳ Ｐゴシック" panose="020B0600070205080204" pitchFamily="50" charset="-128"/>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8475" y="2638425"/>
            <a:ext cx="56769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476" y="4288026"/>
            <a:ext cx="5676900" cy="1836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80521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457200" y="7620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シミュレーションを実行すると、下記のような出力になります。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en-US" altLang="ja-JP" sz="1800" kern="0" dirty="0" smtClean="0">
                <a:latin typeface="ＭＳ Ｐゴシック" panose="020B0600070205080204" pitchFamily="50" charset="-128"/>
                <a:ea typeface="ＭＳ Ｐゴシック" panose="020B0600070205080204" pitchFamily="50" charset="-128"/>
              </a:rPr>
              <a:t>Unit Delay1</a:t>
            </a:r>
            <a:r>
              <a:rPr lang="ja-JP" altLang="en-US" sz="1800" kern="0" dirty="0" smtClean="0">
                <a:latin typeface="ＭＳ Ｐゴシック" panose="020B0600070205080204" pitchFamily="50" charset="-128"/>
                <a:ea typeface="ＭＳ Ｐゴシック" panose="020B0600070205080204" pitchFamily="50" charset="-128"/>
              </a:rPr>
              <a:t>と</a:t>
            </a:r>
            <a:r>
              <a:rPr lang="en-US" altLang="ja-JP" sz="1800" kern="0" dirty="0" smtClean="0">
                <a:latin typeface="ＭＳ Ｐゴシック" panose="020B0600070205080204" pitchFamily="50" charset="-128"/>
                <a:ea typeface="ＭＳ Ｐゴシック" panose="020B0600070205080204" pitchFamily="50" charset="-128"/>
              </a:rPr>
              <a:t>Memory1</a:t>
            </a:r>
            <a:r>
              <a:rPr lang="ja-JP" altLang="en-US" sz="1800" kern="0" dirty="0" smtClean="0">
                <a:latin typeface="ＭＳ Ｐゴシック" panose="020B0600070205080204" pitchFamily="50" charset="-128"/>
                <a:ea typeface="ＭＳ Ｐゴシック" panose="020B0600070205080204" pitchFamily="50" charset="-128"/>
              </a:rPr>
              <a:t>が基本信号で、</a:t>
            </a:r>
            <a:r>
              <a:rPr lang="en-US" altLang="ja-JP" sz="1800" kern="0" dirty="0">
                <a:latin typeface="ＭＳ Ｐゴシック" panose="020B0600070205080204" pitchFamily="50" charset="-128"/>
                <a:ea typeface="ＭＳ Ｐゴシック" panose="020B0600070205080204" pitchFamily="50" charset="-128"/>
              </a:rPr>
              <a:t> Unit </a:t>
            </a:r>
            <a:r>
              <a:rPr lang="en-US" altLang="ja-JP" sz="1800" kern="0" dirty="0" smtClean="0">
                <a:latin typeface="ＭＳ Ｐゴシック" panose="020B0600070205080204" pitchFamily="50" charset="-128"/>
                <a:ea typeface="ＭＳ Ｐゴシック" panose="020B0600070205080204" pitchFamily="50" charset="-128"/>
              </a:rPr>
              <a:t>Delay2</a:t>
            </a:r>
            <a:r>
              <a:rPr lang="ja-JP" altLang="en-US" sz="1800" kern="0" dirty="0" smtClean="0">
                <a:latin typeface="ＭＳ Ｐゴシック" panose="020B0600070205080204" pitchFamily="50" charset="-128"/>
                <a:ea typeface="ＭＳ Ｐゴシック" panose="020B0600070205080204" pitchFamily="50" charset="-128"/>
              </a:rPr>
              <a:t>と</a:t>
            </a:r>
            <a:r>
              <a:rPr lang="en-US" altLang="ja-JP" sz="1800" kern="0" dirty="0" smtClean="0">
                <a:latin typeface="ＭＳ Ｐゴシック" panose="020B0600070205080204" pitchFamily="50" charset="-128"/>
                <a:ea typeface="ＭＳ Ｐゴシック" panose="020B0600070205080204" pitchFamily="50" charset="-128"/>
              </a:rPr>
              <a:t>Memory2</a:t>
            </a:r>
            <a:r>
              <a:rPr lang="ja-JP" altLang="en-US" sz="1800" kern="0" dirty="0" smtClean="0">
                <a:latin typeface="ＭＳ Ｐゴシック" panose="020B0600070205080204" pitchFamily="50" charset="-128"/>
                <a:ea typeface="ＭＳ Ｐゴシック" panose="020B0600070205080204" pitchFamily="50" charset="-128"/>
              </a:rPr>
              <a:t>が</a:t>
            </a:r>
            <a:r>
              <a:rPr lang="en-US" altLang="ja-JP" sz="1800" kern="0" dirty="0" smtClean="0">
                <a:latin typeface="ＭＳ Ｐゴシック" panose="020B0600070205080204" pitchFamily="50" charset="-128"/>
                <a:ea typeface="ＭＳ Ｐゴシック" panose="020B0600070205080204" pitchFamily="50" charset="-128"/>
              </a:rPr>
              <a:t>1</a:t>
            </a:r>
            <a:r>
              <a:rPr lang="ja-JP" altLang="en-US" sz="1800" kern="0" dirty="0" smtClean="0">
                <a:latin typeface="ＭＳ Ｐゴシック" panose="020B0600070205080204" pitchFamily="50" charset="-128"/>
                <a:ea typeface="ＭＳ Ｐゴシック" panose="020B0600070205080204" pitchFamily="50" charset="-128"/>
              </a:rPr>
              <a:t>回遅れの信号です。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58</a:t>
            </a:fld>
            <a:endParaRPr lang="en-US" altLang="ja-JP">
              <a:solidFill>
                <a:srgbClr val="000000"/>
              </a:solidFill>
              <a:latin typeface="ＭＳ Ｐゴシック" panose="020B0600070205080204" pitchFamily="50" charset="-128"/>
            </a:endParaRPr>
          </a:p>
        </p:txBody>
      </p:sp>
      <p:sp>
        <p:nvSpPr>
          <p:cNvPr id="8" name="Rectangle 4"/>
          <p:cNvSpPr txBox="1">
            <a:spLocks noChangeArrowheads="1"/>
          </p:cNvSpPr>
          <p:nvPr/>
        </p:nvSpPr>
        <p:spPr bwMode="auto">
          <a:xfrm>
            <a:off x="533400" y="1828800"/>
            <a:ext cx="3048000" cy="2096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動作はどちらも同じですが、</a:t>
            </a:r>
            <a:r>
              <a:rPr lang="en-US" altLang="ja-JP" sz="1800" kern="0" dirty="0" smtClean="0">
                <a:latin typeface="ＭＳ Ｐゴシック" panose="020B0600070205080204" pitchFamily="50" charset="-128"/>
                <a:ea typeface="ＭＳ Ｐゴシック" panose="020B0600070205080204" pitchFamily="50" charset="-128"/>
              </a:rPr>
              <a:t>Memory</a:t>
            </a:r>
            <a:r>
              <a:rPr lang="ja-JP" altLang="en-US" sz="1800" kern="0" dirty="0" smtClean="0">
                <a:latin typeface="ＭＳ Ｐゴシック" panose="020B0600070205080204" pitchFamily="50" charset="-128"/>
                <a:ea typeface="ＭＳ Ｐゴシック" panose="020B0600070205080204" pitchFamily="50" charset="-128"/>
              </a:rPr>
              <a:t>ブロックは可変ステップ、固定ステップのどちらでも使用できるのに対し、</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Unit Delay</a:t>
            </a:r>
            <a:r>
              <a:rPr lang="ja-JP" altLang="en-US" sz="1800" kern="0" dirty="0" smtClean="0">
                <a:latin typeface="ＭＳ Ｐゴシック" panose="020B0600070205080204" pitchFamily="50" charset="-128"/>
                <a:ea typeface="ＭＳ Ｐゴシック" panose="020B0600070205080204" pitchFamily="50" charset="-128"/>
              </a:rPr>
              <a:t>ブロックは、固定ステップでしか使用できません。</a:t>
            </a:r>
            <a:endParaRPr lang="ja-JP" altLang="en-US" sz="1800" kern="0" dirty="0">
              <a:latin typeface="ＭＳ Ｐゴシック" panose="020B0600070205080204" pitchFamily="50" charset="-128"/>
              <a:ea typeface="ＭＳ Ｐゴシック" panose="020B0600070205080204" pitchFamily="50" charset="-128"/>
            </a:endParaRPr>
          </a:p>
        </p:txBody>
      </p:sp>
      <p:pic>
        <p:nvPicPr>
          <p:cNvPr id="9" name="Picture 11"/>
          <p:cNvPicPr>
            <a:picLocks noChangeAspect="1" noChangeArrowheads="1"/>
          </p:cNvPicPr>
          <p:nvPr/>
        </p:nvPicPr>
        <p:blipFill>
          <a:blip r:embed="rId3" cstate="print"/>
          <a:srcRect/>
          <a:stretch>
            <a:fillRect/>
          </a:stretch>
        </p:blipFill>
        <p:spPr bwMode="auto">
          <a:xfrm>
            <a:off x="4191000" y="1743452"/>
            <a:ext cx="4139665" cy="4363055"/>
          </a:xfrm>
          <a:prstGeom prst="rect">
            <a:avLst/>
          </a:prstGeom>
          <a:noFill/>
          <a:ln w="1">
            <a:noFill/>
            <a:miter lim="800000"/>
            <a:headEnd/>
            <a:tailEnd type="none" w="med" len="med"/>
          </a:ln>
          <a:effectLst/>
        </p:spPr>
      </p:pic>
    </p:spTree>
    <p:extLst>
      <p:ext uri="{BB962C8B-B14F-4D97-AF65-F5344CB8AC3E}">
        <p14:creationId xmlns:p14="http://schemas.microsoft.com/office/powerpoint/2010/main" val="26747066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457200" y="762000"/>
            <a:ext cx="8458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補足</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サンプル時間の表示</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モデルウィンドウのメニューから、</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情報表示</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サンプル時間</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すべて</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を選択する</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か、</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サンプル時間</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ボタン　　をクリックすることで、連続系、離散系のブロックが明確</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になり、どのようにモデリングしているのか確認できます。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59</a:t>
            </a:fld>
            <a:endParaRPr lang="en-US" altLang="ja-JP">
              <a:solidFill>
                <a:srgbClr val="000000"/>
              </a:solidFill>
              <a:latin typeface="ＭＳ Ｐゴシック" panose="020B0600070205080204" pitchFamily="50" charset="-128"/>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590800"/>
            <a:ext cx="5170096" cy="2605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1496890"/>
            <a:ext cx="2857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4"/>
          <p:cNvPicPr>
            <a:picLocks noChangeAspect="1" noChangeArrowheads="1"/>
          </p:cNvPicPr>
          <p:nvPr/>
        </p:nvPicPr>
        <p:blipFill>
          <a:blip r:embed="rId5" cstate="print"/>
          <a:srcRect/>
          <a:stretch>
            <a:fillRect/>
          </a:stretch>
        </p:blipFill>
        <p:spPr bwMode="auto">
          <a:xfrm>
            <a:off x="6029872" y="2590800"/>
            <a:ext cx="2769054" cy="2653392"/>
          </a:xfrm>
          <a:prstGeom prst="rect">
            <a:avLst/>
          </a:prstGeom>
          <a:noFill/>
          <a:ln w="1">
            <a:noFill/>
            <a:miter lim="800000"/>
            <a:headEnd/>
            <a:tailEnd type="none" w="med" len="med"/>
          </a:ln>
          <a:effectLst/>
        </p:spPr>
      </p:pic>
    </p:spTree>
    <p:extLst>
      <p:ext uri="{BB962C8B-B14F-4D97-AF65-F5344CB8AC3E}">
        <p14:creationId xmlns:p14="http://schemas.microsoft.com/office/powerpoint/2010/main" val="111641492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457200" y="620713"/>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はじめに</a:t>
            </a:r>
            <a:endParaRPr kumimoji="0" lang="ja-JP" altLang="en-US" dirty="0">
              <a:solidFill>
                <a:schemeClr val="bg2"/>
              </a:solidFill>
              <a:latin typeface="ＭＳ Ｐゴシック" panose="020B0600070205080204" pitchFamily="50" charset="-128"/>
            </a:endParaRPr>
          </a:p>
        </p:txBody>
      </p:sp>
      <p:sp>
        <p:nvSpPr>
          <p:cNvPr id="206851" name="Text Box 3"/>
          <p:cNvSpPr txBox="1">
            <a:spLocks noChangeArrowheads="1"/>
          </p:cNvSpPr>
          <p:nvPr/>
        </p:nvSpPr>
        <p:spPr bwMode="auto">
          <a:xfrm>
            <a:off x="304800" y="1524000"/>
            <a:ext cx="8686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50000"/>
              </a:spcBef>
              <a:buClrTx/>
              <a:buSzTx/>
              <a:buNone/>
            </a:pPr>
            <a:r>
              <a:rPr lang="ja-JP" altLang="en-US" sz="2400" dirty="0" smtClean="0">
                <a:latin typeface="ＭＳ Ｐゴシック" panose="020B0600070205080204" pitchFamily="50" charset="-128"/>
              </a:rPr>
              <a:t>現在の組込み製品のソフトウェアは、半分以上が故障に関する安全のためのロジックで構成されています。</a:t>
            </a:r>
            <a:endParaRPr lang="en-US" altLang="ja-JP" sz="2400" dirty="0" smtClean="0">
              <a:latin typeface="ＭＳ Ｐゴシック" panose="020B0600070205080204" pitchFamily="50" charset="-128"/>
            </a:endParaRPr>
          </a:p>
          <a:p>
            <a:pPr eaLnBrk="1" hangingPunct="1">
              <a:spcBef>
                <a:spcPct val="50000"/>
              </a:spcBef>
              <a:buClrTx/>
              <a:buSzTx/>
              <a:buNone/>
            </a:pPr>
            <a:r>
              <a:rPr lang="ja-JP" altLang="en-US" sz="2400" dirty="0">
                <a:latin typeface="ＭＳ Ｐゴシック" panose="020B0600070205080204" pitchFamily="50" charset="-128"/>
              </a:rPr>
              <a:t>以前</a:t>
            </a:r>
            <a:r>
              <a:rPr lang="ja-JP" altLang="en-US" sz="2400" dirty="0" smtClean="0">
                <a:latin typeface="ＭＳ Ｐゴシック" panose="020B0600070205080204" pitchFamily="50" charset="-128"/>
              </a:rPr>
              <a:t>は、電気回路だけで実現していた制御も、入力信号へのノイズやセンサ故障など、電気回路の保護装置だけでは対応が難しく、ソフトウェアでの制御に変わってきています。</a:t>
            </a:r>
            <a:endParaRPr lang="en-US" altLang="ja-JP" sz="2400" dirty="0" smtClean="0">
              <a:latin typeface="ＭＳ Ｐゴシック" panose="020B0600070205080204" pitchFamily="50" charset="-128"/>
            </a:endParaRPr>
          </a:p>
          <a:p>
            <a:pPr eaLnBrk="1" hangingPunct="1">
              <a:spcBef>
                <a:spcPct val="50000"/>
              </a:spcBef>
              <a:buClrTx/>
              <a:buSzTx/>
              <a:buNone/>
            </a:pPr>
            <a:r>
              <a:rPr lang="ja-JP" altLang="en-US" sz="2400" dirty="0" smtClean="0">
                <a:latin typeface="ＭＳ Ｐゴシック" panose="020B0600070205080204" pitchFamily="50" charset="-128"/>
              </a:rPr>
              <a:t>制御ソフトウェアは、このような故障診断、故障検出の機能により複雑化しており、</a:t>
            </a:r>
            <a:r>
              <a:rPr lang="ja-JP" altLang="en-US" sz="2400" dirty="0">
                <a:latin typeface="ＭＳ Ｐゴシック" panose="020B0600070205080204" pitchFamily="50" charset="-128"/>
              </a:rPr>
              <a:t>従来</a:t>
            </a:r>
            <a:r>
              <a:rPr lang="ja-JP" altLang="en-US" sz="2400" dirty="0" smtClean="0">
                <a:latin typeface="ＭＳ Ｐゴシック" panose="020B0600070205080204" pitchFamily="50" charset="-128"/>
              </a:rPr>
              <a:t>の開発手法では限界があります。そこで、新たな開発手法として</a:t>
            </a:r>
            <a:r>
              <a:rPr lang="en-US" altLang="ja-JP" sz="2400" dirty="0" smtClean="0">
                <a:latin typeface="ＭＳ Ｐゴシック" panose="020B0600070205080204" pitchFamily="50" charset="-128"/>
              </a:rPr>
              <a:t>MBD</a:t>
            </a:r>
            <a:r>
              <a:rPr lang="ja-JP" altLang="en-US" sz="2400" dirty="0" smtClean="0">
                <a:latin typeface="ＭＳ Ｐゴシック" panose="020B0600070205080204" pitchFamily="50" charset="-128"/>
              </a:rPr>
              <a:t>（</a:t>
            </a:r>
            <a:r>
              <a:rPr lang="en-US" altLang="ja-JP" sz="2400" u="sng" dirty="0" err="1" smtClean="0">
                <a:latin typeface="ＭＳ Ｐゴシック" panose="020B0600070205080204" pitchFamily="50" charset="-128"/>
              </a:rPr>
              <a:t>M</a:t>
            </a:r>
            <a:r>
              <a:rPr lang="en-US" altLang="ja-JP" sz="2400" dirty="0" err="1" smtClean="0">
                <a:latin typeface="ＭＳ Ｐゴシック" panose="020B0600070205080204" pitchFamily="50" charset="-128"/>
              </a:rPr>
              <a:t>odel</a:t>
            </a:r>
            <a:r>
              <a:rPr lang="en-US" altLang="ja-JP" sz="2400" u="sng" dirty="0" err="1" smtClean="0">
                <a:latin typeface="ＭＳ Ｐゴシック" panose="020B0600070205080204" pitchFamily="50" charset="-128"/>
              </a:rPr>
              <a:t>B</a:t>
            </a:r>
            <a:r>
              <a:rPr lang="en-US" altLang="ja-JP" sz="2400" dirty="0" err="1" smtClean="0">
                <a:latin typeface="ＭＳ Ｐゴシック" panose="020B0600070205080204" pitchFamily="50" charset="-128"/>
              </a:rPr>
              <a:t>ased</a:t>
            </a:r>
            <a:r>
              <a:rPr lang="en-US" altLang="ja-JP" sz="2400" u="sng" dirty="0" err="1" smtClean="0">
                <a:latin typeface="ＭＳ Ｐゴシック" panose="020B0600070205080204" pitchFamily="50" charset="-128"/>
              </a:rPr>
              <a:t>D</a:t>
            </a:r>
            <a:r>
              <a:rPr lang="en-US" altLang="ja-JP" sz="2400" dirty="0" err="1" smtClean="0">
                <a:latin typeface="ＭＳ Ｐゴシック" panose="020B0600070205080204" pitchFamily="50" charset="-128"/>
              </a:rPr>
              <a:t>evelopment</a:t>
            </a:r>
            <a:r>
              <a:rPr lang="en-US" altLang="ja-JP" sz="2400" dirty="0" smtClean="0">
                <a:latin typeface="ＭＳ Ｐゴシック" panose="020B0600070205080204" pitchFamily="50" charset="-128"/>
              </a:rPr>
              <a:t>)</a:t>
            </a:r>
            <a:r>
              <a:rPr lang="ja-JP" altLang="en-US" sz="2400" dirty="0" smtClean="0">
                <a:latin typeface="ＭＳ Ｐゴシック" panose="020B0600070205080204" pitchFamily="50" charset="-128"/>
              </a:rPr>
              <a:t>：モデルベース開発が実施されるようになってきました。</a:t>
            </a:r>
            <a:endParaRPr lang="en-US" altLang="ja-JP" sz="2400" dirty="0" smtClean="0">
              <a:latin typeface="ＭＳ Ｐゴシック" panose="020B0600070205080204" pitchFamily="50" charset="-128"/>
            </a:endParaRPr>
          </a:p>
          <a:p>
            <a:pPr eaLnBrk="1" hangingPunct="1">
              <a:spcBef>
                <a:spcPct val="50000"/>
              </a:spcBef>
              <a:buClrTx/>
              <a:buSzTx/>
              <a:buNone/>
            </a:pPr>
            <a:r>
              <a:rPr lang="ja-JP" altLang="en-US" sz="2400" dirty="0" smtClean="0">
                <a:solidFill>
                  <a:schemeClr val="bg2"/>
                </a:solidFill>
                <a:latin typeface="ＭＳ Ｐゴシック" panose="020B0600070205080204" pitchFamily="50" charset="-128"/>
              </a:rPr>
              <a:t>　　　</a:t>
            </a:r>
            <a:endParaRPr lang="en-US" altLang="ja-JP" sz="24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a:t>
            </a:fld>
            <a:endParaRPr lang="en-US" altLang="ja-JP">
              <a:solidFill>
                <a:srgbClr val="000000"/>
              </a:solidFill>
              <a:latin typeface="ＭＳ Ｐゴシック" panose="020B0600070205080204" pitchFamily="50" charset="-128"/>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457200" y="762000"/>
            <a:ext cx="8458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補足</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代数ループ</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ja-JP" altLang="en-US" sz="1800" kern="0" dirty="0">
                <a:latin typeface="ＭＳ Ｐゴシック" panose="020B0600070205080204" pitchFamily="50" charset="-128"/>
                <a:ea typeface="ＭＳ Ｐゴシック" panose="020B0600070205080204" pitchFamily="50" charset="-128"/>
              </a:rPr>
              <a:t>　</a:t>
            </a:r>
            <a:r>
              <a:rPr lang="ja-JP" altLang="en-US" sz="1800" kern="0" dirty="0" smtClean="0">
                <a:latin typeface="ＭＳ Ｐゴシック" panose="020B0600070205080204" pitchFamily="50" charset="-128"/>
                <a:ea typeface="ＭＳ Ｐゴシック" panose="020B0600070205080204" pitchFamily="50" charset="-128"/>
              </a:rPr>
              <a:t>下記に示すモデル</a:t>
            </a:r>
            <a:r>
              <a:rPr lang="en-US" altLang="ja-JP" sz="1800" kern="0" dirty="0" smtClean="0">
                <a:latin typeface="ＭＳ Ｐゴシック" panose="020B0600070205080204" pitchFamily="50" charset="-128"/>
                <a:ea typeface="ＭＳ Ｐゴシック" panose="020B0600070205080204" pitchFamily="50" charset="-128"/>
              </a:rPr>
              <a:t>1</a:t>
            </a:r>
            <a:r>
              <a:rPr lang="ja-JP" altLang="en-US" sz="1800" kern="0" dirty="0" smtClean="0">
                <a:latin typeface="ＭＳ Ｐゴシック" panose="020B0600070205080204" pitchFamily="50" charset="-128"/>
                <a:ea typeface="ＭＳ Ｐゴシック" panose="020B0600070205080204" pitchFamily="50" charset="-128"/>
              </a:rPr>
              <a:t>を式で表すと「Ｙ＝Ｙ＋Ｘ」となり、</a:t>
            </a:r>
            <a:r>
              <a:rPr lang="en-US" altLang="ja-JP" sz="1800" kern="0" dirty="0" smtClean="0">
                <a:latin typeface="ＭＳ Ｐゴシック" panose="020B0600070205080204" pitchFamily="50" charset="-128"/>
                <a:ea typeface="ＭＳ Ｐゴシック" panose="020B0600070205080204" pitchFamily="50" charset="-128"/>
              </a:rPr>
              <a:t>C</a:t>
            </a:r>
            <a:r>
              <a:rPr lang="ja-JP" altLang="en-US" sz="1800" kern="0" dirty="0" smtClean="0">
                <a:latin typeface="ＭＳ Ｐゴシック" panose="020B0600070205080204" pitchFamily="50" charset="-128"/>
                <a:ea typeface="ＭＳ Ｐゴシック" panose="020B0600070205080204" pitchFamily="50" charset="-128"/>
              </a:rPr>
              <a:t>言語的には特に問題ありませんが、</a:t>
            </a:r>
            <a:r>
              <a:rPr lang="en-US" altLang="ja-JP" sz="1800" kern="0" dirty="0" smtClean="0">
                <a:latin typeface="ＭＳ Ｐゴシック" panose="020B0600070205080204" pitchFamily="50" charset="-128"/>
                <a:ea typeface="ＭＳ Ｐゴシック" panose="020B0600070205080204" pitchFamily="50" charset="-128"/>
              </a:rPr>
              <a:t>ACG</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Auto Code Generation</a:t>
            </a:r>
            <a:r>
              <a:rPr lang="ja-JP" altLang="en-US" sz="1800" kern="0" dirty="0" smtClean="0">
                <a:latin typeface="ＭＳ Ｐゴシック" panose="020B0600070205080204" pitchFamily="50" charset="-128"/>
                <a:ea typeface="ＭＳ Ｐゴシック" panose="020B0600070205080204" pitchFamily="50" charset="-128"/>
              </a:rPr>
              <a:t>）を使用するモデルを作成する場合、サポートされません。</a:t>
            </a:r>
            <a:r>
              <a:rPr lang="en-US" altLang="ja-JP" sz="1800" kern="0" dirty="0" smtClean="0">
                <a:latin typeface="ＭＳ Ｐゴシック" panose="020B0600070205080204" pitchFamily="50" charset="-128"/>
                <a:ea typeface="ＭＳ Ｐゴシック" panose="020B0600070205080204" pitchFamily="50" charset="-128"/>
              </a:rPr>
              <a:t>ACG</a:t>
            </a:r>
            <a:r>
              <a:rPr lang="ja-JP" altLang="en-US" sz="1800" kern="0" dirty="0" smtClean="0">
                <a:latin typeface="ＭＳ Ｐゴシック" panose="020B0600070205080204" pitchFamily="50" charset="-128"/>
                <a:ea typeface="ＭＳ Ｐゴシック" panose="020B0600070205080204" pitchFamily="50" charset="-128"/>
              </a:rPr>
              <a:t>を使用するモデルを作成する場合は、モデル</a:t>
            </a:r>
            <a:r>
              <a:rPr lang="en-US" altLang="ja-JP" sz="1800" kern="0" dirty="0" smtClean="0">
                <a:latin typeface="ＭＳ Ｐゴシック" panose="020B0600070205080204" pitchFamily="50" charset="-128"/>
                <a:ea typeface="ＭＳ Ｐゴシック" panose="020B0600070205080204" pitchFamily="50" charset="-128"/>
              </a:rPr>
              <a:t>2</a:t>
            </a:r>
            <a:r>
              <a:rPr lang="ja-JP" altLang="en-US" sz="1800" kern="0" dirty="0" err="1" smtClean="0">
                <a:latin typeface="ＭＳ Ｐゴシック" panose="020B0600070205080204" pitchFamily="50" charset="-128"/>
                <a:ea typeface="ＭＳ Ｐゴシック" panose="020B0600070205080204" pitchFamily="50" charset="-128"/>
              </a:rPr>
              <a:t>のように</a:t>
            </a:r>
            <a:r>
              <a:rPr lang="ja-JP" altLang="en-US" sz="1800" kern="0" dirty="0" smtClean="0">
                <a:latin typeface="ＭＳ Ｐゴシック" panose="020B0600070205080204" pitchFamily="50" charset="-128"/>
                <a:ea typeface="ＭＳ Ｐゴシック" panose="020B0600070205080204" pitchFamily="50" charset="-128"/>
              </a:rPr>
              <a:t>前回値と今回値を明確にする必要があります。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ja-JP" altLang="en-US" sz="1800" kern="0" dirty="0" smtClean="0">
                <a:latin typeface="ＭＳ Ｐゴシック" panose="020B0600070205080204" pitchFamily="50" charset="-128"/>
                <a:ea typeface="ＭＳ Ｐゴシック" panose="020B0600070205080204" pitchFamily="50" charset="-128"/>
              </a:rPr>
              <a:t>モデル</a:t>
            </a:r>
            <a:r>
              <a:rPr lang="en-US" altLang="ja-JP" sz="1800" kern="0" dirty="0" smtClean="0">
                <a:latin typeface="ＭＳ Ｐゴシック" panose="020B0600070205080204" pitchFamily="50" charset="-128"/>
                <a:ea typeface="ＭＳ Ｐゴシック" panose="020B0600070205080204" pitchFamily="50" charset="-128"/>
              </a:rPr>
              <a:t>2</a:t>
            </a:r>
            <a:r>
              <a:rPr lang="ja-JP" altLang="en-US" sz="1800" kern="0" dirty="0" smtClean="0">
                <a:latin typeface="ＭＳ Ｐゴシック" panose="020B0600070205080204" pitchFamily="50" charset="-128"/>
                <a:ea typeface="ＭＳ Ｐゴシック" panose="020B0600070205080204" pitchFamily="50" charset="-128"/>
              </a:rPr>
              <a:t>は、「Ｙ（ｎ）＝Ｙ（ｎ－１）＋Ｘ」となり、前回値と今回値が明確になります。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（ｎ）が今回値　　（ｎ－１）が前回値</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60</a:t>
            </a:fld>
            <a:endParaRPr lang="en-US" altLang="ja-JP">
              <a:solidFill>
                <a:srgbClr val="000000"/>
              </a:solidFill>
              <a:latin typeface="ＭＳ Ｐゴシック" panose="020B0600070205080204" pitchFamily="50" charset="-128"/>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702844"/>
            <a:ext cx="3853527" cy="1433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3670788"/>
            <a:ext cx="3680920" cy="2185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4"/>
          <p:cNvSpPr txBox="1">
            <a:spLocks noChangeArrowheads="1"/>
          </p:cNvSpPr>
          <p:nvPr/>
        </p:nvSpPr>
        <p:spPr bwMode="auto">
          <a:xfrm>
            <a:off x="1850563" y="5807135"/>
            <a:ext cx="2111837" cy="51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lgn="ctr">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モデル</a:t>
            </a:r>
            <a:r>
              <a:rPr lang="en-US" altLang="ja-JP" sz="1800" kern="0" dirty="0" smtClean="0">
                <a:latin typeface="ＭＳ Ｐゴシック" panose="020B0600070205080204" pitchFamily="50" charset="-128"/>
                <a:ea typeface="ＭＳ Ｐゴシック" panose="020B0600070205080204" pitchFamily="50" charset="-128"/>
              </a:rPr>
              <a:t>1</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11" name="Rectangle 4"/>
          <p:cNvSpPr txBox="1">
            <a:spLocks noChangeArrowheads="1"/>
          </p:cNvSpPr>
          <p:nvPr/>
        </p:nvSpPr>
        <p:spPr bwMode="auto">
          <a:xfrm>
            <a:off x="5737541" y="5913467"/>
            <a:ext cx="2111837" cy="51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lgn="ctr">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モデル</a:t>
            </a:r>
            <a:r>
              <a:rPr lang="en-US" altLang="ja-JP" sz="1800" kern="0" dirty="0" smtClean="0">
                <a:latin typeface="ＭＳ Ｐゴシック" panose="020B0600070205080204" pitchFamily="50" charset="-128"/>
                <a:ea typeface="ＭＳ Ｐゴシック" panose="020B0600070205080204" pitchFamily="50" charset="-128"/>
              </a:rPr>
              <a:t>2</a:t>
            </a:r>
            <a:endParaRPr lang="ja-JP" altLang="en-US" sz="1800" kern="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75588009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457200" y="7620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補足</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ブロックの回転</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ja-JP" altLang="en-US" sz="1800" kern="0" dirty="0" smtClean="0">
                <a:latin typeface="ＭＳ Ｐゴシック" panose="020B0600070205080204" pitchFamily="50" charset="-128"/>
                <a:ea typeface="ＭＳ Ｐゴシック" panose="020B0600070205080204" pitchFamily="50" charset="-128"/>
              </a:rPr>
              <a:t>前頁のモデルでは、</a:t>
            </a:r>
            <a:r>
              <a:rPr lang="en-US" altLang="ja-JP" sz="1800" kern="0" dirty="0" smtClean="0">
                <a:latin typeface="ＭＳ Ｐゴシック" panose="020B0600070205080204" pitchFamily="50" charset="-128"/>
                <a:ea typeface="ＭＳ Ｐゴシック" panose="020B0600070205080204" pitchFamily="50" charset="-128"/>
              </a:rPr>
              <a:t>Unit Delay</a:t>
            </a:r>
            <a:r>
              <a:rPr lang="ja-JP" altLang="en-US" sz="1800" kern="0" dirty="0" smtClean="0">
                <a:latin typeface="ＭＳ Ｐゴシック" panose="020B0600070205080204" pitchFamily="50" charset="-128"/>
                <a:ea typeface="ＭＳ Ｐゴシック" panose="020B0600070205080204" pitchFamily="50" charset="-128"/>
              </a:rPr>
              <a:t>ブロックが逆向きになっていました。</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ja-JP" altLang="en-US" sz="1800" kern="0" dirty="0" smtClean="0">
                <a:latin typeface="ＭＳ Ｐゴシック" panose="020B0600070205080204" pitchFamily="50" charset="-128"/>
                <a:ea typeface="ＭＳ Ｐゴシック" panose="020B0600070205080204" pitchFamily="50" charset="-128"/>
              </a:rPr>
              <a:t>ブロックを回転させたい場合</a:t>
            </a:r>
            <a:r>
              <a:rPr lang="ja-JP" altLang="en-US" sz="1800" kern="0" dirty="0">
                <a:latin typeface="ＭＳ Ｐゴシック" panose="020B0600070205080204" pitchFamily="50" charset="-128"/>
                <a:ea typeface="ＭＳ Ｐゴシック" panose="020B0600070205080204" pitchFamily="50" charset="-128"/>
              </a:rPr>
              <a:t>は</a:t>
            </a:r>
            <a:r>
              <a:rPr lang="ja-JP" altLang="en-US" sz="1800" kern="0" dirty="0" smtClean="0">
                <a:latin typeface="ＭＳ Ｐゴシック" panose="020B0600070205080204" pitchFamily="50" charset="-128"/>
                <a:ea typeface="ＭＳ Ｐゴシック" panose="020B0600070205080204" pitchFamily="50" charset="-128"/>
              </a:rPr>
              <a:t>、回転させるブロックを選択し、</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ブロック線図</a:t>
            </a:r>
            <a:r>
              <a:rPr lang="en-US" altLang="ja-JP" sz="1800" kern="0" dirty="0" smtClean="0">
                <a:latin typeface="ＭＳ Ｐゴシック" panose="020B0600070205080204" pitchFamily="50" charset="-128"/>
                <a:ea typeface="ＭＳ Ｐゴシック" panose="020B0600070205080204" pitchFamily="50" charset="-128"/>
              </a:rPr>
              <a:t>(R)]</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回転と反転</a:t>
            </a:r>
            <a:r>
              <a:rPr lang="en-US" altLang="ja-JP" sz="1800" kern="0" dirty="0" smtClean="0">
                <a:latin typeface="ＭＳ Ｐゴシック" panose="020B0600070205080204" pitchFamily="50" charset="-128"/>
                <a:ea typeface="ＭＳ Ｐゴシック" panose="020B0600070205080204" pitchFamily="50" charset="-128"/>
              </a:rPr>
              <a:t>(R)]</a:t>
            </a:r>
            <a:r>
              <a:rPr lang="ja-JP" altLang="en-US" sz="1800" kern="0" dirty="0" smtClean="0">
                <a:latin typeface="ＭＳ Ｐゴシック" panose="020B0600070205080204" pitchFamily="50" charset="-128"/>
                <a:ea typeface="ＭＳ Ｐゴシック" panose="020B0600070205080204" pitchFamily="50" charset="-128"/>
              </a:rPr>
              <a:t>で、ブロックの回転が行えます。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None/>
            </a:pPr>
            <a:r>
              <a:rPr lang="ja-JP" altLang="en-US" sz="1800" kern="0" dirty="0">
                <a:latin typeface="ＭＳ Ｐゴシック" panose="020B0600070205080204" pitchFamily="50" charset="-128"/>
                <a:ea typeface="ＭＳ Ｐゴシック" panose="020B0600070205080204" pitchFamily="50" charset="-128"/>
              </a:rPr>
              <a:t>また</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err="1" smtClean="0">
                <a:latin typeface="ＭＳ Ｐゴシック" panose="020B0600070205080204" pitchFamily="50" charset="-128"/>
                <a:ea typeface="ＭＳ Ｐゴシック" panose="020B0600070205080204" pitchFamily="50" charset="-128"/>
              </a:rPr>
              <a:t>Ctrl+i</a:t>
            </a:r>
            <a:r>
              <a:rPr lang="ja-JP" altLang="en-US" sz="1800" kern="0" dirty="0" err="1" smtClean="0">
                <a:latin typeface="ＭＳ Ｐゴシック" panose="020B0600070205080204" pitchFamily="50" charset="-128"/>
                <a:ea typeface="ＭＳ Ｐゴシック" panose="020B0600070205080204" pitchFamily="50" charset="-128"/>
              </a:rPr>
              <a:t>、</a:t>
            </a:r>
            <a:r>
              <a:rPr lang="en-US" altLang="ja-JP" sz="1800" kern="0" dirty="0" err="1" smtClean="0">
                <a:latin typeface="ＭＳ Ｐゴシック" panose="020B0600070205080204" pitchFamily="50" charset="-128"/>
                <a:ea typeface="ＭＳ Ｐゴシック" panose="020B0600070205080204" pitchFamily="50" charset="-128"/>
              </a:rPr>
              <a:t>Ctrl+r</a:t>
            </a:r>
            <a:r>
              <a:rPr lang="ja-JP" altLang="en-US" sz="1800" kern="0" dirty="0" smtClean="0">
                <a:latin typeface="ＭＳ Ｐゴシック" panose="020B0600070205080204" pitchFamily="50" charset="-128"/>
                <a:ea typeface="ＭＳ Ｐゴシック" panose="020B0600070205080204" pitchFamily="50" charset="-128"/>
              </a:rPr>
              <a:t>でもブロックの回転は行えますが、</a:t>
            </a:r>
            <a:r>
              <a:rPr lang="en-US" altLang="ja-JP" sz="1800" kern="0" dirty="0" err="1" smtClean="0">
                <a:latin typeface="ＭＳ Ｐゴシック" panose="020B0600070205080204" pitchFamily="50" charset="-128"/>
                <a:ea typeface="ＭＳ Ｐゴシック" panose="020B0600070205080204" pitchFamily="50" charset="-128"/>
              </a:rPr>
              <a:t>Ctrl+r</a:t>
            </a:r>
            <a:r>
              <a:rPr lang="ja-JP" altLang="en-US" sz="1800" kern="0" dirty="0" smtClean="0">
                <a:latin typeface="ＭＳ Ｐゴシック" panose="020B0600070205080204" pitchFamily="50" charset="-128"/>
                <a:ea typeface="ＭＳ Ｐゴシック" panose="020B0600070205080204" pitchFamily="50" charset="-128"/>
              </a:rPr>
              <a:t>による回転は、ブロック名の表示が左右や上側にくるため、好ましくありません。</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61</a:t>
            </a:fld>
            <a:endParaRPr lang="en-US" altLang="ja-JP">
              <a:solidFill>
                <a:srgbClr val="000000"/>
              </a:solidFill>
              <a:latin typeface="ＭＳ Ｐゴシック" panose="020B060007020508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455640769"/>
              </p:ext>
            </p:extLst>
          </p:nvPr>
        </p:nvGraphicFramePr>
        <p:xfrm>
          <a:off x="990600" y="2819399"/>
          <a:ext cx="7315200" cy="3730323"/>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gridCol w="1752600">
                  <a:extLst>
                    <a:ext uri="{9D8B030D-6E8A-4147-A177-3AD203B41FA5}">
                      <a16:colId xmlns:a16="http://schemas.microsoft.com/office/drawing/2014/main" xmlns="" val="20004"/>
                    </a:ext>
                  </a:extLst>
                </a:gridCol>
              </a:tblGrid>
              <a:tr h="630908">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元の位置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90°</a:t>
                      </a:r>
                      <a:r>
                        <a:rPr kumimoji="1" lang="ja-JP" altLang="en-US" dirty="0" smtClean="0"/>
                        <a:t>回転</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180°</a:t>
                      </a:r>
                      <a:r>
                        <a:rPr kumimoji="1" lang="ja-JP" altLang="en-US" dirty="0" smtClean="0"/>
                        <a:t>回転</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270°</a:t>
                      </a:r>
                      <a:r>
                        <a:rPr kumimoji="1" lang="ja-JP" altLang="en-US" dirty="0" smtClean="0"/>
                        <a:t>回転</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636375">
                <a:tc>
                  <a:txBody>
                    <a:bodyPr/>
                    <a:lstStyle/>
                    <a:p>
                      <a:r>
                        <a:rPr kumimoji="1" lang="en-US" altLang="ja-JP" dirty="0" err="1" smtClean="0"/>
                        <a:t>Ctrl+r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en-US" altLang="ja-JP" dirty="0" smtClean="0"/>
                    </a:p>
                    <a:p>
                      <a:pPr algn="ctr"/>
                      <a:endParaRPr kumimoji="1" lang="en-US" altLang="ja-JP" dirty="0" smtClean="0"/>
                    </a:p>
                    <a:p>
                      <a:pPr algn="ctr"/>
                      <a:endParaRPr kumimoji="1" lang="en-US" altLang="ja-JP" dirty="0" smtClean="0"/>
                    </a:p>
                    <a:p>
                      <a:pPr algn="l"/>
                      <a:r>
                        <a:rPr kumimoji="1" lang="ja-JP" altLang="en-US" dirty="0" smtClean="0"/>
                        <a:t>ブロック名が左にくる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dirty="0" smtClean="0"/>
                    </a:p>
                    <a:p>
                      <a:endParaRPr kumimoji="1" lang="en-US" altLang="ja-JP" dirty="0" smtClean="0"/>
                    </a:p>
                    <a:p>
                      <a:endParaRPr kumimoji="1" lang="en-US" altLang="ja-JP" dirty="0" smtClean="0"/>
                    </a:p>
                    <a:p>
                      <a:r>
                        <a:rPr kumimoji="1" lang="ja-JP" altLang="en-US" dirty="0" smtClean="0"/>
                        <a:t>ブロック名が上にくる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dirty="0" smtClean="0"/>
                    </a:p>
                    <a:p>
                      <a:endParaRPr kumimoji="1" lang="en-US" altLang="ja-JP" dirty="0" smtClean="0"/>
                    </a:p>
                    <a:p>
                      <a:endParaRPr kumimoji="1" lang="en-US" altLang="ja-JP" dirty="0" smtClean="0"/>
                    </a:p>
                    <a:p>
                      <a:r>
                        <a:rPr kumimoji="1" lang="ja-JP" altLang="en-US" dirty="0" smtClean="0"/>
                        <a:t>ブロック名が右にくる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329555">
                <a:tc>
                  <a:txBody>
                    <a:bodyPr/>
                    <a:lstStyle/>
                    <a:p>
                      <a:r>
                        <a:rPr kumimoji="1" lang="en-US" altLang="ja-JP" dirty="0" err="1" smtClean="0"/>
                        <a:t>Ctrl+i</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dirty="0"/>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dirty="0" smtClean="0"/>
                    </a:p>
                    <a:p>
                      <a:endParaRPr kumimoji="1" lang="en-US" altLang="ja-JP" dirty="0" smtClean="0"/>
                    </a:p>
                    <a:p>
                      <a:endParaRPr kumimoji="1" lang="en-US" altLang="ja-JP" dirty="0" smtClean="0"/>
                    </a:p>
                    <a:p>
                      <a:r>
                        <a:rPr kumimoji="1" lang="ja-JP" altLang="en-US" dirty="0" smtClean="0"/>
                        <a:t>ブロック名は下に表示される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568031"/>
            <a:ext cx="762000" cy="788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1331" y="3571622"/>
            <a:ext cx="1045835" cy="61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04884" y="3505200"/>
            <a:ext cx="814916" cy="828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4200" y="3590925"/>
            <a:ext cx="8667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2387" y="5105400"/>
            <a:ext cx="831849" cy="818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912155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3"/>
          <a:srcRect l="8033" t="41526" r="4534" b="14406"/>
          <a:stretch/>
        </p:blipFill>
        <p:spPr>
          <a:xfrm>
            <a:off x="1219200" y="3765684"/>
            <a:ext cx="7204295" cy="1873116"/>
          </a:xfrm>
          <a:prstGeom prst="rect">
            <a:avLst/>
          </a:prstGeom>
        </p:spPr>
      </p:pic>
      <p:sp>
        <p:nvSpPr>
          <p:cNvPr id="5" name="Rectangle 4"/>
          <p:cNvSpPr txBox="1">
            <a:spLocks noChangeArrowheads="1"/>
          </p:cNvSpPr>
          <p:nvPr/>
        </p:nvSpPr>
        <p:spPr bwMode="auto">
          <a:xfrm>
            <a:off x="533400" y="6858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sz="2800" kern="0">
                <a:latin typeface="ＭＳ Ｐゴシック" panose="020B0600070205080204" pitchFamily="50" charset="-128"/>
                <a:ea typeface="ＭＳ Ｐゴシック" panose="020B0600070205080204" pitchFamily="50" charset="-128"/>
              </a:rPr>
              <a:t>4.6.4 Logical Operator</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1219200"/>
            <a:ext cx="8007788" cy="114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sz="1800" kern="0">
                <a:latin typeface="ＭＳ Ｐゴシック" panose="020B0600070205080204" pitchFamily="50" charset="-128"/>
                <a:ea typeface="ＭＳ Ｐゴシック" panose="020B0600070205080204" pitchFamily="50" charset="-128"/>
              </a:rPr>
              <a:t>Logical Operator</a:t>
            </a:r>
            <a:r>
              <a:rPr lang="ja-JP" altLang="en-US" sz="1800" kern="0" smtClean="0">
                <a:latin typeface="ＭＳ Ｐゴシック" panose="020B0600070205080204" pitchFamily="50" charset="-128"/>
                <a:ea typeface="ＭＳ Ｐゴシック" panose="020B0600070205080204" pitchFamily="50" charset="-128"/>
              </a:rPr>
              <a:t>ブロックは、論理演算子</a:t>
            </a:r>
            <a:r>
              <a:rPr lang="ja-JP" altLang="en-US" sz="1800" kern="0" dirty="0" smtClean="0">
                <a:latin typeface="ＭＳ Ｐゴシック" panose="020B0600070205080204" pitchFamily="50" charset="-128"/>
                <a:ea typeface="ＭＳ Ｐゴシック" panose="020B0600070205080204" pitchFamily="50" charset="-128"/>
              </a:rPr>
              <a:t>です。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出力型は、</a:t>
            </a:r>
            <a:r>
              <a:rPr lang="en-US" altLang="ja-JP" sz="1800" kern="0" dirty="0" err="1" smtClean="0">
                <a:latin typeface="ＭＳ Ｐゴシック" panose="020B0600070205080204" pitchFamily="50" charset="-128"/>
                <a:ea typeface="ＭＳ Ｐゴシック" panose="020B0600070205080204" pitchFamily="50" charset="-128"/>
              </a:rPr>
              <a:t>boolean</a:t>
            </a:r>
            <a:r>
              <a:rPr lang="ja-JP" altLang="en-US" sz="1800" kern="0" dirty="0" smtClean="0">
                <a:latin typeface="ＭＳ Ｐゴシック" panose="020B0600070205080204" pitchFamily="50" charset="-128"/>
                <a:ea typeface="ＭＳ Ｐゴシック" panose="020B0600070205080204" pitchFamily="50" charset="-128"/>
              </a:rPr>
              <a:t>型で出力します。（</a:t>
            </a:r>
            <a:r>
              <a:rPr lang="en-US" altLang="ja-JP" sz="1800" kern="0" dirty="0" smtClean="0">
                <a:latin typeface="ＭＳ Ｐゴシック" panose="020B0600070205080204" pitchFamily="50" charset="-128"/>
                <a:ea typeface="ＭＳ Ｐゴシック" panose="020B0600070205080204" pitchFamily="50" charset="-128"/>
              </a:rPr>
              <a:t>false=0,true=1</a:t>
            </a:r>
            <a:r>
              <a:rPr lang="ja-JP" altLang="en-US" sz="1800" kern="0" dirty="0" smtClean="0">
                <a:latin typeface="ＭＳ Ｐゴシック" panose="020B0600070205080204" pitchFamily="50" charset="-128"/>
                <a:ea typeface="ＭＳ Ｐゴシック" panose="020B0600070205080204" pitchFamily="50" charset="-128"/>
              </a:rPr>
              <a:t>）</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下記ブロックを使ってモデルを作成します。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2360474"/>
            <a:ext cx="7855388" cy="3964126"/>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14400" y="2360474"/>
            <a:ext cx="7467600" cy="923330"/>
          </a:xfrm>
          <a:prstGeom prst="rect">
            <a:avLst/>
          </a:prstGeom>
          <a:noFill/>
        </p:spPr>
        <p:txBody>
          <a:bodyPr wrap="square" rtlCol="0">
            <a:spAutoFit/>
          </a:bodyPr>
          <a:lstStyle/>
          <a:p>
            <a:pPr algn="l"/>
            <a:r>
              <a:rPr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Simulink/Sources/Constant</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Simulink/Logic and </a:t>
            </a:r>
            <a:r>
              <a:rPr lang="en-US" altLang="ja-JP" smtClean="0">
                <a:latin typeface="ＭＳ Ｐゴシック" panose="020B0600070205080204" pitchFamily="50" charset="-128"/>
              </a:rPr>
              <a:t>Bit </a:t>
            </a:r>
            <a:r>
              <a:rPr lang="en-US" altLang="ja-JP">
                <a:latin typeface="ＭＳ Ｐゴシック" panose="020B0600070205080204" pitchFamily="50" charset="-128"/>
              </a:rPr>
              <a:t>Operations/Logical Operator</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Simulink/Sinks/Display</a:t>
            </a:r>
            <a:endParaRPr kumimoji="1" lang="ja-JP" altLang="en-US"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62</a:t>
            </a:fld>
            <a:endParaRPr lang="en-US" altLang="ja-JP">
              <a:solidFill>
                <a:srgbClr val="000000"/>
              </a:solidFill>
              <a:latin typeface="ＭＳ Ｐゴシック" panose="020B0600070205080204" pitchFamily="50" charset="-128"/>
            </a:endParaRPr>
          </a:p>
        </p:txBody>
      </p:sp>
      <p:sp>
        <p:nvSpPr>
          <p:cNvPr id="9" name="テキスト ボックス 8"/>
          <p:cNvSpPr txBox="1"/>
          <p:nvPr/>
        </p:nvSpPr>
        <p:spPr>
          <a:xfrm>
            <a:off x="3463706" y="5791200"/>
            <a:ext cx="3699094" cy="646331"/>
          </a:xfrm>
          <a:prstGeom prst="rect">
            <a:avLst/>
          </a:prstGeom>
          <a:solidFill>
            <a:schemeClr val="bg1"/>
          </a:solidFill>
          <a:ln w="28575">
            <a:solidFill>
              <a:srgbClr val="002060"/>
            </a:solidFill>
          </a:ln>
        </p:spPr>
        <p:txBody>
          <a:bodyPr wrap="square" rtlCol="0">
            <a:spAutoFit/>
          </a:bodyPr>
          <a:lstStyle/>
          <a:p>
            <a:r>
              <a:rPr lang="ja-JP" altLang="en-US" b="1" dirty="0" smtClean="0">
                <a:latin typeface="ＭＳ Ｐゴシック" panose="020B0600070205080204" pitchFamily="50" charset="-128"/>
              </a:rPr>
              <a:t>上側（第</a:t>
            </a:r>
            <a:r>
              <a:rPr lang="en-US" altLang="ja-JP" b="1" dirty="0" smtClean="0">
                <a:latin typeface="ＭＳ Ｐゴシック" panose="020B0600070205080204" pitchFamily="50" charset="-128"/>
              </a:rPr>
              <a:t>1</a:t>
            </a:r>
            <a:r>
              <a:rPr lang="ja-JP" altLang="en-US" b="1" dirty="0" smtClean="0">
                <a:latin typeface="ＭＳ Ｐゴシック" panose="020B0600070205080204" pitchFamily="50" charset="-128"/>
              </a:rPr>
              <a:t>入力）が真値信号、下側（第</a:t>
            </a:r>
            <a:r>
              <a:rPr lang="en-US" altLang="ja-JP" b="1" dirty="0" smtClean="0">
                <a:latin typeface="ＭＳ Ｐゴシック" panose="020B0600070205080204" pitchFamily="50" charset="-128"/>
              </a:rPr>
              <a:t>2</a:t>
            </a:r>
            <a:r>
              <a:rPr lang="ja-JP" altLang="en-US" b="1" dirty="0" smtClean="0">
                <a:latin typeface="ＭＳ Ｐゴシック" panose="020B0600070205080204" pitchFamily="50" charset="-128"/>
              </a:rPr>
              <a:t>入力）が偽値信号となります</a:t>
            </a:r>
            <a:endParaRPr kumimoji="1" lang="ja-JP" altLang="en-US" b="1" dirty="0">
              <a:latin typeface="ＭＳ Ｐゴシック" panose="020B0600070205080204" pitchFamily="50" charset="-128"/>
            </a:endParaRPr>
          </a:p>
        </p:txBody>
      </p:sp>
      <p:cxnSp>
        <p:nvCxnSpPr>
          <p:cNvPr id="10" name="直線矢印コネクタ 9"/>
          <p:cNvCxnSpPr/>
          <p:nvPr/>
        </p:nvCxnSpPr>
        <p:spPr bwMode="auto">
          <a:xfrm flipH="1" flipV="1">
            <a:off x="3124200" y="5064370"/>
            <a:ext cx="1181100" cy="726831"/>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6173269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33400" y="6858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4.6.5 Relational Operator</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1219200"/>
            <a:ext cx="8007788" cy="114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Relational Operator</a:t>
            </a:r>
            <a:r>
              <a:rPr lang="ja-JP" altLang="en-US" sz="1800" kern="0" dirty="0" smtClean="0">
                <a:latin typeface="ＭＳ Ｐゴシック" panose="020B0600070205080204" pitchFamily="50" charset="-128"/>
                <a:ea typeface="ＭＳ Ｐゴシック" panose="020B0600070205080204" pitchFamily="50" charset="-128"/>
              </a:rPr>
              <a:t>ブロックは、比較演算子です。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出力型は、</a:t>
            </a:r>
            <a:r>
              <a:rPr lang="en-US" altLang="ja-JP" sz="1800" kern="0" dirty="0" err="1" smtClean="0">
                <a:latin typeface="ＭＳ Ｐゴシック" panose="020B0600070205080204" pitchFamily="50" charset="-128"/>
                <a:ea typeface="ＭＳ Ｐゴシック" panose="020B0600070205080204" pitchFamily="50" charset="-128"/>
              </a:rPr>
              <a:t>boolean</a:t>
            </a:r>
            <a:r>
              <a:rPr lang="ja-JP" altLang="en-US" sz="1800" kern="0" dirty="0" smtClean="0">
                <a:latin typeface="ＭＳ Ｐゴシック" panose="020B0600070205080204" pitchFamily="50" charset="-128"/>
                <a:ea typeface="ＭＳ Ｐゴシック" panose="020B0600070205080204" pitchFamily="50" charset="-128"/>
              </a:rPr>
              <a:t>型で出力します。（</a:t>
            </a:r>
            <a:r>
              <a:rPr lang="en-US" altLang="ja-JP" sz="1800" kern="0" dirty="0" smtClean="0">
                <a:latin typeface="ＭＳ Ｐゴシック" panose="020B0600070205080204" pitchFamily="50" charset="-128"/>
                <a:ea typeface="ＭＳ Ｐゴシック" panose="020B0600070205080204" pitchFamily="50" charset="-128"/>
              </a:rPr>
              <a:t>false=0,true=1</a:t>
            </a:r>
            <a:r>
              <a:rPr lang="ja-JP" altLang="en-US" sz="1800" kern="0" dirty="0" smtClean="0">
                <a:latin typeface="ＭＳ Ｐゴシック" panose="020B0600070205080204" pitchFamily="50" charset="-128"/>
                <a:ea typeface="ＭＳ Ｐゴシック" panose="020B0600070205080204" pitchFamily="50" charset="-128"/>
              </a:rPr>
              <a:t>）</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下記ブロックを使ってモデルを作成します。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2360474"/>
            <a:ext cx="7855388" cy="3964126"/>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14400" y="2360474"/>
            <a:ext cx="7467600" cy="923330"/>
          </a:xfrm>
          <a:prstGeom prst="rect">
            <a:avLst/>
          </a:prstGeom>
          <a:noFill/>
        </p:spPr>
        <p:txBody>
          <a:bodyPr wrap="square" rtlCol="0">
            <a:spAutoFit/>
          </a:bodyPr>
          <a:lstStyle/>
          <a:p>
            <a:pPr algn="l"/>
            <a:r>
              <a:rPr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Simulink/Sources/Constant</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Simulink/Logic and Bit Operations/Relational Operator</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Simulink/Sinks/Display</a:t>
            </a:r>
            <a:endParaRPr kumimoji="1" lang="ja-JP" altLang="en-US"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63</a:t>
            </a:fld>
            <a:endParaRPr lang="en-US" altLang="ja-JP">
              <a:solidFill>
                <a:srgbClr val="000000"/>
              </a:solidFill>
              <a:latin typeface="ＭＳ Ｐゴシック" panose="020B0600070205080204" pitchFamily="50" charset="-128"/>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668" y="3722075"/>
            <a:ext cx="70008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3463706" y="5791200"/>
            <a:ext cx="3699094" cy="646331"/>
          </a:xfrm>
          <a:prstGeom prst="rect">
            <a:avLst/>
          </a:prstGeom>
          <a:solidFill>
            <a:schemeClr val="bg1"/>
          </a:solidFill>
          <a:ln w="28575">
            <a:solidFill>
              <a:srgbClr val="002060"/>
            </a:solidFill>
          </a:ln>
        </p:spPr>
        <p:txBody>
          <a:bodyPr wrap="square" rtlCol="0">
            <a:spAutoFit/>
          </a:bodyPr>
          <a:lstStyle/>
          <a:p>
            <a:r>
              <a:rPr lang="ja-JP" altLang="en-US" b="1" dirty="0" smtClean="0">
                <a:latin typeface="ＭＳ Ｐゴシック" panose="020B0600070205080204" pitchFamily="50" charset="-128"/>
              </a:rPr>
              <a:t>上側（第</a:t>
            </a:r>
            <a:r>
              <a:rPr lang="en-US" altLang="ja-JP" b="1" dirty="0" smtClean="0">
                <a:latin typeface="ＭＳ Ｐゴシック" panose="020B0600070205080204" pitchFamily="50" charset="-128"/>
              </a:rPr>
              <a:t>1</a:t>
            </a:r>
            <a:r>
              <a:rPr lang="ja-JP" altLang="en-US" b="1" dirty="0" smtClean="0">
                <a:latin typeface="ＭＳ Ｐゴシック" panose="020B0600070205080204" pitchFamily="50" charset="-128"/>
              </a:rPr>
              <a:t>入力）が入力信号、下側（第</a:t>
            </a:r>
            <a:r>
              <a:rPr lang="en-US" altLang="ja-JP" b="1" dirty="0" smtClean="0">
                <a:latin typeface="ＭＳ Ｐゴシック" panose="020B0600070205080204" pitchFamily="50" charset="-128"/>
              </a:rPr>
              <a:t>2</a:t>
            </a:r>
            <a:r>
              <a:rPr lang="ja-JP" altLang="en-US" b="1" dirty="0" smtClean="0">
                <a:latin typeface="ＭＳ Ｐゴシック" panose="020B0600070205080204" pitchFamily="50" charset="-128"/>
              </a:rPr>
              <a:t>入力）が比較値となります</a:t>
            </a:r>
            <a:endParaRPr kumimoji="1" lang="ja-JP" altLang="en-US" b="1" dirty="0">
              <a:latin typeface="ＭＳ Ｐゴシック" panose="020B0600070205080204" pitchFamily="50" charset="-128"/>
            </a:endParaRPr>
          </a:p>
        </p:txBody>
      </p:sp>
      <p:cxnSp>
        <p:nvCxnSpPr>
          <p:cNvPr id="10" name="直線矢印コネクタ 9"/>
          <p:cNvCxnSpPr/>
          <p:nvPr/>
        </p:nvCxnSpPr>
        <p:spPr bwMode="auto">
          <a:xfrm flipH="1" flipV="1">
            <a:off x="3124200" y="5064370"/>
            <a:ext cx="1181100" cy="726831"/>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9516894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33400" y="6858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4.6.9 Switch</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1219200"/>
            <a:ext cx="8007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Switch</a:t>
            </a:r>
            <a:r>
              <a:rPr lang="ja-JP" altLang="en-US" sz="1800" kern="0" dirty="0" smtClean="0">
                <a:latin typeface="ＭＳ Ｐゴシック" panose="020B0600070205080204" pitchFamily="50" charset="-128"/>
                <a:ea typeface="ＭＳ Ｐゴシック" panose="020B0600070205080204" pitchFamily="50" charset="-128"/>
              </a:rPr>
              <a:t>ブロックは、</a:t>
            </a:r>
            <a:r>
              <a:rPr lang="en-US" altLang="ja-JP" sz="1800" kern="0" dirty="0" smtClean="0">
                <a:latin typeface="ＭＳ Ｐゴシック" panose="020B0600070205080204" pitchFamily="50" charset="-128"/>
                <a:ea typeface="ＭＳ Ｐゴシック" panose="020B0600070205080204" pitchFamily="50" charset="-128"/>
              </a:rPr>
              <a:t>C</a:t>
            </a:r>
            <a:r>
              <a:rPr lang="ja-JP" altLang="en-US" sz="1800" kern="0" dirty="0" smtClean="0">
                <a:latin typeface="ＭＳ Ｐゴシック" panose="020B0600070205080204" pitchFamily="50" charset="-128"/>
                <a:ea typeface="ＭＳ Ｐゴシック" panose="020B0600070205080204" pitchFamily="50" charset="-128"/>
              </a:rPr>
              <a:t>言語などの</a:t>
            </a:r>
            <a:r>
              <a:rPr lang="en-US" altLang="ja-JP" sz="1800" kern="0" dirty="0" smtClean="0">
                <a:latin typeface="ＭＳ Ｐゴシック" panose="020B0600070205080204" pitchFamily="50" charset="-128"/>
                <a:ea typeface="ＭＳ Ｐゴシック" panose="020B0600070205080204" pitchFamily="50" charset="-128"/>
              </a:rPr>
              <a:t>if</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else</a:t>
            </a:r>
            <a:r>
              <a:rPr lang="ja-JP" altLang="en-US" sz="1800" kern="0" dirty="0" smtClean="0">
                <a:latin typeface="ＭＳ Ｐゴシック" panose="020B0600070205080204" pitchFamily="50" charset="-128"/>
                <a:ea typeface="ＭＳ Ｐゴシック" panose="020B0600070205080204" pitchFamily="50" charset="-128"/>
              </a:rPr>
              <a:t>に相当する信号の切り替えブロックです。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下記ブロックを使ってモデルを作成します。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2057400"/>
            <a:ext cx="7855388" cy="4267200"/>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14400" y="2057400"/>
            <a:ext cx="7467600" cy="1754326"/>
          </a:xfrm>
          <a:prstGeom prst="rect">
            <a:avLst/>
          </a:prstGeom>
          <a:noFill/>
        </p:spPr>
        <p:txBody>
          <a:bodyPr wrap="square" rtlCol="0">
            <a:spAutoFit/>
          </a:bodyPr>
          <a:lstStyle/>
          <a:p>
            <a:pPr algn="l"/>
            <a:r>
              <a:rPr kumimoji="1" lang="ja-JP" altLang="en-US" dirty="0" smtClean="0">
                <a:latin typeface="ＭＳ Ｐゴシック" panose="020B0600070205080204" pitchFamily="50" charset="-128"/>
              </a:rPr>
              <a:t>◆</a:t>
            </a:r>
            <a:r>
              <a:rPr kumimoji="1" lang="en-US" altLang="ja-JP" dirty="0" smtClean="0">
                <a:latin typeface="ＭＳ Ｐゴシック" panose="020B0600070205080204" pitchFamily="50" charset="-128"/>
              </a:rPr>
              <a:t>Simulink/Signal Routing/Switch</a:t>
            </a:r>
          </a:p>
          <a:p>
            <a:pPr algn="l"/>
            <a:r>
              <a:rPr lang="ja-JP" altLang="en-US" dirty="0">
                <a:latin typeface="ＭＳ Ｐゴシック" panose="020B0600070205080204" pitchFamily="50" charset="-128"/>
              </a:rPr>
              <a:t>◆</a:t>
            </a:r>
            <a:r>
              <a:rPr lang="en-US" altLang="ja-JP" dirty="0">
                <a:latin typeface="ＭＳ Ｐゴシック" panose="020B0600070205080204" pitchFamily="50" charset="-128"/>
              </a:rPr>
              <a:t>Simulink/Signal </a:t>
            </a:r>
            <a:r>
              <a:rPr lang="en-US" altLang="ja-JP" dirty="0" smtClean="0">
                <a:latin typeface="ＭＳ Ｐゴシック" panose="020B0600070205080204" pitchFamily="50" charset="-128"/>
              </a:rPr>
              <a:t>Routing/Mux</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Simulink/Sources/Ramp</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Simulink/Sources/Constant</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Simulink/Logic and Bit Operations/Relational Operator</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Simulink/Sinks/Scope</a:t>
            </a:r>
            <a:endParaRPr kumimoji="1" lang="ja-JP" altLang="en-US"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64</a:t>
            </a:fld>
            <a:endParaRPr lang="en-US" altLang="ja-JP">
              <a:solidFill>
                <a:srgbClr val="000000"/>
              </a:solidFill>
              <a:latin typeface="ＭＳ Ｐゴシック" panose="020B0600070205080204" pitchFamily="50" charset="-128"/>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7983" y="3846896"/>
            <a:ext cx="4876800" cy="2356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41044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5"/>
          <p:cNvPicPr>
            <a:picLocks noChangeAspect="1" noChangeArrowheads="1"/>
          </p:cNvPicPr>
          <p:nvPr/>
        </p:nvPicPr>
        <p:blipFill>
          <a:blip r:embed="rId3" cstate="print"/>
          <a:srcRect/>
          <a:stretch>
            <a:fillRect/>
          </a:stretch>
        </p:blipFill>
        <p:spPr bwMode="auto">
          <a:xfrm>
            <a:off x="925294" y="1889754"/>
            <a:ext cx="4453618" cy="4201886"/>
          </a:xfrm>
          <a:prstGeom prst="rect">
            <a:avLst/>
          </a:prstGeom>
          <a:noFill/>
          <a:ln w="1">
            <a:noFill/>
            <a:miter lim="800000"/>
            <a:headEnd/>
            <a:tailEnd type="none" w="med" len="med"/>
          </a:ln>
          <a:effectLst/>
        </p:spPr>
      </p:pic>
      <p:sp>
        <p:nvSpPr>
          <p:cNvPr id="6" name="Rectangle 4"/>
          <p:cNvSpPr txBox="1">
            <a:spLocks noChangeArrowheads="1"/>
          </p:cNvSpPr>
          <p:nvPr/>
        </p:nvSpPr>
        <p:spPr bwMode="auto">
          <a:xfrm>
            <a:off x="755212" y="654425"/>
            <a:ext cx="8007788" cy="102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Switch</a:t>
            </a:r>
            <a:r>
              <a:rPr lang="ja-JP" altLang="en-US" sz="1800" kern="0" dirty="0" smtClean="0">
                <a:latin typeface="ＭＳ Ｐゴシック" panose="020B0600070205080204" pitchFamily="50" charset="-128"/>
                <a:ea typeface="ＭＳ Ｐゴシック" panose="020B0600070205080204" pitchFamily="50" charset="-128"/>
              </a:rPr>
              <a:t>ブロックは、第</a:t>
            </a:r>
            <a:r>
              <a:rPr lang="en-US" altLang="ja-JP" sz="1800" kern="0" dirty="0" smtClean="0">
                <a:latin typeface="ＭＳ Ｐゴシック" panose="020B0600070205080204" pitchFamily="50" charset="-128"/>
                <a:ea typeface="ＭＳ Ｐゴシック" panose="020B0600070205080204" pitchFamily="50" charset="-128"/>
              </a:rPr>
              <a:t>2</a:t>
            </a:r>
            <a:r>
              <a:rPr lang="ja-JP" altLang="en-US" sz="1800" kern="0" dirty="0" smtClean="0">
                <a:latin typeface="ＭＳ Ｐゴシック" panose="020B0600070205080204" pitchFamily="50" charset="-128"/>
                <a:ea typeface="ＭＳ Ｐゴシック" panose="020B0600070205080204" pitchFamily="50" charset="-128"/>
              </a:rPr>
              <a:t>入力信号の型により動作が変わります。</a:t>
            </a:r>
            <a:endParaRPr lang="en-US" altLang="ja-JP" sz="1800" kern="0" dirty="0" smtClean="0">
              <a:latin typeface="ＭＳ Ｐゴシック" panose="020B0600070205080204" pitchFamily="50" charset="-128"/>
              <a:ea typeface="ＭＳ Ｐゴシック" panose="020B0600070205080204" pitchFamily="50" charset="-128"/>
            </a:endParaRPr>
          </a:p>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第</a:t>
            </a:r>
            <a:r>
              <a:rPr lang="en-US" altLang="ja-JP" sz="1800" kern="0" dirty="0" smtClean="0">
                <a:latin typeface="ＭＳ Ｐゴシック" panose="020B0600070205080204" pitchFamily="50" charset="-128"/>
                <a:ea typeface="ＭＳ Ｐゴシック" panose="020B0600070205080204" pitchFamily="50" charset="-128"/>
              </a:rPr>
              <a:t>2</a:t>
            </a:r>
            <a:r>
              <a:rPr lang="ja-JP" altLang="en-US" sz="1800" kern="0" dirty="0" smtClean="0">
                <a:latin typeface="ＭＳ Ｐゴシック" panose="020B0600070205080204" pitchFamily="50" charset="-128"/>
                <a:ea typeface="ＭＳ Ｐゴシック" panose="020B0600070205080204" pitchFamily="50" charset="-128"/>
              </a:rPr>
              <a:t>入力信号が論理演算結果の場合、設定された条件に関わらず、</a:t>
            </a:r>
            <a:r>
              <a:rPr lang="en-US" altLang="ja-JP" sz="1800" kern="0" dirty="0" smtClean="0">
                <a:latin typeface="ＭＳ Ｐゴシック" panose="020B0600070205080204" pitchFamily="50" charset="-128"/>
                <a:ea typeface="ＭＳ Ｐゴシック" panose="020B0600070205080204" pitchFamily="50" charset="-128"/>
              </a:rPr>
              <a:t>true</a:t>
            </a:r>
            <a:r>
              <a:rPr lang="ja-JP" altLang="en-US" sz="1800" kern="0" dirty="0" smtClean="0">
                <a:latin typeface="ＭＳ Ｐゴシック" panose="020B0600070205080204" pitchFamily="50" charset="-128"/>
                <a:ea typeface="ＭＳ Ｐゴシック" panose="020B0600070205080204" pitchFamily="50" charset="-128"/>
              </a:rPr>
              <a:t>の時、第</a:t>
            </a:r>
            <a:r>
              <a:rPr lang="en-US" altLang="ja-JP" sz="1800" kern="0" dirty="0" smtClean="0">
                <a:latin typeface="ＭＳ Ｐゴシック" panose="020B0600070205080204" pitchFamily="50" charset="-128"/>
                <a:ea typeface="ＭＳ Ｐゴシック" panose="020B0600070205080204" pitchFamily="50" charset="-128"/>
              </a:rPr>
              <a:t>1</a:t>
            </a:r>
            <a:r>
              <a:rPr lang="ja-JP" altLang="en-US" sz="1800" kern="0" dirty="0" smtClean="0">
                <a:latin typeface="ＭＳ Ｐゴシック" panose="020B0600070205080204" pitchFamily="50" charset="-128"/>
                <a:ea typeface="ＭＳ Ｐゴシック" panose="020B0600070205080204" pitchFamily="50" charset="-128"/>
              </a:rPr>
              <a:t>入力信号、</a:t>
            </a:r>
            <a:r>
              <a:rPr lang="en-US" altLang="ja-JP" sz="1800" kern="0" dirty="0" smtClean="0">
                <a:latin typeface="ＭＳ Ｐゴシック" panose="020B0600070205080204" pitchFamily="50" charset="-128"/>
                <a:ea typeface="ＭＳ Ｐゴシック" panose="020B0600070205080204" pitchFamily="50" charset="-128"/>
              </a:rPr>
              <a:t>false</a:t>
            </a:r>
            <a:r>
              <a:rPr lang="ja-JP" altLang="en-US" sz="1800" kern="0" dirty="0" smtClean="0">
                <a:latin typeface="ＭＳ Ｐゴシック" panose="020B0600070205080204" pitchFamily="50" charset="-128"/>
                <a:ea typeface="ＭＳ Ｐゴシック" panose="020B0600070205080204" pitchFamily="50" charset="-128"/>
              </a:rPr>
              <a:t>の時、第</a:t>
            </a:r>
            <a:r>
              <a:rPr lang="en-US" altLang="ja-JP" sz="1800" kern="0" dirty="0" smtClean="0">
                <a:latin typeface="ＭＳ Ｐゴシック" panose="020B0600070205080204" pitchFamily="50" charset="-128"/>
                <a:ea typeface="ＭＳ Ｐゴシック" panose="020B0600070205080204" pitchFamily="50" charset="-128"/>
              </a:rPr>
              <a:t>3</a:t>
            </a:r>
            <a:r>
              <a:rPr lang="ja-JP" altLang="en-US" sz="1800" kern="0" dirty="0" smtClean="0">
                <a:latin typeface="ＭＳ Ｐゴシック" panose="020B0600070205080204" pitchFamily="50" charset="-128"/>
                <a:ea typeface="ＭＳ Ｐゴシック" panose="020B0600070205080204" pitchFamily="50" charset="-128"/>
              </a:rPr>
              <a:t>入力信号が出力となります。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65</a:t>
            </a:fld>
            <a:endParaRPr lang="en-US" altLang="ja-JP">
              <a:solidFill>
                <a:srgbClr val="000000"/>
              </a:solidFill>
              <a:latin typeface="ＭＳ Ｐゴシック" panose="020B0600070205080204" pitchFamily="50" charset="-128"/>
            </a:endParaRPr>
          </a:p>
        </p:txBody>
      </p:sp>
      <p:sp>
        <p:nvSpPr>
          <p:cNvPr id="9" name="テキスト ボックス 8"/>
          <p:cNvSpPr txBox="1"/>
          <p:nvPr/>
        </p:nvSpPr>
        <p:spPr>
          <a:xfrm>
            <a:off x="5063906" y="1795699"/>
            <a:ext cx="3699094" cy="646331"/>
          </a:xfrm>
          <a:prstGeom prst="rect">
            <a:avLst/>
          </a:prstGeom>
          <a:solidFill>
            <a:schemeClr val="bg1"/>
          </a:solidFill>
          <a:ln w="28575">
            <a:solidFill>
              <a:srgbClr val="002060"/>
            </a:solidFill>
          </a:ln>
        </p:spPr>
        <p:txBody>
          <a:bodyPr wrap="square" rtlCol="0">
            <a:spAutoFit/>
          </a:bodyPr>
          <a:lstStyle/>
          <a:p>
            <a:r>
              <a:rPr lang="ja-JP" altLang="en-US" b="1" dirty="0" smtClean="0">
                <a:latin typeface="ＭＳ Ｐゴシック" panose="020B0600070205080204" pitchFamily="50" charset="-128"/>
              </a:rPr>
              <a:t>第</a:t>
            </a:r>
            <a:r>
              <a:rPr lang="en-US" altLang="ja-JP" b="1" dirty="0" smtClean="0">
                <a:latin typeface="ＭＳ Ｐゴシック" panose="020B0600070205080204" pitchFamily="50" charset="-128"/>
              </a:rPr>
              <a:t>2</a:t>
            </a:r>
            <a:r>
              <a:rPr lang="ja-JP" altLang="en-US" b="1" dirty="0" smtClean="0">
                <a:latin typeface="ＭＳ Ｐゴシック" panose="020B0600070205080204" pitchFamily="50" charset="-128"/>
              </a:rPr>
              <a:t>入力信号が論理演算結果の場合は、この設定にするのが良い</a:t>
            </a:r>
            <a:endParaRPr kumimoji="1" lang="ja-JP" altLang="en-US" b="1" dirty="0">
              <a:latin typeface="ＭＳ Ｐゴシック" panose="020B0600070205080204" pitchFamily="50" charset="-128"/>
            </a:endParaRPr>
          </a:p>
        </p:txBody>
      </p:sp>
      <p:cxnSp>
        <p:nvCxnSpPr>
          <p:cNvPr id="10" name="直線矢印コネクタ 9"/>
          <p:cNvCxnSpPr/>
          <p:nvPr/>
        </p:nvCxnSpPr>
        <p:spPr bwMode="auto">
          <a:xfrm flipH="1">
            <a:off x="3886200" y="2286000"/>
            <a:ext cx="1177706" cy="996460"/>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2561954" y="3282460"/>
            <a:ext cx="2320706" cy="304800"/>
          </a:xfrm>
          <a:prstGeom prst="rect">
            <a:avLst/>
          </a:prstGeom>
          <a:noFill/>
          <a:ln w="63500" cap="flat" cmpd="sng" algn="ctr">
            <a:solidFill>
              <a:schemeClr val="bg2"/>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pic>
        <p:nvPicPr>
          <p:cNvPr id="1026" name="Picture 2" descr="C:\Users\kazuyuki-naito\Desktop\sumilink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863" y="2671747"/>
            <a:ext cx="3734541" cy="327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9579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33400" y="685800"/>
            <a:ext cx="7543800" cy="42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2800" kern="0" dirty="0" smtClean="0">
                <a:latin typeface="ＭＳ Ｐゴシック" panose="020B0600070205080204" pitchFamily="50" charset="-128"/>
                <a:ea typeface="ＭＳ Ｐゴシック" panose="020B0600070205080204" pitchFamily="50" charset="-128"/>
              </a:rPr>
              <a:t>4.6.12 Subsystem</a:t>
            </a:r>
            <a:endParaRPr lang="ja-JP" altLang="en-US" sz="2800" kern="0" dirty="0">
              <a:latin typeface="ＭＳ Ｐゴシック" panose="020B0600070205080204" pitchFamily="50" charset="-128"/>
              <a:ea typeface="ＭＳ Ｐゴシック" panose="020B0600070205080204" pitchFamily="50" charset="-128"/>
            </a:endParaRPr>
          </a:p>
        </p:txBody>
      </p:sp>
      <p:sp>
        <p:nvSpPr>
          <p:cNvPr id="6" name="Rectangle 4"/>
          <p:cNvSpPr txBox="1">
            <a:spLocks noChangeArrowheads="1"/>
          </p:cNvSpPr>
          <p:nvPr/>
        </p:nvSpPr>
        <p:spPr bwMode="auto">
          <a:xfrm>
            <a:off x="831412" y="1219200"/>
            <a:ext cx="80077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Subsystem</a:t>
            </a:r>
            <a:r>
              <a:rPr lang="ja-JP" altLang="en-US" sz="1800" kern="0" dirty="0" smtClean="0">
                <a:latin typeface="ＭＳ Ｐゴシック" panose="020B0600070205080204" pitchFamily="50" charset="-128"/>
                <a:ea typeface="ＭＳ Ｐゴシック" panose="020B0600070205080204" pitchFamily="50" charset="-128"/>
              </a:rPr>
              <a:t>ブロックは、モデルに含まれるブロックをサブセットにまとめます。</a:t>
            </a:r>
            <a:r>
              <a:rPr lang="en-US" altLang="ja-JP" sz="1800" kern="0" dirty="0" smtClean="0">
                <a:latin typeface="ＭＳ Ｐゴシック" panose="020B0600070205080204" pitchFamily="50" charset="-128"/>
                <a:ea typeface="ＭＳ Ｐゴシック" panose="020B0600070205080204" pitchFamily="50" charset="-128"/>
              </a:rPr>
              <a:t>4.6.9</a:t>
            </a:r>
            <a:r>
              <a:rPr lang="ja-JP" altLang="en-US" sz="1800" kern="0" dirty="0" smtClean="0">
                <a:latin typeface="ＭＳ Ｐゴシック" panose="020B0600070205080204" pitchFamily="50" charset="-128"/>
                <a:ea typeface="ＭＳ Ｐゴシック" panose="020B0600070205080204" pitchFamily="50" charset="-128"/>
              </a:rPr>
              <a:t>の</a:t>
            </a:r>
            <a:r>
              <a:rPr lang="en-US" altLang="ja-JP" sz="1800" kern="0" dirty="0" smtClean="0">
                <a:latin typeface="ＭＳ Ｐゴシック" panose="020B0600070205080204" pitchFamily="50" charset="-128"/>
                <a:ea typeface="ＭＳ Ｐゴシック" panose="020B0600070205080204" pitchFamily="50" charset="-128"/>
              </a:rPr>
              <a:t>Switch</a:t>
            </a:r>
            <a:r>
              <a:rPr lang="ja-JP" altLang="en-US" sz="1800" kern="0" dirty="0" smtClean="0">
                <a:latin typeface="ＭＳ Ｐゴシック" panose="020B0600070205080204" pitchFamily="50" charset="-128"/>
                <a:ea typeface="ＭＳ Ｐゴシック" panose="020B0600070205080204" pitchFamily="50" charset="-128"/>
              </a:rPr>
              <a:t>ブロックを使ったモデルを例に</a:t>
            </a:r>
            <a:r>
              <a:rPr lang="en-US" altLang="ja-JP" sz="1800" kern="0" dirty="0" smtClean="0">
                <a:latin typeface="ＭＳ Ｐゴシック" panose="020B0600070205080204" pitchFamily="50" charset="-128"/>
                <a:ea typeface="ＭＳ Ｐゴシック" panose="020B0600070205080204" pitchFamily="50" charset="-128"/>
              </a:rPr>
              <a:t>Subsystem</a:t>
            </a:r>
            <a:r>
              <a:rPr lang="ja-JP" altLang="en-US" sz="1800" kern="0" dirty="0" smtClean="0">
                <a:latin typeface="ＭＳ Ｐゴシック" panose="020B0600070205080204" pitchFamily="50" charset="-128"/>
                <a:ea typeface="ＭＳ Ｐゴシック" panose="020B0600070205080204" pitchFamily="50" charset="-128"/>
              </a:rPr>
              <a:t>ブロック化したモデルを作成します。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bwMode="auto">
          <a:xfrm>
            <a:off x="831412" y="2209800"/>
            <a:ext cx="7855388" cy="4114800"/>
          </a:xfrm>
          <a:prstGeom prst="rect">
            <a:avLst/>
          </a:prstGeom>
          <a:noFill/>
          <a:ln w="635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4" name="テキスト ボックス 3"/>
          <p:cNvSpPr txBox="1"/>
          <p:nvPr/>
        </p:nvSpPr>
        <p:spPr>
          <a:xfrm>
            <a:off x="914400" y="2235875"/>
            <a:ext cx="7467600" cy="1754326"/>
          </a:xfrm>
          <a:prstGeom prst="rect">
            <a:avLst/>
          </a:prstGeom>
          <a:noFill/>
        </p:spPr>
        <p:txBody>
          <a:bodyPr wrap="square" rtlCol="0">
            <a:spAutoFit/>
          </a:bodyPr>
          <a:lstStyle/>
          <a:p>
            <a:pPr algn="l"/>
            <a:r>
              <a:rPr kumimoji="1" lang="ja-JP" altLang="en-US" dirty="0" smtClean="0">
                <a:latin typeface="ＭＳ Ｐゴシック" panose="020B0600070205080204" pitchFamily="50" charset="-128"/>
              </a:rPr>
              <a:t>◆</a:t>
            </a:r>
            <a:r>
              <a:rPr kumimoji="1" lang="en-US" altLang="ja-JP" dirty="0" smtClean="0">
                <a:latin typeface="ＭＳ Ｐゴシック" panose="020B0600070205080204" pitchFamily="50" charset="-128"/>
              </a:rPr>
              <a:t>Simulink/Signal Routing/Switch</a:t>
            </a:r>
          </a:p>
          <a:p>
            <a:pPr algn="l"/>
            <a:r>
              <a:rPr lang="ja-JP" altLang="en-US" dirty="0">
                <a:latin typeface="ＭＳ Ｐゴシック" panose="020B0600070205080204" pitchFamily="50" charset="-128"/>
              </a:rPr>
              <a:t>◆</a:t>
            </a:r>
            <a:r>
              <a:rPr lang="en-US" altLang="ja-JP" dirty="0">
                <a:latin typeface="ＭＳ Ｐゴシック" panose="020B0600070205080204" pitchFamily="50" charset="-128"/>
              </a:rPr>
              <a:t>Simulink/Signal </a:t>
            </a:r>
            <a:r>
              <a:rPr lang="en-US" altLang="ja-JP" dirty="0" smtClean="0">
                <a:latin typeface="ＭＳ Ｐゴシック" panose="020B0600070205080204" pitchFamily="50" charset="-128"/>
              </a:rPr>
              <a:t>Routing/Mux</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Simulink/Sources/Ramp</a:t>
            </a: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Simulink/Sources/Constant</a:t>
            </a:r>
            <a:endParaRPr lang="en-US" altLang="ja-JP" dirty="0">
              <a:latin typeface="ＭＳ Ｐゴシック" panose="020B0600070205080204" pitchFamily="50" charset="-128"/>
            </a:endParaRPr>
          </a:p>
          <a:p>
            <a:pPr algn="l"/>
            <a:r>
              <a:rPr lang="ja-JP" altLang="en-US" dirty="0" smtClean="0">
                <a:latin typeface="ＭＳ Ｐゴシック" panose="020B0600070205080204" pitchFamily="50" charset="-128"/>
              </a:rPr>
              <a:t>◆</a:t>
            </a:r>
            <a:r>
              <a:rPr lang="en-US" altLang="ja-JP" dirty="0" smtClean="0">
                <a:latin typeface="ＭＳ Ｐゴシック" panose="020B0600070205080204" pitchFamily="50" charset="-128"/>
              </a:rPr>
              <a:t>Simulink/Logic and Bit Operations/Relational Operator</a:t>
            </a:r>
            <a:endParaRPr lang="en-US" altLang="ja-JP" dirty="0">
              <a:latin typeface="ＭＳ Ｐゴシック" panose="020B0600070205080204" pitchFamily="50" charset="-128"/>
            </a:endParaRPr>
          </a:p>
          <a:p>
            <a:pPr algn="l"/>
            <a:r>
              <a:rPr lang="ja-JP" altLang="en-US" dirty="0">
                <a:latin typeface="ＭＳ Ｐゴシック" panose="020B0600070205080204" pitchFamily="50" charset="-128"/>
              </a:rPr>
              <a:t>◆</a:t>
            </a:r>
            <a:r>
              <a:rPr lang="en-US" altLang="ja-JP" dirty="0" smtClean="0">
                <a:latin typeface="ＭＳ Ｐゴシック" panose="020B0600070205080204" pitchFamily="50" charset="-128"/>
              </a:rPr>
              <a:t>Simulink/Sinks/Scope</a:t>
            </a:r>
            <a:endParaRPr kumimoji="1" lang="ja-JP" altLang="en-US"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66</a:t>
            </a:fld>
            <a:endParaRPr lang="en-US" altLang="ja-JP">
              <a:solidFill>
                <a:srgbClr val="000000"/>
              </a:solidFill>
              <a:latin typeface="ＭＳ Ｐゴシック" panose="020B0600070205080204" pitchFamily="50" charset="-12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4038600"/>
            <a:ext cx="4481512" cy="2146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939064"/>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755212" y="654425"/>
            <a:ext cx="8007788" cy="71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Subsystem</a:t>
            </a:r>
            <a:r>
              <a:rPr lang="ja-JP" altLang="en-US" sz="1800" kern="0" dirty="0" smtClean="0">
                <a:latin typeface="ＭＳ Ｐゴシック" panose="020B0600070205080204" pitchFamily="50" charset="-128"/>
                <a:ea typeface="ＭＳ Ｐゴシック" panose="020B0600070205080204" pitchFamily="50" charset="-128"/>
              </a:rPr>
              <a:t>化したいブロックをマウスで選択した後、</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ブロック線図</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サブシステムとモデル参照</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選択からサブシステムを作成</a:t>
            </a:r>
            <a:r>
              <a:rPr lang="en-US" altLang="ja-JP" sz="1800" kern="0" dirty="0" smtClean="0">
                <a:latin typeface="ＭＳ Ｐゴシック" panose="020B0600070205080204" pitchFamily="50" charset="-128"/>
                <a:ea typeface="ＭＳ Ｐゴシック" panose="020B0600070205080204" pitchFamily="50" charset="-128"/>
              </a:rPr>
              <a:t>]</a:t>
            </a:r>
            <a:r>
              <a:rPr lang="ja-JP" altLang="en-US" sz="1800" kern="0" dirty="0" smtClean="0">
                <a:latin typeface="ＭＳ Ｐゴシック" panose="020B0600070205080204" pitchFamily="50" charset="-128"/>
                <a:ea typeface="ＭＳ Ｐゴシック" panose="020B0600070205080204" pitchFamily="50" charset="-128"/>
              </a:rPr>
              <a:t>を選びます。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67</a:t>
            </a:fld>
            <a:endParaRPr lang="en-US" altLang="ja-JP">
              <a:solidFill>
                <a:srgbClr val="000000"/>
              </a:solidFill>
              <a:latin typeface="ＭＳ Ｐゴシック" panose="020B0600070205080204" pitchFamily="50" charset="-128"/>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424354"/>
            <a:ext cx="7467600" cy="35286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正方形/長方形 2"/>
          <p:cNvSpPr/>
          <p:nvPr/>
        </p:nvSpPr>
        <p:spPr bwMode="auto">
          <a:xfrm>
            <a:off x="2971800" y="1787770"/>
            <a:ext cx="3276600" cy="2971800"/>
          </a:xfrm>
          <a:prstGeom prst="rect">
            <a:avLst/>
          </a:prstGeom>
          <a:noFill/>
          <a:ln w="12700" cap="flat" cmpd="sng" algn="ctr">
            <a:solidFill>
              <a:schemeClr val="accent6">
                <a:lumMod val="60000"/>
                <a:lumOff val="40000"/>
              </a:schemeClr>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 y="4962525"/>
            <a:ext cx="5838825" cy="159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054765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755212" y="654425"/>
            <a:ext cx="8007788" cy="51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選択したブロックが</a:t>
            </a:r>
            <a:r>
              <a:rPr lang="en-US" altLang="ja-JP" sz="1800" kern="0" dirty="0" smtClean="0">
                <a:latin typeface="ＭＳ Ｐゴシック" panose="020B0600070205080204" pitchFamily="50" charset="-128"/>
                <a:ea typeface="ＭＳ Ｐゴシック" panose="020B0600070205080204" pitchFamily="50" charset="-128"/>
              </a:rPr>
              <a:t>Subsystem</a:t>
            </a:r>
            <a:r>
              <a:rPr lang="ja-JP" altLang="en-US" sz="1800" kern="0" dirty="0" smtClean="0">
                <a:latin typeface="ＭＳ Ｐゴシック" panose="020B0600070205080204" pitchFamily="50" charset="-128"/>
                <a:ea typeface="ＭＳ Ｐゴシック" panose="020B0600070205080204" pitchFamily="50" charset="-128"/>
              </a:rPr>
              <a:t>ブロックになります。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68</a:t>
            </a:fld>
            <a:endParaRPr lang="en-US" altLang="ja-JP">
              <a:solidFill>
                <a:srgbClr val="000000"/>
              </a:solidFill>
              <a:latin typeface="ＭＳ Ｐゴシック" panose="020B0600070205080204" pitchFamily="50" charset="-128"/>
            </a:endParaRP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524000"/>
            <a:ext cx="7001774" cy="33735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8759348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755212" y="654425"/>
            <a:ext cx="8007788" cy="71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Subsystem</a:t>
            </a:r>
            <a:r>
              <a:rPr lang="ja-JP" altLang="en-US" sz="1800" kern="0" dirty="0" smtClean="0">
                <a:latin typeface="ＭＳ Ｐゴシック" panose="020B0600070205080204" pitchFamily="50" charset="-128"/>
                <a:ea typeface="ＭＳ Ｐゴシック" panose="020B0600070205080204" pitchFamily="50" charset="-128"/>
              </a:rPr>
              <a:t>ブロックをダブルクリックすると、サブセットにまとめられたモデルを表示します。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69</a:t>
            </a:fld>
            <a:endParaRPr lang="en-US" altLang="ja-JP">
              <a:solidFill>
                <a:srgbClr val="000000"/>
              </a:solidFill>
              <a:latin typeface="ＭＳ Ｐゴシック" panose="020B0600070205080204" pitchFamily="50" charset="-128"/>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7604" y="1905000"/>
            <a:ext cx="6166455" cy="3352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986838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304800" y="533400"/>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１章モデルベース開発とは</a:t>
            </a:r>
            <a:endParaRPr kumimoji="0" lang="ja-JP" altLang="en-US" dirty="0">
              <a:solidFill>
                <a:schemeClr val="bg2"/>
              </a:solidFill>
              <a:latin typeface="ＭＳ Ｐゴシック" panose="020B0600070205080204" pitchFamily="50" charset="-128"/>
            </a:endParaRPr>
          </a:p>
        </p:txBody>
      </p:sp>
      <p:sp>
        <p:nvSpPr>
          <p:cNvPr id="206851" name="Text Box 3"/>
          <p:cNvSpPr txBox="1">
            <a:spLocks noChangeArrowheads="1"/>
          </p:cNvSpPr>
          <p:nvPr/>
        </p:nvSpPr>
        <p:spPr bwMode="auto">
          <a:xfrm>
            <a:off x="228600" y="1219200"/>
            <a:ext cx="8839200" cy="4881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a:spcBef>
                <a:spcPts val="0"/>
              </a:spcBef>
            </a:pPr>
            <a:r>
              <a:rPr lang="en-US" altLang="ja-JP" sz="2800" dirty="0" smtClean="0">
                <a:latin typeface="ＭＳ Ｐゴシック" panose="020B0600070205080204" pitchFamily="50" charset="-128"/>
              </a:rPr>
              <a:t>1.1</a:t>
            </a:r>
            <a:r>
              <a:rPr lang="ja-JP" altLang="en-US" sz="2800" dirty="0">
                <a:latin typeface="ＭＳ Ｐゴシック" panose="020B0600070205080204" pitchFamily="50" charset="-128"/>
              </a:rPr>
              <a:t> </a:t>
            </a:r>
            <a:r>
              <a:rPr lang="ja-JP" altLang="en-US" sz="2800" dirty="0" smtClean="0">
                <a:latin typeface="ＭＳ Ｐゴシック" panose="020B0600070205080204" pitchFamily="50" charset="-128"/>
              </a:rPr>
              <a:t>何故、今モデルベース開発なのか</a:t>
            </a:r>
            <a:endParaRPr lang="en-US" altLang="ja-JP" sz="2800" dirty="0" smtClean="0">
              <a:latin typeface="ＭＳ Ｐゴシック" panose="020B0600070205080204" pitchFamily="50" charset="-128"/>
            </a:endParaRPr>
          </a:p>
          <a:p>
            <a:pPr>
              <a:buNone/>
            </a:pPr>
            <a:r>
              <a:rPr lang="ja-JP" altLang="en-US" sz="2400" dirty="0" smtClean="0">
                <a:latin typeface="ＭＳ Ｐゴシック" panose="020B0600070205080204" pitchFamily="50" charset="-128"/>
              </a:rPr>
              <a:t>　多様化する市場の要求に応える為さまざまな機能が組込みシステムへ</a:t>
            </a:r>
            <a:r>
              <a:rPr lang="ja-JP" altLang="en-US" sz="2400" dirty="0">
                <a:latin typeface="ＭＳ Ｐゴシック" panose="020B0600070205080204" pitchFamily="50" charset="-128"/>
              </a:rPr>
              <a:t>導入されるにつれ、システムの複雑さが</a:t>
            </a:r>
            <a:r>
              <a:rPr lang="ja-JP" altLang="en-US" sz="2400" dirty="0" smtClean="0">
                <a:latin typeface="ＭＳ Ｐゴシック" panose="020B0600070205080204" pitchFamily="50" charset="-128"/>
              </a:rPr>
              <a:t>増し</a:t>
            </a:r>
            <a:r>
              <a:rPr lang="ja-JP" altLang="en-US" sz="2400" dirty="0">
                <a:latin typeface="ＭＳ Ｐゴシック" panose="020B0600070205080204" pitchFamily="50" charset="-128"/>
              </a:rPr>
              <a:t>リソース</a:t>
            </a:r>
            <a:r>
              <a:rPr lang="ja-JP" altLang="en-US" sz="2400" dirty="0" smtClean="0">
                <a:latin typeface="ＭＳ Ｐゴシック" panose="020B0600070205080204" pitchFamily="50" charset="-128"/>
              </a:rPr>
              <a:t>が肥大化し、それに伴いプロジェクトのメンバーが増え、従来からの開発手法では目立たなかった問題点が見えてくるようになってきました。</a:t>
            </a:r>
            <a:endParaRPr lang="en-US" altLang="ja-JP" sz="2400" dirty="0" smtClean="0">
              <a:latin typeface="ＭＳ Ｐゴシック" panose="020B0600070205080204" pitchFamily="50" charset="-128"/>
            </a:endParaRPr>
          </a:p>
          <a:p>
            <a:pPr>
              <a:buNone/>
            </a:pPr>
            <a:r>
              <a:rPr lang="ja-JP" altLang="en-US" sz="2400" dirty="0">
                <a:latin typeface="ＭＳ Ｐゴシック" panose="020B0600070205080204" pitchFamily="50" charset="-128"/>
              </a:rPr>
              <a:t>　そこで、従来の自然言語で書かれていた仕様書を、図や表</a:t>
            </a:r>
            <a:r>
              <a:rPr lang="ja-JP" altLang="en-US" sz="2400" dirty="0" smtClean="0">
                <a:latin typeface="ＭＳ Ｐゴシック" panose="020B0600070205080204" pitchFamily="50" charset="-128"/>
              </a:rPr>
              <a:t>など用い抽象的</a:t>
            </a:r>
            <a:r>
              <a:rPr lang="ja-JP" altLang="en-US" sz="2400" dirty="0">
                <a:latin typeface="ＭＳ Ｐゴシック" panose="020B0600070205080204" pitchFamily="50" charset="-128"/>
              </a:rPr>
              <a:t>にモデルとしてわかりやすく表現する事</a:t>
            </a:r>
            <a:r>
              <a:rPr lang="ja-JP" altLang="en-US" sz="2400" dirty="0" smtClean="0">
                <a:latin typeface="ＭＳ Ｐゴシック" panose="020B0600070205080204" pitchFamily="50" charset="-128"/>
              </a:rPr>
              <a:t>で、チーム内外での齟齬を無くしミスコミュニケーションを減らせないかと考えました。</a:t>
            </a:r>
            <a:endParaRPr lang="en-US" altLang="ja-JP" sz="2400" dirty="0" smtClean="0">
              <a:latin typeface="ＭＳ Ｐゴシック" panose="020B0600070205080204" pitchFamily="50" charset="-128"/>
            </a:endParaRPr>
          </a:p>
          <a:p>
            <a:pPr>
              <a:buNone/>
            </a:pPr>
            <a:r>
              <a:rPr lang="ja-JP" altLang="en-US" sz="2400" dirty="0">
                <a:latin typeface="ＭＳ Ｐゴシック" panose="020B0600070205080204" pitchFamily="50" charset="-128"/>
              </a:rPr>
              <a:t>　</a:t>
            </a:r>
            <a:r>
              <a:rPr lang="ja-JP" altLang="en-US" sz="2400" dirty="0" smtClean="0">
                <a:latin typeface="ＭＳ Ｐゴシック" panose="020B0600070205080204" pitchFamily="50" charset="-128"/>
              </a:rPr>
              <a:t>さらに、モデルで書かれた仕様書を、事前にシミュレーションさせる事で開発時点で検証</a:t>
            </a:r>
            <a:r>
              <a:rPr lang="ja-JP" altLang="en-US" sz="2400" dirty="0">
                <a:latin typeface="ＭＳ Ｐゴシック" panose="020B0600070205080204" pitchFamily="50" charset="-128"/>
              </a:rPr>
              <a:t>を</a:t>
            </a:r>
            <a:r>
              <a:rPr lang="ja-JP" altLang="en-US" sz="2400" dirty="0" smtClean="0">
                <a:latin typeface="ＭＳ Ｐゴシック" panose="020B0600070205080204" pitchFamily="50" charset="-128"/>
              </a:rPr>
              <a:t>行い、要求</a:t>
            </a:r>
            <a:r>
              <a:rPr lang="ja-JP" altLang="en-US" sz="2400" dirty="0">
                <a:latin typeface="ＭＳ Ｐゴシック" panose="020B0600070205080204" pitchFamily="50" charset="-128"/>
              </a:rPr>
              <a:t>との</a:t>
            </a:r>
            <a:r>
              <a:rPr lang="ja-JP" altLang="en-US" sz="2400" dirty="0" smtClean="0">
                <a:latin typeface="ＭＳ Ｐゴシック" panose="020B0600070205080204" pitchFamily="50" charset="-128"/>
              </a:rPr>
              <a:t>不一致などによる手戻りを</a:t>
            </a:r>
            <a:r>
              <a:rPr lang="ja-JP" altLang="en-US" sz="2400" dirty="0">
                <a:latin typeface="ＭＳ Ｐゴシック" panose="020B0600070205080204" pitchFamily="50" charset="-128"/>
              </a:rPr>
              <a:t>減らせないかと考えました</a:t>
            </a:r>
            <a:r>
              <a:rPr lang="ja-JP" altLang="en-US" sz="2400" dirty="0" smtClean="0">
                <a:latin typeface="ＭＳ Ｐゴシック" panose="020B0600070205080204" pitchFamily="50" charset="-128"/>
              </a:rPr>
              <a:t>。</a:t>
            </a:r>
            <a:endParaRPr lang="en-US" altLang="ja-JP" sz="2400" dirty="0" smtClean="0">
              <a:latin typeface="ＭＳ Ｐゴシック" panose="020B0600070205080204" pitchFamily="50" charset="-128"/>
            </a:endParaRPr>
          </a:p>
          <a:p>
            <a:pPr>
              <a:buNone/>
            </a:pPr>
            <a:r>
              <a:rPr lang="ja-JP" altLang="en-US" sz="2400" dirty="0">
                <a:latin typeface="ＭＳ Ｐゴシック" panose="020B0600070205080204" pitchFamily="50" charset="-128"/>
              </a:rPr>
              <a:t>　</a:t>
            </a:r>
            <a:r>
              <a:rPr lang="ja-JP" altLang="en-US" sz="2400" dirty="0" smtClean="0">
                <a:latin typeface="ＭＳ Ｐゴシック" panose="020B0600070205080204" pitchFamily="50" charset="-128"/>
              </a:rPr>
              <a:t>その答が「モデルベース開発</a:t>
            </a:r>
            <a:r>
              <a:rPr lang="en-US" altLang="ja-JP" sz="2400" dirty="0" smtClean="0">
                <a:latin typeface="ＭＳ Ｐゴシック" panose="020B0600070205080204" pitchFamily="50" charset="-128"/>
              </a:rPr>
              <a:t>(MBD)</a:t>
            </a:r>
            <a:r>
              <a:rPr lang="ja-JP" altLang="en-US" sz="2400" dirty="0" smtClean="0">
                <a:latin typeface="ＭＳ Ｐゴシック" panose="020B0600070205080204" pitchFamily="50" charset="-128"/>
              </a:rPr>
              <a:t>」となります。</a:t>
            </a:r>
            <a:endParaRPr lang="ja-JP" altLang="en-US" sz="2400"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7</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179842572"/>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755212" y="654425"/>
            <a:ext cx="8007788" cy="71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en-US" altLang="ja-JP" sz="1800" kern="0" dirty="0" smtClean="0">
                <a:latin typeface="ＭＳ Ｐゴシック" panose="020B0600070205080204" pitchFamily="50" charset="-128"/>
                <a:ea typeface="ＭＳ Ｐゴシック" panose="020B0600070205080204" pitchFamily="50" charset="-128"/>
              </a:rPr>
              <a:t>In1</a:t>
            </a:r>
            <a:r>
              <a:rPr lang="ja-JP" altLang="en-US" sz="1800" kern="0" dirty="0" err="1"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In2</a:t>
            </a:r>
            <a:r>
              <a:rPr lang="ja-JP" altLang="en-US" sz="1800" kern="0" dirty="0" err="1" smtClean="0">
                <a:latin typeface="ＭＳ Ｐゴシック" panose="020B0600070205080204" pitchFamily="50" charset="-128"/>
                <a:ea typeface="ＭＳ Ｐゴシック" panose="020B0600070205080204" pitchFamily="50" charset="-128"/>
              </a:rPr>
              <a:t>、</a:t>
            </a:r>
            <a:r>
              <a:rPr lang="en-US" altLang="ja-JP" sz="1800" kern="0" dirty="0" smtClean="0">
                <a:latin typeface="ＭＳ Ｐゴシック" panose="020B0600070205080204" pitchFamily="50" charset="-128"/>
                <a:ea typeface="ＭＳ Ｐゴシック" panose="020B0600070205080204" pitchFamily="50" charset="-128"/>
              </a:rPr>
              <a:t>Out1</a:t>
            </a:r>
            <a:r>
              <a:rPr lang="ja-JP" altLang="en-US" sz="1800" kern="0" dirty="0" smtClean="0">
                <a:latin typeface="ＭＳ Ｐゴシック" panose="020B0600070205080204" pitchFamily="50" charset="-128"/>
                <a:ea typeface="ＭＳ Ｐゴシック" panose="020B0600070205080204" pitchFamily="50" charset="-128"/>
              </a:rPr>
              <a:t>それぞれの端子名を、</a:t>
            </a:r>
            <a:r>
              <a:rPr lang="en-US" altLang="ja-JP" sz="1800" kern="0" dirty="0" smtClean="0">
                <a:latin typeface="ＭＳ Ｐゴシック" panose="020B0600070205080204" pitchFamily="50" charset="-128"/>
                <a:ea typeface="ＭＳ Ｐゴシック" panose="020B0600070205080204" pitchFamily="50" charset="-128"/>
              </a:rPr>
              <a:t>Subsystem</a:t>
            </a:r>
            <a:r>
              <a:rPr lang="ja-JP" altLang="en-US" sz="1800" kern="0" dirty="0" smtClean="0">
                <a:latin typeface="ＭＳ Ｐゴシック" panose="020B0600070205080204" pitchFamily="50" charset="-128"/>
                <a:ea typeface="ＭＳ Ｐゴシック" panose="020B0600070205080204" pitchFamily="50" charset="-128"/>
              </a:rPr>
              <a:t>ブロックを呼び出す上位モデルで判断しやすい名称に変更します。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70</a:t>
            </a:fld>
            <a:endParaRPr lang="en-US" altLang="ja-JP">
              <a:solidFill>
                <a:srgbClr val="000000"/>
              </a:solidFill>
              <a:latin typeface="ＭＳ Ｐゴシック" panose="020B0600070205080204" pitchFamily="50" charset="-128"/>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905000"/>
            <a:ext cx="6827280" cy="35726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74394884"/>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755212" y="654425"/>
            <a:ext cx="8007788" cy="109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Font typeface="Wingdings" pitchFamily="2" charset="2"/>
              <a:buNone/>
            </a:pPr>
            <a:r>
              <a:rPr lang="ja-JP" altLang="en-US" sz="1800" kern="0" dirty="0" smtClean="0">
                <a:latin typeface="ＭＳ Ｐゴシック" panose="020B0600070205080204" pitchFamily="50" charset="-128"/>
                <a:ea typeface="ＭＳ Ｐゴシック" panose="020B0600070205080204" pitchFamily="50" charset="-128"/>
              </a:rPr>
              <a:t>上位モデルに戻ると</a:t>
            </a:r>
            <a:r>
              <a:rPr lang="en-US" altLang="ja-JP" sz="1800" kern="0" dirty="0" smtClean="0">
                <a:latin typeface="ＭＳ Ｐゴシック" panose="020B0600070205080204" pitchFamily="50" charset="-128"/>
                <a:ea typeface="ＭＳ Ｐゴシック" panose="020B0600070205080204" pitchFamily="50" charset="-128"/>
              </a:rPr>
              <a:t>Subsystem</a:t>
            </a:r>
            <a:r>
              <a:rPr lang="ja-JP" altLang="en-US" sz="1800" kern="0" dirty="0" smtClean="0">
                <a:latin typeface="ＭＳ Ｐゴシック" panose="020B0600070205080204" pitchFamily="50" charset="-128"/>
                <a:ea typeface="ＭＳ Ｐゴシック" panose="020B0600070205080204" pitchFamily="50" charset="-128"/>
              </a:rPr>
              <a:t>ブロックの端子名がサブセットで設定した名称に変わります。ブロックの配置、</a:t>
            </a:r>
            <a:r>
              <a:rPr lang="en-US" altLang="ja-JP" sz="1800" kern="0" dirty="0" smtClean="0">
                <a:latin typeface="ＭＳ Ｐゴシック" panose="020B0600070205080204" pitchFamily="50" charset="-128"/>
                <a:ea typeface="ＭＳ Ｐゴシック" panose="020B0600070205080204" pitchFamily="50" charset="-128"/>
              </a:rPr>
              <a:t>Subsystem</a:t>
            </a:r>
            <a:r>
              <a:rPr lang="ja-JP" altLang="en-US" sz="1800" kern="0" dirty="0" smtClean="0">
                <a:latin typeface="ＭＳ Ｐゴシック" panose="020B0600070205080204" pitchFamily="50" charset="-128"/>
                <a:ea typeface="ＭＳ Ｐゴシック" panose="020B0600070205080204" pitchFamily="50" charset="-128"/>
              </a:rPr>
              <a:t>ブロックをサイズ等を変更して、構成を整えます。</a:t>
            </a:r>
            <a:endParaRPr lang="ja-JP" altLang="en-US" sz="1800" kern="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71</a:t>
            </a:fld>
            <a:endParaRPr lang="en-US" altLang="ja-JP">
              <a:solidFill>
                <a:srgbClr val="000000"/>
              </a:solidFill>
              <a:latin typeface="ＭＳ Ｐゴシック" panose="020B0600070205080204" pitchFamily="50" charset="-128"/>
            </a:endParaRP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600200"/>
            <a:ext cx="4126903" cy="1878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212" y="2168769"/>
            <a:ext cx="3359588" cy="1176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1051335" y="4267200"/>
            <a:ext cx="2767341" cy="923330"/>
          </a:xfrm>
          <a:prstGeom prst="rect">
            <a:avLst/>
          </a:prstGeom>
          <a:solidFill>
            <a:schemeClr val="bg1"/>
          </a:solidFill>
          <a:ln w="28575">
            <a:solidFill>
              <a:srgbClr val="002060"/>
            </a:solidFill>
          </a:ln>
        </p:spPr>
        <p:txBody>
          <a:bodyPr wrap="square" rtlCol="0">
            <a:spAutoFit/>
          </a:bodyPr>
          <a:lstStyle/>
          <a:p>
            <a:r>
              <a:rPr lang="ja-JP" altLang="en-US" b="1" dirty="0" smtClean="0">
                <a:latin typeface="ＭＳ Ｐゴシック" panose="020B0600070205080204" pitchFamily="50" charset="-128"/>
              </a:rPr>
              <a:t>上位モデル名を選択することで、上位モデルの表示に戻ります</a:t>
            </a:r>
            <a:endParaRPr kumimoji="1" lang="ja-JP" altLang="en-US" b="1" dirty="0">
              <a:latin typeface="ＭＳ Ｐゴシック" panose="020B0600070205080204" pitchFamily="50" charset="-128"/>
            </a:endParaRPr>
          </a:p>
        </p:txBody>
      </p:sp>
      <p:cxnSp>
        <p:nvCxnSpPr>
          <p:cNvPr id="9" name="直線矢印コネクタ 8"/>
          <p:cNvCxnSpPr/>
          <p:nvPr/>
        </p:nvCxnSpPr>
        <p:spPr bwMode="auto">
          <a:xfrm flipV="1">
            <a:off x="2435006" y="3345478"/>
            <a:ext cx="460594" cy="921722"/>
          </a:xfrm>
          <a:prstGeom prst="straightConnector1">
            <a:avLst/>
          </a:prstGeom>
          <a:solidFill>
            <a:srgbClr val="00FFFF"/>
          </a:solidFill>
          <a:ln w="63500" cap="flat" cmpd="sng" algn="ctr">
            <a:solidFill>
              <a:schemeClr val="bg2"/>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正方形/長方形 9"/>
          <p:cNvSpPr/>
          <p:nvPr/>
        </p:nvSpPr>
        <p:spPr bwMode="auto">
          <a:xfrm>
            <a:off x="2630132" y="2860430"/>
            <a:ext cx="687497" cy="449877"/>
          </a:xfrm>
          <a:prstGeom prst="rect">
            <a:avLst/>
          </a:prstGeom>
          <a:noFill/>
          <a:ln w="63500" cap="flat" cmpd="sng" algn="ctr">
            <a:solidFill>
              <a:schemeClr val="accent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pic>
        <p:nvPicPr>
          <p:cNvPr id="11" name="Picture 17"/>
          <p:cNvPicPr>
            <a:picLocks noChangeAspect="1" noChangeArrowheads="1"/>
          </p:cNvPicPr>
          <p:nvPr/>
        </p:nvPicPr>
        <p:blipFill>
          <a:blip r:embed="rId5" cstate="print"/>
          <a:srcRect/>
          <a:stretch>
            <a:fillRect/>
          </a:stretch>
        </p:blipFill>
        <p:spPr bwMode="auto">
          <a:xfrm>
            <a:off x="4759106" y="3657600"/>
            <a:ext cx="3288643" cy="2680879"/>
          </a:xfrm>
          <a:prstGeom prst="rect">
            <a:avLst/>
          </a:prstGeom>
          <a:noFill/>
          <a:ln w="1">
            <a:noFill/>
            <a:miter lim="800000"/>
            <a:headEnd/>
            <a:tailEnd type="none" w="med" len="med"/>
          </a:ln>
          <a:effectLst/>
        </p:spPr>
      </p:pic>
    </p:spTree>
    <p:extLst>
      <p:ext uri="{BB962C8B-B14F-4D97-AF65-F5344CB8AC3E}">
        <p14:creationId xmlns:p14="http://schemas.microsoft.com/office/powerpoint/2010/main" val="185830588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p:cNvSpPr>
            <a:spLocks noChangeArrowheads="1"/>
          </p:cNvSpPr>
          <p:nvPr/>
        </p:nvSpPr>
        <p:spPr bwMode="auto">
          <a:xfrm>
            <a:off x="609600" y="1660525"/>
            <a:ext cx="8229599"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dirty="0" smtClean="0">
                <a:solidFill>
                  <a:schemeClr val="bg2"/>
                </a:solidFill>
                <a:latin typeface="ＭＳ Ｐゴシック" panose="020B0600070205080204" pitchFamily="50" charset="-128"/>
              </a:rPr>
              <a:t>業務で活用されていそうな問題を抜粋しましたので、実践して</a:t>
            </a:r>
            <a:r>
              <a:rPr kumimoji="0" lang="ja-JP" altLang="en-US" smtClean="0">
                <a:solidFill>
                  <a:schemeClr val="bg2"/>
                </a:solidFill>
                <a:latin typeface="ＭＳ Ｐゴシック" panose="020B0600070205080204" pitchFamily="50" charset="-128"/>
              </a:rPr>
              <a:t>いきましょう。</a:t>
            </a:r>
            <a:endParaRPr kumimoji="0" lang="ja-JP" altLang="en-US" dirty="0">
              <a:solidFill>
                <a:schemeClr val="bg2"/>
              </a:solidFill>
              <a:latin typeface="ＭＳ Ｐゴシック" panose="020B0600070205080204" pitchFamily="50" charset="-128"/>
            </a:endParaRPr>
          </a:p>
        </p:txBody>
      </p:sp>
      <p:sp>
        <p:nvSpPr>
          <p:cNvPr id="224259" name="Rectangle 2"/>
          <p:cNvSpPr>
            <a:spLocks noChangeArrowheads="1"/>
          </p:cNvSpPr>
          <p:nvPr/>
        </p:nvSpPr>
        <p:spPr bwMode="auto">
          <a:xfrm>
            <a:off x="457200" y="620713"/>
            <a:ext cx="8228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演習課題</a:t>
            </a:r>
            <a:endParaRPr lang="ja-JP" altLang="en-US" sz="40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72</a:t>
            </a:fld>
            <a:endParaRPr lang="en-US" altLang="ja-JP">
              <a:solidFill>
                <a:srgbClr val="000000"/>
              </a:solidFill>
              <a:latin typeface="ＭＳ Ｐゴシック" panose="020B0600070205080204" pitchFamily="50" charset="-128"/>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kazuyuki-naito\Desktop\sumilink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29000"/>
            <a:ext cx="3505200" cy="2916608"/>
          </a:xfrm>
          <a:prstGeom prst="rect">
            <a:avLst/>
          </a:prstGeom>
          <a:noFill/>
          <a:extLst>
            <a:ext uri="{909E8E84-426E-40DD-AFC4-6F175D3DCCD1}">
              <a14:hiddenFill xmlns:a14="http://schemas.microsoft.com/office/drawing/2010/main">
                <a:solidFill>
                  <a:srgbClr val="FFFFFF"/>
                </a:solidFill>
              </a14:hiddenFill>
            </a:ext>
          </a:extLst>
        </p:spPr>
      </p:pic>
      <p:sp>
        <p:nvSpPr>
          <p:cNvPr id="224258" name="Rectangle 5"/>
          <p:cNvSpPr>
            <a:spLocks noChangeArrowheads="1"/>
          </p:cNvSpPr>
          <p:nvPr/>
        </p:nvSpPr>
        <p:spPr bwMode="auto">
          <a:xfrm>
            <a:off x="609600" y="1284287"/>
            <a:ext cx="8075613" cy="76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sz="1800" dirty="0" smtClean="0">
                <a:latin typeface="ＭＳ Ｐゴシック" panose="020B0600070205080204" pitchFamily="50" charset="-128"/>
              </a:rPr>
              <a:t>入力信号が</a:t>
            </a:r>
            <a:r>
              <a:rPr kumimoji="0" lang="en-US" altLang="ja-JP" sz="1800" dirty="0" smtClean="0">
                <a:latin typeface="ＭＳ Ｐゴシック" panose="020B0600070205080204" pitchFamily="50" charset="-128"/>
              </a:rPr>
              <a:t>0</a:t>
            </a: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1</a:t>
            </a:r>
            <a:r>
              <a:rPr kumimoji="0" lang="ja-JP" altLang="en-US" sz="1800" dirty="0" smtClean="0">
                <a:latin typeface="ＭＳ Ｐゴシック" panose="020B0600070205080204" pitchFamily="50" charset="-128"/>
              </a:rPr>
              <a:t>に変化時、</a:t>
            </a:r>
            <a:r>
              <a:rPr kumimoji="0" lang="en-US" altLang="ja-JP" sz="1800" dirty="0" smtClean="0">
                <a:latin typeface="ＭＳ Ｐゴシック" panose="020B0600070205080204" pitchFamily="50" charset="-128"/>
              </a:rPr>
              <a:t>1</a:t>
            </a:r>
            <a:r>
              <a:rPr kumimoji="0" lang="ja-JP" altLang="en-US" sz="1800" dirty="0" smtClean="0">
                <a:latin typeface="ＭＳ Ｐゴシック" panose="020B0600070205080204" pitchFamily="50" charset="-128"/>
              </a:rPr>
              <a:t>を出力するモデルを作成しなさい。</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入力信号は、</a:t>
            </a:r>
            <a:r>
              <a:rPr kumimoji="0" lang="en-US" altLang="ja-JP" sz="1800" dirty="0" smtClean="0">
                <a:latin typeface="ＭＳ Ｐゴシック" panose="020B0600070205080204" pitchFamily="50" charset="-128"/>
              </a:rPr>
              <a:t>Signal Builder</a:t>
            </a:r>
            <a:r>
              <a:rPr kumimoji="0" lang="ja-JP" altLang="en-US" sz="1800" dirty="0" err="1" smtClean="0">
                <a:latin typeface="ＭＳ Ｐゴシック" panose="020B0600070205080204" pitchFamily="50" charset="-128"/>
              </a:rPr>
              <a:t>にて</a:t>
            </a:r>
            <a:r>
              <a:rPr kumimoji="0" lang="ja-JP" altLang="en-US" sz="1800" dirty="0" smtClean="0">
                <a:latin typeface="ＭＳ Ｐゴシック" panose="020B0600070205080204" pitchFamily="50" charset="-128"/>
              </a:rPr>
              <a:t>作成すること。</a:t>
            </a:r>
            <a:endParaRPr kumimoji="0" lang="ja-JP" altLang="en-US" sz="1800" dirty="0">
              <a:latin typeface="ＭＳ Ｐゴシック" panose="020B0600070205080204" pitchFamily="50" charset="-128"/>
            </a:endParaRPr>
          </a:p>
        </p:txBody>
      </p:sp>
      <p:sp>
        <p:nvSpPr>
          <p:cNvPr id="224259" name="Rectangle 2"/>
          <p:cNvSpPr>
            <a:spLocks noChangeArrowheads="1"/>
          </p:cNvSpPr>
          <p:nvPr/>
        </p:nvSpPr>
        <p:spPr bwMode="auto">
          <a:xfrm>
            <a:off x="457200" y="533400"/>
            <a:ext cx="8228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演習問題</a:t>
            </a:r>
            <a:r>
              <a:rPr kumimoji="0" lang="en-US" altLang="ja-JP" sz="4000" dirty="0" smtClean="0">
                <a:solidFill>
                  <a:schemeClr val="bg2"/>
                </a:solidFill>
                <a:latin typeface="ＭＳ Ｐゴシック" panose="020B0600070205080204" pitchFamily="50" charset="-128"/>
              </a:rPr>
              <a:t>1</a:t>
            </a:r>
            <a:endParaRPr lang="ja-JP" altLang="en-US" sz="40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73</a:t>
            </a:fld>
            <a:endParaRPr lang="en-US" altLang="ja-JP">
              <a:solidFill>
                <a:srgbClr val="000000"/>
              </a:solidFill>
              <a:latin typeface="ＭＳ Ｐゴシック" panose="020B0600070205080204" pitchFamily="50" charset="-128"/>
            </a:endParaRPr>
          </a:p>
        </p:txBody>
      </p:sp>
      <p:sp>
        <p:nvSpPr>
          <p:cNvPr id="7" name="Rectangle 5"/>
          <p:cNvSpPr>
            <a:spLocks noChangeArrowheads="1"/>
          </p:cNvSpPr>
          <p:nvPr/>
        </p:nvSpPr>
        <p:spPr bwMode="auto">
          <a:xfrm>
            <a:off x="609600" y="1981200"/>
            <a:ext cx="8240110" cy="13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sz="1800" dirty="0" smtClean="0">
                <a:latin typeface="ＭＳ Ｐゴシック" panose="020B0600070205080204" pitchFamily="50" charset="-128"/>
              </a:rPr>
              <a:t>要求を満たすモデルを作成してください。使用モデルは以下を参考にしてください。</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Simulink/Sources/Signal Builder</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Simulink/Logic and </a:t>
            </a:r>
            <a:r>
              <a:rPr kumimoji="0" lang="en-US" altLang="ja-JP" sz="1800" smtClean="0">
                <a:latin typeface="ＭＳ Ｐゴシック" panose="020B0600070205080204" pitchFamily="50" charset="-128"/>
              </a:rPr>
              <a:t>Bit Operations/Logical </a:t>
            </a:r>
            <a:r>
              <a:rPr kumimoji="0" lang="en-US" altLang="ja-JP" sz="1800" dirty="0" smtClean="0">
                <a:latin typeface="ＭＳ Ｐゴシック" panose="020B0600070205080204" pitchFamily="50" charset="-128"/>
              </a:rPr>
              <a:t>Operator</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Simulink/Discrete/Unit Delay</a:t>
            </a:r>
            <a:endParaRPr kumimoji="0" lang="ja-JP" altLang="en-US" sz="1800" dirty="0">
              <a:latin typeface="ＭＳ Ｐゴシック" panose="020B0600070205080204" pitchFamily="50" charset="-128"/>
            </a:endParaRPr>
          </a:p>
        </p:txBody>
      </p:sp>
    </p:spTree>
    <p:extLst>
      <p:ext uri="{BB962C8B-B14F-4D97-AF65-F5344CB8AC3E}">
        <p14:creationId xmlns:p14="http://schemas.microsoft.com/office/powerpoint/2010/main" val="93009246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azuyuki-naito\Desktop\sumilink0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29000"/>
            <a:ext cx="3408779" cy="3082139"/>
          </a:xfrm>
          <a:prstGeom prst="rect">
            <a:avLst/>
          </a:prstGeom>
          <a:noFill/>
          <a:extLst>
            <a:ext uri="{909E8E84-426E-40DD-AFC4-6F175D3DCCD1}">
              <a14:hiddenFill xmlns:a14="http://schemas.microsoft.com/office/drawing/2010/main">
                <a:solidFill>
                  <a:srgbClr val="FFFFFF"/>
                </a:solidFill>
              </a14:hiddenFill>
            </a:ext>
          </a:extLst>
        </p:spPr>
      </p:pic>
      <p:sp>
        <p:nvSpPr>
          <p:cNvPr id="224258" name="Rectangle 5"/>
          <p:cNvSpPr>
            <a:spLocks noChangeArrowheads="1"/>
          </p:cNvSpPr>
          <p:nvPr/>
        </p:nvSpPr>
        <p:spPr bwMode="auto">
          <a:xfrm>
            <a:off x="609600" y="1284287"/>
            <a:ext cx="8229599" cy="78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sz="1800" dirty="0" smtClean="0">
                <a:latin typeface="ＭＳ Ｐゴシック" panose="020B0600070205080204" pitchFamily="50" charset="-128"/>
              </a:rPr>
              <a:t>入力信号が</a:t>
            </a:r>
            <a:r>
              <a:rPr kumimoji="0" lang="en-US" altLang="ja-JP" sz="1800" dirty="0" smtClean="0">
                <a:latin typeface="ＭＳ Ｐゴシック" panose="020B0600070205080204" pitchFamily="50" charset="-128"/>
              </a:rPr>
              <a:t>0</a:t>
            </a: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1</a:t>
            </a:r>
            <a:r>
              <a:rPr kumimoji="0" lang="ja-JP" altLang="en-US" sz="1800" dirty="0" smtClean="0">
                <a:latin typeface="ＭＳ Ｐゴシック" panose="020B0600070205080204" pitchFamily="50" charset="-128"/>
              </a:rPr>
              <a:t>に変化時、</a:t>
            </a:r>
            <a:r>
              <a:rPr kumimoji="0" lang="en-US" altLang="ja-JP" sz="1800" dirty="0" smtClean="0">
                <a:latin typeface="ＭＳ Ｐゴシック" panose="020B0600070205080204" pitchFamily="50" charset="-128"/>
              </a:rPr>
              <a:t>1</a:t>
            </a:r>
            <a:r>
              <a:rPr kumimoji="0" lang="ja-JP" altLang="en-US" sz="1800" dirty="0" smtClean="0">
                <a:latin typeface="ＭＳ Ｐゴシック" panose="020B0600070205080204" pitchFamily="50" charset="-128"/>
              </a:rPr>
              <a:t>を出力し続けるモデルを作成しなさい。</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入力信号は、</a:t>
            </a:r>
            <a:r>
              <a:rPr kumimoji="0" lang="en-US" altLang="ja-JP" sz="1800" dirty="0" smtClean="0">
                <a:latin typeface="ＭＳ Ｐゴシック" panose="020B0600070205080204" pitchFamily="50" charset="-128"/>
              </a:rPr>
              <a:t>Signal Builder</a:t>
            </a:r>
            <a:r>
              <a:rPr kumimoji="0" lang="ja-JP" altLang="en-US" sz="1800" dirty="0" err="1" smtClean="0">
                <a:latin typeface="ＭＳ Ｐゴシック" panose="020B0600070205080204" pitchFamily="50" charset="-128"/>
              </a:rPr>
              <a:t>にて</a:t>
            </a:r>
            <a:r>
              <a:rPr kumimoji="0" lang="ja-JP" altLang="en-US" sz="1800" dirty="0" smtClean="0">
                <a:latin typeface="ＭＳ Ｐゴシック" panose="020B0600070205080204" pitchFamily="50" charset="-128"/>
              </a:rPr>
              <a:t>作成すること。</a:t>
            </a:r>
            <a:endParaRPr kumimoji="0" lang="ja-JP" altLang="en-US" sz="1800" dirty="0">
              <a:latin typeface="ＭＳ Ｐゴシック" panose="020B0600070205080204" pitchFamily="50" charset="-128"/>
            </a:endParaRPr>
          </a:p>
        </p:txBody>
      </p:sp>
      <p:sp>
        <p:nvSpPr>
          <p:cNvPr id="224259" name="Rectangle 2"/>
          <p:cNvSpPr>
            <a:spLocks noChangeArrowheads="1"/>
          </p:cNvSpPr>
          <p:nvPr/>
        </p:nvSpPr>
        <p:spPr bwMode="auto">
          <a:xfrm>
            <a:off x="457200" y="533400"/>
            <a:ext cx="8228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演習問題</a:t>
            </a:r>
            <a:r>
              <a:rPr kumimoji="0" lang="en-US" altLang="ja-JP" sz="4000" dirty="0" smtClean="0">
                <a:solidFill>
                  <a:schemeClr val="bg2"/>
                </a:solidFill>
                <a:latin typeface="ＭＳ Ｐゴシック" panose="020B0600070205080204" pitchFamily="50" charset="-128"/>
              </a:rPr>
              <a:t>2</a:t>
            </a:r>
            <a:endParaRPr lang="ja-JP" altLang="en-US" sz="40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74</a:t>
            </a:fld>
            <a:endParaRPr lang="en-US" altLang="ja-JP">
              <a:solidFill>
                <a:srgbClr val="000000"/>
              </a:solidFill>
              <a:latin typeface="ＭＳ Ｐゴシック" panose="020B0600070205080204" pitchFamily="50" charset="-128"/>
            </a:endParaRPr>
          </a:p>
        </p:txBody>
      </p:sp>
      <p:sp>
        <p:nvSpPr>
          <p:cNvPr id="7" name="Rectangle 5"/>
          <p:cNvSpPr>
            <a:spLocks noChangeArrowheads="1"/>
          </p:cNvSpPr>
          <p:nvPr/>
        </p:nvSpPr>
        <p:spPr bwMode="auto">
          <a:xfrm>
            <a:off x="609600" y="1981200"/>
            <a:ext cx="8240110" cy="13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sz="1800" dirty="0" smtClean="0">
                <a:latin typeface="ＭＳ Ｐゴシック" panose="020B0600070205080204" pitchFamily="50" charset="-128"/>
              </a:rPr>
              <a:t>要求を満たすモデルを作成してください。使用モデルは以下を参考にしてください。</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Simulink/Sources/Signal Builder</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Simulink/Logic and Bit Operations/Logical Operator</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Simulink/Discrete/Unit Delay</a:t>
            </a:r>
            <a:endParaRPr kumimoji="0" lang="ja-JP" altLang="en-US" sz="1800" dirty="0">
              <a:latin typeface="ＭＳ Ｐゴシック" panose="020B0600070205080204" pitchFamily="50" charset="-128"/>
            </a:endParaRPr>
          </a:p>
        </p:txBody>
      </p:sp>
    </p:spTree>
    <p:extLst>
      <p:ext uri="{BB962C8B-B14F-4D97-AF65-F5344CB8AC3E}">
        <p14:creationId xmlns:p14="http://schemas.microsoft.com/office/powerpoint/2010/main" val="1043420009"/>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p:cNvSpPr>
            <a:spLocks noChangeArrowheads="1"/>
          </p:cNvSpPr>
          <p:nvPr/>
        </p:nvSpPr>
        <p:spPr bwMode="auto">
          <a:xfrm>
            <a:off x="609600" y="1285875"/>
            <a:ext cx="8229599"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sz="1800" dirty="0" smtClean="0">
                <a:latin typeface="ＭＳ Ｐゴシック" panose="020B0600070205080204" pitchFamily="50" charset="-128"/>
              </a:rPr>
              <a:t>入力信号変化時、</a:t>
            </a:r>
            <a:r>
              <a:rPr kumimoji="0" lang="en-US" altLang="ja-JP" sz="1800" dirty="0" smtClean="0">
                <a:latin typeface="ＭＳ Ｐゴシック" panose="020B0600070205080204" pitchFamily="50" charset="-128"/>
              </a:rPr>
              <a:t>1</a:t>
            </a:r>
            <a:r>
              <a:rPr kumimoji="0" lang="ja-JP" altLang="en-US" sz="1800" dirty="0" smtClean="0">
                <a:latin typeface="ＭＳ Ｐゴシック" panose="020B0600070205080204" pitchFamily="50" charset="-128"/>
              </a:rPr>
              <a:t>を出力するモデルを作成しなさい。</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入力信号は、</a:t>
            </a:r>
            <a:r>
              <a:rPr kumimoji="0" lang="en-US" altLang="ja-JP" sz="1800" dirty="0" smtClean="0">
                <a:latin typeface="ＭＳ Ｐゴシック" panose="020B0600070205080204" pitchFamily="50" charset="-128"/>
              </a:rPr>
              <a:t>Signal Builder</a:t>
            </a:r>
            <a:r>
              <a:rPr kumimoji="0" lang="ja-JP" altLang="en-US" sz="1800" dirty="0" err="1" smtClean="0">
                <a:latin typeface="ＭＳ Ｐゴシック" panose="020B0600070205080204" pitchFamily="50" charset="-128"/>
              </a:rPr>
              <a:t>にて</a:t>
            </a:r>
            <a:r>
              <a:rPr kumimoji="0" lang="ja-JP" altLang="en-US" sz="1800" dirty="0" smtClean="0">
                <a:latin typeface="ＭＳ Ｐゴシック" panose="020B0600070205080204" pitchFamily="50" charset="-128"/>
              </a:rPr>
              <a:t>作成すること。</a:t>
            </a:r>
            <a:endParaRPr kumimoji="0" lang="ja-JP" altLang="en-US" sz="1800" dirty="0">
              <a:latin typeface="ＭＳ Ｐゴシック" panose="020B0600070205080204" pitchFamily="50" charset="-128"/>
            </a:endParaRPr>
          </a:p>
        </p:txBody>
      </p:sp>
      <p:sp>
        <p:nvSpPr>
          <p:cNvPr id="224259" name="Rectangle 2"/>
          <p:cNvSpPr>
            <a:spLocks noChangeArrowheads="1"/>
          </p:cNvSpPr>
          <p:nvPr/>
        </p:nvSpPr>
        <p:spPr bwMode="auto">
          <a:xfrm>
            <a:off x="457200" y="533400"/>
            <a:ext cx="8228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演習問題</a:t>
            </a:r>
            <a:r>
              <a:rPr kumimoji="0" lang="en-US" altLang="ja-JP" sz="4000" dirty="0" smtClean="0">
                <a:solidFill>
                  <a:schemeClr val="bg2"/>
                </a:solidFill>
                <a:latin typeface="ＭＳ Ｐゴシック" panose="020B0600070205080204" pitchFamily="50" charset="-128"/>
              </a:rPr>
              <a:t>3</a:t>
            </a:r>
            <a:endParaRPr lang="ja-JP" altLang="en-US" sz="40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75</a:t>
            </a:fld>
            <a:endParaRPr lang="en-US" altLang="ja-JP">
              <a:solidFill>
                <a:srgbClr val="000000"/>
              </a:solidFill>
              <a:latin typeface="ＭＳ Ｐゴシック" panose="020B0600070205080204" pitchFamily="50" charset="-128"/>
            </a:endParaRPr>
          </a:p>
        </p:txBody>
      </p:sp>
      <p:pic>
        <p:nvPicPr>
          <p:cNvPr id="6" name="Picture 23"/>
          <p:cNvPicPr>
            <a:picLocks noChangeAspect="1" noChangeArrowheads="1"/>
          </p:cNvPicPr>
          <p:nvPr/>
        </p:nvPicPr>
        <p:blipFill>
          <a:blip r:embed="rId3" cstate="print"/>
          <a:srcRect/>
          <a:stretch>
            <a:fillRect/>
          </a:stretch>
        </p:blipFill>
        <p:spPr bwMode="auto">
          <a:xfrm>
            <a:off x="2133600" y="3420971"/>
            <a:ext cx="3505200" cy="3208429"/>
          </a:xfrm>
          <a:prstGeom prst="rect">
            <a:avLst/>
          </a:prstGeom>
          <a:noFill/>
          <a:ln w="1">
            <a:noFill/>
            <a:miter lim="800000"/>
            <a:headEnd/>
            <a:tailEnd type="none" w="med" len="med"/>
          </a:ln>
          <a:effectLst/>
        </p:spPr>
      </p:pic>
      <p:sp>
        <p:nvSpPr>
          <p:cNvPr id="7" name="Rectangle 5"/>
          <p:cNvSpPr>
            <a:spLocks noChangeArrowheads="1"/>
          </p:cNvSpPr>
          <p:nvPr/>
        </p:nvSpPr>
        <p:spPr bwMode="auto">
          <a:xfrm>
            <a:off x="609600" y="1985798"/>
            <a:ext cx="8240110" cy="13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sz="1800" dirty="0" smtClean="0">
                <a:latin typeface="ＭＳ Ｐゴシック" panose="020B0600070205080204" pitchFamily="50" charset="-128"/>
              </a:rPr>
              <a:t>要求を満たすモデルを作成してください。使用モデルは以下を参考にしてください。</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Simulink/Sources/Signal Builder</a:t>
            </a:r>
          </a:p>
          <a:p>
            <a:pPr marL="0" eaLnBrk="1" hangingPunct="1">
              <a:buClrTx/>
              <a:buSzTx/>
              <a:buNone/>
            </a:pPr>
            <a:r>
              <a:rPr kumimoji="0" lang="ja-JP" altLang="en-US" sz="1800" smtClean="0">
                <a:latin typeface="ＭＳ Ｐゴシック" panose="020B0600070205080204" pitchFamily="50" charset="-128"/>
              </a:rPr>
              <a:t>◆</a:t>
            </a:r>
            <a:r>
              <a:rPr lang="en-US" altLang="ja-JP" sz="1800" smtClean="0">
                <a:latin typeface="ＭＳ Ｐゴシック" panose="020B0600070205080204" pitchFamily="50" charset="-128"/>
              </a:rPr>
              <a:t>Simulink/Logic </a:t>
            </a:r>
            <a:r>
              <a:rPr lang="en-US" altLang="ja-JP" sz="1800">
                <a:latin typeface="ＭＳ Ｐゴシック" panose="020B0600070205080204" pitchFamily="50" charset="-128"/>
              </a:rPr>
              <a:t>and Bit </a:t>
            </a:r>
            <a:r>
              <a:rPr lang="en-US" altLang="ja-JP" sz="1800" smtClean="0">
                <a:latin typeface="ＭＳ Ｐゴシック" panose="020B0600070205080204" pitchFamily="50" charset="-128"/>
              </a:rPr>
              <a:t>Operations/</a:t>
            </a:r>
            <a:r>
              <a:rPr lang="en-US" altLang="ja-JP" sz="1800">
                <a:latin typeface="ＭＳ Ｐゴシック"/>
                <a:cs typeface="ＭＳ Ｐゴシック"/>
              </a:rPr>
              <a:t>Relational Operator</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Simulink/Discrete/Unit Delay</a:t>
            </a:r>
            <a:endParaRPr kumimoji="0" lang="ja-JP" altLang="en-US" sz="1800" dirty="0">
              <a:latin typeface="ＭＳ Ｐゴシック" panose="020B0600070205080204" pitchFamily="50" charset="-128"/>
            </a:endParaRPr>
          </a:p>
        </p:txBody>
      </p:sp>
    </p:spTree>
    <p:extLst>
      <p:ext uri="{BB962C8B-B14F-4D97-AF65-F5344CB8AC3E}">
        <p14:creationId xmlns:p14="http://schemas.microsoft.com/office/powerpoint/2010/main" val="325294295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p:cNvSpPr>
            <a:spLocks noChangeArrowheads="1"/>
          </p:cNvSpPr>
          <p:nvPr/>
        </p:nvSpPr>
        <p:spPr bwMode="auto">
          <a:xfrm>
            <a:off x="609600" y="1524000"/>
            <a:ext cx="8229599"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en-US" altLang="ja-JP" dirty="0" smtClean="0">
                <a:solidFill>
                  <a:schemeClr val="bg2"/>
                </a:solidFill>
                <a:latin typeface="ＭＳ Ｐゴシック" panose="020B0600070205080204" pitchFamily="50" charset="-128"/>
              </a:rPr>
              <a:t>7.1 </a:t>
            </a:r>
            <a:r>
              <a:rPr kumimoji="0" lang="ja-JP" altLang="en-US" dirty="0" smtClean="0">
                <a:solidFill>
                  <a:schemeClr val="bg2"/>
                </a:solidFill>
                <a:latin typeface="ＭＳ Ｐゴシック" panose="020B0600070205080204" pitchFamily="50" charset="-128"/>
              </a:rPr>
              <a:t>タイマー設計</a:t>
            </a:r>
            <a:endParaRPr kumimoji="0" lang="en-US" altLang="ja-JP" dirty="0" smtClean="0">
              <a:solidFill>
                <a:schemeClr val="bg2"/>
              </a:solidFill>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制御設計において、時間を計測するタイマー機能はよく使用されます。</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カウントダウンとカウントアップの２種類を実際にモデル化してください。</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今回作成するモデルのコンフィグレーションパラメーター設定は、以下に示すように、固定ステップ、離散、サンプリング時間＝</a:t>
            </a:r>
            <a:r>
              <a:rPr kumimoji="0" lang="en-US" altLang="ja-JP" sz="1800" dirty="0" smtClean="0">
                <a:latin typeface="ＭＳ Ｐゴシック" panose="020B0600070205080204" pitchFamily="50" charset="-128"/>
              </a:rPr>
              <a:t>0.01</a:t>
            </a:r>
            <a:r>
              <a:rPr kumimoji="0" lang="ja-JP" altLang="en-US" sz="1800" dirty="0" smtClean="0">
                <a:latin typeface="ＭＳ Ｐゴシック" panose="020B0600070205080204" pitchFamily="50" charset="-128"/>
              </a:rPr>
              <a:t>で作成してください。</a:t>
            </a:r>
            <a:endParaRPr kumimoji="0" lang="ja-JP" altLang="en-US" sz="1800" dirty="0">
              <a:latin typeface="ＭＳ Ｐゴシック" panose="020B0600070205080204" pitchFamily="50" charset="-128"/>
            </a:endParaRPr>
          </a:p>
        </p:txBody>
      </p:sp>
      <p:sp>
        <p:nvSpPr>
          <p:cNvPr id="224259" name="Rectangle 2"/>
          <p:cNvSpPr>
            <a:spLocks noChangeArrowheads="1"/>
          </p:cNvSpPr>
          <p:nvPr/>
        </p:nvSpPr>
        <p:spPr bwMode="auto">
          <a:xfrm>
            <a:off x="457200" y="457200"/>
            <a:ext cx="8228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制御モデル設計</a:t>
            </a:r>
            <a:endParaRPr lang="ja-JP" altLang="en-US" sz="40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76</a:t>
            </a:fld>
            <a:endParaRPr lang="en-US" altLang="ja-JP">
              <a:solidFill>
                <a:srgbClr val="000000"/>
              </a:solidFill>
              <a:latin typeface="ＭＳ Ｐゴシック" panose="020B0600070205080204" pitchFamily="50" charset="-128"/>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028" y="3581400"/>
            <a:ext cx="7088187" cy="2433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267406"/>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p:cNvSpPr>
            <a:spLocks noChangeArrowheads="1"/>
          </p:cNvSpPr>
          <p:nvPr/>
        </p:nvSpPr>
        <p:spPr bwMode="auto">
          <a:xfrm>
            <a:off x="457200" y="533400"/>
            <a:ext cx="8229599"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en-US" altLang="ja-JP" dirty="0" smtClean="0">
                <a:solidFill>
                  <a:schemeClr val="bg2"/>
                </a:solidFill>
                <a:latin typeface="ＭＳ Ｐゴシック" panose="020B0600070205080204" pitchFamily="50" charset="-128"/>
              </a:rPr>
              <a:t>7.1.1 </a:t>
            </a:r>
            <a:r>
              <a:rPr kumimoji="0" lang="ja-JP" altLang="en-US" dirty="0" smtClean="0">
                <a:solidFill>
                  <a:schemeClr val="bg2"/>
                </a:solidFill>
                <a:latin typeface="ＭＳ Ｐゴシック" panose="020B0600070205080204" pitchFamily="50" charset="-128"/>
              </a:rPr>
              <a:t>カウントダウン型タイマー</a:t>
            </a:r>
            <a:endParaRPr kumimoji="0" lang="en-US" altLang="ja-JP" dirty="0" smtClean="0">
              <a:solidFill>
                <a:schemeClr val="bg2"/>
              </a:solidFill>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下記要求を満たすカウントダウン型タイマーを設計する。</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＜要求＞</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●入力信号：</a:t>
            </a:r>
            <a:r>
              <a:rPr kumimoji="0" lang="en-US" altLang="ja-JP" sz="1800" dirty="0" smtClean="0">
                <a:latin typeface="ＭＳ Ｐゴシック" panose="020B0600070205080204" pitchFamily="50" charset="-128"/>
              </a:rPr>
              <a:t>Signal1=0</a:t>
            </a:r>
            <a:r>
              <a:rPr kumimoji="0" lang="ja-JP" altLang="en-US" sz="1800" dirty="0" smtClean="0">
                <a:latin typeface="ＭＳ Ｐゴシック" panose="020B0600070205080204" pitchFamily="50" charset="-128"/>
              </a:rPr>
              <a:t>になってからの安定時間を計測する。</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●安定時間が</a:t>
            </a:r>
            <a:r>
              <a:rPr kumimoji="0" lang="en-US" altLang="ja-JP" sz="1800" dirty="0" smtClean="0">
                <a:latin typeface="ＭＳ Ｐゴシック" panose="020B0600070205080204" pitchFamily="50" charset="-128"/>
              </a:rPr>
              <a:t>2</a:t>
            </a:r>
            <a:r>
              <a:rPr kumimoji="0" lang="ja-JP" altLang="en-US" sz="1800" dirty="0" smtClean="0">
                <a:latin typeface="ＭＳ Ｐゴシック" panose="020B0600070205080204" pitchFamily="50" charset="-128"/>
              </a:rPr>
              <a:t>秒を超えたら</a:t>
            </a:r>
            <a:r>
              <a:rPr kumimoji="0" lang="en-US" altLang="ja-JP" sz="1800" dirty="0" smtClean="0">
                <a:latin typeface="ＭＳ Ｐゴシック" panose="020B0600070205080204" pitchFamily="50" charset="-128"/>
              </a:rPr>
              <a:t>Flag</a:t>
            </a:r>
            <a:r>
              <a:rPr kumimoji="0" lang="ja-JP" altLang="en-US" sz="1800" dirty="0" smtClean="0">
                <a:latin typeface="ＭＳ Ｐゴシック" panose="020B0600070205080204" pitchFamily="50" charset="-128"/>
              </a:rPr>
              <a:t>を１にする。</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Signal1</a:t>
            </a: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0</a:t>
            </a:r>
            <a:r>
              <a:rPr kumimoji="0" lang="ja-JP" altLang="en-US" sz="1800" dirty="0" smtClean="0">
                <a:latin typeface="ＭＳ Ｐゴシック" panose="020B0600070205080204" pitchFamily="50" charset="-128"/>
              </a:rPr>
              <a:t>の時</a:t>
            </a:r>
            <a:r>
              <a:rPr kumimoji="0" lang="en-US" altLang="ja-JP" sz="1800" dirty="0" smtClean="0">
                <a:latin typeface="ＭＳ Ｐゴシック" panose="020B0600070205080204" pitchFamily="50" charset="-128"/>
              </a:rPr>
              <a:t>Flag</a:t>
            </a:r>
            <a:r>
              <a:rPr kumimoji="0" lang="ja-JP" altLang="en-US" sz="1800" dirty="0" smtClean="0">
                <a:latin typeface="ＭＳ Ｐゴシック" panose="020B0600070205080204" pitchFamily="50" charset="-128"/>
              </a:rPr>
              <a:t>は</a:t>
            </a:r>
            <a:r>
              <a:rPr kumimoji="0" lang="en-US" altLang="ja-JP" sz="1800" dirty="0" smtClean="0">
                <a:latin typeface="ＭＳ Ｐゴシック" panose="020B0600070205080204" pitchFamily="50" charset="-128"/>
              </a:rPr>
              <a:t>0</a:t>
            </a:r>
            <a:r>
              <a:rPr kumimoji="0" lang="ja-JP" altLang="en-US" sz="1800" dirty="0" smtClean="0">
                <a:latin typeface="ＭＳ Ｐゴシック" panose="020B0600070205080204" pitchFamily="50" charset="-128"/>
              </a:rPr>
              <a:t>とする。</a:t>
            </a:r>
            <a:endParaRPr kumimoji="0" lang="ja-JP" altLang="en-US" sz="1800"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77</a:t>
            </a:fld>
            <a:endParaRPr lang="en-US" altLang="ja-JP">
              <a:solidFill>
                <a:srgbClr val="000000"/>
              </a:solidFill>
              <a:latin typeface="ＭＳ Ｐゴシック" panose="020B0600070205080204" pitchFamily="50" charset="-128"/>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895600"/>
            <a:ext cx="6324600" cy="3445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538583"/>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p:cNvSpPr>
            <a:spLocks noChangeArrowheads="1"/>
          </p:cNvSpPr>
          <p:nvPr/>
        </p:nvSpPr>
        <p:spPr bwMode="auto">
          <a:xfrm>
            <a:off x="457200" y="685800"/>
            <a:ext cx="8382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sz="1800" dirty="0" smtClean="0">
                <a:latin typeface="ＭＳ Ｐゴシック" panose="020B0600070205080204" pitchFamily="50" charset="-128"/>
              </a:rPr>
              <a:t>要求を満たすモデルを作成してください。使用モデルは以下を参考にしてください。</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Simulink/Sources/Signal Builder</a:t>
            </a:r>
            <a:r>
              <a:rPr kumimoji="0" lang="ja-JP" altLang="en-US" sz="1800" dirty="0" err="1" smtClean="0">
                <a:latin typeface="ＭＳ Ｐゴシック" panose="020B0600070205080204" pitchFamily="50" charset="-128"/>
              </a:rPr>
              <a:t>、</a:t>
            </a:r>
            <a:r>
              <a:rPr kumimoji="0" lang="en-US" altLang="ja-JP" sz="1800" dirty="0" smtClean="0">
                <a:latin typeface="ＭＳ Ｐゴシック" panose="020B0600070205080204" pitchFamily="50" charset="-128"/>
              </a:rPr>
              <a:t>Constant</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Simulink/Logic and Bit Operations/ Relational Operator</a:t>
            </a:r>
            <a:r>
              <a:rPr kumimoji="0" lang="ja-JP" altLang="en-US" sz="1800" dirty="0" err="1" smtClean="0">
                <a:latin typeface="ＭＳ Ｐゴシック" panose="020B0600070205080204" pitchFamily="50" charset="-128"/>
              </a:rPr>
              <a:t>、</a:t>
            </a:r>
            <a:r>
              <a:rPr kumimoji="0" lang="en-US" altLang="ja-JP" sz="1800" dirty="0" smtClean="0">
                <a:latin typeface="ＭＳ Ｐゴシック" panose="020B0600070205080204" pitchFamily="50" charset="-128"/>
              </a:rPr>
              <a:t>Compare To Zero</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Simulink/Math Operations/Subtract</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Simulink/Discrete/Unit Delay</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Simulink/Signal Routing/Switch</a:t>
            </a:r>
            <a:endParaRPr kumimoji="0" lang="ja-JP" altLang="en-US" sz="1800"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78</a:t>
            </a:fld>
            <a:endParaRPr lang="en-US" altLang="ja-JP">
              <a:solidFill>
                <a:srgbClr val="000000"/>
              </a:solidFill>
              <a:latin typeface="ＭＳ Ｐゴシック" panose="020B0600070205080204" pitchFamily="50" charset="-128"/>
            </a:endParaRPr>
          </a:p>
        </p:txBody>
      </p:sp>
      <p:pic>
        <p:nvPicPr>
          <p:cNvPr id="8" name="図 7" descr="MBD2_3_1_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2146" y="3076885"/>
            <a:ext cx="7934627" cy="3221248"/>
          </a:xfrm>
          <a:prstGeom prst="rect">
            <a:avLst/>
          </a:prstGeom>
        </p:spPr>
      </p:pic>
      <p:sp>
        <p:nvSpPr>
          <p:cNvPr id="3" name="正方形/長方形 2"/>
          <p:cNvSpPr/>
          <p:nvPr/>
        </p:nvSpPr>
        <p:spPr bwMode="auto">
          <a:xfrm>
            <a:off x="1981200" y="3029260"/>
            <a:ext cx="5943600" cy="3310468"/>
          </a:xfrm>
          <a:prstGeom prst="rect">
            <a:avLst/>
          </a:prstGeom>
          <a:solidFill>
            <a:schemeClr val="bg1"/>
          </a:soli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Tree>
    <p:extLst>
      <p:ext uri="{BB962C8B-B14F-4D97-AF65-F5344CB8AC3E}">
        <p14:creationId xmlns:p14="http://schemas.microsoft.com/office/powerpoint/2010/main" val="389569673"/>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p:cNvSpPr>
            <a:spLocks noChangeArrowheads="1"/>
          </p:cNvSpPr>
          <p:nvPr/>
        </p:nvSpPr>
        <p:spPr bwMode="auto">
          <a:xfrm>
            <a:off x="457200" y="533400"/>
            <a:ext cx="8229599"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en-US" altLang="ja-JP" dirty="0" smtClean="0">
                <a:solidFill>
                  <a:schemeClr val="bg2"/>
                </a:solidFill>
                <a:latin typeface="ＭＳ Ｐゴシック" panose="020B0600070205080204" pitchFamily="50" charset="-128"/>
              </a:rPr>
              <a:t>7.1.2 </a:t>
            </a:r>
            <a:r>
              <a:rPr kumimoji="0" lang="ja-JP" altLang="en-US" dirty="0" smtClean="0">
                <a:solidFill>
                  <a:schemeClr val="bg2"/>
                </a:solidFill>
                <a:latin typeface="ＭＳ Ｐゴシック" panose="020B0600070205080204" pitchFamily="50" charset="-128"/>
              </a:rPr>
              <a:t>カウントアップ型タイマー</a:t>
            </a:r>
            <a:endParaRPr kumimoji="0" lang="en-US" altLang="ja-JP" dirty="0" smtClean="0">
              <a:solidFill>
                <a:schemeClr val="bg2"/>
              </a:solidFill>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前述で作成したカウントダウン型タイマーを、カウントアップ型タイマーに変更したモデルで作成してみましょう。</a:t>
            </a:r>
            <a:endParaRPr kumimoji="0" lang="en-US" altLang="ja-JP" sz="1800" dirty="0" smtClean="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79</a:t>
            </a:fld>
            <a:endParaRPr lang="en-US" altLang="ja-JP">
              <a:solidFill>
                <a:srgbClr val="000000"/>
              </a:solidFill>
              <a:latin typeface="ＭＳ Ｐゴシック" panose="020B0600070205080204" pitchFamily="50" charset="-12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67" y="1847850"/>
            <a:ext cx="717232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35297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304800" y="533400"/>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１章モデルベース開発とは</a:t>
            </a:r>
            <a:endParaRPr kumimoji="0" lang="ja-JP" altLang="en-US" dirty="0">
              <a:solidFill>
                <a:schemeClr val="bg2"/>
              </a:solidFill>
              <a:latin typeface="ＭＳ Ｐゴシック" panose="020B0600070205080204" pitchFamily="50" charset="-128"/>
            </a:endParaRPr>
          </a:p>
        </p:txBody>
      </p:sp>
      <p:sp>
        <p:nvSpPr>
          <p:cNvPr id="206851" name="Text Box 3"/>
          <p:cNvSpPr txBox="1">
            <a:spLocks noChangeArrowheads="1"/>
          </p:cNvSpPr>
          <p:nvPr/>
        </p:nvSpPr>
        <p:spPr bwMode="auto">
          <a:xfrm>
            <a:off x="228600" y="1219200"/>
            <a:ext cx="883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r>
              <a:rPr lang="ja-JP" altLang="en-US" sz="2400" b="1" smtClean="0">
                <a:latin typeface="ＭＳ Ｐゴシック" panose="020B0600070205080204" pitchFamily="50" charset="-128"/>
              </a:rPr>
              <a:t>従来手法による開発の問題点</a:t>
            </a:r>
            <a:endParaRPr lang="en-US" altLang="ja-JP" sz="2400" b="1" dirty="0" smtClean="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8</a:t>
            </a:fld>
            <a:endParaRPr lang="en-US" altLang="ja-JP">
              <a:solidFill>
                <a:srgbClr val="000000"/>
              </a:solidFill>
              <a:latin typeface="ＭＳ Ｐゴシック" panose="020B0600070205080204" pitchFamily="50" charset="-128"/>
            </a:endParaRPr>
          </a:p>
        </p:txBody>
      </p:sp>
      <p:sp>
        <p:nvSpPr>
          <p:cNvPr id="6" name="Text Box 3"/>
          <p:cNvSpPr txBox="1">
            <a:spLocks noChangeArrowheads="1"/>
          </p:cNvSpPr>
          <p:nvPr/>
        </p:nvSpPr>
        <p:spPr bwMode="auto">
          <a:xfrm>
            <a:off x="152400" y="1836000"/>
            <a:ext cx="41148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266700" indent="-266700">
              <a:buFont typeface="+mj-lt"/>
              <a:buAutoNum type="arabicPeriod"/>
            </a:pPr>
            <a:r>
              <a:rPr lang="ja-JP" altLang="en-US" sz="1800" b="1" smtClean="0">
                <a:latin typeface="ＭＳ Ｐゴシック" panose="020B0600070205080204" pitchFamily="50" charset="-128"/>
              </a:rPr>
              <a:t>仕様内容の伝達性</a:t>
            </a:r>
            <a:endParaRPr lang="en-US" altLang="ja-JP" sz="1800" b="1" smtClean="0">
              <a:latin typeface="ＭＳ Ｐゴシック" panose="020B0600070205080204" pitchFamily="50" charset="-128"/>
            </a:endParaRPr>
          </a:p>
          <a:p>
            <a:pPr marL="542925" lvl="1" indent="-276225">
              <a:buFont typeface="Arial" panose="020B0604020202020204" pitchFamily="34" charset="0"/>
              <a:buChar char="•"/>
            </a:pPr>
            <a:r>
              <a:rPr lang="ja-JP" altLang="en-US" sz="1400" smtClean="0">
                <a:latin typeface="ＭＳ Ｐゴシック" panose="020B0600070205080204" pitchFamily="50" charset="-128"/>
              </a:rPr>
              <a:t>仕様の内容を誤解無く伝えるのが難しい</a:t>
            </a:r>
            <a:endParaRPr lang="en-US" altLang="ja-JP" sz="1400" smtClean="0">
              <a:latin typeface="ＭＳ Ｐゴシック" panose="020B0600070205080204" pitchFamily="50" charset="-128"/>
            </a:endParaRPr>
          </a:p>
          <a:p>
            <a:pPr marL="542925" lvl="1" indent="-276225">
              <a:buFont typeface="Arial" panose="020B0604020202020204" pitchFamily="34" charset="0"/>
              <a:buChar char="•"/>
            </a:pPr>
            <a:r>
              <a:rPr lang="ja-JP" altLang="en-US" sz="1400" smtClean="0">
                <a:latin typeface="ＭＳ Ｐゴシック" panose="020B0600070205080204" pitchFamily="50" charset="-128"/>
              </a:rPr>
              <a:t>ミスコミュニケーション発生の可能性が高い</a:t>
            </a:r>
            <a:endParaRPr lang="ja-JP" altLang="en-US" sz="1400" dirty="0">
              <a:latin typeface="ＭＳ Ｐゴシック" panose="020B0600070205080204" pitchFamily="50" charset="-128"/>
            </a:endParaRPr>
          </a:p>
          <a:p>
            <a:pPr marL="266700" indent="-266700">
              <a:buFont typeface="+mj-lt"/>
              <a:buAutoNum type="arabicPeriod"/>
            </a:pPr>
            <a:r>
              <a:rPr lang="ja-JP" altLang="en-US" sz="1800" b="1" smtClean="0">
                <a:latin typeface="ＭＳ Ｐゴシック" panose="020B0600070205080204" pitchFamily="50" charset="-128"/>
              </a:rPr>
              <a:t>仕様</a:t>
            </a:r>
            <a:r>
              <a:rPr lang="ja-JP" altLang="en-US" sz="1800" b="1">
                <a:latin typeface="ＭＳ Ｐゴシック" panose="020B0600070205080204" pitchFamily="50" charset="-128"/>
              </a:rPr>
              <a:t>内容</a:t>
            </a:r>
            <a:r>
              <a:rPr lang="ja-JP" altLang="en-US" sz="1800" b="1" smtClean="0">
                <a:latin typeface="ＭＳ Ｐゴシック" panose="020B0600070205080204" pitchFamily="50" charset="-128"/>
              </a:rPr>
              <a:t>の妥当性</a:t>
            </a:r>
            <a:endParaRPr lang="en-US" altLang="ja-JP" sz="1800" b="1" smtClean="0">
              <a:latin typeface="ＭＳ Ｐゴシック" panose="020B0600070205080204" pitchFamily="50" charset="-128"/>
            </a:endParaRPr>
          </a:p>
          <a:p>
            <a:pPr marL="542925" lvl="1" indent="-276225">
              <a:buFont typeface="Arial" panose="020B0604020202020204" pitchFamily="34" charset="0"/>
              <a:buChar char="•"/>
            </a:pPr>
            <a:r>
              <a:rPr lang="ja-JP" altLang="en-US" sz="1400" smtClean="0">
                <a:latin typeface="ＭＳ Ｐゴシック" panose="020B0600070205080204" pitchFamily="50" charset="-128"/>
              </a:rPr>
              <a:t>設計内容が検証・確認されているか？</a:t>
            </a:r>
            <a:endParaRPr lang="en-US" altLang="ja-JP" sz="1400" smtClean="0">
              <a:latin typeface="ＭＳ Ｐゴシック" panose="020B0600070205080204" pitchFamily="50" charset="-128"/>
            </a:endParaRPr>
          </a:p>
          <a:p>
            <a:pPr marL="542925" lvl="1" indent="-276225">
              <a:buFont typeface="Arial" panose="020B0604020202020204" pitchFamily="34" charset="0"/>
              <a:buChar char="•"/>
            </a:pPr>
            <a:r>
              <a:rPr lang="ja-JP" altLang="en-US" sz="1400" smtClean="0">
                <a:latin typeface="ＭＳ Ｐゴシック" panose="020B0600070205080204" pitchFamily="50" charset="-128"/>
              </a:rPr>
              <a:t>急な仕様変更への対応はどうする？</a:t>
            </a:r>
            <a:endParaRPr lang="ja-JP" altLang="en-US" sz="1400" dirty="0">
              <a:latin typeface="ＭＳ Ｐゴシック" panose="020B0600070205080204" pitchFamily="50" charset="-128"/>
            </a:endParaRPr>
          </a:p>
          <a:p>
            <a:pPr marL="266700" indent="-266700">
              <a:buFont typeface="+mj-lt"/>
              <a:buAutoNum type="arabicPeriod"/>
            </a:pPr>
            <a:r>
              <a:rPr lang="ja-JP" altLang="en-US" sz="1800" b="1" smtClean="0">
                <a:latin typeface="ＭＳ Ｐゴシック" panose="020B0600070205080204" pitchFamily="50" charset="-128"/>
              </a:rPr>
              <a:t>コーディング</a:t>
            </a:r>
            <a:endParaRPr lang="en-US" altLang="ja-JP" sz="1800" b="1" smtClean="0">
              <a:latin typeface="ＭＳ Ｐゴシック" panose="020B0600070205080204" pitchFamily="50" charset="-128"/>
            </a:endParaRPr>
          </a:p>
          <a:p>
            <a:pPr marL="542925" lvl="1" indent="-276225">
              <a:buFont typeface="Arial" panose="020B0604020202020204" pitchFamily="34" charset="0"/>
              <a:buChar char="•"/>
            </a:pPr>
            <a:r>
              <a:rPr lang="ja-JP" altLang="en-US" sz="1400" smtClean="0">
                <a:latin typeface="ＭＳ Ｐゴシック" panose="020B0600070205080204" pitchFamily="50" charset="-128"/>
              </a:rPr>
              <a:t>エラーが混入する可能性がある</a:t>
            </a:r>
            <a:endParaRPr lang="en-US" altLang="ja-JP" sz="1400" smtClean="0">
              <a:latin typeface="ＭＳ Ｐゴシック" panose="020B0600070205080204" pitchFamily="50" charset="-128"/>
            </a:endParaRPr>
          </a:p>
          <a:p>
            <a:pPr marL="542925" lvl="1" indent="-276225">
              <a:buFont typeface="Arial" panose="020B0604020202020204" pitchFamily="34" charset="0"/>
              <a:buChar char="•"/>
            </a:pPr>
            <a:r>
              <a:rPr lang="ja-JP" altLang="en-US" sz="1400">
                <a:latin typeface="ＭＳ Ｐゴシック" panose="020B0600070205080204" pitchFamily="50" charset="-128"/>
              </a:rPr>
              <a:t>品質管理</a:t>
            </a:r>
            <a:r>
              <a:rPr lang="ja-JP" altLang="en-US" sz="1400" smtClean="0">
                <a:latin typeface="ＭＳ Ｐゴシック" panose="020B0600070205080204" pitchFamily="50" charset="-128"/>
              </a:rPr>
              <a:t>が難しい</a:t>
            </a:r>
            <a:endParaRPr lang="en-US" altLang="ja-JP" sz="1400" smtClean="0">
              <a:latin typeface="ＭＳ Ｐゴシック" panose="020B0600070205080204" pitchFamily="50" charset="-128"/>
            </a:endParaRPr>
          </a:p>
          <a:p>
            <a:pPr marL="542925" lvl="1" indent="-276225">
              <a:buFont typeface="Arial" panose="020B0604020202020204" pitchFamily="34" charset="0"/>
              <a:buChar char="•"/>
            </a:pPr>
            <a:r>
              <a:rPr lang="ja-JP" altLang="en-US" sz="1400">
                <a:latin typeface="ＭＳ Ｐゴシック" panose="020B0600070205080204" pitchFamily="50" charset="-128"/>
              </a:rPr>
              <a:t>従来から</a:t>
            </a:r>
            <a:r>
              <a:rPr lang="ja-JP" altLang="en-US" sz="1400" smtClean="0">
                <a:latin typeface="ＭＳ Ｐゴシック" panose="020B0600070205080204" pitchFamily="50" charset="-128"/>
              </a:rPr>
              <a:t>の資産流用が難しい</a:t>
            </a:r>
            <a:endParaRPr lang="ja-JP" altLang="en-US" sz="1400" dirty="0">
              <a:latin typeface="ＭＳ Ｐゴシック" panose="020B0600070205080204" pitchFamily="50" charset="-128"/>
            </a:endParaRPr>
          </a:p>
          <a:p>
            <a:pPr marL="266700" indent="-266700">
              <a:buFont typeface="+mj-lt"/>
              <a:buAutoNum type="arabicPeriod"/>
            </a:pPr>
            <a:r>
              <a:rPr lang="ja-JP" altLang="en-US" sz="1800" b="1" smtClean="0">
                <a:latin typeface="ＭＳ Ｐゴシック" panose="020B0600070205080204" pitchFamily="50" charset="-128"/>
              </a:rPr>
              <a:t>仕様書とコーディングの一致性</a:t>
            </a:r>
            <a:endParaRPr lang="en-US" altLang="ja-JP" sz="1800" b="1" smtClean="0">
              <a:latin typeface="ＭＳ Ｐゴシック" panose="020B0600070205080204" pitchFamily="50" charset="-128"/>
            </a:endParaRPr>
          </a:p>
          <a:p>
            <a:pPr marL="542925" lvl="1" indent="-276225">
              <a:buFont typeface="Arial" panose="020B0604020202020204" pitchFamily="34" charset="0"/>
              <a:buChar char="•"/>
            </a:pPr>
            <a:r>
              <a:rPr lang="ja-JP" altLang="en-US" sz="1400">
                <a:latin typeface="ＭＳ Ｐゴシック" panose="020B0600070205080204" pitchFamily="50" charset="-128"/>
              </a:rPr>
              <a:t>複合的</a:t>
            </a:r>
            <a:r>
              <a:rPr lang="ja-JP" altLang="en-US" sz="1400" smtClean="0">
                <a:latin typeface="ＭＳ Ｐゴシック" panose="020B0600070205080204" pitchFamily="50" charset="-128"/>
              </a:rPr>
              <a:t>なエラーの要因をどう検証するのか？</a:t>
            </a:r>
            <a:endParaRPr lang="en-US" altLang="ja-JP" sz="1400" smtClean="0">
              <a:latin typeface="ＭＳ Ｐゴシック" panose="020B0600070205080204" pitchFamily="50" charset="-128"/>
            </a:endParaRPr>
          </a:p>
          <a:p>
            <a:pPr marL="542925" lvl="1" indent="-276225">
              <a:buFont typeface="Arial" panose="020B0604020202020204" pitchFamily="34" charset="0"/>
              <a:buChar char="•"/>
            </a:pPr>
            <a:r>
              <a:rPr lang="ja-JP" altLang="en-US" sz="1400">
                <a:latin typeface="ＭＳ Ｐゴシック" panose="020B0600070205080204" pitchFamily="50" charset="-128"/>
              </a:rPr>
              <a:t>工程間にまたがるエラー</a:t>
            </a:r>
            <a:r>
              <a:rPr lang="ja-JP" altLang="en-US" sz="1400" smtClean="0">
                <a:latin typeface="ＭＳ Ｐゴシック" panose="020B0600070205080204" pitchFamily="50" charset="-128"/>
              </a:rPr>
              <a:t>の修正をどう行うのか？</a:t>
            </a:r>
            <a:endParaRPr lang="ja-JP" altLang="en-US" sz="1400" dirty="0">
              <a:latin typeface="ＭＳ Ｐゴシック" panose="020B0600070205080204" pitchFamily="50" charset="-128"/>
            </a:endParaRPr>
          </a:p>
        </p:txBody>
      </p:sp>
      <p:sp>
        <p:nvSpPr>
          <p:cNvPr id="3" name="角丸四角形 2"/>
          <p:cNvSpPr/>
          <p:nvPr/>
        </p:nvSpPr>
        <p:spPr bwMode="auto">
          <a:xfrm>
            <a:off x="4281484" y="1905000"/>
            <a:ext cx="914400" cy="385968"/>
          </a:xfrm>
          <a:prstGeom prst="roundRect">
            <a:avLst/>
          </a:prstGeom>
          <a:solidFill>
            <a:srgbClr val="00FF99"/>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smtClean="0">
                <a:ln>
                  <a:noFill/>
                </a:ln>
                <a:solidFill>
                  <a:schemeClr val="tx1"/>
                </a:solidFill>
                <a:effectLst/>
                <a:latin typeface="Arial" charset="0"/>
                <a:ea typeface="ＭＳ Ｐゴシック" pitchFamily="50" charset="-128"/>
              </a:rPr>
              <a:t>要求仕様</a:t>
            </a:r>
          </a:p>
        </p:txBody>
      </p:sp>
      <p:sp>
        <p:nvSpPr>
          <p:cNvPr id="8" name="角丸四角形 7"/>
          <p:cNvSpPr/>
          <p:nvPr/>
        </p:nvSpPr>
        <p:spPr bwMode="auto">
          <a:xfrm>
            <a:off x="4281483" y="5850423"/>
            <a:ext cx="914400" cy="385968"/>
          </a:xfrm>
          <a:prstGeom prst="roundRect">
            <a:avLst/>
          </a:prstGeom>
          <a:solidFill>
            <a:srgbClr val="00FF99"/>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smtClean="0">
                <a:latin typeface="Arial" charset="0"/>
              </a:rPr>
              <a:t>テスト環境</a:t>
            </a:r>
            <a:endParaRPr kumimoji="1" lang="ja-JP" altLang="en-US" sz="1200" b="1" i="0" u="none" strike="noStrike" cap="none" normalizeH="0" baseline="0" smtClean="0">
              <a:ln>
                <a:noFill/>
              </a:ln>
              <a:solidFill>
                <a:schemeClr val="tx1"/>
              </a:solidFill>
              <a:effectLst/>
              <a:latin typeface="Arial" charset="0"/>
            </a:endParaRPr>
          </a:p>
        </p:txBody>
      </p:sp>
      <p:grpSp>
        <p:nvGrpSpPr>
          <p:cNvPr id="206852" name="グループ化 206851"/>
          <p:cNvGrpSpPr/>
          <p:nvPr/>
        </p:nvGrpSpPr>
        <p:grpSpPr>
          <a:xfrm>
            <a:off x="5029200" y="2450341"/>
            <a:ext cx="1905000" cy="1333500"/>
            <a:chOff x="6781800" y="3390900"/>
            <a:chExt cx="1905000" cy="1333500"/>
          </a:xfrm>
        </p:grpSpPr>
        <p:sp>
          <p:nvSpPr>
            <p:cNvPr id="10" name="角丸四角形 9"/>
            <p:cNvSpPr/>
            <p:nvPr/>
          </p:nvSpPr>
          <p:spPr bwMode="auto">
            <a:xfrm>
              <a:off x="6781800" y="3390900"/>
              <a:ext cx="1905000" cy="13335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chemeClr val="tx1"/>
                  </a:solidFill>
                  <a:effectLst/>
                  <a:latin typeface="Arial" charset="0"/>
                  <a:ea typeface="ＭＳ Ｐゴシック" pitchFamily="50" charset="-128"/>
                </a:rPr>
                <a:t>設計</a:t>
              </a:r>
            </a:p>
          </p:txBody>
        </p:sp>
        <p:sp>
          <p:nvSpPr>
            <p:cNvPr id="15" name="正方形/長方形 14"/>
            <p:cNvSpPr/>
            <p:nvPr/>
          </p:nvSpPr>
          <p:spPr bwMode="auto">
            <a:xfrm>
              <a:off x="6948483" y="4038600"/>
              <a:ext cx="1585916" cy="266700"/>
            </a:xfrm>
            <a:prstGeom prst="rect">
              <a:avLst/>
            </a:prstGeom>
            <a:gradFill>
              <a:gsLst>
                <a:gs pos="50000">
                  <a:srgbClr val="CC9900"/>
                </a:gs>
                <a:gs pos="100000">
                  <a:srgbClr val="CC6600"/>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smtClean="0">
                  <a:latin typeface="Arial" charset="0"/>
                </a:rPr>
                <a:t>実装構造・データ定義</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6948483" y="3705225"/>
              <a:ext cx="1585915" cy="266700"/>
            </a:xfrm>
            <a:prstGeom prst="rect">
              <a:avLst/>
            </a:prstGeom>
            <a:gradFill>
              <a:gsLst>
                <a:gs pos="50000">
                  <a:srgbClr val="CC9900"/>
                </a:gs>
                <a:gs pos="100000">
                  <a:srgbClr val="CC6600"/>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smtClean="0">
                  <a:latin typeface="Arial" charset="0"/>
                </a:rPr>
                <a:t>アーキテクチャ・プロパティ</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正方形/長方形 16"/>
            <p:cNvSpPr/>
            <p:nvPr/>
          </p:nvSpPr>
          <p:spPr bwMode="auto">
            <a:xfrm>
              <a:off x="6948484" y="4381500"/>
              <a:ext cx="1585916" cy="266700"/>
            </a:xfrm>
            <a:prstGeom prst="rect">
              <a:avLst/>
            </a:prstGeom>
            <a:gradFill>
              <a:gsLst>
                <a:gs pos="50000">
                  <a:srgbClr val="CC9900"/>
                </a:gs>
                <a:gs pos="100000">
                  <a:srgbClr val="CC6600"/>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各種インターフェース</a:t>
              </a:r>
            </a:p>
          </p:txBody>
        </p:sp>
      </p:grpSp>
      <p:grpSp>
        <p:nvGrpSpPr>
          <p:cNvPr id="206849" name="グループ化 206848"/>
          <p:cNvGrpSpPr/>
          <p:nvPr/>
        </p:nvGrpSpPr>
        <p:grpSpPr>
          <a:xfrm>
            <a:off x="5029200" y="4276463"/>
            <a:ext cx="1905000" cy="1447800"/>
            <a:chOff x="6781800" y="4953000"/>
            <a:chExt cx="1905000" cy="1447800"/>
          </a:xfrm>
        </p:grpSpPr>
        <p:sp>
          <p:nvSpPr>
            <p:cNvPr id="11" name="角丸四角形 10"/>
            <p:cNvSpPr/>
            <p:nvPr/>
          </p:nvSpPr>
          <p:spPr bwMode="auto">
            <a:xfrm>
              <a:off x="6781800" y="4953000"/>
              <a:ext cx="1905000" cy="1447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chemeClr val="tx1"/>
                  </a:solidFill>
                  <a:effectLst/>
                  <a:latin typeface="Arial" charset="0"/>
                  <a:ea typeface="ＭＳ Ｐゴシック" pitchFamily="50" charset="-128"/>
                </a:rPr>
                <a:t>実装</a:t>
              </a:r>
            </a:p>
          </p:txBody>
        </p:sp>
        <p:sp>
          <p:nvSpPr>
            <p:cNvPr id="18" name="角丸四角形 17"/>
            <p:cNvSpPr/>
            <p:nvPr/>
          </p:nvSpPr>
          <p:spPr bwMode="auto">
            <a:xfrm>
              <a:off x="6781800" y="5181600"/>
              <a:ext cx="1905000" cy="1219200"/>
            </a:xfrm>
            <a:prstGeom prst="roundRect">
              <a:avLst/>
            </a:prstGeom>
            <a:noFill/>
            <a:ln w="9525" cap="flat" cmpd="sng" algn="ctr">
              <a:noFill/>
              <a:prstDash val="solid"/>
              <a:round/>
              <a:headEnd type="none" w="med" len="med"/>
              <a:tailEnd type="none" w="med" len="med"/>
            </a:ln>
            <a:effectLst/>
            <a:extLst/>
          </p:spPr>
          <p:txBody>
            <a:bodyPr rot="0" spcFirstLastPara="0" vertOverflow="overflow" horzOverflow="overflow" vert="horz" wrap="none" lIns="91440" tIns="0" rIns="91440" bIns="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ソフトウェア　　　　ハードウェア</a:t>
              </a:r>
              <a:endParaRPr kumimoji="1" lang="en-US" altLang="ja-JP" sz="1000" b="0" i="0" u="none" strike="noStrike" cap="none" normalizeH="0" baseline="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00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1000" b="0" i="0" u="none" strike="noStrike" cap="none" normalizeH="0" baseline="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00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1000" b="0" i="0" u="none" strike="noStrike" cap="none" normalizeH="0" baseline="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000">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結合</a:t>
              </a:r>
            </a:p>
          </p:txBody>
        </p:sp>
        <p:sp>
          <p:nvSpPr>
            <p:cNvPr id="20" name="正方形/長方形 19"/>
            <p:cNvSpPr/>
            <p:nvPr/>
          </p:nvSpPr>
          <p:spPr bwMode="auto">
            <a:xfrm>
              <a:off x="6858001" y="5400675"/>
              <a:ext cx="645675" cy="266700"/>
            </a:xfrm>
            <a:prstGeom prst="rect">
              <a:avLst/>
            </a:prstGeom>
            <a:gradFill>
              <a:gsLst>
                <a:gs pos="50000">
                  <a:srgbClr val="9966FF"/>
                </a:gs>
                <a:gs pos="100000">
                  <a:srgbClr val="CC00FF"/>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Arial" charset="0"/>
                  <a:ea typeface="ＭＳ Ｐゴシック" pitchFamily="50" charset="-128"/>
                </a:rPr>
                <a:t>C</a:t>
              </a:r>
              <a:r>
                <a:rPr lang="en-US" altLang="ja-JP" sz="1000">
                  <a:latin typeface="Arial" charset="0"/>
                </a:rPr>
                <a:t>/</a:t>
              </a:r>
              <a:r>
                <a:rPr kumimoji="1" lang="en-US" altLang="ja-JP" sz="1000" b="0" i="0" u="none" strike="noStrike" cap="none" normalizeH="0" baseline="0" smtClean="0">
                  <a:ln>
                    <a:noFill/>
                  </a:ln>
                  <a:solidFill>
                    <a:schemeClr val="tx1"/>
                  </a:solidFill>
                  <a:effectLst/>
                  <a:latin typeface="Arial" charset="0"/>
                  <a:ea typeface="ＭＳ Ｐゴシック" pitchFamily="50" charset="-128"/>
                </a:rPr>
                <a:t>C++</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21" name="正方形/長方形 20"/>
            <p:cNvSpPr/>
            <p:nvPr/>
          </p:nvSpPr>
          <p:spPr bwMode="auto">
            <a:xfrm>
              <a:off x="7581900" y="5400675"/>
              <a:ext cx="1015127" cy="266700"/>
            </a:xfrm>
            <a:prstGeom prst="rect">
              <a:avLst/>
            </a:prstGeom>
            <a:gradFill>
              <a:gsLst>
                <a:gs pos="50000">
                  <a:srgbClr val="9966FF"/>
                </a:gs>
                <a:gs pos="100000">
                  <a:srgbClr val="CC00FF"/>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Arial" charset="0"/>
                  <a:ea typeface="ＭＳ Ｐゴシック" pitchFamily="50" charset="-128"/>
                </a:rPr>
                <a:t>VHDL/Verilog</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23" name="正方形/長方形 22"/>
            <p:cNvSpPr/>
            <p:nvPr/>
          </p:nvSpPr>
          <p:spPr bwMode="auto">
            <a:xfrm>
              <a:off x="6858002" y="5719706"/>
              <a:ext cx="396000" cy="266700"/>
            </a:xfrm>
            <a:prstGeom prst="rect">
              <a:avLst/>
            </a:prstGeom>
            <a:gradFill>
              <a:gsLst>
                <a:gs pos="50000">
                  <a:srgbClr val="FF7C80"/>
                </a:gs>
                <a:gs pos="100000">
                  <a:srgbClr val="FFCC99"/>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00">
                  <a:latin typeface="Arial" charset="0"/>
                </a:rPr>
                <a:t>MCU</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24" name="正方形/長方形 23"/>
            <p:cNvSpPr/>
            <p:nvPr/>
          </p:nvSpPr>
          <p:spPr bwMode="auto">
            <a:xfrm>
              <a:off x="8201027" y="5719706"/>
              <a:ext cx="396000" cy="266700"/>
            </a:xfrm>
            <a:prstGeom prst="rect">
              <a:avLst/>
            </a:prstGeom>
            <a:gradFill>
              <a:gsLst>
                <a:gs pos="50000">
                  <a:srgbClr val="FF7C80"/>
                </a:gs>
                <a:gs pos="100000">
                  <a:srgbClr val="FFCC99"/>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Arial" charset="0"/>
                  <a:ea typeface="ＭＳ Ｐゴシック" pitchFamily="50" charset="-128"/>
                </a:rPr>
                <a:t>ASIC</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25" name="正方形/長方形 24"/>
            <p:cNvSpPr/>
            <p:nvPr/>
          </p:nvSpPr>
          <p:spPr bwMode="auto">
            <a:xfrm>
              <a:off x="7753351" y="5719706"/>
              <a:ext cx="396000" cy="266700"/>
            </a:xfrm>
            <a:prstGeom prst="rect">
              <a:avLst/>
            </a:prstGeom>
            <a:gradFill>
              <a:gsLst>
                <a:gs pos="50000">
                  <a:srgbClr val="FF7C80"/>
                </a:gs>
                <a:gs pos="100000">
                  <a:srgbClr val="FFCC99"/>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00">
                  <a:latin typeface="Arial" charset="0"/>
                </a:rPr>
                <a:t>FPGA</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26" name="正方形/長方形 25"/>
            <p:cNvSpPr/>
            <p:nvPr/>
          </p:nvSpPr>
          <p:spPr bwMode="auto">
            <a:xfrm>
              <a:off x="7305676" y="5715000"/>
              <a:ext cx="396000" cy="266700"/>
            </a:xfrm>
            <a:prstGeom prst="rect">
              <a:avLst/>
            </a:prstGeom>
            <a:gradFill>
              <a:gsLst>
                <a:gs pos="50000">
                  <a:srgbClr val="FF7C80"/>
                </a:gs>
                <a:gs pos="100000">
                  <a:srgbClr val="FFCC99"/>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Arial" charset="0"/>
                  <a:ea typeface="ＭＳ Ｐゴシック" pitchFamily="50" charset="-128"/>
                </a:rPr>
                <a:t>DSP</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右中かっこ 6"/>
            <p:cNvSpPr/>
            <p:nvPr/>
          </p:nvSpPr>
          <p:spPr bwMode="auto">
            <a:xfrm rot="5400000">
              <a:off x="7681783" y="5200724"/>
              <a:ext cx="124088" cy="1771650"/>
            </a:xfrm>
            <a:prstGeom prst="rightBrace">
              <a:avLst/>
            </a:prstGeom>
            <a:noFill/>
            <a:ln w="9525"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grpSp>
        <p:nvGrpSpPr>
          <p:cNvPr id="206853" name="グループ化 206852"/>
          <p:cNvGrpSpPr/>
          <p:nvPr/>
        </p:nvGrpSpPr>
        <p:grpSpPr>
          <a:xfrm>
            <a:off x="7162799" y="2450341"/>
            <a:ext cx="1905000" cy="1447800"/>
            <a:chOff x="6781801" y="1857375"/>
            <a:chExt cx="1905000" cy="1447800"/>
          </a:xfrm>
        </p:grpSpPr>
        <p:sp>
          <p:nvSpPr>
            <p:cNvPr id="4" name="角丸四角形 3"/>
            <p:cNvSpPr/>
            <p:nvPr/>
          </p:nvSpPr>
          <p:spPr bwMode="auto">
            <a:xfrm>
              <a:off x="6781801" y="1857375"/>
              <a:ext cx="1905000" cy="1447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smtClean="0">
                  <a:ln>
                    <a:noFill/>
                  </a:ln>
                  <a:solidFill>
                    <a:schemeClr val="tx1"/>
                  </a:solidFill>
                  <a:effectLst/>
                  <a:latin typeface="Arial" charset="0"/>
                  <a:ea typeface="ＭＳ Ｐゴシック" pitchFamily="50" charset="-128"/>
                </a:rPr>
                <a:t>仕様検討・研究開発</a:t>
              </a:r>
            </a:p>
          </p:txBody>
        </p:sp>
        <p:sp>
          <p:nvSpPr>
            <p:cNvPr id="5" name="正方形/長方形 4"/>
            <p:cNvSpPr/>
            <p:nvPr/>
          </p:nvSpPr>
          <p:spPr bwMode="auto">
            <a:xfrm>
              <a:off x="6877049" y="2181225"/>
              <a:ext cx="1266825" cy="266700"/>
            </a:xfrm>
            <a:prstGeom prst="rect">
              <a:avLst/>
            </a:prstGeom>
            <a:gradFill>
              <a:gsLst>
                <a:gs pos="50000">
                  <a:srgbClr val="66FFFF"/>
                </a:gs>
                <a:gs pos="100000">
                  <a:srgbClr val="339933"/>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smtClean="0">
                  <a:latin typeface="Arial" charset="0"/>
                </a:rPr>
                <a:t>試験・評価</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7239000" y="2571750"/>
              <a:ext cx="1276350" cy="266700"/>
            </a:xfrm>
            <a:prstGeom prst="rect">
              <a:avLst/>
            </a:prstGeom>
            <a:gradFill>
              <a:gsLst>
                <a:gs pos="50000">
                  <a:srgbClr val="66FFFF"/>
                </a:gs>
                <a:gs pos="100000">
                  <a:srgbClr val="339933"/>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アルゴリズム開発</a:t>
              </a:r>
            </a:p>
          </p:txBody>
        </p:sp>
        <p:sp>
          <p:nvSpPr>
            <p:cNvPr id="14" name="正方形/長方形 13"/>
            <p:cNvSpPr/>
            <p:nvPr/>
          </p:nvSpPr>
          <p:spPr bwMode="auto">
            <a:xfrm>
              <a:off x="6886574" y="2952750"/>
              <a:ext cx="1266825" cy="266700"/>
            </a:xfrm>
            <a:prstGeom prst="rect">
              <a:avLst/>
            </a:prstGeom>
            <a:gradFill>
              <a:gsLst>
                <a:gs pos="50000">
                  <a:srgbClr val="66FFFF"/>
                </a:gs>
                <a:gs pos="100000">
                  <a:srgbClr val="339933"/>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プロトタイピング</a:t>
              </a:r>
            </a:p>
          </p:txBody>
        </p:sp>
        <p:sp>
          <p:nvSpPr>
            <p:cNvPr id="9" name="円弧 8"/>
            <p:cNvSpPr/>
            <p:nvPr/>
          </p:nvSpPr>
          <p:spPr bwMode="auto">
            <a:xfrm>
              <a:off x="7896225" y="2286000"/>
              <a:ext cx="485775" cy="561975"/>
            </a:xfrm>
            <a:prstGeom prst="arc">
              <a:avLst/>
            </a:prstGeom>
            <a:noFill/>
            <a:ln w="38100" cap="flat" cmpd="sng" algn="ctr">
              <a:solidFill>
                <a:schemeClr val="tx1"/>
              </a:solidFill>
              <a:prstDash val="solid"/>
              <a:round/>
              <a:headEnd type="triangle" w="lg" len="med"/>
              <a:tailEnd type="triangle" w="lg"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9" name="円弧 28"/>
            <p:cNvSpPr/>
            <p:nvPr/>
          </p:nvSpPr>
          <p:spPr bwMode="auto">
            <a:xfrm flipV="1">
              <a:off x="7924800" y="2581275"/>
              <a:ext cx="485775" cy="561975"/>
            </a:xfrm>
            <a:prstGeom prst="arc">
              <a:avLst/>
            </a:prstGeom>
            <a:noFill/>
            <a:ln w="38100" cap="flat" cmpd="sng" algn="ctr">
              <a:solidFill>
                <a:schemeClr val="tx1"/>
              </a:solidFill>
              <a:prstDash val="solid"/>
              <a:round/>
              <a:headEnd type="triangle" w="lg" len="med"/>
              <a:tailEnd type="triangle" w="lg"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0" name="円弧 29"/>
            <p:cNvSpPr/>
            <p:nvPr/>
          </p:nvSpPr>
          <p:spPr bwMode="auto">
            <a:xfrm rot="13500000">
              <a:off x="6930917" y="2345099"/>
              <a:ext cx="720000" cy="720000"/>
            </a:xfrm>
            <a:prstGeom prst="arc">
              <a:avLst/>
            </a:prstGeom>
            <a:noFill/>
            <a:ln w="38100" cap="flat" cmpd="sng" algn="ctr">
              <a:solidFill>
                <a:schemeClr val="tx1"/>
              </a:solidFill>
              <a:prstDash val="solid"/>
              <a:round/>
              <a:headEnd type="triangle" w="lg" len="med"/>
              <a:tailEnd type="triangle" w="lg"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
        <p:nvSpPr>
          <p:cNvPr id="206854" name="爆発 1 206853"/>
          <p:cNvSpPr/>
          <p:nvPr/>
        </p:nvSpPr>
        <p:spPr bwMode="auto">
          <a:xfrm>
            <a:off x="4762502" y="2097984"/>
            <a:ext cx="685800" cy="516766"/>
          </a:xfrm>
          <a:prstGeom prst="irregularSeal1">
            <a:avLst/>
          </a:prstGeom>
          <a:solidFill>
            <a:srgbClr val="FFFF00"/>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0" name="爆発 1 39"/>
          <p:cNvSpPr/>
          <p:nvPr/>
        </p:nvSpPr>
        <p:spPr bwMode="auto">
          <a:xfrm>
            <a:off x="5324474" y="3679066"/>
            <a:ext cx="1228725" cy="664334"/>
          </a:xfrm>
          <a:prstGeom prst="irregularSeal1">
            <a:avLst/>
          </a:prstGeom>
          <a:solidFill>
            <a:srgbClr val="FFFF00"/>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1" name="爆発 1 40"/>
          <p:cNvSpPr/>
          <p:nvPr/>
        </p:nvSpPr>
        <p:spPr bwMode="auto">
          <a:xfrm>
            <a:off x="4762502" y="5505531"/>
            <a:ext cx="685800" cy="516766"/>
          </a:xfrm>
          <a:prstGeom prst="irregularSeal1">
            <a:avLst/>
          </a:prstGeom>
          <a:solidFill>
            <a:srgbClr val="FFFF00"/>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2" name="爆発 1 41"/>
          <p:cNvSpPr/>
          <p:nvPr/>
        </p:nvSpPr>
        <p:spPr bwMode="auto">
          <a:xfrm>
            <a:off x="6653928" y="2973008"/>
            <a:ext cx="685800" cy="516766"/>
          </a:xfrm>
          <a:prstGeom prst="irregularSeal1">
            <a:avLst/>
          </a:prstGeom>
          <a:solidFill>
            <a:srgbClr val="FFFF00"/>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6855" name="Picture 2"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7829" y="4276463"/>
            <a:ext cx="599486" cy="61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Program Files\Microsoft Office\MEDIA\CAGCAT10\j0292020.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1483" y="3239716"/>
            <a:ext cx="644808" cy="612000"/>
          </a:xfrm>
          <a:prstGeom prst="rect">
            <a:avLst/>
          </a:prstGeom>
          <a:noFill/>
          <a:extLst>
            <a:ext uri="{909E8E84-426E-40DD-AFC4-6F175D3DCCD1}">
              <a14:hiddenFill xmlns:a14="http://schemas.microsoft.com/office/drawing/2010/main">
                <a:solidFill>
                  <a:srgbClr val="FFFFFF"/>
                </a:solidFill>
              </a14:hiddenFill>
            </a:ext>
          </a:extLst>
        </p:spPr>
      </p:pic>
      <p:sp>
        <p:nvSpPr>
          <p:cNvPr id="47" name="角丸四角形 46"/>
          <p:cNvSpPr/>
          <p:nvPr/>
        </p:nvSpPr>
        <p:spPr bwMode="auto">
          <a:xfrm>
            <a:off x="7385693" y="4058637"/>
            <a:ext cx="505766" cy="446426"/>
          </a:xfrm>
          <a:prstGeom prst="roundRect">
            <a:avLst/>
          </a:prstGeom>
          <a:noFill/>
          <a:ln w="9525" cap="flat" cmpd="sng" algn="ctr">
            <a:no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2400" b="0" i="1" u="none" strike="noStrike" cap="none" normalizeH="0" baseline="0" smtClean="0">
                <a:ln>
                  <a:noFill/>
                </a:ln>
                <a:solidFill>
                  <a:srgbClr val="FF0000"/>
                </a:solidFill>
                <a:effectLst/>
                <a:latin typeface="Arial" charset="0"/>
                <a:ea typeface="ＭＳ Ｐゴシック" pitchFamily="50" charset="-128"/>
              </a:rPr>
              <a:t>？</a:t>
            </a:r>
          </a:p>
        </p:txBody>
      </p:sp>
      <p:sp>
        <p:nvSpPr>
          <p:cNvPr id="48" name="角丸四角形 47"/>
          <p:cNvSpPr/>
          <p:nvPr/>
        </p:nvSpPr>
        <p:spPr bwMode="auto">
          <a:xfrm>
            <a:off x="4038600" y="3058774"/>
            <a:ext cx="505766" cy="446426"/>
          </a:xfrm>
          <a:prstGeom prst="roundRect">
            <a:avLst/>
          </a:prstGeom>
          <a:noFill/>
          <a:ln w="9525" cap="flat" cmpd="sng" algn="ctr">
            <a:no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2400" b="0" i="1" u="none" strike="noStrike" cap="none" normalizeH="0" baseline="0" smtClean="0">
                <a:ln>
                  <a:noFill/>
                </a:ln>
                <a:solidFill>
                  <a:srgbClr val="FF0000"/>
                </a:solidFill>
                <a:effectLst/>
                <a:latin typeface="Arial" charset="0"/>
                <a:ea typeface="ＭＳ Ｐゴシック" pitchFamily="50" charset="-128"/>
              </a:rPr>
              <a:t>？</a:t>
            </a:r>
          </a:p>
        </p:txBody>
      </p:sp>
    </p:spTree>
    <p:extLst>
      <p:ext uri="{BB962C8B-B14F-4D97-AF65-F5344CB8AC3E}">
        <p14:creationId xmlns:p14="http://schemas.microsoft.com/office/powerpoint/2010/main" val="545580885"/>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p:cNvSpPr>
            <a:spLocks noChangeArrowheads="1"/>
          </p:cNvSpPr>
          <p:nvPr/>
        </p:nvSpPr>
        <p:spPr bwMode="auto">
          <a:xfrm>
            <a:off x="457200" y="685800"/>
            <a:ext cx="8458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sz="1800" dirty="0" smtClean="0">
                <a:latin typeface="ＭＳ Ｐゴシック" panose="020B0600070205080204" pitchFamily="50" charset="-128"/>
              </a:rPr>
              <a:t>要求を満たすモデルを作成してください。使用モデルは以下を参考にしてください。</a:t>
            </a:r>
            <a:endParaRPr kumimoji="0" lang="en-US" altLang="ja-JP" sz="1800" dirty="0" smtClean="0">
              <a:latin typeface="ＭＳ Ｐゴシック" panose="020B0600070205080204" pitchFamily="50" charset="-128"/>
            </a:endParaRP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Simulink/Sources/Signal Builder</a:t>
            </a:r>
            <a:r>
              <a:rPr kumimoji="0" lang="ja-JP" altLang="en-US" sz="1800" dirty="0" err="1" smtClean="0">
                <a:latin typeface="ＭＳ Ｐゴシック" panose="020B0600070205080204" pitchFamily="50" charset="-128"/>
              </a:rPr>
              <a:t>、</a:t>
            </a:r>
            <a:r>
              <a:rPr kumimoji="0" lang="en-US" altLang="ja-JP" sz="1800" dirty="0" smtClean="0">
                <a:latin typeface="ＭＳ Ｐゴシック" panose="020B0600070205080204" pitchFamily="50" charset="-128"/>
              </a:rPr>
              <a:t>Constant</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Simulink/Logic and Bit Operations/ Relational Operator</a:t>
            </a:r>
            <a:r>
              <a:rPr kumimoji="0" lang="ja-JP" altLang="en-US" sz="1800" dirty="0" err="1" smtClean="0">
                <a:latin typeface="ＭＳ Ｐゴシック" panose="020B0600070205080204" pitchFamily="50" charset="-128"/>
              </a:rPr>
              <a:t>、</a:t>
            </a:r>
            <a:r>
              <a:rPr kumimoji="0" lang="en-US" altLang="ja-JP" sz="1800" dirty="0" smtClean="0">
                <a:latin typeface="ＭＳ Ｐゴシック" panose="020B0600070205080204" pitchFamily="50" charset="-128"/>
              </a:rPr>
              <a:t>Compare To Constant</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Simulink/Math Operations/Add</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Simulink/Discrete/Unit Delay</a:t>
            </a:r>
          </a:p>
          <a:p>
            <a:pPr marL="0" eaLnBrk="1" hangingPunct="1">
              <a:buClrTx/>
              <a:buSzTx/>
              <a:buFont typeface="Wingdings" pitchFamily="2" charset="2"/>
              <a:buNone/>
            </a:pPr>
            <a:r>
              <a:rPr kumimoji="0" lang="ja-JP" altLang="en-US" sz="1800" dirty="0" smtClean="0">
                <a:latin typeface="ＭＳ Ｐゴシック" panose="020B0600070205080204" pitchFamily="50" charset="-128"/>
              </a:rPr>
              <a:t>◆</a:t>
            </a:r>
            <a:r>
              <a:rPr kumimoji="0" lang="en-US" altLang="ja-JP" sz="1800" dirty="0" smtClean="0">
                <a:latin typeface="ＭＳ Ｐゴシック" panose="020B0600070205080204" pitchFamily="50" charset="-128"/>
              </a:rPr>
              <a:t>Simulink/Signal Routing/Switch</a:t>
            </a:r>
            <a:endParaRPr kumimoji="0" lang="ja-JP" altLang="en-US" sz="1800"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80</a:t>
            </a:fld>
            <a:endParaRPr lang="en-US" altLang="ja-JP">
              <a:solidFill>
                <a:srgbClr val="000000"/>
              </a:solidFill>
              <a:latin typeface="ＭＳ Ｐゴシック" panose="020B0600070205080204" pitchFamily="50" charset="-128"/>
            </a:endParaRPr>
          </a:p>
        </p:txBody>
      </p:sp>
      <p:pic>
        <p:nvPicPr>
          <p:cNvPr id="7" name="図 6" descr="MBD2_3_1_2.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09600" y="2879162"/>
            <a:ext cx="7928185" cy="3216838"/>
          </a:xfrm>
          <a:prstGeom prst="rect">
            <a:avLst/>
          </a:prstGeom>
        </p:spPr>
      </p:pic>
      <p:sp>
        <p:nvSpPr>
          <p:cNvPr id="8" name="正方形/長方形 7"/>
          <p:cNvSpPr/>
          <p:nvPr/>
        </p:nvSpPr>
        <p:spPr bwMode="auto">
          <a:xfrm>
            <a:off x="1905000" y="2843674"/>
            <a:ext cx="5943600" cy="3310468"/>
          </a:xfrm>
          <a:prstGeom prst="rect">
            <a:avLst/>
          </a:prstGeom>
          <a:solidFill>
            <a:schemeClr val="bg1"/>
          </a:solidFill>
          <a:ln w="12700"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Tree>
    <p:extLst>
      <p:ext uri="{BB962C8B-B14F-4D97-AF65-F5344CB8AC3E}">
        <p14:creationId xmlns:p14="http://schemas.microsoft.com/office/powerpoint/2010/main" val="188674379"/>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p:cNvSpPr>
            <a:spLocks noChangeArrowheads="1"/>
          </p:cNvSpPr>
          <p:nvPr/>
        </p:nvSpPr>
        <p:spPr bwMode="auto">
          <a:xfrm>
            <a:off x="838200" y="1371600"/>
            <a:ext cx="8000999"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dirty="0" smtClean="0">
                <a:solidFill>
                  <a:schemeClr val="bg2"/>
                </a:solidFill>
                <a:latin typeface="ＭＳ Ｐゴシック" panose="020B0600070205080204" pitchFamily="50" charset="-128"/>
              </a:rPr>
              <a:t>これから学習される方へ評価版ソフトの入手方法を説明します。</a:t>
            </a:r>
            <a:r>
              <a:rPr kumimoji="0" lang="en-US" altLang="ja-JP" dirty="0" smtClean="0">
                <a:solidFill>
                  <a:schemeClr val="bg2"/>
                </a:solidFill>
                <a:latin typeface="ＭＳ Ｐゴシック" panose="020B0600070205080204" pitchFamily="50" charset="-128"/>
              </a:rPr>
              <a:t>(PC</a:t>
            </a:r>
            <a:r>
              <a:rPr kumimoji="0" lang="ja-JP" altLang="en-US" dirty="0" smtClean="0">
                <a:solidFill>
                  <a:schemeClr val="bg2"/>
                </a:solidFill>
                <a:latin typeface="ＭＳ Ｐゴシック" panose="020B0600070205080204" pitchFamily="50" charset="-128"/>
              </a:rPr>
              <a:t>は</a:t>
            </a:r>
            <a:r>
              <a:rPr kumimoji="0" lang="en-US" altLang="ja-JP" dirty="0" smtClean="0">
                <a:solidFill>
                  <a:schemeClr val="bg2"/>
                </a:solidFill>
                <a:latin typeface="ＭＳ Ｐゴシック" panose="020B0600070205080204" pitchFamily="50" charset="-128"/>
              </a:rPr>
              <a:t>64bit</a:t>
            </a:r>
            <a:r>
              <a:rPr kumimoji="0" lang="ja-JP" altLang="en-US" dirty="0" smtClean="0">
                <a:solidFill>
                  <a:schemeClr val="bg2"/>
                </a:solidFill>
                <a:latin typeface="ＭＳ Ｐゴシック" panose="020B0600070205080204" pitchFamily="50" charset="-128"/>
              </a:rPr>
              <a:t>限定です）</a:t>
            </a:r>
            <a:endParaRPr kumimoji="0" lang="en-US" altLang="ja-JP" dirty="0" smtClean="0">
              <a:solidFill>
                <a:schemeClr val="bg2"/>
              </a:solidFill>
              <a:latin typeface="ＭＳ Ｐゴシック" panose="020B0600070205080204" pitchFamily="50" charset="-128"/>
            </a:endParaRPr>
          </a:p>
          <a:p>
            <a:pPr marL="0" eaLnBrk="1" hangingPunct="1">
              <a:buClrTx/>
              <a:buSzTx/>
              <a:buFont typeface="Wingdings" pitchFamily="2" charset="2"/>
              <a:buNone/>
            </a:pPr>
            <a:r>
              <a:rPr kumimoji="0" lang="en-US" altLang="ja-JP" dirty="0" err="1" smtClean="0">
                <a:solidFill>
                  <a:schemeClr val="bg2"/>
                </a:solidFill>
                <a:latin typeface="ＭＳ Ｐゴシック" panose="020B0600070205080204" pitchFamily="50" charset="-128"/>
              </a:rPr>
              <a:t>MathWorks</a:t>
            </a:r>
            <a:r>
              <a:rPr kumimoji="0" lang="ja-JP" altLang="en-US" dirty="0" smtClean="0">
                <a:solidFill>
                  <a:schemeClr val="bg2"/>
                </a:solidFill>
                <a:latin typeface="ＭＳ Ｐゴシック" panose="020B0600070205080204" pitchFamily="50" charset="-128"/>
              </a:rPr>
              <a:t>社の</a:t>
            </a:r>
            <a:r>
              <a:rPr kumimoji="0" lang="en-US" altLang="ja-JP" dirty="0" smtClean="0">
                <a:solidFill>
                  <a:schemeClr val="bg2"/>
                </a:solidFill>
                <a:latin typeface="ＭＳ Ｐゴシック" panose="020B0600070205080204" pitchFamily="50" charset="-128"/>
              </a:rPr>
              <a:t>HP</a:t>
            </a:r>
            <a:r>
              <a:rPr kumimoji="0" lang="ja-JP" altLang="en-US" dirty="0" smtClean="0">
                <a:solidFill>
                  <a:schemeClr val="bg2"/>
                </a:solidFill>
                <a:latin typeface="ＭＳ Ｐゴシック" panose="020B0600070205080204" pitchFamily="50" charset="-128"/>
              </a:rPr>
              <a:t>から可能（期限：</a:t>
            </a:r>
            <a:r>
              <a:rPr kumimoji="0" lang="en-US" altLang="ja-JP" dirty="0" smtClean="0">
                <a:solidFill>
                  <a:schemeClr val="bg2"/>
                </a:solidFill>
                <a:latin typeface="ＭＳ Ｐゴシック" panose="020B0600070205080204" pitchFamily="50" charset="-128"/>
              </a:rPr>
              <a:t>30</a:t>
            </a:r>
            <a:r>
              <a:rPr kumimoji="0" lang="ja-JP" altLang="en-US" dirty="0" smtClean="0">
                <a:solidFill>
                  <a:schemeClr val="bg2"/>
                </a:solidFill>
                <a:latin typeface="ＭＳ Ｐゴシック" panose="020B0600070205080204" pitchFamily="50" charset="-128"/>
              </a:rPr>
              <a:t>日間）</a:t>
            </a:r>
            <a:endParaRPr kumimoji="0" lang="en-US" altLang="ja-JP" dirty="0" smtClean="0">
              <a:solidFill>
                <a:schemeClr val="bg2"/>
              </a:solidFill>
              <a:latin typeface="ＭＳ Ｐゴシック" panose="020B0600070205080204" pitchFamily="50" charset="-128"/>
            </a:endParaRPr>
          </a:p>
          <a:p>
            <a:pPr marL="0" eaLnBrk="1" hangingPunct="1">
              <a:buClrTx/>
              <a:buSzTx/>
              <a:buNone/>
            </a:pPr>
            <a:r>
              <a:rPr kumimoji="0" lang="en-US" altLang="ja-JP" dirty="0">
                <a:solidFill>
                  <a:schemeClr val="bg2"/>
                </a:solidFill>
                <a:latin typeface="ＭＳ Ｐゴシック" panose="020B0600070205080204" pitchFamily="50" charset="-128"/>
              </a:rPr>
              <a:t>https://jp.mathworks.com/products</a:t>
            </a:r>
            <a:r>
              <a:rPr kumimoji="0" lang="en-US" altLang="ja-JP" dirty="0" smtClean="0">
                <a:solidFill>
                  <a:schemeClr val="bg2"/>
                </a:solidFill>
                <a:latin typeface="ＭＳ Ｐゴシック" panose="020B0600070205080204" pitchFamily="50" charset="-128"/>
              </a:rPr>
              <a:t>/</a:t>
            </a:r>
          </a:p>
        </p:txBody>
      </p:sp>
      <p:sp>
        <p:nvSpPr>
          <p:cNvPr id="224259" name="Rectangle 2"/>
          <p:cNvSpPr>
            <a:spLocks noChangeArrowheads="1"/>
          </p:cNvSpPr>
          <p:nvPr/>
        </p:nvSpPr>
        <p:spPr bwMode="auto">
          <a:xfrm>
            <a:off x="457200" y="620713"/>
            <a:ext cx="8228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その他紹介</a:t>
            </a:r>
            <a:endParaRPr lang="ja-JP" altLang="en-US" sz="40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81</a:t>
            </a:fld>
            <a:endParaRPr lang="en-US" altLang="ja-JP">
              <a:solidFill>
                <a:srgbClr val="000000"/>
              </a:solidFill>
              <a:latin typeface="ＭＳ Ｐゴシック" panose="020B0600070205080204" pitchFamily="50" charset="-128"/>
            </a:endParaRPr>
          </a:p>
        </p:txBody>
      </p:sp>
      <p:grpSp>
        <p:nvGrpSpPr>
          <p:cNvPr id="9" name="グループ化 8"/>
          <p:cNvGrpSpPr/>
          <p:nvPr/>
        </p:nvGrpSpPr>
        <p:grpSpPr>
          <a:xfrm>
            <a:off x="990600" y="3733800"/>
            <a:ext cx="6553200" cy="2740429"/>
            <a:chOff x="990600" y="3733800"/>
            <a:chExt cx="6553200" cy="2740429"/>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733800"/>
              <a:ext cx="6553200" cy="2740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角丸四角形 10"/>
            <p:cNvSpPr/>
            <p:nvPr/>
          </p:nvSpPr>
          <p:spPr bwMode="auto">
            <a:xfrm>
              <a:off x="1371600" y="3796864"/>
              <a:ext cx="1676400" cy="381000"/>
            </a:xfrm>
            <a:prstGeom prst="roundRect">
              <a:avLst/>
            </a:prstGeom>
            <a:noFill/>
            <a:ln w="63500" cap="flat" cmpd="sng" algn="ctr">
              <a:solidFill>
                <a:srgbClr val="FF0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sp>
          <p:nvSpPr>
            <p:cNvPr id="12" name="角丸四角形 11"/>
            <p:cNvSpPr/>
            <p:nvPr/>
          </p:nvSpPr>
          <p:spPr bwMode="auto">
            <a:xfrm>
              <a:off x="6629400" y="5105400"/>
              <a:ext cx="685800" cy="381000"/>
            </a:xfrm>
            <a:prstGeom prst="roundRect">
              <a:avLst/>
            </a:prstGeom>
            <a:noFill/>
            <a:ln w="63500" cap="flat" cmpd="sng" algn="ctr">
              <a:solidFill>
                <a:srgbClr val="FF0000"/>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ＭＳ Ｐゴシック" panose="020B0600070205080204" pitchFamily="50" charset="-128"/>
              </a:endParaRPr>
            </a:p>
          </p:txBody>
        </p:sp>
      </p:grpSp>
    </p:spTree>
    <p:extLst>
      <p:ext uri="{BB962C8B-B14F-4D97-AF65-F5344CB8AC3E}">
        <p14:creationId xmlns:p14="http://schemas.microsoft.com/office/powerpoint/2010/main" val="1760856393"/>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p:cNvSpPr>
            <a:spLocks noChangeArrowheads="1"/>
          </p:cNvSpPr>
          <p:nvPr/>
        </p:nvSpPr>
        <p:spPr bwMode="auto">
          <a:xfrm>
            <a:off x="838200" y="1371600"/>
            <a:ext cx="8000999"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dirty="0" smtClean="0">
                <a:solidFill>
                  <a:schemeClr val="bg2"/>
                </a:solidFill>
                <a:latin typeface="ＭＳ Ｐゴシック" panose="020B0600070205080204" pitchFamily="50" charset="-128"/>
              </a:rPr>
              <a:t>・必要事項</a:t>
            </a:r>
            <a:endParaRPr kumimoji="0" lang="en-US" altLang="ja-JP" dirty="0" smtClean="0">
              <a:solidFill>
                <a:schemeClr val="bg2"/>
              </a:solidFill>
              <a:latin typeface="ＭＳ Ｐゴシック" panose="020B0600070205080204" pitchFamily="50" charset="-128"/>
            </a:endParaRPr>
          </a:p>
          <a:p>
            <a:pPr marL="0" eaLnBrk="1" hangingPunct="1">
              <a:buClrTx/>
              <a:buSzTx/>
              <a:buFont typeface="Wingdings" pitchFamily="2" charset="2"/>
              <a:buNone/>
            </a:pPr>
            <a:r>
              <a:rPr kumimoji="0" lang="ja-JP" altLang="en-US" dirty="0" smtClean="0">
                <a:solidFill>
                  <a:schemeClr val="bg2"/>
                </a:solidFill>
                <a:latin typeface="ＭＳ Ｐゴシック" panose="020B0600070205080204" pitchFamily="50" charset="-128"/>
              </a:rPr>
              <a:t>・メールアドレスの登録</a:t>
            </a:r>
            <a:endParaRPr kumimoji="0" lang="en-US" altLang="ja-JP" dirty="0" smtClean="0">
              <a:solidFill>
                <a:schemeClr val="bg2"/>
              </a:solidFill>
              <a:latin typeface="ＭＳ Ｐゴシック" panose="020B0600070205080204" pitchFamily="50" charset="-128"/>
            </a:endParaRPr>
          </a:p>
          <a:p>
            <a:pPr marL="0" eaLnBrk="1" hangingPunct="1">
              <a:buClrTx/>
              <a:buSzTx/>
              <a:buFont typeface="Wingdings" pitchFamily="2" charset="2"/>
              <a:buNone/>
            </a:pPr>
            <a:r>
              <a:rPr kumimoji="0" lang="ja-JP" altLang="en-US" dirty="0" smtClean="0">
                <a:solidFill>
                  <a:schemeClr val="bg2"/>
                </a:solidFill>
                <a:latin typeface="ＭＳ Ｐゴシック" panose="020B0600070205080204" pitchFamily="50" charset="-128"/>
              </a:rPr>
              <a:t>・必要情報を記入後送信</a:t>
            </a:r>
            <a:endParaRPr kumimoji="0" lang="en-US" altLang="ja-JP" dirty="0" smtClean="0">
              <a:solidFill>
                <a:schemeClr val="bg2"/>
              </a:solidFill>
              <a:latin typeface="ＭＳ Ｐゴシック" panose="020B0600070205080204" pitchFamily="50" charset="-128"/>
            </a:endParaRPr>
          </a:p>
          <a:p>
            <a:pPr marL="0" eaLnBrk="1" hangingPunct="1">
              <a:buClrTx/>
              <a:buSzTx/>
              <a:buFont typeface="Wingdings" pitchFamily="2" charset="2"/>
              <a:buNone/>
            </a:pPr>
            <a:r>
              <a:rPr kumimoji="0" lang="ja-JP" altLang="en-US" dirty="0" smtClean="0">
                <a:solidFill>
                  <a:schemeClr val="bg2"/>
                </a:solidFill>
                <a:latin typeface="ＭＳ Ｐゴシック" panose="020B0600070205080204" pitchFamily="50" charset="-128"/>
              </a:rPr>
              <a:t>・使用したい</a:t>
            </a:r>
            <a:r>
              <a:rPr kumimoji="0" lang="en-US" altLang="ja-JP" dirty="0" smtClean="0">
                <a:solidFill>
                  <a:schemeClr val="bg2"/>
                </a:solidFill>
                <a:latin typeface="ＭＳ Ｐゴシック" panose="020B0600070205080204" pitchFamily="50" charset="-128"/>
              </a:rPr>
              <a:t>MATLAB</a:t>
            </a:r>
            <a:r>
              <a:rPr kumimoji="0" lang="ja-JP" altLang="en-US" dirty="0" smtClean="0">
                <a:solidFill>
                  <a:schemeClr val="bg2"/>
                </a:solidFill>
                <a:latin typeface="ＭＳ Ｐゴシック" panose="020B0600070205080204" pitchFamily="50" charset="-128"/>
              </a:rPr>
              <a:t>関連製品を選択して</a:t>
            </a:r>
            <a:endParaRPr kumimoji="0" lang="en-US" altLang="ja-JP" dirty="0" smtClean="0">
              <a:solidFill>
                <a:schemeClr val="bg2"/>
              </a:solidFill>
              <a:latin typeface="ＭＳ Ｐゴシック" panose="020B0600070205080204" pitchFamily="50" charset="-128"/>
            </a:endParaRPr>
          </a:p>
          <a:p>
            <a:pPr marL="0" eaLnBrk="1" hangingPunct="1">
              <a:buClrTx/>
              <a:buSzTx/>
              <a:buFont typeface="Wingdings" pitchFamily="2" charset="2"/>
              <a:buNone/>
            </a:pPr>
            <a:r>
              <a:rPr kumimoji="0" lang="ja-JP" altLang="en-US" dirty="0">
                <a:solidFill>
                  <a:schemeClr val="bg2"/>
                </a:solidFill>
                <a:latin typeface="ＭＳ Ｐゴシック" panose="020B0600070205080204" pitchFamily="50" charset="-128"/>
              </a:rPr>
              <a:t>　</a:t>
            </a:r>
            <a:r>
              <a:rPr kumimoji="0" lang="ja-JP" altLang="en-US" dirty="0" smtClean="0">
                <a:solidFill>
                  <a:schemeClr val="bg2"/>
                </a:solidFill>
                <a:latin typeface="ＭＳ Ｐゴシック" panose="020B0600070205080204" pitchFamily="50" charset="-128"/>
              </a:rPr>
              <a:t>ダウンロード</a:t>
            </a:r>
            <a:endParaRPr kumimoji="0" lang="en-US" altLang="ja-JP" dirty="0" smtClean="0">
              <a:solidFill>
                <a:schemeClr val="bg2"/>
              </a:solidFill>
              <a:latin typeface="ＭＳ Ｐゴシック" panose="020B0600070205080204" pitchFamily="50" charset="-128"/>
            </a:endParaRPr>
          </a:p>
        </p:txBody>
      </p:sp>
      <p:sp>
        <p:nvSpPr>
          <p:cNvPr id="224259" name="Rectangle 2"/>
          <p:cNvSpPr>
            <a:spLocks noChangeArrowheads="1"/>
          </p:cNvSpPr>
          <p:nvPr/>
        </p:nvSpPr>
        <p:spPr bwMode="auto">
          <a:xfrm>
            <a:off x="457200" y="620713"/>
            <a:ext cx="8228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その他紹介</a:t>
            </a:r>
            <a:endParaRPr lang="ja-JP" altLang="en-US" sz="40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4C5D0FD2-AC60-4765-921B-E236D5BD7A85}" type="slidenum">
              <a:rPr lang="en-US" altLang="ja-JP" smtClean="0">
                <a:solidFill>
                  <a:srgbClr val="000000"/>
                </a:solidFill>
                <a:latin typeface="ＭＳ Ｐゴシック" panose="020B0600070205080204" pitchFamily="50" charset="-128"/>
              </a:rPr>
              <a:pPr>
                <a:defRPr/>
              </a:pPr>
              <a:t>82</a:t>
            </a:fld>
            <a:endParaRPr lang="en-US" altLang="ja-JP">
              <a:solidFill>
                <a:srgbClr val="000000"/>
              </a:solidFill>
              <a:latin typeface="ＭＳ Ｐゴシック" panose="020B0600070205080204" pitchFamily="50" charset="-128"/>
            </a:endParaRPr>
          </a:p>
        </p:txBody>
      </p:sp>
      <p:sp>
        <p:nvSpPr>
          <p:cNvPr id="8" name="Rectangle 5"/>
          <p:cNvSpPr>
            <a:spLocks noChangeArrowheads="1"/>
          </p:cNvSpPr>
          <p:nvPr/>
        </p:nvSpPr>
        <p:spPr bwMode="auto">
          <a:xfrm>
            <a:off x="848710" y="4495800"/>
            <a:ext cx="8000999"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0" eaLnBrk="1" hangingPunct="1">
              <a:buClrTx/>
              <a:buSzTx/>
              <a:buFont typeface="Wingdings" pitchFamily="2" charset="2"/>
              <a:buNone/>
            </a:pPr>
            <a:r>
              <a:rPr kumimoji="0" lang="ja-JP" altLang="en-US" dirty="0" smtClean="0">
                <a:solidFill>
                  <a:schemeClr val="bg2"/>
                </a:solidFill>
                <a:latin typeface="ＭＳ Ｐゴシック" panose="020B0600070205080204" pitchFamily="50" charset="-128"/>
              </a:rPr>
              <a:t>その他、いろいろな技術文献があるのでご活用ください。</a:t>
            </a:r>
            <a:endParaRPr kumimoji="0" lang="en-US" altLang="ja-JP" dirty="0" smtClean="0">
              <a:solidFill>
                <a:schemeClr val="bg2"/>
              </a:solidFill>
              <a:latin typeface="ＭＳ Ｐゴシック" panose="020B0600070205080204" pitchFamily="50" charset="-128"/>
            </a:endParaRPr>
          </a:p>
        </p:txBody>
      </p:sp>
    </p:spTree>
    <p:extLst>
      <p:ext uri="{BB962C8B-B14F-4D97-AF65-F5344CB8AC3E}">
        <p14:creationId xmlns:p14="http://schemas.microsoft.com/office/powerpoint/2010/main" val="395415356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61" name="Text Box 5"/>
          <p:cNvSpPr txBox="1">
            <a:spLocks noChangeArrowheads="1"/>
          </p:cNvSpPr>
          <p:nvPr/>
        </p:nvSpPr>
        <p:spPr bwMode="auto">
          <a:xfrm>
            <a:off x="350808" y="4062144"/>
            <a:ext cx="8763000" cy="1175706"/>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1">
            <a:spAutoFit/>
          </a:bodyPr>
          <a:lstStyle/>
          <a:p>
            <a:pPr algn="ctr">
              <a:spcBef>
                <a:spcPct val="20000"/>
              </a:spcBef>
            </a:pPr>
            <a:r>
              <a:rPr lang="ja-JP" altLang="en-US" sz="3200" b="1" dirty="0" smtClean="0">
                <a:solidFill>
                  <a:schemeClr val="bg2"/>
                </a:solidFill>
                <a:latin typeface="ＭＳ Ｐゴシック" panose="020B0600070205080204" pitchFamily="50" charset="-128"/>
              </a:rPr>
              <a:t>マネージャー主催研修、会社主催研修などを</a:t>
            </a:r>
            <a:r>
              <a:rPr lang="ja-JP" altLang="en-US" sz="3200" b="1" dirty="0">
                <a:solidFill>
                  <a:schemeClr val="bg2"/>
                </a:solidFill>
                <a:latin typeface="ＭＳ Ｐゴシック" panose="020B0600070205080204" pitchFamily="50" charset="-128"/>
              </a:rPr>
              <a:t>使い、</a:t>
            </a:r>
          </a:p>
          <a:p>
            <a:pPr algn="ctr">
              <a:spcBef>
                <a:spcPct val="20000"/>
              </a:spcBef>
            </a:pPr>
            <a:r>
              <a:rPr lang="ja-JP" altLang="en-US" sz="3200" b="1" dirty="0">
                <a:solidFill>
                  <a:schemeClr val="bg2"/>
                </a:solidFill>
                <a:latin typeface="ＭＳ Ｐゴシック" panose="020B0600070205080204" pitchFamily="50" charset="-128"/>
              </a:rPr>
              <a:t>プロのエンジニアとして成長し続けてください</a:t>
            </a:r>
          </a:p>
        </p:txBody>
      </p:sp>
      <p:sp>
        <p:nvSpPr>
          <p:cNvPr id="11" name="Rectangle 2"/>
          <p:cNvSpPr>
            <a:spLocks noChangeArrowheads="1"/>
          </p:cNvSpPr>
          <p:nvPr/>
        </p:nvSpPr>
        <p:spPr bwMode="auto">
          <a:xfrm>
            <a:off x="457200" y="620713"/>
            <a:ext cx="8228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最後に</a:t>
            </a:r>
            <a:endParaRPr lang="ja-JP" altLang="en-US" sz="40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83</a:t>
            </a:fld>
            <a:endParaRPr lang="en-US" altLang="ja-JP">
              <a:solidFill>
                <a:srgbClr val="000000"/>
              </a:solidFill>
              <a:latin typeface="ＭＳ Ｐゴシック" panose="020B0600070205080204" pitchFamily="50" charset="-128"/>
            </a:endParaRPr>
          </a:p>
        </p:txBody>
      </p:sp>
      <p:sp>
        <p:nvSpPr>
          <p:cNvPr id="7" name="正方形/長方形 6"/>
          <p:cNvSpPr/>
          <p:nvPr/>
        </p:nvSpPr>
        <p:spPr>
          <a:xfrm>
            <a:off x="762000" y="1840482"/>
            <a:ext cx="7266317" cy="1200329"/>
          </a:xfrm>
          <a:prstGeom prst="rect">
            <a:avLst/>
          </a:prstGeom>
        </p:spPr>
        <p:txBody>
          <a:bodyPr wrap="square">
            <a:spAutoFit/>
          </a:bodyPr>
          <a:lstStyle/>
          <a:p>
            <a:r>
              <a:rPr lang="ja-JP" altLang="en-US" sz="3600" b="1" dirty="0" smtClean="0">
                <a:solidFill>
                  <a:srgbClr val="0000CC"/>
                </a:solidFill>
                <a:latin typeface="ＭＳ Ｐゴシック" panose="020B0600070205080204" pitchFamily="50" charset="-128"/>
              </a:rPr>
              <a:t>今回の研修をキッカケにして更なる知識を習得されるよう期待します。</a:t>
            </a:r>
            <a:endParaRPr lang="ja-JP" altLang="en-US" sz="3600" b="1" dirty="0">
              <a:solidFill>
                <a:srgbClr val="0000CC"/>
              </a:solidFill>
              <a:latin typeface="ＭＳ Ｐゴシック" panose="020B0600070205080204" pitchFamily="50" charset="-128"/>
            </a:endParaRPr>
          </a:p>
        </p:txBody>
      </p:sp>
    </p:spTree>
    <p:extLst>
      <p:ext uri="{BB962C8B-B14F-4D97-AF65-F5344CB8AC3E}">
        <p14:creationId xmlns:p14="http://schemas.microsoft.com/office/powerpoint/2010/main" val="554942691"/>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Text Box 2"/>
          <p:cNvSpPr txBox="1">
            <a:spLocks noChangeArrowheads="1"/>
          </p:cNvSpPr>
          <p:nvPr/>
        </p:nvSpPr>
        <p:spPr bwMode="auto">
          <a:xfrm>
            <a:off x="449263" y="1573213"/>
            <a:ext cx="8051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sz="3200" b="1" dirty="0">
                <a:solidFill>
                  <a:schemeClr val="bg2"/>
                </a:solidFill>
                <a:latin typeface="ＭＳ Ｐゴシック" panose="020B0600070205080204" pitchFamily="50" charset="-128"/>
              </a:rPr>
              <a:t>本日</a:t>
            </a:r>
            <a:r>
              <a:rPr lang="ja-JP" altLang="en-US" sz="3200" b="1" dirty="0" smtClean="0">
                <a:solidFill>
                  <a:schemeClr val="bg2"/>
                </a:solidFill>
                <a:latin typeface="ＭＳ Ｐゴシック" panose="020B0600070205080204" pitchFamily="50" charset="-128"/>
              </a:rPr>
              <a:t>の研修</a:t>
            </a:r>
            <a:r>
              <a:rPr lang="ja-JP" altLang="en-US" sz="3200" b="1" dirty="0">
                <a:solidFill>
                  <a:schemeClr val="bg2"/>
                </a:solidFill>
                <a:latin typeface="ＭＳ Ｐゴシック" panose="020B0600070205080204" pitchFamily="50" charset="-128"/>
              </a:rPr>
              <a:t>に参加</a:t>
            </a:r>
            <a:r>
              <a:rPr lang="ja-JP" altLang="en-US" sz="3200" b="1" dirty="0" smtClean="0">
                <a:solidFill>
                  <a:schemeClr val="bg2"/>
                </a:solidFill>
                <a:latin typeface="ＭＳ Ｐゴシック" panose="020B0600070205080204" pitchFamily="50" charset="-128"/>
              </a:rPr>
              <a:t>し、</a:t>
            </a:r>
            <a:endParaRPr lang="ja-JP" altLang="en-US" sz="3200" b="1" dirty="0">
              <a:solidFill>
                <a:schemeClr val="bg2"/>
              </a:solidFill>
              <a:latin typeface="ＭＳ Ｐゴシック" panose="020B0600070205080204" pitchFamily="50" charset="-128"/>
            </a:endParaRPr>
          </a:p>
          <a:p>
            <a:pPr>
              <a:spcBef>
                <a:spcPct val="50000"/>
              </a:spcBef>
            </a:pPr>
            <a:r>
              <a:rPr lang="ja-JP" altLang="en-US" sz="3200" b="1" dirty="0">
                <a:solidFill>
                  <a:schemeClr val="bg2"/>
                </a:solidFill>
                <a:latin typeface="ＭＳ Ｐゴシック" panose="020B0600070205080204" pitchFamily="50" charset="-128"/>
              </a:rPr>
              <a:t>どのようなことに気がつきましたか</a:t>
            </a:r>
            <a:r>
              <a:rPr lang="ja-JP" altLang="en-US" sz="3200" b="1" dirty="0" smtClean="0">
                <a:solidFill>
                  <a:schemeClr val="bg2"/>
                </a:solidFill>
                <a:latin typeface="ＭＳ Ｐゴシック" panose="020B0600070205080204" pitchFamily="50" charset="-128"/>
              </a:rPr>
              <a:t>？</a:t>
            </a:r>
            <a:endParaRPr lang="ja-JP" altLang="en-US" sz="3200" b="1" dirty="0">
              <a:solidFill>
                <a:schemeClr val="bg2"/>
              </a:solidFill>
              <a:latin typeface="ＭＳ Ｐゴシック" panose="020B0600070205080204" pitchFamily="50" charset="-128"/>
            </a:endParaRPr>
          </a:p>
        </p:txBody>
      </p:sp>
      <p:sp>
        <p:nvSpPr>
          <p:cNvPr id="475141" name="Text Box 5"/>
          <p:cNvSpPr txBox="1">
            <a:spLocks noChangeArrowheads="1"/>
          </p:cNvSpPr>
          <p:nvPr/>
        </p:nvSpPr>
        <p:spPr bwMode="auto">
          <a:xfrm>
            <a:off x="609600" y="3631009"/>
            <a:ext cx="8249671" cy="1079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ja-JP" altLang="en-US" sz="3200" b="1" dirty="0" smtClean="0">
                <a:solidFill>
                  <a:schemeClr val="bg2"/>
                </a:solidFill>
                <a:latin typeface="ＭＳ Ｐゴシック" panose="020B0600070205080204" pitchFamily="50" charset="-128"/>
              </a:rPr>
              <a:t>今後、どのように技術を習得していくかを</a:t>
            </a:r>
            <a:endParaRPr lang="en-US" altLang="ja-JP" sz="3200" b="1" dirty="0" smtClean="0">
              <a:solidFill>
                <a:schemeClr val="bg2"/>
              </a:solidFill>
              <a:latin typeface="ＭＳ Ｐゴシック" panose="020B0600070205080204" pitchFamily="50" charset="-128"/>
            </a:endParaRPr>
          </a:p>
          <a:p>
            <a:r>
              <a:rPr lang="ja-JP" altLang="en-US" sz="3200" b="1" dirty="0" smtClean="0">
                <a:solidFill>
                  <a:schemeClr val="bg2"/>
                </a:solidFill>
                <a:latin typeface="ＭＳ Ｐゴシック" panose="020B0600070205080204" pitchFamily="50" charset="-128"/>
              </a:rPr>
              <a:t>グループ</a:t>
            </a:r>
            <a:r>
              <a:rPr lang="ja-JP" altLang="en-US" sz="3200" b="1" dirty="0">
                <a:solidFill>
                  <a:schemeClr val="bg2"/>
                </a:solidFill>
                <a:latin typeface="ＭＳ Ｐゴシック" panose="020B0600070205080204" pitchFamily="50" charset="-128"/>
              </a:rPr>
              <a:t>で皆さんの想いを話し合ってください。</a:t>
            </a:r>
          </a:p>
        </p:txBody>
      </p:sp>
      <p:sp>
        <p:nvSpPr>
          <p:cNvPr id="6" name="Rectangle 2"/>
          <p:cNvSpPr>
            <a:spLocks noChangeArrowheads="1"/>
          </p:cNvSpPr>
          <p:nvPr/>
        </p:nvSpPr>
        <p:spPr bwMode="auto">
          <a:xfrm>
            <a:off x="457200" y="620713"/>
            <a:ext cx="822801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kumimoji="0" lang="ja-JP" altLang="en-US" sz="4000" dirty="0" smtClean="0">
                <a:solidFill>
                  <a:schemeClr val="bg2"/>
                </a:solidFill>
                <a:latin typeface="ＭＳ Ｐゴシック" panose="020B0600070205080204" pitchFamily="50" charset="-128"/>
              </a:rPr>
              <a:t>研修の振り返り</a:t>
            </a:r>
            <a:endParaRPr lang="ja-JP" altLang="en-US" sz="4000" dirty="0">
              <a:solidFill>
                <a:schemeClr val="bg2"/>
              </a:solidFill>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84</a:t>
            </a:fld>
            <a:endParaRPr lang="en-US" altLang="ja-JP">
              <a:solidFill>
                <a:srgbClr val="000000"/>
              </a:solidFill>
              <a:latin typeface="ＭＳ Ｐゴシック" panose="020B0600070205080204" pitchFamily="50" charset="-128"/>
            </a:endParaRPr>
          </a:p>
        </p:txBody>
      </p:sp>
    </p:spTree>
    <p:extLst>
      <p:ext uri="{BB962C8B-B14F-4D97-AF65-F5344CB8AC3E}">
        <p14:creationId xmlns:p14="http://schemas.microsoft.com/office/powerpoint/2010/main" val="330981610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304800" y="533400"/>
            <a:ext cx="8382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SzTx/>
              <a:buFontTx/>
              <a:buNone/>
            </a:pPr>
            <a:r>
              <a:rPr kumimoji="0" lang="en-US" altLang="ja-JP" sz="4000" dirty="0" smtClean="0">
                <a:solidFill>
                  <a:schemeClr val="bg2"/>
                </a:solidFill>
                <a:latin typeface="ＭＳ Ｐゴシック" panose="020B0600070205080204" pitchFamily="50" charset="-128"/>
              </a:rPr>
              <a:t>◆</a:t>
            </a:r>
            <a:r>
              <a:rPr lang="ja-JP" altLang="en-US" sz="4000" dirty="0" smtClean="0">
                <a:latin typeface="ＭＳ Ｐゴシック" panose="020B0600070205080204" pitchFamily="50" charset="-128"/>
              </a:rPr>
              <a:t>１章モデルベース開発とは</a:t>
            </a:r>
            <a:endParaRPr kumimoji="0" lang="ja-JP" altLang="en-US" dirty="0">
              <a:solidFill>
                <a:schemeClr val="bg2"/>
              </a:solidFill>
              <a:latin typeface="ＭＳ Ｐゴシック" panose="020B0600070205080204" pitchFamily="50" charset="-128"/>
            </a:endParaRPr>
          </a:p>
        </p:txBody>
      </p:sp>
      <p:sp>
        <p:nvSpPr>
          <p:cNvPr id="206851" name="Text Box 3"/>
          <p:cNvSpPr txBox="1">
            <a:spLocks noChangeArrowheads="1"/>
          </p:cNvSpPr>
          <p:nvPr/>
        </p:nvSpPr>
        <p:spPr bwMode="auto">
          <a:xfrm>
            <a:off x="228600" y="1219200"/>
            <a:ext cx="883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r>
              <a:rPr lang="ja-JP" altLang="en-US" sz="2400" smtClean="0">
                <a:latin typeface="ＭＳ Ｐゴシック" panose="020B0600070205080204" pitchFamily="50" charset="-128"/>
              </a:rPr>
              <a:t>モデルベース開発の代表的</a:t>
            </a:r>
            <a:r>
              <a:rPr lang="ja-JP" altLang="en-US" sz="2400">
                <a:latin typeface="ＭＳ Ｐゴシック" panose="020B0600070205080204" pitchFamily="50" charset="-128"/>
              </a:rPr>
              <a:t>な</a:t>
            </a:r>
            <a:r>
              <a:rPr lang="ja-JP" altLang="en-US" sz="2400" smtClean="0">
                <a:latin typeface="ＭＳ Ｐゴシック" panose="020B0600070205080204" pitchFamily="50" charset="-128"/>
              </a:rPr>
              <a:t>特徴は以下の４つになります。</a:t>
            </a:r>
            <a:endParaRPr lang="ja-JP" altLang="en-US" sz="2400" dirty="0">
              <a:latin typeface="ＭＳ Ｐゴシック" panose="020B0600070205080204" pitchFamily="50" charset="-128"/>
            </a:endParaRPr>
          </a:p>
        </p:txBody>
      </p:sp>
      <p:sp>
        <p:nvSpPr>
          <p:cNvPr id="2" name="スライド番号プレースホルダー 1"/>
          <p:cNvSpPr>
            <a:spLocks noGrp="1"/>
          </p:cNvSpPr>
          <p:nvPr>
            <p:ph type="sldNum" sz="quarter" idx="11"/>
          </p:nvPr>
        </p:nvSpPr>
        <p:spPr/>
        <p:txBody>
          <a:bodyPr/>
          <a:lstStyle/>
          <a:p>
            <a:pPr>
              <a:defRPr/>
            </a:pPr>
            <a:fld id="{93FB0B06-7849-4720-B169-9EFC29338B50}" type="slidenum">
              <a:rPr lang="en-US" altLang="ja-JP" smtClean="0">
                <a:solidFill>
                  <a:srgbClr val="000000"/>
                </a:solidFill>
                <a:latin typeface="ＭＳ Ｐゴシック" panose="020B0600070205080204" pitchFamily="50" charset="-128"/>
              </a:rPr>
              <a:pPr>
                <a:defRPr/>
              </a:pPr>
              <a:t>9</a:t>
            </a:fld>
            <a:endParaRPr lang="en-US" altLang="ja-JP">
              <a:solidFill>
                <a:srgbClr val="000000"/>
              </a:solidFill>
              <a:latin typeface="ＭＳ Ｐゴシック" panose="020B0600070205080204" pitchFamily="50" charset="-128"/>
            </a:endParaRPr>
          </a:p>
        </p:txBody>
      </p:sp>
      <p:sp>
        <p:nvSpPr>
          <p:cNvPr id="6" name="Text Box 3"/>
          <p:cNvSpPr txBox="1">
            <a:spLocks noChangeArrowheads="1"/>
          </p:cNvSpPr>
          <p:nvPr/>
        </p:nvSpPr>
        <p:spPr bwMode="auto">
          <a:xfrm>
            <a:off x="152400" y="1828800"/>
            <a:ext cx="4000500"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bg2"/>
              </a:buClr>
              <a:buSzPct val="75000"/>
              <a:buFont typeface="Wingdings" pitchFamily="2" charset="2"/>
              <a:buChar char="n"/>
              <a:defRPr kumimoji="1" sz="3200">
                <a:solidFill>
                  <a:schemeClr val="tx1"/>
                </a:solidFill>
                <a:latin typeface="Arial" pitchFamily="34" charset="0"/>
                <a:ea typeface="ＭＳ Ｐゴシック" pitchFamily="50" charset="-128"/>
              </a:defRPr>
            </a:lvl1pPr>
            <a:lvl2pPr marL="742950" indent="-285750" algn="l" eaLnBrk="0" hangingPunct="0">
              <a:spcBef>
                <a:spcPct val="20000"/>
              </a:spcBef>
              <a:buClr>
                <a:schemeClr val="accent2"/>
              </a:buClr>
              <a:buSzPct val="80000"/>
              <a:buFont typeface="Wingdings" pitchFamily="2" charset="2"/>
              <a:buChar char="¨"/>
              <a:defRPr kumimoji="1" sz="2800">
                <a:solidFill>
                  <a:schemeClr val="tx1"/>
                </a:solidFill>
                <a:latin typeface="Arial" pitchFamily="34" charset="0"/>
                <a:ea typeface="ＭＳ Ｐゴシック" pitchFamily="50" charset="-128"/>
              </a:defRPr>
            </a:lvl2pPr>
            <a:lvl3pPr marL="1143000" indent="-228600" algn="l" eaLnBrk="0" hangingPunct="0">
              <a:spcBef>
                <a:spcPct val="20000"/>
              </a:spcBef>
              <a:buClr>
                <a:schemeClr val="bg2"/>
              </a:buClr>
              <a:buSzPct val="65000"/>
              <a:buFont typeface="Wingdings" pitchFamily="2" charset="2"/>
              <a:buChar char="n"/>
              <a:defRPr kumimoji="1" sz="2400">
                <a:solidFill>
                  <a:schemeClr val="tx1"/>
                </a:solidFill>
                <a:latin typeface="Arial" pitchFamily="34" charset="0"/>
                <a:ea typeface="ＭＳ Ｐゴシック" pitchFamily="50" charset="-128"/>
              </a:defRPr>
            </a:lvl3pPr>
            <a:lvl4pPr marL="1600200" indent="-228600" algn="l" eaLnBrk="0" hangingPunct="0">
              <a:spcBef>
                <a:spcPct val="20000"/>
              </a:spcBef>
              <a:buClr>
                <a:schemeClr val="accent2"/>
              </a:buClr>
              <a:buSzPct val="70000"/>
              <a:buFont typeface="Wingdings" pitchFamily="2" charset="2"/>
              <a:buChar char="¨"/>
              <a:defRPr kumimoji="1" sz="2000">
                <a:solidFill>
                  <a:schemeClr val="tx1"/>
                </a:solidFill>
                <a:latin typeface="Arial" pitchFamily="34" charset="0"/>
                <a:ea typeface="ＭＳ Ｐゴシック" pitchFamily="50" charset="-128"/>
              </a:defRPr>
            </a:lvl4pPr>
            <a:lvl5pPr marL="2057400" indent="-228600" algn="l" eaLnBrk="0" hangingPunct="0">
              <a:spcBef>
                <a:spcPct val="20000"/>
              </a:spcBef>
              <a:buClr>
                <a:schemeClr val="bg2"/>
              </a:buClr>
              <a:buFont typeface="Wingdings" pitchFamily="2" charset="2"/>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lr>
                <a:schemeClr val="bg2"/>
              </a:buClr>
              <a:buFont typeface="Wingdings" pitchFamily="2" charset="2"/>
              <a:buChar char="§"/>
              <a:defRPr kumimoji="1" sz="2000">
                <a:solidFill>
                  <a:schemeClr val="tx1"/>
                </a:solidFill>
                <a:latin typeface="Arial" pitchFamily="34" charset="0"/>
                <a:ea typeface="ＭＳ Ｐゴシック" pitchFamily="50" charset="-128"/>
              </a:defRPr>
            </a:lvl9pPr>
          </a:lstStyle>
          <a:p>
            <a:pPr marL="266700" indent="-266700">
              <a:buFont typeface="+mj-lt"/>
              <a:buAutoNum type="arabicPeriod"/>
            </a:pPr>
            <a:r>
              <a:rPr lang="ja-JP" altLang="en-US" sz="1800" b="1" smtClean="0">
                <a:latin typeface="ＭＳ Ｐゴシック" panose="020B0600070205080204" pitchFamily="50" charset="-128"/>
              </a:rPr>
              <a:t>制御対象や制御方法・機能をモデルで表現する事で曖昧さを排除した誤解の生じない仕様書の作成が可能</a:t>
            </a:r>
            <a:endParaRPr lang="en-US" altLang="ja-JP" sz="1800" b="1" smtClean="0">
              <a:latin typeface="ＭＳ Ｐゴシック" panose="020B0600070205080204" pitchFamily="50" charset="-128"/>
            </a:endParaRPr>
          </a:p>
          <a:p>
            <a:pPr marL="266700" indent="-266700">
              <a:buFont typeface="+mj-lt"/>
              <a:buAutoNum type="arabicPeriod"/>
            </a:pPr>
            <a:r>
              <a:rPr lang="ja-JP" altLang="en-US" sz="1800" b="1" smtClean="0">
                <a:latin typeface="ＭＳ Ｐゴシック" panose="020B0600070205080204" pitchFamily="50" charset="-128"/>
              </a:rPr>
              <a:t>作成したモデルは「</a:t>
            </a:r>
            <a:r>
              <a:rPr lang="ja-JP" altLang="en-US" sz="1800" b="1">
                <a:latin typeface="ＭＳ Ｐゴシック" panose="020B0600070205080204" pitchFamily="50" charset="-128"/>
              </a:rPr>
              <a:t>実行可能な仕様書</a:t>
            </a:r>
            <a:r>
              <a:rPr lang="ja-JP" altLang="en-US" sz="1800" b="1" smtClean="0">
                <a:latin typeface="ＭＳ Ｐゴシック" panose="020B0600070205080204" pitchFamily="50" charset="-128"/>
              </a:rPr>
              <a:t>」として、シミュレーション</a:t>
            </a:r>
            <a:r>
              <a:rPr lang="ja-JP" altLang="en-US" sz="1800" b="1">
                <a:latin typeface="ＭＳ Ｐゴシック" panose="020B0600070205080204" pitchFamily="50" charset="-128"/>
              </a:rPr>
              <a:t>に</a:t>
            </a:r>
            <a:r>
              <a:rPr lang="ja-JP" altLang="en-US" sz="1800" b="1" smtClean="0">
                <a:latin typeface="ＭＳ Ｐゴシック" panose="020B0600070205080204" pitchFamily="50" charset="-128"/>
              </a:rPr>
              <a:t>よる設計段階での要求一致性や機能・制御の妥当性の検証</a:t>
            </a:r>
            <a:r>
              <a:rPr lang="ja-JP" altLang="en-US" sz="1800" b="1">
                <a:latin typeface="ＭＳ Ｐゴシック" panose="020B0600070205080204" pitchFamily="50" charset="-128"/>
              </a:rPr>
              <a:t>が</a:t>
            </a:r>
            <a:r>
              <a:rPr lang="ja-JP" altLang="en-US" sz="1800" b="1" smtClean="0">
                <a:latin typeface="ＭＳ Ｐゴシック" panose="020B0600070205080204" pitchFamily="50" charset="-128"/>
              </a:rPr>
              <a:t>可能</a:t>
            </a:r>
            <a:endParaRPr lang="ja-JP" altLang="en-US" sz="1800" smtClean="0">
              <a:latin typeface="ＭＳ Ｐゴシック" panose="020B0600070205080204" pitchFamily="50" charset="-128"/>
            </a:endParaRPr>
          </a:p>
          <a:p>
            <a:pPr marL="266700" indent="-266700">
              <a:buFont typeface="+mj-lt"/>
              <a:buAutoNum type="arabicPeriod"/>
            </a:pPr>
            <a:r>
              <a:rPr lang="ja-JP" altLang="en-US" sz="1800" b="1" smtClean="0">
                <a:latin typeface="ＭＳ Ｐゴシック" panose="020B0600070205080204" pitchFamily="50" charset="-128"/>
              </a:rPr>
              <a:t>モデルからターゲットシステムへの自動</a:t>
            </a:r>
            <a:r>
              <a:rPr lang="ja-JP" altLang="en-US" sz="1800" b="1">
                <a:latin typeface="ＭＳ Ｐゴシック" panose="020B0600070205080204" pitchFamily="50" charset="-128"/>
              </a:rPr>
              <a:t>コード</a:t>
            </a:r>
            <a:r>
              <a:rPr lang="ja-JP" altLang="en-US" sz="1800" b="1" smtClean="0">
                <a:latin typeface="ＭＳ Ｐゴシック" panose="020B0600070205080204" pitchFamily="50" charset="-128"/>
              </a:rPr>
              <a:t>生成を行う事でのコーディング作業の大幅な工数削減が可能</a:t>
            </a:r>
            <a:endParaRPr lang="en-US" altLang="ja-JP" sz="1800" b="1" smtClean="0">
              <a:latin typeface="ＭＳ Ｐゴシック" panose="020B0600070205080204" pitchFamily="50" charset="-128"/>
            </a:endParaRPr>
          </a:p>
          <a:p>
            <a:pPr marL="266700" indent="-266700">
              <a:buFont typeface="+mj-lt"/>
              <a:buAutoNum type="arabicPeriod"/>
            </a:pPr>
            <a:r>
              <a:rPr lang="ja-JP" altLang="en-US" sz="1800" b="1" smtClean="0">
                <a:latin typeface="ＭＳ Ｐゴシック" panose="020B0600070205080204" pitchFamily="50" charset="-128"/>
              </a:rPr>
              <a:t>抽象化されたモデルで作成された仕様書はコードも含めて再利用が容易で開発プロセスの効率化が可能</a:t>
            </a:r>
            <a:endParaRPr lang="ja-JP" altLang="en-US" sz="1800" dirty="0">
              <a:latin typeface="ＭＳ Ｐゴシック" panose="020B0600070205080204" pitchFamily="50" charset="-128"/>
            </a:endParaRPr>
          </a:p>
        </p:txBody>
      </p:sp>
      <p:sp>
        <p:nvSpPr>
          <p:cNvPr id="32" name="角丸四角形 31"/>
          <p:cNvSpPr/>
          <p:nvPr/>
        </p:nvSpPr>
        <p:spPr bwMode="auto">
          <a:xfrm>
            <a:off x="4281484" y="1905000"/>
            <a:ext cx="914400" cy="385968"/>
          </a:xfrm>
          <a:prstGeom prst="roundRect">
            <a:avLst/>
          </a:prstGeom>
          <a:solidFill>
            <a:srgbClr val="00FF99"/>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smtClean="0">
                <a:ln>
                  <a:noFill/>
                </a:ln>
                <a:solidFill>
                  <a:schemeClr val="tx1"/>
                </a:solidFill>
                <a:effectLst/>
                <a:latin typeface="Arial" charset="0"/>
                <a:ea typeface="ＭＳ Ｐゴシック" pitchFamily="50" charset="-128"/>
              </a:rPr>
              <a:t>要求仕様</a:t>
            </a:r>
          </a:p>
        </p:txBody>
      </p:sp>
      <p:sp>
        <p:nvSpPr>
          <p:cNvPr id="33" name="角丸四角形 32"/>
          <p:cNvSpPr/>
          <p:nvPr/>
        </p:nvSpPr>
        <p:spPr bwMode="auto">
          <a:xfrm>
            <a:off x="4281483" y="5850423"/>
            <a:ext cx="914400" cy="385968"/>
          </a:xfrm>
          <a:prstGeom prst="roundRect">
            <a:avLst/>
          </a:prstGeom>
          <a:solidFill>
            <a:srgbClr val="00FF99"/>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smtClean="0">
                <a:latin typeface="Arial" charset="0"/>
              </a:rPr>
              <a:t>テスト環境</a:t>
            </a:r>
            <a:endParaRPr kumimoji="1" lang="ja-JP" altLang="en-US" sz="1200" b="1" i="0" u="none" strike="noStrike" cap="none" normalizeH="0" baseline="0" smtClean="0">
              <a:ln>
                <a:noFill/>
              </a:ln>
              <a:solidFill>
                <a:schemeClr val="tx1"/>
              </a:solidFill>
              <a:effectLst/>
              <a:latin typeface="Arial" charset="0"/>
            </a:endParaRPr>
          </a:p>
        </p:txBody>
      </p:sp>
      <p:grpSp>
        <p:nvGrpSpPr>
          <p:cNvPr id="34" name="グループ化 33"/>
          <p:cNvGrpSpPr/>
          <p:nvPr/>
        </p:nvGrpSpPr>
        <p:grpSpPr>
          <a:xfrm>
            <a:off x="5029200" y="2450341"/>
            <a:ext cx="1905000" cy="1333500"/>
            <a:chOff x="6781800" y="3390900"/>
            <a:chExt cx="1905000" cy="1333500"/>
          </a:xfrm>
        </p:grpSpPr>
        <p:sp>
          <p:nvSpPr>
            <p:cNvPr id="35" name="角丸四角形 34"/>
            <p:cNvSpPr/>
            <p:nvPr/>
          </p:nvSpPr>
          <p:spPr bwMode="auto">
            <a:xfrm>
              <a:off x="6781800" y="3390900"/>
              <a:ext cx="1905000" cy="13335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chemeClr val="tx1"/>
                  </a:solidFill>
                  <a:effectLst/>
                  <a:latin typeface="Arial" charset="0"/>
                  <a:ea typeface="ＭＳ Ｐゴシック" pitchFamily="50" charset="-128"/>
                </a:rPr>
                <a:t>設計</a:t>
              </a:r>
            </a:p>
          </p:txBody>
        </p:sp>
        <p:sp>
          <p:nvSpPr>
            <p:cNvPr id="36" name="正方形/長方形 35"/>
            <p:cNvSpPr/>
            <p:nvPr/>
          </p:nvSpPr>
          <p:spPr bwMode="auto">
            <a:xfrm>
              <a:off x="6948483" y="4038600"/>
              <a:ext cx="1585916" cy="266700"/>
            </a:xfrm>
            <a:prstGeom prst="rect">
              <a:avLst/>
            </a:prstGeom>
            <a:gradFill>
              <a:gsLst>
                <a:gs pos="50000">
                  <a:srgbClr val="CC9900"/>
                </a:gs>
                <a:gs pos="100000">
                  <a:srgbClr val="CC6600"/>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smtClean="0">
                  <a:latin typeface="Arial" charset="0"/>
                </a:rPr>
                <a:t>実装構造・データ定義</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37" name="正方形/長方形 36"/>
            <p:cNvSpPr/>
            <p:nvPr/>
          </p:nvSpPr>
          <p:spPr bwMode="auto">
            <a:xfrm>
              <a:off x="6948483" y="3705225"/>
              <a:ext cx="1585915" cy="266700"/>
            </a:xfrm>
            <a:prstGeom prst="rect">
              <a:avLst/>
            </a:prstGeom>
            <a:gradFill>
              <a:gsLst>
                <a:gs pos="50000">
                  <a:srgbClr val="CC9900"/>
                </a:gs>
                <a:gs pos="100000">
                  <a:srgbClr val="CC6600"/>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smtClean="0">
                  <a:latin typeface="Arial" charset="0"/>
                </a:rPr>
                <a:t>アーキテクチャ・プロパティ</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38" name="正方形/長方形 37"/>
            <p:cNvSpPr/>
            <p:nvPr/>
          </p:nvSpPr>
          <p:spPr bwMode="auto">
            <a:xfrm>
              <a:off x="6948484" y="4381500"/>
              <a:ext cx="1585916" cy="266700"/>
            </a:xfrm>
            <a:prstGeom prst="rect">
              <a:avLst/>
            </a:prstGeom>
            <a:gradFill>
              <a:gsLst>
                <a:gs pos="50000">
                  <a:srgbClr val="CC9900"/>
                </a:gs>
                <a:gs pos="100000">
                  <a:srgbClr val="CC6600"/>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各種インターフェース</a:t>
              </a:r>
            </a:p>
          </p:txBody>
        </p:sp>
      </p:grpSp>
      <p:grpSp>
        <p:nvGrpSpPr>
          <p:cNvPr id="39" name="グループ化 38"/>
          <p:cNvGrpSpPr/>
          <p:nvPr/>
        </p:nvGrpSpPr>
        <p:grpSpPr>
          <a:xfrm>
            <a:off x="5029200" y="4276463"/>
            <a:ext cx="1905000" cy="1447800"/>
            <a:chOff x="6781800" y="4953000"/>
            <a:chExt cx="1905000" cy="1447800"/>
          </a:xfrm>
        </p:grpSpPr>
        <p:sp>
          <p:nvSpPr>
            <p:cNvPr id="40" name="角丸四角形 39"/>
            <p:cNvSpPr/>
            <p:nvPr/>
          </p:nvSpPr>
          <p:spPr bwMode="auto">
            <a:xfrm>
              <a:off x="6781800" y="4953000"/>
              <a:ext cx="1905000" cy="1447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smtClean="0">
                  <a:ln>
                    <a:noFill/>
                  </a:ln>
                  <a:solidFill>
                    <a:schemeClr val="tx1"/>
                  </a:solidFill>
                  <a:effectLst/>
                  <a:latin typeface="Arial" charset="0"/>
                  <a:ea typeface="ＭＳ Ｐゴシック" pitchFamily="50" charset="-128"/>
                </a:rPr>
                <a:t>実装</a:t>
              </a:r>
            </a:p>
          </p:txBody>
        </p:sp>
        <p:sp>
          <p:nvSpPr>
            <p:cNvPr id="41" name="角丸四角形 40"/>
            <p:cNvSpPr/>
            <p:nvPr/>
          </p:nvSpPr>
          <p:spPr bwMode="auto">
            <a:xfrm>
              <a:off x="6781800" y="5181600"/>
              <a:ext cx="1905000" cy="1219200"/>
            </a:xfrm>
            <a:prstGeom prst="roundRect">
              <a:avLst/>
            </a:prstGeom>
            <a:noFill/>
            <a:ln w="9525" cap="flat" cmpd="sng" algn="ctr">
              <a:noFill/>
              <a:prstDash val="solid"/>
              <a:round/>
              <a:headEnd type="none" w="med" len="med"/>
              <a:tailEnd type="none" w="med" len="med"/>
            </a:ln>
            <a:effectLst/>
            <a:extLst/>
          </p:spPr>
          <p:txBody>
            <a:bodyPr rot="0" spcFirstLastPara="0" vertOverflow="overflow" horzOverflow="overflow" vert="horz" wrap="none" lIns="91440" tIns="0" rIns="91440" bIns="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ソフトウェア　　　　ハードウェア</a:t>
              </a:r>
              <a:endParaRPr kumimoji="1" lang="en-US" altLang="ja-JP" sz="1000" b="0" i="0" u="none" strike="noStrike" cap="none" normalizeH="0" baseline="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00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1000" b="0" i="0" u="none" strike="noStrike" cap="none" normalizeH="0" baseline="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00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1000" b="0" i="0" u="none" strike="noStrike" cap="none" normalizeH="0" baseline="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000">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結合</a:t>
              </a:r>
            </a:p>
          </p:txBody>
        </p:sp>
        <p:sp>
          <p:nvSpPr>
            <p:cNvPr id="42" name="正方形/長方形 41"/>
            <p:cNvSpPr/>
            <p:nvPr/>
          </p:nvSpPr>
          <p:spPr bwMode="auto">
            <a:xfrm>
              <a:off x="6858001" y="5400675"/>
              <a:ext cx="645675" cy="266700"/>
            </a:xfrm>
            <a:prstGeom prst="rect">
              <a:avLst/>
            </a:prstGeom>
            <a:gradFill>
              <a:gsLst>
                <a:gs pos="50000">
                  <a:srgbClr val="9966FF"/>
                </a:gs>
                <a:gs pos="100000">
                  <a:srgbClr val="CC00FF"/>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Arial" charset="0"/>
                  <a:ea typeface="ＭＳ Ｐゴシック" pitchFamily="50" charset="-128"/>
                </a:rPr>
                <a:t>C</a:t>
              </a:r>
              <a:r>
                <a:rPr lang="en-US" altLang="ja-JP" sz="1000">
                  <a:latin typeface="Arial" charset="0"/>
                </a:rPr>
                <a:t>/</a:t>
              </a:r>
              <a:r>
                <a:rPr kumimoji="1" lang="en-US" altLang="ja-JP" sz="1000" b="0" i="0" u="none" strike="noStrike" cap="none" normalizeH="0" baseline="0" smtClean="0">
                  <a:ln>
                    <a:noFill/>
                  </a:ln>
                  <a:solidFill>
                    <a:schemeClr val="tx1"/>
                  </a:solidFill>
                  <a:effectLst/>
                  <a:latin typeface="Arial" charset="0"/>
                  <a:ea typeface="ＭＳ Ｐゴシック" pitchFamily="50" charset="-128"/>
                </a:rPr>
                <a:t>C++</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43" name="正方形/長方形 42"/>
            <p:cNvSpPr/>
            <p:nvPr/>
          </p:nvSpPr>
          <p:spPr bwMode="auto">
            <a:xfrm>
              <a:off x="7581900" y="5400675"/>
              <a:ext cx="1015127" cy="266700"/>
            </a:xfrm>
            <a:prstGeom prst="rect">
              <a:avLst/>
            </a:prstGeom>
            <a:gradFill>
              <a:gsLst>
                <a:gs pos="50000">
                  <a:srgbClr val="9966FF"/>
                </a:gs>
                <a:gs pos="100000">
                  <a:srgbClr val="CC00FF"/>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Arial" charset="0"/>
                  <a:ea typeface="ＭＳ Ｐゴシック" pitchFamily="50" charset="-128"/>
                </a:rPr>
                <a:t>VHDL/Verilog</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44" name="正方形/長方形 43"/>
            <p:cNvSpPr/>
            <p:nvPr/>
          </p:nvSpPr>
          <p:spPr bwMode="auto">
            <a:xfrm>
              <a:off x="6858002" y="5719706"/>
              <a:ext cx="396000" cy="266700"/>
            </a:xfrm>
            <a:prstGeom prst="rect">
              <a:avLst/>
            </a:prstGeom>
            <a:gradFill>
              <a:gsLst>
                <a:gs pos="50000">
                  <a:srgbClr val="FF7C80"/>
                </a:gs>
                <a:gs pos="100000">
                  <a:srgbClr val="FFCC99"/>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00">
                  <a:latin typeface="Arial" charset="0"/>
                </a:rPr>
                <a:t>MCU</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45" name="正方形/長方形 44"/>
            <p:cNvSpPr/>
            <p:nvPr/>
          </p:nvSpPr>
          <p:spPr bwMode="auto">
            <a:xfrm>
              <a:off x="8201027" y="5719706"/>
              <a:ext cx="396000" cy="266700"/>
            </a:xfrm>
            <a:prstGeom prst="rect">
              <a:avLst/>
            </a:prstGeom>
            <a:gradFill>
              <a:gsLst>
                <a:gs pos="50000">
                  <a:srgbClr val="FF7C80"/>
                </a:gs>
                <a:gs pos="100000">
                  <a:srgbClr val="FFCC99"/>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Arial" charset="0"/>
                  <a:ea typeface="ＭＳ Ｐゴシック" pitchFamily="50" charset="-128"/>
                </a:rPr>
                <a:t>ASIC</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46" name="正方形/長方形 45"/>
            <p:cNvSpPr/>
            <p:nvPr/>
          </p:nvSpPr>
          <p:spPr bwMode="auto">
            <a:xfrm>
              <a:off x="7753351" y="5719706"/>
              <a:ext cx="396000" cy="266700"/>
            </a:xfrm>
            <a:prstGeom prst="rect">
              <a:avLst/>
            </a:prstGeom>
            <a:gradFill>
              <a:gsLst>
                <a:gs pos="50000">
                  <a:srgbClr val="FF7C80"/>
                </a:gs>
                <a:gs pos="100000">
                  <a:srgbClr val="FFCC99"/>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00">
                  <a:latin typeface="Arial" charset="0"/>
                </a:rPr>
                <a:t>FPGA</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47" name="正方形/長方形 46"/>
            <p:cNvSpPr/>
            <p:nvPr/>
          </p:nvSpPr>
          <p:spPr bwMode="auto">
            <a:xfrm>
              <a:off x="7305676" y="5715000"/>
              <a:ext cx="396000" cy="266700"/>
            </a:xfrm>
            <a:prstGeom prst="rect">
              <a:avLst/>
            </a:prstGeom>
            <a:gradFill>
              <a:gsLst>
                <a:gs pos="50000">
                  <a:srgbClr val="FF7C80"/>
                </a:gs>
                <a:gs pos="100000">
                  <a:srgbClr val="FFCC99"/>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Arial" charset="0"/>
                  <a:ea typeface="ＭＳ Ｐゴシック" pitchFamily="50" charset="-128"/>
                </a:rPr>
                <a:t>DSP</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48" name="右中かっこ 47"/>
            <p:cNvSpPr/>
            <p:nvPr/>
          </p:nvSpPr>
          <p:spPr bwMode="auto">
            <a:xfrm rot="5400000">
              <a:off x="7681783" y="5200724"/>
              <a:ext cx="124088" cy="1771650"/>
            </a:xfrm>
            <a:prstGeom prst="rightBrace">
              <a:avLst/>
            </a:prstGeom>
            <a:noFill/>
            <a:ln w="9525" cap="flat" cmpd="sng" algn="ctr">
              <a:solidFill>
                <a:schemeClr val="tx1"/>
              </a:solidFill>
              <a:prstDash val="solid"/>
              <a:round/>
              <a:headEnd type="none" w="med" len="med"/>
              <a:tailEnd type="none" w="med"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grpSp>
        <p:nvGrpSpPr>
          <p:cNvPr id="49" name="グループ化 48"/>
          <p:cNvGrpSpPr/>
          <p:nvPr/>
        </p:nvGrpSpPr>
        <p:grpSpPr>
          <a:xfrm>
            <a:off x="7162799" y="2450341"/>
            <a:ext cx="1905000" cy="1447800"/>
            <a:chOff x="6781801" y="1857375"/>
            <a:chExt cx="1905000" cy="1447800"/>
          </a:xfrm>
        </p:grpSpPr>
        <p:sp>
          <p:nvSpPr>
            <p:cNvPr id="50" name="角丸四角形 49"/>
            <p:cNvSpPr/>
            <p:nvPr/>
          </p:nvSpPr>
          <p:spPr bwMode="auto">
            <a:xfrm>
              <a:off x="6781801" y="1857375"/>
              <a:ext cx="1905000" cy="1447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smtClean="0">
                  <a:ln>
                    <a:noFill/>
                  </a:ln>
                  <a:solidFill>
                    <a:schemeClr val="tx1"/>
                  </a:solidFill>
                  <a:effectLst/>
                  <a:latin typeface="Arial" charset="0"/>
                  <a:ea typeface="ＭＳ Ｐゴシック" pitchFamily="50" charset="-128"/>
                </a:rPr>
                <a:t>仕様検討・研究開発</a:t>
              </a:r>
            </a:p>
          </p:txBody>
        </p:sp>
        <p:sp>
          <p:nvSpPr>
            <p:cNvPr id="51" name="正方形/長方形 50"/>
            <p:cNvSpPr/>
            <p:nvPr/>
          </p:nvSpPr>
          <p:spPr bwMode="auto">
            <a:xfrm>
              <a:off x="6877049" y="2181225"/>
              <a:ext cx="1266825" cy="266700"/>
            </a:xfrm>
            <a:prstGeom prst="rect">
              <a:avLst/>
            </a:prstGeom>
            <a:gradFill>
              <a:gsLst>
                <a:gs pos="50000">
                  <a:srgbClr val="66FFFF"/>
                </a:gs>
                <a:gs pos="100000">
                  <a:srgbClr val="339933"/>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00" smtClean="0">
                  <a:latin typeface="Arial" charset="0"/>
                </a:rPr>
                <a:t>試験・評価</a:t>
              </a:r>
              <a:endParaRPr kumimoji="1" lang="ja-JP" altLang="en-US" sz="1000" b="0" i="0" u="none" strike="noStrike" cap="none" normalizeH="0" baseline="0" smtClean="0">
                <a:ln>
                  <a:noFill/>
                </a:ln>
                <a:solidFill>
                  <a:schemeClr val="tx1"/>
                </a:solidFill>
                <a:effectLst/>
                <a:latin typeface="Arial" charset="0"/>
                <a:ea typeface="ＭＳ Ｐゴシック" pitchFamily="50" charset="-128"/>
              </a:endParaRPr>
            </a:p>
          </p:txBody>
        </p:sp>
        <p:sp>
          <p:nvSpPr>
            <p:cNvPr id="52" name="正方形/長方形 51"/>
            <p:cNvSpPr/>
            <p:nvPr/>
          </p:nvSpPr>
          <p:spPr bwMode="auto">
            <a:xfrm>
              <a:off x="7239000" y="2571750"/>
              <a:ext cx="1276350" cy="266700"/>
            </a:xfrm>
            <a:prstGeom prst="rect">
              <a:avLst/>
            </a:prstGeom>
            <a:gradFill>
              <a:gsLst>
                <a:gs pos="50000">
                  <a:srgbClr val="66FFFF"/>
                </a:gs>
                <a:gs pos="100000">
                  <a:srgbClr val="339933"/>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アルゴリズム開発</a:t>
              </a:r>
            </a:p>
          </p:txBody>
        </p:sp>
        <p:sp>
          <p:nvSpPr>
            <p:cNvPr id="53" name="正方形/長方形 52"/>
            <p:cNvSpPr/>
            <p:nvPr/>
          </p:nvSpPr>
          <p:spPr bwMode="auto">
            <a:xfrm>
              <a:off x="6886574" y="2952750"/>
              <a:ext cx="1266825" cy="266700"/>
            </a:xfrm>
            <a:prstGeom prst="rect">
              <a:avLst/>
            </a:prstGeom>
            <a:gradFill>
              <a:gsLst>
                <a:gs pos="50000">
                  <a:srgbClr val="66FFFF"/>
                </a:gs>
                <a:gs pos="100000">
                  <a:srgbClr val="339933"/>
                </a:gs>
              </a:gsLst>
              <a:lin ang="5400000" scaled="0"/>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プロトタイピング</a:t>
              </a:r>
            </a:p>
          </p:txBody>
        </p:sp>
        <p:sp>
          <p:nvSpPr>
            <p:cNvPr id="54" name="円弧 53"/>
            <p:cNvSpPr/>
            <p:nvPr/>
          </p:nvSpPr>
          <p:spPr bwMode="auto">
            <a:xfrm>
              <a:off x="7896225" y="2286000"/>
              <a:ext cx="485775" cy="561975"/>
            </a:xfrm>
            <a:prstGeom prst="arc">
              <a:avLst/>
            </a:prstGeom>
            <a:noFill/>
            <a:ln w="38100" cap="flat" cmpd="sng" algn="ctr">
              <a:solidFill>
                <a:schemeClr val="tx1"/>
              </a:solidFill>
              <a:prstDash val="solid"/>
              <a:round/>
              <a:headEnd type="triangle" w="lg" len="med"/>
              <a:tailEnd type="triangle" w="lg"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5" name="円弧 54"/>
            <p:cNvSpPr/>
            <p:nvPr/>
          </p:nvSpPr>
          <p:spPr bwMode="auto">
            <a:xfrm flipV="1">
              <a:off x="7924800" y="2581275"/>
              <a:ext cx="485775" cy="561975"/>
            </a:xfrm>
            <a:prstGeom prst="arc">
              <a:avLst/>
            </a:prstGeom>
            <a:noFill/>
            <a:ln w="38100" cap="flat" cmpd="sng" algn="ctr">
              <a:solidFill>
                <a:schemeClr val="tx1"/>
              </a:solidFill>
              <a:prstDash val="solid"/>
              <a:round/>
              <a:headEnd type="triangle" w="lg" len="med"/>
              <a:tailEnd type="triangle" w="lg"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6" name="円弧 55"/>
            <p:cNvSpPr/>
            <p:nvPr/>
          </p:nvSpPr>
          <p:spPr bwMode="auto">
            <a:xfrm rot="13500000">
              <a:off x="6930917" y="2345099"/>
              <a:ext cx="720000" cy="720000"/>
            </a:xfrm>
            <a:prstGeom prst="arc">
              <a:avLst/>
            </a:prstGeom>
            <a:noFill/>
            <a:ln w="38100" cap="flat" cmpd="sng" algn="ctr">
              <a:solidFill>
                <a:schemeClr val="tx1"/>
              </a:solidFill>
              <a:prstDash val="solid"/>
              <a:round/>
              <a:headEnd type="triangle" w="lg" len="med"/>
              <a:tailEnd type="triangle" w="lg" len="med"/>
            </a:ln>
            <a:effectLst/>
            <a:extLst/>
          </p:spPr>
          <p:txBody>
            <a:bodyPr vert="ea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
        <p:nvSpPr>
          <p:cNvPr id="57" name="角丸四角形 56"/>
          <p:cNvSpPr/>
          <p:nvPr/>
        </p:nvSpPr>
        <p:spPr bwMode="auto">
          <a:xfrm>
            <a:off x="7162798" y="2265810"/>
            <a:ext cx="1905000" cy="164341"/>
          </a:xfrm>
          <a:prstGeom prst="roundRect">
            <a:avLst/>
          </a:prstGeom>
          <a:solidFill>
            <a:srgbClr val="99CCFF"/>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実行可能な仕様書</a:t>
            </a:r>
          </a:p>
        </p:txBody>
      </p:sp>
      <p:sp>
        <p:nvSpPr>
          <p:cNvPr id="58" name="角丸四角形 57"/>
          <p:cNvSpPr/>
          <p:nvPr/>
        </p:nvSpPr>
        <p:spPr bwMode="auto">
          <a:xfrm>
            <a:off x="5038725" y="2265811"/>
            <a:ext cx="1905000" cy="164341"/>
          </a:xfrm>
          <a:prstGeom prst="roundRect">
            <a:avLst/>
          </a:prstGeom>
          <a:solidFill>
            <a:srgbClr val="99CCFF"/>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シミュレーションによる設計</a:t>
            </a:r>
          </a:p>
        </p:txBody>
      </p:sp>
      <p:sp>
        <p:nvSpPr>
          <p:cNvPr id="59" name="角丸四角形 58"/>
          <p:cNvSpPr/>
          <p:nvPr/>
        </p:nvSpPr>
        <p:spPr bwMode="auto">
          <a:xfrm>
            <a:off x="5028188" y="4093072"/>
            <a:ext cx="1905000" cy="164341"/>
          </a:xfrm>
          <a:prstGeom prst="roundRect">
            <a:avLst/>
          </a:prstGeom>
          <a:solidFill>
            <a:srgbClr val="99CCFF"/>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Arial" charset="0"/>
                <a:ea typeface="ＭＳ Ｐゴシック" pitchFamily="50" charset="-128"/>
              </a:rPr>
              <a:t>自動コード生成</a:t>
            </a:r>
          </a:p>
        </p:txBody>
      </p:sp>
      <p:sp>
        <p:nvSpPr>
          <p:cNvPr id="3" name="下矢印 2"/>
          <p:cNvSpPr/>
          <p:nvPr/>
        </p:nvSpPr>
        <p:spPr bwMode="auto">
          <a:xfrm>
            <a:off x="5715000" y="3752850"/>
            <a:ext cx="567451" cy="304800"/>
          </a:xfrm>
          <a:prstGeom prst="downArrow">
            <a:avLst/>
          </a:prstGeom>
          <a:solidFill>
            <a:srgbClr val="FFCC99"/>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 name="左右矢印 3"/>
          <p:cNvSpPr/>
          <p:nvPr/>
        </p:nvSpPr>
        <p:spPr bwMode="auto">
          <a:xfrm>
            <a:off x="6844427" y="3098041"/>
            <a:ext cx="423145" cy="266700"/>
          </a:xfrm>
          <a:prstGeom prst="leftRightArrow">
            <a:avLst/>
          </a:prstGeom>
          <a:solidFill>
            <a:srgbClr val="FFCC99"/>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左右矢印 4"/>
          <p:cNvSpPr/>
          <p:nvPr/>
        </p:nvSpPr>
        <p:spPr bwMode="auto">
          <a:xfrm rot="5400000" flipH="1">
            <a:off x="2970867" y="3815904"/>
            <a:ext cx="3559454" cy="509581"/>
          </a:xfrm>
          <a:prstGeom prst="leftRightArrow">
            <a:avLst/>
          </a:prstGeom>
          <a:solidFill>
            <a:srgbClr val="00FF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継続的な検証と妥当性確認</a:t>
            </a:r>
          </a:p>
        </p:txBody>
      </p:sp>
      <p:sp>
        <p:nvSpPr>
          <p:cNvPr id="60" name="右矢印 59"/>
          <p:cNvSpPr/>
          <p:nvPr/>
        </p:nvSpPr>
        <p:spPr bwMode="auto">
          <a:xfrm>
            <a:off x="4762498" y="2959928"/>
            <a:ext cx="381002" cy="314325"/>
          </a:xfrm>
          <a:prstGeom prst="rightArrow">
            <a:avLst/>
          </a:prstGeom>
          <a:solidFill>
            <a:srgbClr val="00FF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4" name="右矢印 63"/>
          <p:cNvSpPr/>
          <p:nvPr/>
        </p:nvSpPr>
        <p:spPr bwMode="auto">
          <a:xfrm>
            <a:off x="4800600" y="4409813"/>
            <a:ext cx="381002" cy="314325"/>
          </a:xfrm>
          <a:prstGeom prst="rightArrow">
            <a:avLst/>
          </a:prstGeom>
          <a:solidFill>
            <a:srgbClr val="00FF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68148031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5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rgbClr val="00FFFF"/>
        </a:solidFill>
        <a:ln w="635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eaVert"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共創21</Template>
  <TotalTime>16439</TotalTime>
  <Words>5148</Words>
  <Application>Microsoft Office PowerPoint</Application>
  <PresentationFormat>画面に合わせる (4:3)</PresentationFormat>
  <Paragraphs>806</Paragraphs>
  <Slides>84</Slides>
  <Notes>84</Notes>
  <HiddenSlides>0</HiddenSlides>
  <MMClips>0</MMClips>
  <ScaleCrop>false</ScaleCrop>
  <HeadingPairs>
    <vt:vector size="4" baseType="variant">
      <vt:variant>
        <vt:lpstr>テーマ</vt:lpstr>
      </vt:variant>
      <vt:variant>
        <vt:i4>1</vt:i4>
      </vt:variant>
      <vt:variant>
        <vt:lpstr>スライド タイトル</vt:lpstr>
      </vt:variant>
      <vt:variant>
        <vt:i4>84</vt:i4>
      </vt:variant>
    </vt:vector>
  </HeadingPairs>
  <TitlesOfParts>
    <vt:vector size="85" baseType="lpstr">
      <vt:lpstr>58_Pixel</vt:lpstr>
      <vt:lpstr>MATLAB/Simulinkによる制御設計</vt:lpstr>
      <vt:lpstr>メイテックグループ社員行動憲章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Yuhara Hiroyuki</dc:creator>
  <cp:lastModifiedBy>Shimizu Takeshi</cp:lastModifiedBy>
  <cp:revision>653</cp:revision>
  <cp:lastPrinted>2018-07-11T09:10:40Z</cp:lastPrinted>
  <dcterms:created xsi:type="dcterms:W3CDTF">1601-01-01T00:00:00Z</dcterms:created>
  <dcterms:modified xsi:type="dcterms:W3CDTF">2019-03-29T00:31:47Z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