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66"/>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5" r:id="rId17"/>
    <p:sldId id="272" r:id="rId18"/>
    <p:sldId id="309" r:id="rId19"/>
    <p:sldId id="273" r:id="rId20"/>
    <p:sldId id="274" r:id="rId21"/>
    <p:sldId id="276" r:id="rId22"/>
    <p:sldId id="277" r:id="rId23"/>
    <p:sldId id="278" r:id="rId24"/>
    <p:sldId id="279" r:id="rId25"/>
    <p:sldId id="283" r:id="rId26"/>
    <p:sldId id="284" r:id="rId27"/>
    <p:sldId id="285" r:id="rId28"/>
    <p:sldId id="280" r:id="rId29"/>
    <p:sldId id="281" r:id="rId30"/>
    <p:sldId id="286" r:id="rId31"/>
    <p:sldId id="287" r:id="rId32"/>
    <p:sldId id="288" r:id="rId33"/>
    <p:sldId id="289" r:id="rId34"/>
    <p:sldId id="290" r:id="rId35"/>
    <p:sldId id="291" r:id="rId36"/>
    <p:sldId id="292" r:id="rId37"/>
    <p:sldId id="293" r:id="rId38"/>
    <p:sldId id="296" r:id="rId39"/>
    <p:sldId id="297" r:id="rId40"/>
    <p:sldId id="294" r:id="rId41"/>
    <p:sldId id="295" r:id="rId42"/>
    <p:sldId id="282" r:id="rId43"/>
    <p:sldId id="298" r:id="rId44"/>
    <p:sldId id="299" r:id="rId45"/>
    <p:sldId id="300" r:id="rId46"/>
    <p:sldId id="301" r:id="rId47"/>
    <p:sldId id="303" r:id="rId48"/>
    <p:sldId id="302" r:id="rId49"/>
    <p:sldId id="304" r:id="rId50"/>
    <p:sldId id="307" r:id="rId51"/>
    <p:sldId id="308" r:id="rId52"/>
    <p:sldId id="310" r:id="rId53"/>
    <p:sldId id="311" r:id="rId54"/>
    <p:sldId id="312" r:id="rId55"/>
    <p:sldId id="320" r:id="rId56"/>
    <p:sldId id="321" r:id="rId57"/>
    <p:sldId id="322" r:id="rId58"/>
    <p:sldId id="313" r:id="rId59"/>
    <p:sldId id="314" r:id="rId60"/>
    <p:sldId id="315" r:id="rId61"/>
    <p:sldId id="316" r:id="rId62"/>
    <p:sldId id="317" r:id="rId63"/>
    <p:sldId id="318" r:id="rId64"/>
    <p:sldId id="319" r:id="rId65"/>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926" y="-1002"/>
      </p:cViewPr>
      <p:guideLst>
        <p:guide orient="horz" pos="2160"/>
        <p:guide pos="2880"/>
      </p:guideLst>
    </p:cSldViewPr>
  </p:slideViewPr>
  <p:notesTextViewPr>
    <p:cViewPr>
      <p:scale>
        <a:sx n="100" d="100"/>
        <a:sy n="100" d="100"/>
      </p:scale>
      <p:origin x="0" y="78"/>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2FADA7-9626-4D8E-8F8B-406BDC9B3376}" type="datetimeFigureOut">
              <a:rPr lang="fr-FR" smtClean="0"/>
              <a:t>15/01/2013</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601452-44DA-4169-8320-0CA43C55E121}" type="slidenum">
              <a:rPr lang="fr-FR" smtClean="0"/>
              <a:t>‹N°›</a:t>
            </a:fld>
            <a:endParaRPr lang="fr-FR"/>
          </a:p>
        </p:txBody>
      </p:sp>
    </p:spTree>
    <p:extLst>
      <p:ext uri="{BB962C8B-B14F-4D97-AF65-F5344CB8AC3E}">
        <p14:creationId xmlns:p14="http://schemas.microsoft.com/office/powerpoint/2010/main" val="3117931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11</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12</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13</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14</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15</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16</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17</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18</a:t>
            </a:fld>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19</a:t>
            </a:fld>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20</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2</a:t>
            </a:fld>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21</a:t>
            </a:fld>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22</a:t>
            </a:fld>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23</a:t>
            </a:fld>
            <a:endParaRPr lang="fr-F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24</a:t>
            </a:fld>
            <a:endParaRPr lang="fr-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25</a:t>
            </a:fld>
            <a:endParaRPr lang="fr-F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26</a:t>
            </a:fld>
            <a:endParaRPr lang="fr-F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28</a:t>
            </a:fld>
            <a:endParaRPr lang="fr-F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29</a:t>
            </a:fld>
            <a:endParaRPr lang="fr-F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30</a:t>
            </a:fld>
            <a:endParaRPr lang="fr-F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31</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3</a:t>
            </a:fld>
            <a:endParaRPr lang="fr-F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32</a:t>
            </a:fld>
            <a:endParaRPr lang="fr-F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33</a:t>
            </a:fld>
            <a:endParaRPr lang="fr-F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34</a:t>
            </a:fld>
            <a:endParaRPr lang="fr-F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35</a:t>
            </a:fld>
            <a:endParaRPr lang="fr-F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36</a:t>
            </a:fld>
            <a:endParaRPr lang="fr-F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37</a:t>
            </a:fld>
            <a:endParaRPr lang="fr-F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38</a:t>
            </a:fld>
            <a:endParaRPr lang="fr-F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40</a:t>
            </a:fld>
            <a:endParaRPr lang="fr-F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41</a:t>
            </a:fld>
            <a:endParaRPr lang="fr-F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42</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4</a:t>
            </a:fld>
            <a:endParaRPr lang="fr-F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43</a:t>
            </a:fld>
            <a:endParaRPr lang="fr-F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44</a:t>
            </a:fld>
            <a:endParaRPr lang="fr-F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45</a:t>
            </a:fld>
            <a:endParaRPr lang="fr-F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46</a:t>
            </a:fld>
            <a:endParaRPr lang="fr-F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47</a:t>
            </a:fld>
            <a:endParaRPr lang="fr-F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48</a:t>
            </a:fld>
            <a:endParaRPr lang="fr-F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Une</a:t>
            </a:r>
            <a:r>
              <a:rPr lang="fr-FR" baseline="0" dirty="0" smtClean="0"/>
              <a:t> pile est composée 1 ou de ++ liste, </a:t>
            </a:r>
            <a:r>
              <a:rPr lang="fr-FR" baseline="0" dirty="0" err="1" smtClean="0"/>
              <a:t>i.e</a:t>
            </a:r>
            <a:r>
              <a:rPr lang="fr-FR" baseline="0" dirty="0" smtClean="0"/>
              <a:t> dans pile il </a:t>
            </a:r>
            <a:r>
              <a:rPr lang="fr-FR" baseline="0" dirty="0" err="1" smtClean="0"/>
              <a:t>ya</a:t>
            </a:r>
            <a:r>
              <a:rPr lang="fr-FR" baseline="0" dirty="0" smtClean="0"/>
              <a:t> { </a:t>
            </a:r>
            <a:r>
              <a:rPr lang="fr-FR" baseline="0" dirty="0" err="1" smtClean="0"/>
              <a:t>elements</a:t>
            </a:r>
            <a:r>
              <a:rPr lang="fr-FR" baseline="0" dirty="0" smtClean="0"/>
              <a:t> : Liste, </a:t>
            </a:r>
            <a:r>
              <a:rPr lang="fr-FR" baseline="0" dirty="0" err="1" smtClean="0"/>
              <a:t>methode</a:t>
            </a:r>
            <a:r>
              <a:rPr lang="fr-FR" baseline="0" dirty="0" smtClean="0"/>
              <a:t> empiler(e){</a:t>
            </a:r>
            <a:r>
              <a:rPr lang="fr-FR" baseline="0" dirty="0" err="1" smtClean="0"/>
              <a:t>elements.ajouter</a:t>
            </a:r>
            <a:r>
              <a:rPr lang="fr-FR" baseline="0" dirty="0" smtClean="0"/>
              <a:t>(1,e)}}</a:t>
            </a:r>
            <a:endParaRPr lang="fr-FR" dirty="0"/>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49</a:t>
            </a:fld>
            <a:endParaRPr lang="fr-FR"/>
          </a:p>
        </p:txBody>
      </p:sp>
    </p:spTree>
    <p:extLst>
      <p:ext uri="{BB962C8B-B14F-4D97-AF65-F5344CB8AC3E}">
        <p14:creationId xmlns:p14="http://schemas.microsoft.com/office/powerpoint/2010/main" val="19703004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Une classe pour </a:t>
            </a:r>
            <a:r>
              <a:rPr lang="fr-FR" dirty="0" err="1" smtClean="0"/>
              <a:t>laquel</a:t>
            </a:r>
            <a:r>
              <a:rPr lang="fr-FR" baseline="0" dirty="0" smtClean="0"/>
              <a:t> on n’est peu pas créer une instance</a:t>
            </a:r>
            <a:endParaRPr lang="fr-FR" dirty="0"/>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50</a:t>
            </a:fld>
            <a:endParaRPr lang="fr-F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51</a:t>
            </a:fld>
            <a:endParaRPr lang="fr-F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52</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5</a:t>
            </a:fld>
            <a:endParaRPr lang="fr-F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55</a:t>
            </a:fld>
            <a:endParaRPr lang="fr-F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56</a:t>
            </a:fld>
            <a:endParaRPr lang="fr-F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57</a:t>
            </a:fld>
            <a:endParaRPr lang="fr-F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Une classe générique est une classe paramétrable</a:t>
            </a:r>
            <a:r>
              <a:rPr lang="fr-FR" baseline="0" dirty="0" smtClean="0"/>
              <a:t> et qui permet de générer une famille de classe normale. La plus part des bibliothèque disponible dans les environnement de programmation </a:t>
            </a:r>
            <a:r>
              <a:rPr lang="fr-FR" baseline="0" dirty="0" err="1" smtClean="0"/>
              <a:t>integre</a:t>
            </a:r>
            <a:r>
              <a:rPr lang="fr-FR" baseline="0" dirty="0" smtClean="0"/>
              <a:t> de s nombreuse classe générique; </a:t>
            </a:r>
            <a:r>
              <a:rPr lang="fr-FR" baseline="0" dirty="0" err="1" smtClean="0"/>
              <a:t>Exples</a:t>
            </a:r>
            <a:r>
              <a:rPr lang="fr-FR" baseline="0" dirty="0" smtClean="0"/>
              <a:t>: </a:t>
            </a:r>
            <a:r>
              <a:rPr lang="fr-FR" baseline="0" dirty="0" err="1" smtClean="0"/>
              <a:t>arrayliste</a:t>
            </a:r>
            <a:r>
              <a:rPr lang="fr-FR" baseline="0" dirty="0" smtClean="0"/>
              <a:t>(), </a:t>
            </a:r>
            <a:r>
              <a:rPr lang="fr-FR" baseline="0" dirty="0" err="1" smtClean="0"/>
              <a:t>hashtable</a:t>
            </a:r>
            <a:r>
              <a:rPr lang="fr-FR" baseline="0" dirty="0" smtClean="0"/>
              <a:t>, </a:t>
            </a:r>
            <a:r>
              <a:rPr lang="fr-FR" baseline="0" dirty="0" err="1" smtClean="0"/>
              <a:t>vectore</a:t>
            </a:r>
            <a:r>
              <a:rPr lang="fr-FR" baseline="0" dirty="0" smtClean="0"/>
              <a:t>…</a:t>
            </a:r>
            <a:endParaRPr lang="fr-FR" dirty="0"/>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58</a:t>
            </a:fld>
            <a:endParaRPr lang="fr-F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59</a:t>
            </a:fld>
            <a:endParaRPr lang="fr-F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60</a:t>
            </a:fld>
            <a:endParaRPr lang="fr-F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61</a:t>
            </a:fld>
            <a:endParaRPr lang="fr-F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62</a:t>
            </a:fld>
            <a:endParaRPr lang="fr-F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63</a:t>
            </a:fld>
            <a:endParaRPr lang="fr-F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64</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6</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7</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9</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F7601452-44DA-4169-8320-0CA43C55E121}" type="slidenum">
              <a:rPr lang="fr-FR" smtClean="0"/>
              <a:t>10</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2362200" y="4038600"/>
            <a:ext cx="6477000" cy="1828800"/>
          </a:xfrm>
        </p:spPr>
        <p:txBody>
          <a:bodyPr anchor="b"/>
          <a:lstStyle>
            <a:lvl1pPr>
              <a:defRPr cap="all" baseline="0"/>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endParaRPr lang="fr-FR"/>
          </a:p>
        </p:txBody>
      </p:sp>
      <p:sp>
        <p:nvSpPr>
          <p:cNvPr id="17" name="Espace réservé du pied de page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fr-FR"/>
          </a:p>
        </p:txBody>
      </p:sp>
      <p:sp>
        <p:nvSpPr>
          <p:cNvPr id="29" name="Espace réservé du numéro de diapositive 28"/>
          <p:cNvSpPr>
            <a:spLocks noGrp="1"/>
          </p:cNvSpPr>
          <p:nvPr>
            <p:ph type="sldNum" sz="quarter" idx="12"/>
          </p:nvPr>
        </p:nvSpPr>
        <p:spPr>
          <a:xfrm>
            <a:off x="8001000" y="228600"/>
            <a:ext cx="838200" cy="381000"/>
          </a:xfrm>
        </p:spPr>
        <p:txBody>
          <a:bodyPr/>
          <a:lstStyle>
            <a:lvl1pPr>
              <a:defRPr>
                <a:solidFill>
                  <a:schemeClr val="tx2"/>
                </a:solidFill>
              </a:defRPr>
            </a:lvl1pPr>
          </a:lstStyle>
          <a:p>
            <a:fld id="{7C44404D-DFA7-45D1-ADC4-BBA1B338129A}"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ppt_x</p:attrName>
                                        </p:attrNameLst>
                                      </p:cBhvr>
                                      <p:tavLst>
                                        <p:tav tm="0">
                                          <p:val>
                                            <p:strVal val="#ppt_x-.2"/>
                                          </p:val>
                                        </p:tav>
                                        <p:tav tm="100000">
                                          <p:val>
                                            <p:strVal val="#ppt_x"/>
                                          </p:val>
                                        </p:tav>
                                      </p:tavLst>
                                    </p:anim>
                                    <p:anim calcmode="lin" valueType="num">
                                      <p:cBhvr>
                                        <p:cTn id="8"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9" dur="10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500"/>
                                        <p:tgtEl>
                                          <p:spTgt spid="9">
                                            <p:txEl>
                                              <p:pRg st="0" end="0"/>
                                            </p:txEl>
                                          </p:spTgt>
                                        </p:tgtEl>
                                      </p:cBhvr>
                                    </p:animEffect>
                                    <p:anim calcmode="lin" valueType="num">
                                      <p:cBhvr>
                                        <p:cTn id="1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9">
                                            <p:txEl>
                                              <p:pRg st="0" end="0"/>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83E6718-906C-4143-B623-1E674961723D}" type="slidenum">
              <a:rPr lang="fr-FR" smtClean="0"/>
              <a:pPr/>
              <a:t>‹N°›</a:t>
            </a:fld>
            <a:endParaRPr lang="fr-FR"/>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bg>
      <p:bgRef idx="1001">
        <a:schemeClr val="bg1"/>
      </p:bgRef>
    </p:bg>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53200" y="609600"/>
            <a:ext cx="2057400" cy="55165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609600"/>
            <a:ext cx="5562600" cy="5516564"/>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a:xfrm>
            <a:off x="6553200" y="6248402"/>
            <a:ext cx="2209800" cy="365125"/>
          </a:xfrm>
        </p:spPr>
        <p:txBody>
          <a:bodyPr/>
          <a:lstStyle/>
          <a:p>
            <a:endParaRPr lang="fr-FR"/>
          </a:p>
        </p:txBody>
      </p:sp>
      <p:sp>
        <p:nvSpPr>
          <p:cNvPr id="5" name="Espace réservé du pied de page 4"/>
          <p:cNvSpPr>
            <a:spLocks noGrp="1"/>
          </p:cNvSpPr>
          <p:nvPr>
            <p:ph type="ftr" sz="quarter" idx="11"/>
          </p:nvPr>
        </p:nvSpPr>
        <p:spPr>
          <a:xfrm>
            <a:off x="457201" y="6248207"/>
            <a:ext cx="5573483" cy="365125"/>
          </a:xfrm>
        </p:spPr>
        <p:txBody>
          <a:bodyPr/>
          <a:lstStyle/>
          <a:p>
            <a:endParaRPr lang="fr-F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rot="5400000">
            <a:off x="5989638" y="144462"/>
            <a:ext cx="533400" cy="244476"/>
          </a:xfrm>
        </p:spPr>
        <p:txBody>
          <a:bodyPr/>
          <a:lstStyle/>
          <a:p>
            <a:fld id="{58DD48CA-79F7-4FB6-B94E-BC13DB298C94}"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12648" y="228600"/>
            <a:ext cx="8153400" cy="990600"/>
          </a:xfrm>
        </p:spPr>
        <p:txBody>
          <a:body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lvl1pPr>
              <a:defRPr>
                <a:solidFill>
                  <a:srgbClr val="FFFFFF"/>
                </a:solidFill>
              </a:defRPr>
            </a:lvl1pPr>
          </a:lstStyle>
          <a:p>
            <a:fld id="{6708BC1E-611C-43E8-A232-074DC1C2985A}" type="slidenum">
              <a:rPr lang="fr-FR" smtClean="0"/>
              <a:pPr/>
              <a:t>‹N°›</a:t>
            </a:fld>
            <a:endParaRPr lang="fr-FR"/>
          </a:p>
        </p:txBody>
      </p:sp>
      <p:sp>
        <p:nvSpPr>
          <p:cNvPr id="8" name="Espace réservé du contenu 7"/>
          <p:cNvSpPr>
            <a:spLocks noGrp="1"/>
          </p:cNvSpPr>
          <p:nvPr>
            <p:ph sz="quarter" idx="1"/>
          </p:nvPr>
        </p:nvSpPr>
        <p:spPr>
          <a:xfrm>
            <a:off x="612648" y="1600200"/>
            <a:ext cx="8153400" cy="44958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fr-FR" smtClean="0"/>
              <a:t>Cliquez pour modifier le style du titre</a:t>
            </a:r>
            <a:endParaRPr kumimoji="0" lang="en-US"/>
          </a:p>
        </p:txBody>
      </p:sp>
      <p:sp>
        <p:nvSpPr>
          <p:cNvPr id="12" name="Espace réservé de la date 11"/>
          <p:cNvSpPr>
            <a:spLocks noGrp="1"/>
          </p:cNvSpPr>
          <p:nvPr>
            <p:ph type="dt" sz="half" idx="10"/>
          </p:nvPr>
        </p:nvSpPr>
        <p:spPr/>
        <p:txBody>
          <a:bodyPr/>
          <a:lstStyle/>
          <a:p>
            <a:endParaRPr lang="fr-FR"/>
          </a:p>
        </p:txBody>
      </p:sp>
      <p:sp>
        <p:nvSpPr>
          <p:cNvPr id="13" name="Espace réservé du numéro de diapositive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216D0DF-3FC8-48C6-8795-CCC3C6A5E185}" type="slidenum">
              <a:rPr lang="fr-FR" smtClean="0"/>
              <a:pPr/>
              <a:t>‹N°›</a:t>
            </a:fld>
            <a:endParaRPr lang="fr-FR"/>
          </a:p>
        </p:txBody>
      </p:sp>
      <p:sp>
        <p:nvSpPr>
          <p:cNvPr id="14" name="Espace réservé du pied de page 13"/>
          <p:cNvSpPr>
            <a:spLocks noGrp="1"/>
          </p:cNvSpPr>
          <p:nvPr>
            <p:ph type="ftr" sz="quarter" idx="12"/>
          </p:nvPr>
        </p:nvSpPr>
        <p:spPr/>
        <p:txBody>
          <a:bodyPr/>
          <a:lstStyle/>
          <a:p>
            <a:endParaRPr lang="fr-FR"/>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9" name="Espace réservé du contenu 8"/>
          <p:cNvSpPr>
            <a:spLocks noGrp="1"/>
          </p:cNvSpPr>
          <p:nvPr>
            <p:ph sz="quarter" idx="1"/>
          </p:nvPr>
        </p:nvSpPr>
        <p:spPr>
          <a:xfrm>
            <a:off x="609600"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844901"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8" name="Espace réservé de la date 7"/>
          <p:cNvSpPr>
            <a:spLocks noGrp="1"/>
          </p:cNvSpPr>
          <p:nvPr>
            <p:ph type="dt" sz="half" idx="15"/>
          </p:nvPr>
        </p:nvSpPr>
        <p:spPr/>
        <p:txBody>
          <a:bodyPr rtlCol="0"/>
          <a:lstStyle/>
          <a:p>
            <a:endParaRPr lang="fr-FR"/>
          </a:p>
        </p:txBody>
      </p:sp>
      <p:sp>
        <p:nvSpPr>
          <p:cNvPr id="10" name="Espace réservé du numéro de diapositive 9"/>
          <p:cNvSpPr>
            <a:spLocks noGrp="1"/>
          </p:cNvSpPr>
          <p:nvPr>
            <p:ph type="sldNum" sz="quarter" idx="16"/>
          </p:nvPr>
        </p:nvSpPr>
        <p:spPr/>
        <p:txBody>
          <a:bodyPr rtlCol="0"/>
          <a:lstStyle/>
          <a:p>
            <a:fld id="{A904B63F-4A29-4099-9FA7-149F9272BEAC}" type="slidenum">
              <a:rPr lang="fr-FR" smtClean="0"/>
              <a:pPr/>
              <a:t>‹N°›</a:t>
            </a:fld>
            <a:endParaRPr lang="fr-FR"/>
          </a:p>
        </p:txBody>
      </p:sp>
      <p:sp>
        <p:nvSpPr>
          <p:cNvPr id="12" name="Espace réservé du pied de page 11"/>
          <p:cNvSpPr>
            <a:spLocks noGrp="1"/>
          </p:cNvSpPr>
          <p:nvPr>
            <p:ph type="ftr" sz="quarter" idx="17"/>
          </p:nvPr>
        </p:nvSpPr>
        <p:spPr/>
        <p:txBody>
          <a:bodyPr rtlCol="0"/>
          <a:lstStyle/>
          <a:p>
            <a:endParaRPr lang="fr-FR"/>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33400" y="273050"/>
            <a:ext cx="8153400" cy="869950"/>
          </a:xfrm>
        </p:spPr>
        <p:txBody>
          <a:bodyPr anchor="ctr"/>
          <a:lstStyle>
            <a:lvl1pPr>
              <a:defRPr/>
            </a:lvl1pPr>
          </a:lstStyle>
          <a:p>
            <a:r>
              <a:rPr kumimoji="0" lang="fr-FR" smtClean="0"/>
              <a:t>Cliquez pour modifier le style du titre</a:t>
            </a:r>
            <a:endParaRPr kumimoji="0" lang="en-US"/>
          </a:p>
        </p:txBody>
      </p:sp>
      <p:sp>
        <p:nvSpPr>
          <p:cNvPr id="11" name="Espace réservé du contenu 10"/>
          <p:cNvSpPr>
            <a:spLocks noGrp="1"/>
          </p:cNvSpPr>
          <p:nvPr>
            <p:ph sz="quarter" idx="2"/>
          </p:nvPr>
        </p:nvSpPr>
        <p:spPr>
          <a:xfrm>
            <a:off x="609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800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Espace réservé de la date 9"/>
          <p:cNvSpPr>
            <a:spLocks noGrp="1"/>
          </p:cNvSpPr>
          <p:nvPr>
            <p:ph type="dt" sz="half" idx="15"/>
          </p:nvPr>
        </p:nvSpPr>
        <p:spPr/>
        <p:txBody>
          <a:bodyPr rtlCol="0"/>
          <a:lstStyle/>
          <a:p>
            <a:endParaRPr lang="fr-FR"/>
          </a:p>
        </p:txBody>
      </p:sp>
      <p:sp>
        <p:nvSpPr>
          <p:cNvPr id="12" name="Espace réservé du numéro de diapositive 11"/>
          <p:cNvSpPr>
            <a:spLocks noGrp="1"/>
          </p:cNvSpPr>
          <p:nvPr>
            <p:ph type="sldNum" sz="quarter" idx="16"/>
          </p:nvPr>
        </p:nvSpPr>
        <p:spPr/>
        <p:txBody>
          <a:bodyPr rtlCol="0"/>
          <a:lstStyle/>
          <a:p>
            <a:fld id="{7F2EC54F-2311-4356-9E00-A79CD64E0C26}" type="slidenum">
              <a:rPr lang="fr-FR" smtClean="0"/>
              <a:pPr/>
              <a:t>‹N°›</a:t>
            </a:fld>
            <a:endParaRPr lang="fr-FR"/>
          </a:p>
        </p:txBody>
      </p:sp>
      <p:sp>
        <p:nvSpPr>
          <p:cNvPr id="14" name="Espace réservé du pied de page 13"/>
          <p:cNvSpPr>
            <a:spLocks noGrp="1"/>
          </p:cNvSpPr>
          <p:nvPr>
            <p:ph type="ftr" sz="quarter" idx="17"/>
          </p:nvPr>
        </p:nvSpPr>
        <p:spPr/>
        <p:txBody>
          <a:bodyPr rtlCol="0"/>
          <a:lstStyle/>
          <a:p>
            <a:endParaRPr lang="fr-FR"/>
          </a:p>
        </p:txBody>
      </p:sp>
      <p:sp>
        <p:nvSpPr>
          <p:cNvPr id="16" name="Espace réservé du texte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5" name="Espace réservé du texte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lvl1pPr>
              <a:defRPr>
                <a:solidFill>
                  <a:srgbClr val="FFFFFF"/>
                </a:solidFill>
              </a:defRPr>
            </a:lvl1pPr>
          </a:lstStyle>
          <a:p>
            <a:fld id="{E07C4231-85FD-4E8D-BD77-DA4A66A119F3}" type="slidenum">
              <a:rPr lang="fr-FR" smtClean="0"/>
              <a:pPr/>
              <a:t>‹N°›</a:t>
            </a:fld>
            <a:endParaRPr lang="fr-FR"/>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a:xfrm>
            <a:off x="0" y="6248400"/>
            <a:ext cx="533400" cy="381000"/>
          </a:xfrm>
        </p:spPr>
        <p:txBody>
          <a:bodyPr/>
          <a:lstStyle>
            <a:lvl1pPr>
              <a:defRPr>
                <a:solidFill>
                  <a:schemeClr val="tx2"/>
                </a:solidFill>
              </a:defRPr>
            </a:lvl1pPr>
          </a:lstStyle>
          <a:p>
            <a:fld id="{1097A513-0781-4521-A79D-2B7E859C51D0}" type="slidenum">
              <a:rPr lang="fr-FR" smtClean="0"/>
              <a:pPr/>
              <a:t>‹N°›</a:t>
            </a:fld>
            <a:endParaRPr lang="fr-FR"/>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0" y="273050"/>
            <a:ext cx="8077200" cy="869950"/>
          </a:xfrm>
        </p:spPr>
        <p:txBody>
          <a:bodyPr anchor="ctr"/>
          <a:lstStyle>
            <a:lvl1pPr algn="l">
              <a:buNone/>
              <a:defRPr sz="4400" b="0"/>
            </a:lvl1p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lvl1pPr>
              <a:defRPr>
                <a:solidFill>
                  <a:srgbClr val="FFFFFF"/>
                </a:solidFill>
              </a:defRPr>
            </a:lvl1pPr>
          </a:lstStyle>
          <a:p>
            <a:fld id="{2BA011AD-C781-4F78-822E-4FEF7C2D2ACA}" type="slidenum">
              <a:rPr lang="fr-FR" smtClean="0"/>
              <a:pPr/>
              <a:t>‹N°›</a:t>
            </a:fld>
            <a:endParaRPr lang="fr-FR"/>
          </a:p>
        </p:txBody>
      </p:sp>
      <p:sp>
        <p:nvSpPr>
          <p:cNvPr id="3" name="Espace réservé du texte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9" name="Espace réservé du contenu 8"/>
          <p:cNvSpPr>
            <a:spLocks noGrp="1"/>
          </p:cNvSpPr>
          <p:nvPr>
            <p:ph sz="quarter" idx="1"/>
          </p:nvPr>
        </p:nvSpPr>
        <p:spPr>
          <a:xfrm>
            <a:off x="2362200" y="1752600"/>
            <a:ext cx="6400800" cy="44196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3">
        <a:schemeClr val="bg2"/>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smtClean="0"/>
              <a:t>Cliquez pour modifier les styles du texte du masque</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fr-FR" smtClean="0"/>
              <a:t>Cliquez pour modifier le style du titre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e la date 11"/>
          <p:cNvSpPr>
            <a:spLocks noGrp="1"/>
          </p:cNvSpPr>
          <p:nvPr>
            <p:ph type="dt" sz="half" idx="10"/>
          </p:nvPr>
        </p:nvSpPr>
        <p:spPr>
          <a:xfrm>
            <a:off x="6248400" y="6248400"/>
            <a:ext cx="2667000" cy="365125"/>
          </a:xfrm>
        </p:spPr>
        <p:txBody>
          <a:bodyPr rtlCol="0"/>
          <a:lstStyle/>
          <a:p>
            <a:endParaRPr lang="fr-FR"/>
          </a:p>
        </p:txBody>
      </p:sp>
      <p:sp>
        <p:nvSpPr>
          <p:cNvPr id="13" name="Espace réservé du numéro de diapositive 12"/>
          <p:cNvSpPr>
            <a:spLocks noGrp="1"/>
          </p:cNvSpPr>
          <p:nvPr>
            <p:ph type="sldNum" sz="quarter" idx="11"/>
          </p:nvPr>
        </p:nvSpPr>
        <p:spPr>
          <a:xfrm>
            <a:off x="0" y="4667249"/>
            <a:ext cx="1447800" cy="663578"/>
          </a:xfrm>
        </p:spPr>
        <p:txBody>
          <a:bodyPr rtlCol="0"/>
          <a:lstStyle>
            <a:lvl1pPr>
              <a:defRPr sz="2800"/>
            </a:lvl1pPr>
          </a:lstStyle>
          <a:p>
            <a:fld id="{385F9A2F-9E4E-4C95-8215-C8C799E8A395}" type="slidenum">
              <a:rPr lang="fr-FR" smtClean="0"/>
              <a:pPr/>
              <a:t>‹N°›</a:t>
            </a:fld>
            <a:endParaRPr lang="fr-FR"/>
          </a:p>
        </p:txBody>
      </p:sp>
      <p:sp>
        <p:nvSpPr>
          <p:cNvPr id="14" name="Espace réservé du pied de page 13"/>
          <p:cNvSpPr>
            <a:spLocks noGrp="1"/>
          </p:cNvSpPr>
          <p:nvPr>
            <p:ph type="ftr" sz="quarter" idx="12"/>
          </p:nvPr>
        </p:nvSpPr>
        <p:spPr>
          <a:xfrm>
            <a:off x="1600200" y="6248206"/>
            <a:ext cx="4572000" cy="365125"/>
          </a:xfrm>
        </p:spPr>
        <p:txBody>
          <a:bodyPr rtlCol="0"/>
          <a:lstStyle/>
          <a:p>
            <a:endParaRPr lang="fr-FR"/>
          </a:p>
        </p:txBody>
      </p:sp>
      <p:sp>
        <p:nvSpPr>
          <p:cNvPr id="3" name="Espace réservé pour une image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fr-FR" smtClean="0"/>
              <a:t>Cliquez sur l'icône pour ajouter une image</a:t>
            </a:r>
            <a:endParaRPr kumimoji="0" lang="en-US" dirty="0"/>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609600" y="228600"/>
            <a:ext cx="8153400" cy="990600"/>
          </a:xfrm>
          <a:prstGeom prst="rect">
            <a:avLst/>
          </a:prstGeom>
        </p:spPr>
        <p:txBody>
          <a:bodyPr vert="horz" anchor="ctr">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endParaRPr lang="fr-FR"/>
          </a:p>
        </p:txBody>
      </p:sp>
      <p:sp>
        <p:nvSpPr>
          <p:cNvPr id="3" name="Espace réservé du pied de page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fr-F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ce réservé du numéro de diapositiv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624A7DBF-E04A-4A4F-B36D-C72CD59509EC}"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ppt_x</p:attrName>
                                        </p:attrNameLst>
                                      </p:cBhvr>
                                      <p:tavLst>
                                        <p:tav tm="0">
                                          <p:val>
                                            <p:strVal val="#ppt_x-.2"/>
                                          </p:val>
                                        </p:tav>
                                        <p:tav tm="100000">
                                          <p:val>
                                            <p:strVal val="#ppt_x"/>
                                          </p:val>
                                        </p:tav>
                                      </p:tavLst>
                                    </p:anim>
                                    <p:anim calcmode="lin" valueType="num">
                                      <p:cBhvr>
                                        <p:cTn id="8" dur="1000" fill="hold"/>
                                        <p:tgtEl>
                                          <p:spTgt spid="2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2"/>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fade">
                                      <p:cBhvr>
                                        <p:cTn id="14" dur="500"/>
                                        <p:tgtEl>
                                          <p:spTgt spid="13">
                                            <p:txEl>
                                              <p:pRg st="0" end="0"/>
                                            </p:txEl>
                                          </p:spTgt>
                                        </p:tgtEl>
                                      </p:cBhvr>
                                    </p:animEffect>
                                    <p:anim calcmode="lin" valueType="num">
                                      <p:cBhvr>
                                        <p:cTn id="15"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13">
                                            <p:txEl>
                                              <p:pRg st="0" end="0"/>
                                            </p:txEl>
                                          </p:spTgt>
                                        </p:tgtEl>
                                        <p:attrNameLst>
                                          <p:attrName>ppt_y</p:attrName>
                                        </p:attrNameLst>
                                      </p:cBhvr>
                                      <p:tavLst>
                                        <p:tav tm="0">
                                          <p:val>
                                            <p:strVal val="#ppt_y+.05"/>
                                          </p:val>
                                        </p:tav>
                                        <p:tav tm="100000">
                                          <p:val>
                                            <p:strVal val="#ppt_y"/>
                                          </p:val>
                                        </p:tav>
                                      </p:tavLst>
                                    </p:anim>
                                  </p:childTnLst>
                                </p:cTn>
                              </p:par>
                              <p:par>
                                <p:cTn id="17" presetID="44" presetClass="entr" presetSubtype="0" fill="hold" grpId="0" nodeType="withEffect">
                                  <p:stCondLst>
                                    <p:cond delay="0"/>
                                  </p:stCondLst>
                                  <p:childTnLst>
                                    <p:set>
                                      <p:cBhvr>
                                        <p:cTn id="18" dur="1" fill="hold">
                                          <p:stCondLst>
                                            <p:cond delay="0"/>
                                          </p:stCondLst>
                                        </p:cTn>
                                        <p:tgtEl>
                                          <p:spTgt spid="13">
                                            <p:txEl>
                                              <p:pRg st="1" end="1"/>
                                            </p:txEl>
                                          </p:spTgt>
                                        </p:tgtEl>
                                        <p:attrNameLst>
                                          <p:attrName>style.visibility</p:attrName>
                                        </p:attrNameLst>
                                      </p:cBhvr>
                                      <p:to>
                                        <p:strVal val="visible"/>
                                      </p:to>
                                    </p:set>
                                    <p:animEffect transition="in" filter="fade">
                                      <p:cBhvr>
                                        <p:cTn id="19" dur="500"/>
                                        <p:tgtEl>
                                          <p:spTgt spid="13">
                                            <p:txEl>
                                              <p:pRg st="1" end="1"/>
                                            </p:txEl>
                                          </p:spTgt>
                                        </p:tgtEl>
                                      </p:cBhvr>
                                    </p:animEffect>
                                    <p:anim calcmode="lin" valueType="num">
                                      <p:cBhvr>
                                        <p:cTn id="20"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13">
                                            <p:txEl>
                                              <p:pRg st="1" end="1"/>
                                            </p:txEl>
                                          </p:spTgt>
                                        </p:tgtEl>
                                        <p:attrNameLst>
                                          <p:attrName>ppt_y</p:attrName>
                                        </p:attrNameLst>
                                      </p:cBhvr>
                                      <p:tavLst>
                                        <p:tav tm="0">
                                          <p:val>
                                            <p:strVal val="#ppt_y+.05"/>
                                          </p:val>
                                        </p:tav>
                                        <p:tav tm="100000">
                                          <p:val>
                                            <p:strVal val="#ppt_y"/>
                                          </p:val>
                                        </p:tav>
                                      </p:tavLst>
                                    </p:anim>
                                  </p:childTnLst>
                                </p:cTn>
                              </p:par>
                              <p:par>
                                <p:cTn id="22" presetID="44" presetClass="entr" presetSubtype="0" fill="hold" grpId="0" nodeType="withEffect">
                                  <p:stCondLst>
                                    <p:cond delay="0"/>
                                  </p:stCondLst>
                                  <p:childTnLst>
                                    <p:set>
                                      <p:cBhvr>
                                        <p:cTn id="23" dur="1" fill="hold">
                                          <p:stCondLst>
                                            <p:cond delay="0"/>
                                          </p:stCondLst>
                                        </p:cTn>
                                        <p:tgtEl>
                                          <p:spTgt spid="13">
                                            <p:txEl>
                                              <p:pRg st="2" end="2"/>
                                            </p:txEl>
                                          </p:spTgt>
                                        </p:tgtEl>
                                        <p:attrNameLst>
                                          <p:attrName>style.visibility</p:attrName>
                                        </p:attrNameLst>
                                      </p:cBhvr>
                                      <p:to>
                                        <p:strVal val="visible"/>
                                      </p:to>
                                    </p:set>
                                    <p:animEffect transition="in" filter="fade">
                                      <p:cBhvr>
                                        <p:cTn id="24" dur="500"/>
                                        <p:tgtEl>
                                          <p:spTgt spid="13">
                                            <p:txEl>
                                              <p:pRg st="2" end="2"/>
                                            </p:txEl>
                                          </p:spTgt>
                                        </p:tgtEl>
                                      </p:cBhvr>
                                    </p:animEffect>
                                    <p:anim calcmode="lin" valueType="num">
                                      <p:cBhvr>
                                        <p:cTn id="25"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13">
                                            <p:txEl>
                                              <p:pRg st="2" end="2"/>
                                            </p:txEl>
                                          </p:spTgt>
                                        </p:tgtEl>
                                        <p:attrNameLst>
                                          <p:attrName>ppt_y</p:attrName>
                                        </p:attrNameLst>
                                      </p:cBhvr>
                                      <p:tavLst>
                                        <p:tav tm="0">
                                          <p:val>
                                            <p:strVal val="#ppt_y+.05"/>
                                          </p:val>
                                        </p:tav>
                                        <p:tav tm="100000">
                                          <p:val>
                                            <p:strVal val="#ppt_y"/>
                                          </p:val>
                                        </p:tav>
                                      </p:tavLst>
                                    </p:anim>
                                  </p:childTnLst>
                                </p:cTn>
                              </p:par>
                              <p:par>
                                <p:cTn id="27" presetID="44" presetClass="entr" presetSubtype="0" fill="hold" grpId="0" nodeType="withEffect">
                                  <p:stCondLst>
                                    <p:cond delay="0"/>
                                  </p:stCondLst>
                                  <p:childTnLst>
                                    <p:set>
                                      <p:cBhvr>
                                        <p:cTn id="28" dur="1" fill="hold">
                                          <p:stCondLst>
                                            <p:cond delay="0"/>
                                          </p:stCondLst>
                                        </p:cTn>
                                        <p:tgtEl>
                                          <p:spTgt spid="13">
                                            <p:txEl>
                                              <p:pRg st="3" end="3"/>
                                            </p:txEl>
                                          </p:spTgt>
                                        </p:tgtEl>
                                        <p:attrNameLst>
                                          <p:attrName>style.visibility</p:attrName>
                                        </p:attrNameLst>
                                      </p:cBhvr>
                                      <p:to>
                                        <p:strVal val="visible"/>
                                      </p:to>
                                    </p:set>
                                    <p:animEffect transition="in" filter="fade">
                                      <p:cBhvr>
                                        <p:cTn id="29" dur="500"/>
                                        <p:tgtEl>
                                          <p:spTgt spid="13">
                                            <p:txEl>
                                              <p:pRg st="3" end="3"/>
                                            </p:txEl>
                                          </p:spTgt>
                                        </p:tgtEl>
                                      </p:cBhvr>
                                    </p:animEffect>
                                    <p:anim calcmode="lin" valueType="num">
                                      <p:cBhvr>
                                        <p:cTn id="30"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31" dur="500" fill="hold"/>
                                        <p:tgtEl>
                                          <p:spTgt spid="13">
                                            <p:txEl>
                                              <p:pRg st="3" end="3"/>
                                            </p:txEl>
                                          </p:spTgt>
                                        </p:tgtEl>
                                        <p:attrNameLst>
                                          <p:attrName>ppt_y</p:attrName>
                                        </p:attrNameLst>
                                      </p:cBhvr>
                                      <p:tavLst>
                                        <p:tav tm="0">
                                          <p:val>
                                            <p:strVal val="#ppt_y+.05"/>
                                          </p:val>
                                        </p:tav>
                                        <p:tav tm="100000">
                                          <p:val>
                                            <p:strVal val="#ppt_y"/>
                                          </p:val>
                                        </p:tav>
                                      </p:tavLst>
                                    </p:anim>
                                  </p:childTnLst>
                                </p:cTn>
                              </p:par>
                              <p:par>
                                <p:cTn id="32" presetID="44" presetClass="entr" presetSubtype="0" fill="hold" grpId="0" nodeType="withEffect">
                                  <p:stCondLst>
                                    <p:cond delay="0"/>
                                  </p:stCondLst>
                                  <p:childTnLst>
                                    <p:set>
                                      <p:cBhvr>
                                        <p:cTn id="33" dur="1" fill="hold">
                                          <p:stCondLst>
                                            <p:cond delay="0"/>
                                          </p:stCondLst>
                                        </p:cTn>
                                        <p:tgtEl>
                                          <p:spTgt spid="13">
                                            <p:txEl>
                                              <p:pRg st="4" end="4"/>
                                            </p:txEl>
                                          </p:spTgt>
                                        </p:tgtEl>
                                        <p:attrNameLst>
                                          <p:attrName>style.visibility</p:attrName>
                                        </p:attrNameLst>
                                      </p:cBhvr>
                                      <p:to>
                                        <p:strVal val="visible"/>
                                      </p:to>
                                    </p:set>
                                    <p:animEffect transition="in" filter="fade">
                                      <p:cBhvr>
                                        <p:cTn id="34" dur="500"/>
                                        <p:tgtEl>
                                          <p:spTgt spid="13">
                                            <p:txEl>
                                              <p:pRg st="4" end="4"/>
                                            </p:txEl>
                                          </p:spTgt>
                                        </p:tgtEl>
                                      </p:cBhvr>
                                    </p:animEffect>
                                    <p:anim calcmode="lin" valueType="num">
                                      <p:cBhvr>
                                        <p:cTn id="35"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36" dur="500" fill="hold"/>
                                        <p:tgtEl>
                                          <p:spTgt spid="13">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3" grpId="0" build="p"/>
    </p:bldLst>
  </p:timing>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35696" y="2132856"/>
            <a:ext cx="6477000" cy="1828800"/>
          </a:xfrm>
        </p:spPr>
        <p:txBody>
          <a:bodyPr/>
          <a:lstStyle/>
          <a:p>
            <a:r>
              <a:rPr lang="fr-FR" dirty="0" smtClean="0">
                <a:latin typeface="Times New Roman" pitchFamily="18" charset="0"/>
              </a:rPr>
              <a:t>PROGRAMMATION ORIENTEE OBJET</a:t>
            </a:r>
            <a:endParaRPr lang="fr-FR" dirty="0">
              <a:latin typeface="Times New Roman" pitchFamily="18" charset="0"/>
            </a:endParaRPr>
          </a:p>
        </p:txBody>
      </p:sp>
      <p:sp>
        <p:nvSpPr>
          <p:cNvPr id="2051" name="Rectangle 3"/>
          <p:cNvSpPr>
            <a:spLocks noGrp="1" noChangeArrowheads="1"/>
          </p:cNvSpPr>
          <p:nvPr>
            <p:ph type="subTitle" idx="1"/>
          </p:nvPr>
        </p:nvSpPr>
        <p:spPr/>
        <p:txBody>
          <a:bodyPr/>
          <a:lstStyle/>
          <a:p>
            <a:endParaRPr lang="fr-FR">
              <a:latin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fr-FR">
                <a:latin typeface="Times New Roman" pitchFamily="18" charset="0"/>
              </a:rPr>
              <a:t>Thèmes de L’OO</a:t>
            </a:r>
          </a:p>
        </p:txBody>
      </p:sp>
      <p:sp>
        <p:nvSpPr>
          <p:cNvPr id="16387" name="Rectangle 3"/>
          <p:cNvSpPr>
            <a:spLocks noGrp="1" noChangeArrowheads="1"/>
          </p:cNvSpPr>
          <p:nvPr>
            <p:ph sz="quarter" idx="1"/>
          </p:nvPr>
        </p:nvSpPr>
        <p:spPr>
          <a:xfrm>
            <a:off x="457200" y="1600200"/>
            <a:ext cx="8229600" cy="4708525"/>
          </a:xfrm>
        </p:spPr>
        <p:txBody>
          <a:bodyPr/>
          <a:lstStyle/>
          <a:p>
            <a:pPr>
              <a:lnSpc>
                <a:spcPct val="80000"/>
              </a:lnSpc>
              <a:buFontTx/>
              <a:buNone/>
            </a:pPr>
            <a:r>
              <a:rPr lang="fr-FR" sz="2400" b="1">
                <a:latin typeface="Times New Roman" pitchFamily="18" charset="0"/>
              </a:rPr>
              <a:t>Encapsulation (Masquage d’Information)</a:t>
            </a:r>
          </a:p>
          <a:p>
            <a:pPr>
              <a:lnSpc>
                <a:spcPct val="80000"/>
              </a:lnSpc>
              <a:buFontTx/>
              <a:buNone/>
            </a:pPr>
            <a:endParaRPr lang="fr-FR" sz="2400" b="1">
              <a:latin typeface="Times New Roman" pitchFamily="18" charset="0"/>
            </a:endParaRPr>
          </a:p>
          <a:p>
            <a:pPr>
              <a:lnSpc>
                <a:spcPct val="80000"/>
              </a:lnSpc>
            </a:pPr>
            <a:r>
              <a:rPr lang="fr-FR" sz="2400">
                <a:latin typeface="Times New Roman" pitchFamily="18" charset="0"/>
              </a:rPr>
              <a:t>séparer les aspects externes d’un objet, accessibles par  les autres objets, des détails de son implémentation interne, rendus invisibles aux autres objets</a:t>
            </a:r>
          </a:p>
          <a:p>
            <a:pPr>
              <a:lnSpc>
                <a:spcPct val="80000"/>
              </a:lnSpc>
            </a:pPr>
            <a:endParaRPr lang="fr-FR" sz="2400">
              <a:latin typeface="Times New Roman" pitchFamily="18" charset="0"/>
            </a:endParaRPr>
          </a:p>
          <a:p>
            <a:pPr>
              <a:lnSpc>
                <a:spcPct val="80000"/>
              </a:lnSpc>
            </a:pPr>
            <a:r>
              <a:rPr lang="fr-FR" sz="2400">
                <a:latin typeface="Times New Roman" pitchFamily="18" charset="0"/>
              </a:rPr>
              <a:t>Ainsi l’implémentation d’un objet peut être modifiée (par exemple pour améliorer les performances, corriger un bogue, consolider le code ou porter le code sur une autre machine) sans affecter les applications qui utilisent cet objet.</a:t>
            </a:r>
          </a:p>
          <a:p>
            <a:pPr>
              <a:lnSpc>
                <a:spcPct val="80000"/>
              </a:lnSpc>
              <a:buFontTx/>
              <a:buNone/>
            </a:pPr>
            <a:endParaRPr lang="fr-FR" sz="2400">
              <a:latin typeface="Times New Roman" pitchFamily="18" charset="0"/>
            </a:endParaRPr>
          </a:p>
          <a:p>
            <a:pPr>
              <a:lnSpc>
                <a:spcPct val="80000"/>
              </a:lnSpc>
            </a:pPr>
            <a:r>
              <a:rPr lang="fr-FR" sz="2400">
                <a:latin typeface="Times New Roman" pitchFamily="18" charset="0"/>
              </a:rPr>
              <a:t>Réduit l’interdépendance des éléments d’une application et par conséquence l’effet des modifications</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fr-FR">
                <a:latin typeface="Times New Roman" pitchFamily="18" charset="0"/>
              </a:rPr>
              <a:t>Thèmes de L’OO</a:t>
            </a:r>
          </a:p>
        </p:txBody>
      </p:sp>
      <p:sp>
        <p:nvSpPr>
          <p:cNvPr id="17411" name="Rectangle 3"/>
          <p:cNvSpPr>
            <a:spLocks noGrp="1" noChangeArrowheads="1"/>
          </p:cNvSpPr>
          <p:nvPr>
            <p:ph sz="quarter" idx="1"/>
          </p:nvPr>
        </p:nvSpPr>
        <p:spPr>
          <a:xfrm>
            <a:off x="457200" y="1600200"/>
            <a:ext cx="8291513" cy="4708525"/>
          </a:xfrm>
        </p:spPr>
        <p:txBody>
          <a:bodyPr/>
          <a:lstStyle/>
          <a:p>
            <a:pPr>
              <a:buFontTx/>
              <a:buNone/>
            </a:pPr>
            <a:r>
              <a:rPr lang="fr-FR" sz="2800" b="1">
                <a:latin typeface="Times New Roman" pitchFamily="18" charset="0"/>
              </a:rPr>
              <a:t>Combinaison « SDD - Comportement »</a:t>
            </a:r>
          </a:p>
          <a:p>
            <a:pPr>
              <a:buFontTx/>
              <a:buNone/>
            </a:pPr>
            <a:endParaRPr lang="fr-FR" sz="2800" b="1">
              <a:latin typeface="Times New Roman" pitchFamily="18" charset="0"/>
            </a:endParaRPr>
          </a:p>
          <a:p>
            <a:r>
              <a:rPr lang="fr-FR" sz="2400">
                <a:latin typeface="Times New Roman" pitchFamily="18" charset="0"/>
              </a:rPr>
              <a:t>La hiérarchie des structures de données est identique à la hiérarchie des hiérarchies d’opérations</a:t>
            </a:r>
            <a:endParaRPr lang="fr-FR" sz="2400" b="1">
              <a:latin typeface="Times New Roman" pitchFamily="18" charset="0"/>
            </a:endParaRPr>
          </a:p>
          <a:p>
            <a:endParaRPr lang="fr-FR" sz="2400">
              <a:latin typeface="Times New Roman" pitchFamily="18" charset="0"/>
            </a:endParaRPr>
          </a:p>
          <a:p>
            <a:r>
              <a:rPr lang="fr-FR" sz="2400">
                <a:latin typeface="Times New Roman" pitchFamily="18" charset="0"/>
              </a:rPr>
              <a:t>   Combinée avec le polymorphisme, l’utilisateur d’une opération n’a pas besoin de savoir combien d’implémentation (méthodes) existe pour cette application. </a:t>
            </a:r>
          </a:p>
          <a:p>
            <a:r>
              <a:rPr lang="fr-FR" sz="2400">
                <a:latin typeface="Times New Roman" pitchFamily="18" charset="0"/>
              </a:rPr>
              <a:t>La charge de décider quelle opération employée est reporté vers la hiérarchie des classes.</a:t>
            </a:r>
            <a:r>
              <a:rPr lang="fr-FR">
                <a:latin typeface="Times New Roman" pitchFamily="18" charset="0"/>
              </a:rPr>
              <a:t> </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fr-FR">
                <a:latin typeface="Times New Roman" pitchFamily="18" charset="0"/>
              </a:rPr>
              <a:t>Thèmes de L’OO</a:t>
            </a:r>
          </a:p>
        </p:txBody>
      </p:sp>
      <p:sp>
        <p:nvSpPr>
          <p:cNvPr id="18435" name="Rectangle 3"/>
          <p:cNvSpPr>
            <a:spLocks noGrp="1" noChangeArrowheads="1"/>
          </p:cNvSpPr>
          <p:nvPr>
            <p:ph sz="quarter" idx="1"/>
          </p:nvPr>
        </p:nvSpPr>
        <p:spPr>
          <a:xfrm>
            <a:off x="323850" y="1600200"/>
            <a:ext cx="8496300" cy="4708525"/>
          </a:xfrm>
        </p:spPr>
        <p:txBody>
          <a:bodyPr/>
          <a:lstStyle/>
          <a:p>
            <a:pPr>
              <a:spcBef>
                <a:spcPct val="0"/>
              </a:spcBef>
              <a:buClrTx/>
              <a:buFontTx/>
              <a:buNone/>
            </a:pPr>
            <a:r>
              <a:rPr lang="fr-FR" sz="1600" b="1"/>
              <a:t>Partage</a:t>
            </a:r>
          </a:p>
          <a:p>
            <a:pPr>
              <a:spcBef>
                <a:spcPct val="0"/>
              </a:spcBef>
              <a:buClrTx/>
              <a:buFontTx/>
              <a:buNone/>
            </a:pPr>
            <a:endParaRPr lang="fr-FR" sz="1400" b="1">
              <a:latin typeface="Times New Roman" pitchFamily="18" charset="0"/>
            </a:endParaRPr>
          </a:p>
          <a:p>
            <a:pPr>
              <a:lnSpc>
                <a:spcPct val="80000"/>
              </a:lnSpc>
            </a:pPr>
            <a:r>
              <a:rPr lang="fr-FR" sz="2000">
                <a:latin typeface="Times New Roman" pitchFamily="18" charset="0"/>
              </a:rPr>
              <a:t>L’héritage des sdd et du comportement permet de partager une structure commune entre plusieurs sous-classes similaires (suppression de la redondance). </a:t>
            </a:r>
          </a:p>
          <a:p>
            <a:pPr>
              <a:lnSpc>
                <a:spcPct val="80000"/>
              </a:lnSpc>
              <a:buFontTx/>
              <a:buNone/>
            </a:pPr>
            <a:endParaRPr lang="fr-FR" sz="2000">
              <a:latin typeface="Times New Roman" pitchFamily="18" charset="0"/>
            </a:endParaRPr>
          </a:p>
          <a:p>
            <a:pPr>
              <a:lnSpc>
                <a:spcPct val="80000"/>
              </a:lnSpc>
            </a:pPr>
            <a:r>
              <a:rPr lang="fr-FR" sz="2000">
                <a:latin typeface="Times New Roman" pitchFamily="18" charset="0"/>
              </a:rPr>
              <a:t>économie de code </a:t>
            </a:r>
          </a:p>
          <a:p>
            <a:pPr>
              <a:lnSpc>
                <a:spcPct val="80000"/>
              </a:lnSpc>
              <a:buFontTx/>
              <a:buNone/>
            </a:pPr>
            <a:endParaRPr lang="fr-FR" sz="2000">
              <a:latin typeface="Times New Roman" pitchFamily="18" charset="0"/>
            </a:endParaRPr>
          </a:p>
          <a:p>
            <a:pPr>
              <a:lnSpc>
                <a:spcPct val="80000"/>
              </a:lnSpc>
            </a:pPr>
            <a:r>
              <a:rPr lang="fr-FR" sz="2000">
                <a:latin typeface="Times New Roman" pitchFamily="18" charset="0"/>
              </a:rPr>
              <a:t>conception plus claire car permettant de révéler que des opérations différentes sont en réalité identiques (du point de vue sémantique). </a:t>
            </a:r>
          </a:p>
          <a:p>
            <a:pPr>
              <a:lnSpc>
                <a:spcPct val="80000"/>
              </a:lnSpc>
              <a:buFontTx/>
              <a:buNone/>
            </a:pPr>
            <a:r>
              <a:rPr lang="fr-FR" sz="2000">
                <a:latin typeface="Times New Roman" pitchFamily="18" charset="0"/>
              </a:rPr>
              <a:t> </a:t>
            </a:r>
          </a:p>
          <a:p>
            <a:pPr>
              <a:lnSpc>
                <a:spcPct val="80000"/>
              </a:lnSpc>
            </a:pPr>
            <a:r>
              <a:rPr lang="fr-FR" sz="2000">
                <a:latin typeface="Times New Roman" pitchFamily="18" charset="0"/>
              </a:rPr>
              <a:t>Ce partage d’information peut être étendu à des applications futures si l’on conçoit en ayant à l’esprit la réutilisabilté. </a:t>
            </a:r>
          </a:p>
          <a:p>
            <a:pPr lvl="1">
              <a:lnSpc>
                <a:spcPct val="80000"/>
              </a:lnSpc>
            </a:pPr>
            <a:r>
              <a:rPr lang="fr-FR" sz="1800">
                <a:latin typeface="Times New Roman" pitchFamily="18" charset="0"/>
              </a:rPr>
              <a:t>L’abstraction, l’encapsulation et l’héritage sont des outils puissants pour développer des bibliothèques de composants objets réutilisables.</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fr-FR">
                <a:latin typeface="Times New Roman" pitchFamily="18" charset="0"/>
              </a:rPr>
              <a:t>Thèmes de L’OO</a:t>
            </a:r>
          </a:p>
        </p:txBody>
      </p:sp>
      <p:sp>
        <p:nvSpPr>
          <p:cNvPr id="19459" name="Rectangle 3"/>
          <p:cNvSpPr>
            <a:spLocks noGrp="1" noChangeArrowheads="1"/>
          </p:cNvSpPr>
          <p:nvPr>
            <p:ph sz="quarter" idx="1"/>
          </p:nvPr>
        </p:nvSpPr>
        <p:spPr>
          <a:xfrm>
            <a:off x="323850" y="1600200"/>
            <a:ext cx="8496300" cy="4708525"/>
          </a:xfrm>
        </p:spPr>
        <p:txBody>
          <a:bodyPr/>
          <a:lstStyle/>
          <a:p>
            <a:pPr>
              <a:buFontTx/>
              <a:buNone/>
            </a:pPr>
            <a:r>
              <a:rPr lang="fr-FR" sz="2800">
                <a:latin typeface="Times New Roman" pitchFamily="18" charset="0"/>
              </a:rPr>
              <a:t>La Synergie de ces différents thèmes offre un style de développement puissant  aux multiples avantages :</a:t>
            </a:r>
          </a:p>
          <a:p>
            <a:pPr>
              <a:buFontTx/>
              <a:buNone/>
            </a:pPr>
            <a:endParaRPr lang="fr-FR" sz="2800">
              <a:latin typeface="Times New Roman" pitchFamily="18" charset="0"/>
            </a:endParaRPr>
          </a:p>
          <a:p>
            <a:r>
              <a:rPr lang="fr-FR" sz="2400">
                <a:latin typeface="Times New Roman" pitchFamily="18" charset="0"/>
              </a:rPr>
              <a:t>Système plus propre, plus robuste et plus général ;</a:t>
            </a:r>
          </a:p>
          <a:p>
            <a:endParaRPr lang="fr-FR" sz="2400">
              <a:latin typeface="Times New Roman" pitchFamily="18" charset="0"/>
            </a:endParaRPr>
          </a:p>
          <a:p>
            <a:r>
              <a:rPr lang="fr-FR" sz="2400">
                <a:latin typeface="Times New Roman" pitchFamily="18" charset="0"/>
              </a:rPr>
              <a:t>Plus grande Réutilisabilté</a:t>
            </a:r>
          </a:p>
          <a:p>
            <a:endParaRPr lang="fr-FR" sz="2400">
              <a:latin typeface="Times New Roman" pitchFamily="18" charset="0"/>
            </a:endParaRPr>
          </a:p>
          <a:p>
            <a:r>
              <a:rPr lang="fr-FR" sz="2400">
                <a:latin typeface="Times New Roman" pitchFamily="18" charset="0"/>
              </a:rPr>
              <a:t>Plus forte Stabilité</a:t>
            </a:r>
          </a:p>
          <a:p>
            <a:endParaRPr lang="fr-FR" sz="2400">
              <a:latin typeface="Times New Roman" pitchFamily="18" charset="0"/>
            </a:endParaRPr>
          </a:p>
          <a:p>
            <a:r>
              <a:rPr lang="fr-FR" sz="2400">
                <a:latin typeface="Times New Roman" pitchFamily="18" charset="0"/>
              </a:rPr>
              <a:t>Etc</a:t>
            </a:r>
            <a:r>
              <a:rPr lang="fr-FR" sz="2400" b="1">
                <a:latin typeface="Times New Roman" pitchFamily="18" charset="0"/>
              </a:rPr>
              <a:t>.</a:t>
            </a: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fr-FR" sz="3600">
                <a:latin typeface="Times New Roman" pitchFamily="18" charset="0"/>
              </a:rPr>
              <a:t>Modélisation</a:t>
            </a:r>
          </a:p>
        </p:txBody>
      </p:sp>
      <p:sp>
        <p:nvSpPr>
          <p:cNvPr id="20483" name="Rectangle 3"/>
          <p:cNvSpPr>
            <a:spLocks noGrp="1" noChangeArrowheads="1"/>
          </p:cNvSpPr>
          <p:nvPr>
            <p:ph sz="quarter" idx="1"/>
          </p:nvPr>
        </p:nvSpPr>
        <p:spPr>
          <a:xfrm>
            <a:off x="457200" y="1412875"/>
            <a:ext cx="8229600" cy="4968875"/>
          </a:xfrm>
        </p:spPr>
        <p:txBody>
          <a:bodyPr/>
          <a:lstStyle/>
          <a:p>
            <a:pPr>
              <a:lnSpc>
                <a:spcPct val="80000"/>
              </a:lnSpc>
            </a:pPr>
            <a:r>
              <a:rPr lang="fr-FR" sz="1600"/>
              <a:t>La Modélisation</a:t>
            </a:r>
          </a:p>
          <a:p>
            <a:pPr>
              <a:lnSpc>
                <a:spcPct val="80000"/>
              </a:lnSpc>
            </a:pPr>
            <a:r>
              <a:rPr lang="fr-FR" sz="1600"/>
              <a:t>Exemples de modèles avant la construction à proprement dite: maquette architecturale à l’intention du client, prototypes d’avions pour des tests en soufflerie, esquisse au crayon avnt le tableau définitif,  plan technique, etc.</a:t>
            </a:r>
          </a:p>
          <a:p>
            <a:pPr>
              <a:lnSpc>
                <a:spcPct val="80000"/>
              </a:lnSpc>
            </a:pPr>
            <a:r>
              <a:rPr lang="fr-FR" sz="1600"/>
              <a:t>Un modèle peut viser plusieurs objectifs :</a:t>
            </a:r>
          </a:p>
          <a:p>
            <a:pPr>
              <a:lnSpc>
                <a:spcPct val="80000"/>
              </a:lnSpc>
            </a:pPr>
            <a:r>
              <a:rPr lang="fr-FR" sz="1600"/>
              <a:t>tester une entité physique avant de la construire : modèles réduits d’avions, de voitures ou de bateaux sont testés en soufflerie pour améliorer l’aérodynamique. La construction de modèles physique ou informatique est généralment moins cher que la construction du système complet.</a:t>
            </a:r>
          </a:p>
          <a:p>
            <a:pPr>
              <a:lnSpc>
                <a:spcPct val="80000"/>
              </a:lnSpc>
            </a:pPr>
            <a:r>
              <a:rPr lang="fr-FR" sz="1600"/>
              <a:t>Communiquer avec le client. Les concepteurs construisent des modèles de démonstration (maquette : modèle imitant tout ou partie du comportement extérieur d’un système).</a:t>
            </a:r>
          </a:p>
          <a:p>
            <a:pPr>
              <a:lnSpc>
                <a:spcPct val="80000"/>
              </a:lnSpc>
            </a:pPr>
            <a:r>
              <a:rPr lang="fr-FR" sz="1600"/>
              <a:t>Visualiser : </a:t>
            </a:r>
          </a:p>
          <a:p>
            <a:pPr>
              <a:lnSpc>
                <a:spcPct val="80000"/>
              </a:lnSpc>
            </a:pPr>
            <a:r>
              <a:rPr lang="fr-FR" sz="1600"/>
              <a:t>Réduire la complexité : c’est la principale raison de la modélisation. Elle englobe toutes les autres. Le modèle permet d’appréhender les systèmes qui sont tyrop complexe pour être compris directement. Les modèles réduisent la complexité dans la mesure où ils isolent un petit nombre de choses importantes à examiner à la fois.</a:t>
            </a:r>
          </a:p>
          <a:p>
            <a:pPr>
              <a:lnSpc>
                <a:spcPct val="80000"/>
              </a:lnSpc>
            </a:pPr>
            <a:r>
              <a:rPr lang="fr-FR" sz="1600"/>
              <a:t>La modélisation se réfère directement à l’abstraction. L’abstraction est l’examen sélectif de certains aspects d’un problème. L’objectif de l’abstraction est d’isoler les aspects importants et de supprimer ceux qui ne le sont. L’abstraction est toujours présidée par un but précis qui permet de déterminer ce qui est important et ce qui ne l’est pas. Toute abstraction est incomplète et imprécise. On ne recherche pas la vérité absolue mais l’adéquation à un but donné. On parle de modèles adéquats ou inadéquat par rapport à l’objectif. </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endParaRPr lang="fr-FR"/>
          </a:p>
        </p:txBody>
      </p:sp>
      <p:sp>
        <p:nvSpPr>
          <p:cNvPr id="21507" name="Rectangle 3"/>
          <p:cNvSpPr>
            <a:spLocks noGrp="1" noChangeArrowheads="1"/>
          </p:cNvSpPr>
          <p:nvPr>
            <p:ph sz="quarter" idx="1"/>
          </p:nvPr>
        </p:nvSpPr>
        <p:spPr>
          <a:xfrm>
            <a:off x="457200" y="1600200"/>
            <a:ext cx="8229600" cy="5257800"/>
          </a:xfrm>
        </p:spPr>
        <p:txBody>
          <a:bodyPr/>
          <a:lstStyle/>
          <a:p>
            <a:pPr marL="609600" indent="-609600">
              <a:buFontTx/>
              <a:buNone/>
            </a:pPr>
            <a:r>
              <a:rPr lang="fr-FR" sz="2800"/>
              <a:t>Objet</a:t>
            </a:r>
          </a:p>
          <a:p>
            <a:pPr marL="609600" indent="-609600"/>
            <a:r>
              <a:rPr lang="fr-FR" sz="2400"/>
              <a:t>Un concept, une abstraction ou une chose ayant des limites claires et un sens précis dans le contexte du problème étudié.</a:t>
            </a:r>
          </a:p>
          <a:p>
            <a:pPr marL="609600" indent="-609600"/>
            <a:endParaRPr lang="fr-FR" sz="2400"/>
          </a:p>
          <a:p>
            <a:pPr marL="609600" indent="-609600"/>
            <a:r>
              <a:rPr lang="fr-FR" sz="2400"/>
              <a:t>Est caractérisé par :</a:t>
            </a:r>
          </a:p>
          <a:p>
            <a:pPr marL="990600" lvl="1" indent="-533400"/>
            <a:r>
              <a:rPr lang="fr-FR" sz="2000"/>
              <a:t>Une identité qui distingue l’objet des autres. L’identité </a:t>
            </a:r>
            <a:r>
              <a:rPr lang="fr-FR" sz="2000">
                <a:latin typeface="Times New Roman" pitchFamily="18" charset="0"/>
              </a:rPr>
              <a:t>peut être implémentée de plusieurs façons et ne relève pas en général de la responsabilité du programmeur : adresse, indice dans un tableau, ou valeur unique d’un attribut</a:t>
            </a:r>
            <a:endParaRPr lang="fr-FR" sz="2000"/>
          </a:p>
          <a:p>
            <a:pPr marL="990600" lvl="1" indent="-533400"/>
            <a:r>
              <a:rPr lang="fr-FR" sz="2000"/>
              <a:t>Un état : valeurs des attributs + liens avec d’autres objets</a:t>
            </a:r>
          </a:p>
          <a:p>
            <a:pPr marL="990600" lvl="1" indent="-533400"/>
            <a:r>
              <a:rPr lang="fr-FR" sz="2000"/>
              <a:t>Un comportement: </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endParaRPr lang="fr-F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endParaRPr lang="fr-FR"/>
          </a:p>
        </p:txBody>
      </p:sp>
      <p:sp>
        <p:nvSpPr>
          <p:cNvPr id="23555" name="Rectangle 3"/>
          <p:cNvSpPr>
            <a:spLocks noGrp="1" noChangeArrowheads="1"/>
          </p:cNvSpPr>
          <p:nvPr>
            <p:ph sz="quarter" idx="1"/>
          </p:nvPr>
        </p:nvSpPr>
        <p:spPr>
          <a:xfrm>
            <a:off x="457200" y="1600200"/>
            <a:ext cx="8229600" cy="4997450"/>
          </a:xfrm>
        </p:spPr>
        <p:txBody>
          <a:bodyPr/>
          <a:lstStyle/>
          <a:p>
            <a:pPr marL="609600" indent="-609600">
              <a:lnSpc>
                <a:spcPct val="90000"/>
              </a:lnSpc>
              <a:buFontTx/>
              <a:buNone/>
            </a:pPr>
            <a:r>
              <a:rPr lang="fr-FR" sz="2400" b="1">
                <a:latin typeface="Times New Roman" pitchFamily="18" charset="0"/>
              </a:rPr>
              <a:t>Classes</a:t>
            </a:r>
          </a:p>
          <a:p>
            <a:pPr marL="609600" indent="-609600">
              <a:lnSpc>
                <a:spcPct val="90000"/>
              </a:lnSpc>
            </a:pPr>
            <a:r>
              <a:rPr lang="fr-FR" sz="2400">
                <a:latin typeface="Times New Roman" pitchFamily="18" charset="0"/>
              </a:rPr>
              <a:t>Décrit un groupe d’objets ayant des propriétés similaires (attributs), un comportement commun (opérations), des relations communes avec les autres objets ainsi qu’une même sémantique</a:t>
            </a:r>
          </a:p>
          <a:p>
            <a:pPr marL="609600" indent="-609600">
              <a:lnSpc>
                <a:spcPct val="90000"/>
              </a:lnSpc>
            </a:pPr>
            <a:endParaRPr lang="fr-FR" sz="2400">
              <a:latin typeface="Times New Roman" pitchFamily="18" charset="0"/>
            </a:endParaRPr>
          </a:p>
          <a:p>
            <a:pPr marL="609600" indent="-609600">
              <a:lnSpc>
                <a:spcPct val="90000"/>
              </a:lnSpc>
            </a:pPr>
            <a:r>
              <a:rPr lang="fr-FR" sz="2400">
                <a:latin typeface="Times New Roman" pitchFamily="18" charset="0"/>
              </a:rPr>
              <a:t>Les objets d’ une classe (instances de la classe) partage un objectif sémantique commun qui dépend de l’objectif de l’application et est fonction du jugement individuel.</a:t>
            </a:r>
          </a:p>
          <a:p>
            <a:pPr marL="609600" indent="-609600">
              <a:lnSpc>
                <a:spcPct val="90000"/>
              </a:lnSpc>
            </a:pPr>
            <a:endParaRPr lang="fr-FR" sz="2400">
              <a:latin typeface="Times New Roman" pitchFamily="18" charset="0"/>
            </a:endParaRPr>
          </a:p>
          <a:p>
            <a:pPr marL="609600" indent="-609600">
              <a:lnSpc>
                <a:spcPct val="90000"/>
              </a:lnSpc>
            </a:pPr>
            <a:r>
              <a:rPr lang="fr-FR" sz="2400">
                <a:latin typeface="Times New Roman" pitchFamily="18" charset="0"/>
              </a:rPr>
              <a:t>La classe d’un objet est une propriété implicite de l’objet. La +part des LOO peuvent déterminer la classe d’un objet à l’exécution. </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endParaRPr lang="fr-FR"/>
          </a:p>
        </p:txBody>
      </p:sp>
      <p:sp>
        <p:nvSpPr>
          <p:cNvPr id="63491" name="Rectangle 3"/>
          <p:cNvSpPr>
            <a:spLocks noGrp="1" noChangeArrowheads="1"/>
          </p:cNvSpPr>
          <p:nvPr>
            <p:ph sz="quarter" idx="1"/>
          </p:nvPr>
        </p:nvSpPr>
        <p:spPr>
          <a:xfrm>
            <a:off x="457200" y="1600200"/>
            <a:ext cx="8229600" cy="4997450"/>
          </a:xfrm>
        </p:spPr>
        <p:txBody>
          <a:bodyPr/>
          <a:lstStyle/>
          <a:p>
            <a:pPr marL="609600" indent="-609600">
              <a:buFontTx/>
              <a:buNone/>
            </a:pPr>
            <a:r>
              <a:rPr lang="fr-FR" b="1">
                <a:latin typeface="Times New Roman" pitchFamily="18" charset="0"/>
              </a:rPr>
              <a:t>Classes</a:t>
            </a:r>
          </a:p>
          <a:p>
            <a:pPr marL="609600" indent="-609600"/>
            <a:r>
              <a:rPr lang="fr-FR" b="1">
                <a:latin typeface="Times New Roman" pitchFamily="18" charset="0"/>
              </a:rPr>
              <a:t>Protocole d’une propriété</a:t>
            </a:r>
          </a:p>
          <a:p>
            <a:pPr marL="990600" lvl="1" indent="-533400"/>
            <a:r>
              <a:rPr lang="fr-FR" b="1">
                <a:latin typeface="Times New Roman" pitchFamily="18" charset="0"/>
              </a:rPr>
              <a:t>Attribut: Type, Intention sémantique;</a:t>
            </a:r>
          </a:p>
          <a:p>
            <a:pPr marL="990600" lvl="1" indent="-533400"/>
            <a:r>
              <a:rPr lang="fr-FR" b="1">
                <a:latin typeface="Times New Roman" pitchFamily="18" charset="0"/>
              </a:rPr>
              <a:t>Opérations: Nombre et type des arguments, type des résultats, Intention sémantique;</a:t>
            </a:r>
          </a:p>
          <a:p>
            <a:pPr marL="990600" lvl="1" indent="-533400"/>
            <a:endParaRPr lang="fr-FR" b="1">
              <a:latin typeface="Times New Roman" pitchFamily="18" charset="0"/>
            </a:endParaRPr>
          </a:p>
          <a:p>
            <a:pPr marL="990600" lvl="1" indent="-533400"/>
            <a:endParaRPr lang="fr-FR" b="1">
              <a:latin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endParaRPr lang="fr-FR"/>
          </a:p>
        </p:txBody>
      </p:sp>
      <p:sp>
        <p:nvSpPr>
          <p:cNvPr id="24579" name="Rectangle 3"/>
          <p:cNvSpPr>
            <a:spLocks noGrp="1" noChangeArrowheads="1"/>
          </p:cNvSpPr>
          <p:nvPr>
            <p:ph sz="quarter" idx="1"/>
          </p:nvPr>
        </p:nvSpPr>
        <p:spPr/>
        <p:txBody>
          <a:bodyPr/>
          <a:lstStyle/>
          <a:p>
            <a:pPr marL="609600" indent="-609600">
              <a:buFontTx/>
              <a:buNone/>
            </a:pPr>
            <a:r>
              <a:rPr lang="fr-FR">
                <a:latin typeface="Times New Roman" pitchFamily="18" charset="0"/>
              </a:rPr>
              <a:t>Classes</a:t>
            </a:r>
          </a:p>
          <a:p>
            <a:pPr marL="609600" indent="-609600"/>
            <a:r>
              <a:rPr lang="fr-FR">
                <a:latin typeface="Times New Roman" pitchFamily="18" charset="0"/>
              </a:rPr>
              <a:t>Répond à deux impératifs:</a:t>
            </a:r>
          </a:p>
          <a:p>
            <a:pPr marL="990600" lvl="1" indent="-533400"/>
            <a:r>
              <a:rPr lang="fr-FR">
                <a:latin typeface="Times New Roman" pitchFamily="18" charset="0"/>
              </a:rPr>
              <a:t>Créer des catégories</a:t>
            </a:r>
          </a:p>
          <a:p>
            <a:pPr marL="990600" lvl="1" indent="-533400"/>
            <a:r>
              <a:rPr lang="fr-FR">
                <a:latin typeface="Times New Roman" pitchFamily="18" charset="0"/>
              </a:rPr>
              <a:t>Disposer d’un moule pour la création d’objets</a:t>
            </a:r>
          </a:p>
          <a:p>
            <a:pPr marL="609600" indent="-609600"/>
            <a:r>
              <a:rPr lang="fr-FR">
                <a:latin typeface="Times New Roman" pitchFamily="18" charset="0"/>
              </a:rPr>
              <a:t>La classe stocke les définitions communes (nom de la classe, nom des attributs, définitions des opérations</a:t>
            </a:r>
            <a:r>
              <a:rPr lang="fr-FR"/>
              <a:t>).</a:t>
            </a:r>
          </a:p>
          <a:p>
            <a:pPr marL="609600" indent="-609600">
              <a:buFontTx/>
              <a:buNone/>
            </a:pPr>
            <a:endParaRPr lang="fr-F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fr-FR">
                <a:latin typeface="Times New Roman" pitchFamily="18" charset="0"/>
              </a:rPr>
              <a:t>Caractéristiques de L’OO</a:t>
            </a:r>
          </a:p>
        </p:txBody>
      </p:sp>
      <p:sp>
        <p:nvSpPr>
          <p:cNvPr id="3075" name="Rectangle 3"/>
          <p:cNvSpPr>
            <a:spLocks noGrp="1" noChangeArrowheads="1"/>
          </p:cNvSpPr>
          <p:nvPr>
            <p:ph sz="quarter" idx="1"/>
          </p:nvPr>
        </p:nvSpPr>
        <p:spPr/>
        <p:txBody>
          <a:bodyPr/>
          <a:lstStyle/>
          <a:p>
            <a:r>
              <a:rPr lang="fr-FR" sz="2800">
                <a:latin typeface="Times New Roman" pitchFamily="18" charset="0"/>
              </a:rPr>
              <a:t>Orienté-objet </a:t>
            </a:r>
            <a:r>
              <a:rPr lang="fr-FR" sz="2800">
                <a:latin typeface="Times New Roman" pitchFamily="18" charset="0"/>
                <a:sym typeface="Wingdings" pitchFamily="2" charset="2"/>
              </a:rPr>
              <a:t>:</a:t>
            </a:r>
            <a:r>
              <a:rPr lang="fr-FR" sz="2800">
                <a:latin typeface="Times New Roman" pitchFamily="18" charset="0"/>
              </a:rPr>
              <a:t> le logiciel est organisé sous la forme d’une collection d’objets comprenant à la fois une structure de données et un comportement. </a:t>
            </a:r>
          </a:p>
          <a:p>
            <a:pPr>
              <a:buFontTx/>
              <a:buNone/>
            </a:pPr>
            <a:endParaRPr lang="fr-FR" sz="2800">
              <a:latin typeface="Times New Roman" pitchFamily="18" charset="0"/>
            </a:endParaRPr>
          </a:p>
          <a:p>
            <a:r>
              <a:rPr lang="fr-FR" sz="2800">
                <a:latin typeface="Times New Roman" pitchFamily="18" charset="0"/>
              </a:rPr>
              <a:t>quatre aspects du label «Approche Orientée-Objet » : </a:t>
            </a:r>
          </a:p>
          <a:p>
            <a:pPr lvl="1"/>
            <a:r>
              <a:rPr lang="fr-FR" sz="2400">
                <a:latin typeface="Times New Roman" pitchFamily="18" charset="0"/>
              </a:rPr>
              <a:t>identité, </a:t>
            </a:r>
          </a:p>
          <a:p>
            <a:pPr lvl="1"/>
            <a:r>
              <a:rPr lang="fr-FR" sz="2400">
                <a:latin typeface="Times New Roman" pitchFamily="18" charset="0"/>
              </a:rPr>
              <a:t>classification, </a:t>
            </a:r>
          </a:p>
          <a:p>
            <a:pPr lvl="1"/>
            <a:r>
              <a:rPr lang="fr-FR" sz="2400">
                <a:latin typeface="Times New Roman" pitchFamily="18" charset="0"/>
              </a:rPr>
              <a:t>héritage </a:t>
            </a:r>
          </a:p>
          <a:p>
            <a:pPr lvl="1"/>
            <a:r>
              <a:rPr lang="fr-FR" sz="2400">
                <a:latin typeface="Times New Roman" pitchFamily="18" charset="0"/>
              </a:rPr>
              <a:t>polymorphisme </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endParaRPr lang="fr-FR"/>
          </a:p>
        </p:txBody>
      </p:sp>
      <p:sp>
        <p:nvSpPr>
          <p:cNvPr id="25603" name="Rectangle 3"/>
          <p:cNvSpPr>
            <a:spLocks noGrp="1" noChangeArrowheads="1"/>
          </p:cNvSpPr>
          <p:nvPr>
            <p:ph sz="quarter" idx="1"/>
          </p:nvPr>
        </p:nvSpPr>
        <p:spPr/>
        <p:txBody>
          <a:bodyPr/>
          <a:lstStyle/>
          <a:p>
            <a:pPr marL="609600" indent="-609600">
              <a:buFontTx/>
              <a:buNone/>
            </a:pPr>
            <a:r>
              <a:rPr lang="fr-FR" sz="2400"/>
              <a:t>Classes</a:t>
            </a:r>
          </a:p>
          <a:p>
            <a:pPr marL="609600" indent="-609600"/>
            <a:r>
              <a:rPr lang="fr-FR" sz="2400"/>
              <a:t>Attribut: valeur de donnée détenue par les objets d’une classe. Ex : nom, race, age.</a:t>
            </a:r>
          </a:p>
          <a:p>
            <a:pPr marL="990600" lvl="1" indent="-533400"/>
            <a:r>
              <a:rPr lang="fr-FR" sz="2000"/>
              <a:t>Chaque attribut doit être une valeur pure (sans identité) et non un objet;</a:t>
            </a:r>
          </a:p>
          <a:p>
            <a:pPr marL="990600" lvl="1" indent="-533400"/>
            <a:r>
              <a:rPr lang="fr-FR" sz="2000"/>
              <a:t>Dans le modèle objet, les identificateurs d’objets explicites ne sont pas nécessaires. La plupart des LOO génère automatiquement des identificateurs implicites pour référencer les objets.</a:t>
            </a:r>
          </a:p>
          <a:p>
            <a:pPr marL="990600" lvl="1" indent="-533400"/>
            <a:r>
              <a:rPr lang="fr-FR" sz="2000"/>
              <a:t>Ne pas confondre les identificateurs internes avec les attributs du monde réel (comme N°SS, plaque immatriculation., N°Tél.. etc.)</a:t>
            </a: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endParaRPr lang="fr-FR"/>
          </a:p>
        </p:txBody>
      </p:sp>
      <p:sp>
        <p:nvSpPr>
          <p:cNvPr id="28675" name="Rectangle 3"/>
          <p:cNvSpPr>
            <a:spLocks noGrp="1" noChangeArrowheads="1"/>
          </p:cNvSpPr>
          <p:nvPr>
            <p:ph sz="quarter" idx="1"/>
          </p:nvPr>
        </p:nvSpPr>
        <p:spPr/>
        <p:txBody>
          <a:bodyPr/>
          <a:lstStyle/>
          <a:p>
            <a:pPr marL="609600" indent="-609600">
              <a:lnSpc>
                <a:spcPct val="90000"/>
              </a:lnSpc>
              <a:buFontTx/>
              <a:buNone/>
            </a:pPr>
            <a:r>
              <a:rPr lang="fr-FR" sz="2400"/>
              <a:t>Classes</a:t>
            </a:r>
          </a:p>
          <a:p>
            <a:pPr marL="609600" indent="-609600">
              <a:lnSpc>
                <a:spcPct val="90000"/>
              </a:lnSpc>
            </a:pPr>
            <a:r>
              <a:rPr lang="fr-FR" sz="2400"/>
              <a:t>Opérations, Méthodes - Messages:</a:t>
            </a:r>
          </a:p>
          <a:p>
            <a:pPr marL="990600" lvl="1" indent="-533400">
              <a:lnSpc>
                <a:spcPct val="90000"/>
              </a:lnSpc>
            </a:pPr>
            <a:r>
              <a:rPr lang="fr-FR" sz="2000"/>
              <a:t>Opération: fonction ou transformation qui peut être appliquée aux objets ou par les objets dans une classe. Ex: embaucher, licencier, rémunérer sont des opérations de Société</a:t>
            </a:r>
          </a:p>
          <a:p>
            <a:pPr marL="990600" lvl="1" indent="-533400">
              <a:lnSpc>
                <a:spcPct val="90000"/>
              </a:lnSpc>
            </a:pPr>
            <a:r>
              <a:rPr lang="fr-FR" sz="2000"/>
              <a:t>Méthode : implémentation d’une opération par une classe.</a:t>
            </a:r>
          </a:p>
          <a:p>
            <a:pPr marL="990600" lvl="1" indent="-533400">
              <a:lnSpc>
                <a:spcPct val="90000"/>
              </a:lnSpc>
            </a:pPr>
            <a:r>
              <a:rPr lang="fr-FR" sz="2000"/>
              <a:t>Une opération peut avoir des arguments. Argument implicite: objet cible.</a:t>
            </a:r>
          </a:p>
          <a:p>
            <a:pPr marL="990600" lvl="1" indent="-533400">
              <a:lnSpc>
                <a:spcPct val="90000"/>
              </a:lnSpc>
            </a:pPr>
            <a:r>
              <a:rPr lang="fr-FR" sz="2000"/>
              <a:t>Types d’opération: sélecteurs, modificateurs, constructeurs, destructeurs, itérateurs</a:t>
            </a:r>
          </a:p>
          <a:p>
            <a:pPr marL="990600" lvl="1" indent="-533400">
              <a:lnSpc>
                <a:spcPct val="90000"/>
              </a:lnSpc>
            </a:pPr>
            <a:r>
              <a:rPr lang="fr-FR" sz="2000"/>
              <a:t>Message: mise en œuvre d’une opération par un objet: O.M(p</a:t>
            </a:r>
            <a:r>
              <a:rPr lang="fr-FR" sz="2000" baseline="-10000"/>
              <a:t>1</a:t>
            </a:r>
            <a:r>
              <a:rPr lang="fr-FR" sz="2000"/>
              <a:t>,…,p</a:t>
            </a:r>
            <a:r>
              <a:rPr lang="fr-FR" sz="2000" baseline="-10000"/>
              <a:t>n</a:t>
            </a:r>
            <a:r>
              <a:rPr lang="fr-FR" sz="2000"/>
              <a:t>).  IAI.embaucher(pers, poste, date).</a:t>
            </a:r>
          </a:p>
          <a:p>
            <a:pPr marL="990600" lvl="1" indent="-533400">
              <a:lnSpc>
                <a:spcPct val="90000"/>
              </a:lnSpc>
            </a:pPr>
            <a:r>
              <a:rPr lang="fr-FR" sz="2000"/>
              <a:t>Propriétés: terme générique désignant attribut ou méthode</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endParaRPr lang="fr-FR"/>
          </a:p>
        </p:txBody>
      </p:sp>
      <p:sp>
        <p:nvSpPr>
          <p:cNvPr id="29699" name="Rectangle 3"/>
          <p:cNvSpPr>
            <a:spLocks noGrp="1" noChangeArrowheads="1"/>
          </p:cNvSpPr>
          <p:nvPr>
            <p:ph sz="quarter" idx="1"/>
          </p:nvPr>
        </p:nvSpPr>
        <p:spPr/>
        <p:txBody>
          <a:bodyPr/>
          <a:lstStyle/>
          <a:p>
            <a:pPr>
              <a:buFontTx/>
              <a:buNone/>
            </a:pPr>
            <a:r>
              <a:rPr lang="fr-FR" sz="2400">
                <a:latin typeface="Times New Roman" pitchFamily="18" charset="0"/>
              </a:rPr>
              <a:t>Liens et Associations</a:t>
            </a:r>
          </a:p>
          <a:p>
            <a:r>
              <a:rPr lang="fr-FR" sz="2400">
                <a:latin typeface="Times New Roman" pitchFamily="18" charset="0"/>
              </a:rPr>
              <a:t>Permettent d’établir des relations entre objets et classes.</a:t>
            </a:r>
          </a:p>
          <a:p>
            <a:r>
              <a:rPr lang="fr-FR" sz="2400">
                <a:latin typeface="Times New Roman" pitchFamily="18" charset="0"/>
              </a:rPr>
              <a:t>Lien: connexion physique ou conceptuelle entre des instances d’objets. </a:t>
            </a:r>
          </a:p>
          <a:p>
            <a:pPr lvl="1"/>
            <a:r>
              <a:rPr lang="fr-FR" sz="2400">
                <a:latin typeface="Times New Roman" pitchFamily="18" charset="0"/>
              </a:rPr>
              <a:t>Paul </a:t>
            </a:r>
            <a:r>
              <a:rPr lang="fr-FR" sz="2400" b="1">
                <a:latin typeface="Times New Roman" pitchFamily="18" charset="0"/>
              </a:rPr>
              <a:t>travaille-pour</a:t>
            </a:r>
            <a:r>
              <a:rPr lang="fr-FR" sz="2400">
                <a:latin typeface="Times New Roman" pitchFamily="18" charset="0"/>
              </a:rPr>
              <a:t> la société Rocher</a:t>
            </a:r>
          </a:p>
          <a:p>
            <a:r>
              <a:rPr lang="fr-FR" sz="2400">
                <a:latin typeface="Times New Roman" pitchFamily="18" charset="0"/>
              </a:rPr>
              <a:t>Association: un groupe de liens ayant une structure et une sémantique communes (relation entre classes). Décrit un ensemble de liens potentiels.</a:t>
            </a:r>
          </a:p>
          <a:p>
            <a:pPr lvl="1"/>
            <a:r>
              <a:rPr lang="fr-FR" sz="2000">
                <a:latin typeface="Times New Roman" pitchFamily="18" charset="0"/>
              </a:rPr>
              <a:t>EX.: Une personne travaille-pour une société</a:t>
            </a:r>
          </a:p>
          <a:p>
            <a:r>
              <a:rPr lang="fr-FR" sz="2400">
                <a:latin typeface="Times New Roman" pitchFamily="18" charset="0"/>
              </a:rPr>
              <a:t> </a:t>
            </a:r>
            <a:endParaRPr lang="fr-F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endParaRPr lang="fr-FR"/>
          </a:p>
        </p:txBody>
      </p:sp>
      <p:sp>
        <p:nvSpPr>
          <p:cNvPr id="30723" name="Rectangle 3"/>
          <p:cNvSpPr>
            <a:spLocks noGrp="1" noChangeArrowheads="1"/>
          </p:cNvSpPr>
          <p:nvPr>
            <p:ph sz="quarter" idx="1"/>
          </p:nvPr>
        </p:nvSpPr>
        <p:spPr/>
        <p:txBody>
          <a:bodyPr/>
          <a:lstStyle/>
          <a:p>
            <a:r>
              <a:rPr lang="fr-FR"/>
              <a:t>Exemple de liens/Associations</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endParaRPr lang="fr-FR"/>
          </a:p>
        </p:txBody>
      </p:sp>
      <p:sp>
        <p:nvSpPr>
          <p:cNvPr id="31747" name="Rectangle 3"/>
          <p:cNvSpPr>
            <a:spLocks noGrp="1" noChangeArrowheads="1"/>
          </p:cNvSpPr>
          <p:nvPr>
            <p:ph sz="quarter" idx="1"/>
          </p:nvPr>
        </p:nvSpPr>
        <p:spPr/>
        <p:txBody>
          <a:bodyPr/>
          <a:lstStyle/>
          <a:p>
            <a:pPr>
              <a:lnSpc>
                <a:spcPct val="80000"/>
              </a:lnSpc>
              <a:buFontTx/>
              <a:buNone/>
            </a:pPr>
            <a:r>
              <a:rPr lang="fr-FR" sz="2400">
                <a:latin typeface="Times New Roman" pitchFamily="18" charset="0"/>
              </a:rPr>
              <a:t>Agrégation</a:t>
            </a:r>
          </a:p>
          <a:p>
            <a:pPr>
              <a:lnSpc>
                <a:spcPct val="80000"/>
              </a:lnSpc>
            </a:pPr>
            <a:r>
              <a:rPr lang="fr-FR" sz="2400">
                <a:latin typeface="Times New Roman" pitchFamily="18" charset="0"/>
              </a:rPr>
              <a:t>Relation « composé - composant » ou « partie de » dans laquelle les objets représentant les composants sont associés à un objets représentant l’assemblage entier.</a:t>
            </a:r>
          </a:p>
          <a:p>
            <a:pPr lvl="1">
              <a:lnSpc>
                <a:spcPct val="80000"/>
              </a:lnSpc>
            </a:pPr>
            <a:r>
              <a:rPr lang="fr-FR" sz="2000">
                <a:latin typeface="Times New Roman" pitchFamily="18" charset="0"/>
              </a:rPr>
              <a:t>Exemple1: Poste de travail est composé de UC, Ecran, Clavier, etc.</a:t>
            </a:r>
          </a:p>
          <a:p>
            <a:pPr lvl="1">
              <a:lnSpc>
                <a:spcPct val="80000"/>
              </a:lnSpc>
            </a:pPr>
            <a:r>
              <a:rPr lang="fr-FR" sz="2000">
                <a:latin typeface="Times New Roman" pitchFamily="18" charset="0"/>
              </a:rPr>
              <a:t>Exemple2: Fonction C :: nom, paramètres, expression composée.</a:t>
            </a:r>
          </a:p>
          <a:p>
            <a:pPr lvl="1">
              <a:lnSpc>
                <a:spcPct val="80000"/>
              </a:lnSpc>
            </a:pPr>
            <a:r>
              <a:rPr lang="fr-FR" sz="2000">
                <a:latin typeface="Times New Roman" pitchFamily="18" charset="0"/>
              </a:rPr>
              <a:t>Exemple3: document::paragraphe::phrase</a:t>
            </a:r>
          </a:p>
          <a:p>
            <a:pPr>
              <a:lnSpc>
                <a:spcPct val="80000"/>
              </a:lnSpc>
            </a:pPr>
            <a:r>
              <a:rPr lang="fr-FR" sz="2400">
                <a:latin typeface="Times New Roman" pitchFamily="18" charset="0"/>
              </a:rPr>
              <a:t>Forme d’association forte couplée avec une sémantique additionnelle. « est composé de » « est partie de »</a:t>
            </a:r>
          </a:p>
          <a:p>
            <a:pPr>
              <a:lnSpc>
                <a:spcPct val="80000"/>
              </a:lnSpc>
            </a:pPr>
            <a:r>
              <a:rPr lang="fr-FR" sz="2400">
                <a:latin typeface="Times New Roman" pitchFamily="18" charset="0"/>
              </a:rPr>
              <a:t>Caractéristiques: transitive, non symétrique </a:t>
            </a:r>
          </a:p>
          <a:p>
            <a:pPr>
              <a:lnSpc>
                <a:spcPct val="80000"/>
              </a:lnSpc>
            </a:pPr>
            <a:r>
              <a:rPr lang="fr-FR" sz="2400">
                <a:latin typeface="Times New Roman" pitchFamily="18" charset="0"/>
              </a:rPr>
              <a:t>Préféré à une association simple s’il y a des propriétés communes aux composants qu’on veut rattacher à l’assemblage.</a:t>
            </a: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endParaRPr lang="fr-FR"/>
          </a:p>
        </p:txBody>
      </p:sp>
      <p:sp>
        <p:nvSpPr>
          <p:cNvPr id="35843" name="Rectangle 3"/>
          <p:cNvSpPr>
            <a:spLocks noGrp="1" noChangeArrowheads="1"/>
          </p:cNvSpPr>
          <p:nvPr>
            <p:ph sz="quarter" idx="1"/>
          </p:nvPr>
        </p:nvSpPr>
        <p:spPr/>
        <p:txBody>
          <a:bodyPr/>
          <a:lstStyle/>
          <a:p>
            <a:pPr>
              <a:buFontTx/>
              <a:buNone/>
            </a:pPr>
            <a:r>
              <a:rPr lang="fr-FR">
                <a:latin typeface="Times New Roman" pitchFamily="18" charset="0"/>
              </a:rPr>
              <a:t>Agrégation</a:t>
            </a:r>
          </a:p>
          <a:p>
            <a:r>
              <a:rPr lang="fr-FR" sz="2400">
                <a:latin typeface="Times New Roman" pitchFamily="18" charset="0"/>
              </a:rPr>
              <a:t>Agrégation vs association:</a:t>
            </a:r>
          </a:p>
          <a:p>
            <a:pPr lvl="1"/>
            <a:r>
              <a:rPr lang="fr-FR" sz="2400">
                <a:latin typeface="Times New Roman" pitchFamily="18" charset="0"/>
              </a:rPr>
              <a:t>Liaison étroite à travers relation composé-composant?</a:t>
            </a:r>
          </a:p>
          <a:p>
            <a:pPr lvl="2"/>
            <a:r>
              <a:rPr lang="fr-FR" sz="1800">
                <a:latin typeface="Times New Roman" pitchFamily="18" charset="0"/>
              </a:rPr>
              <a:t>Peut-on utiliser l’expression partie de, les opérations appliquées sur le composé sont elles appliquées automatiquement aux composants? Les valeurs d’attributs sont-elles propagées du composé vers les composants? Y’a-t-il une asymétrie intrinsèque dans  laquelle une classe est subordonnée à l’autre?</a:t>
            </a:r>
          </a:p>
          <a:p>
            <a:r>
              <a:rPr lang="fr-FR" sz="2400">
                <a:latin typeface="Times New Roman" pitchFamily="18" charset="0"/>
              </a:rPr>
              <a:t>Agrégation vs généralisation:</a:t>
            </a:r>
          </a:p>
          <a:p>
            <a:pPr lvl="1"/>
            <a:r>
              <a:rPr lang="fr-FR" sz="2000">
                <a:latin typeface="Times New Roman" pitchFamily="18" charset="0"/>
              </a:rPr>
              <a:t>Agrégation </a:t>
            </a:r>
            <a:r>
              <a:rPr lang="fr-FR" sz="2000">
                <a:latin typeface="Times New Roman" pitchFamily="18" charset="0"/>
                <a:cs typeface="Times New Roman" pitchFamily="18" charset="0"/>
              </a:rPr>
              <a:t>≠ Généralisation: </a:t>
            </a:r>
          </a:p>
          <a:p>
            <a:pPr lvl="2"/>
            <a:r>
              <a:rPr lang="fr-FR" sz="1800">
                <a:latin typeface="Times New Roman" pitchFamily="18" charset="0"/>
                <a:cs typeface="Times New Roman" pitchFamily="18" charset="0"/>
              </a:rPr>
              <a:t>agrégation met en relation des instances (l’un des objets est englobé dans l’autre), la généralisation </a:t>
            </a: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endParaRPr lang="fr-FR"/>
          </a:p>
        </p:txBody>
      </p:sp>
      <p:sp>
        <p:nvSpPr>
          <p:cNvPr id="36867" name="Rectangle 3"/>
          <p:cNvSpPr>
            <a:spLocks noGrp="1" noChangeArrowheads="1"/>
          </p:cNvSpPr>
          <p:nvPr>
            <p:ph sz="quarter" idx="1"/>
          </p:nvPr>
        </p:nvSpPr>
        <p:spPr/>
        <p:txBody>
          <a:bodyPr>
            <a:normAutofit lnSpcReduction="10000"/>
          </a:bodyPr>
          <a:lstStyle/>
          <a:p>
            <a:pPr>
              <a:buFontTx/>
              <a:buNone/>
            </a:pPr>
            <a:r>
              <a:rPr lang="fr-FR" sz="2800">
                <a:latin typeface="Times New Roman" pitchFamily="18" charset="0"/>
              </a:rPr>
              <a:t>Agrégation</a:t>
            </a:r>
          </a:p>
          <a:p>
            <a:r>
              <a:rPr lang="fr-FR" sz="2000">
                <a:latin typeface="Times New Roman" pitchFamily="18" charset="0"/>
              </a:rPr>
              <a:t>Agrégation vs généralisation:</a:t>
            </a:r>
          </a:p>
          <a:p>
            <a:pPr lvl="1"/>
            <a:r>
              <a:rPr lang="fr-FR" sz="1800">
                <a:latin typeface="Times New Roman" pitchFamily="18" charset="0"/>
              </a:rPr>
              <a:t>Agrégation </a:t>
            </a:r>
            <a:r>
              <a:rPr lang="fr-FR" sz="1800">
                <a:latin typeface="Times New Roman" pitchFamily="18" charset="0"/>
                <a:cs typeface="Times New Roman" pitchFamily="18" charset="0"/>
              </a:rPr>
              <a:t>≠ Généralisation: </a:t>
            </a:r>
          </a:p>
          <a:p>
            <a:pPr lvl="2"/>
            <a:r>
              <a:rPr lang="fr-FR" sz="1600">
                <a:latin typeface="Times New Roman" pitchFamily="18" charset="0"/>
                <a:cs typeface="Times New Roman" pitchFamily="18" charset="0"/>
              </a:rPr>
              <a:t>agrégation (partie de) met en relation des instances (l’un des objets est englobé dans l’autre), </a:t>
            </a:r>
          </a:p>
          <a:p>
            <a:pPr lvl="2"/>
            <a:r>
              <a:rPr lang="fr-FR" sz="1600">
                <a:latin typeface="Times New Roman" pitchFamily="18" charset="0"/>
                <a:cs typeface="Times New Roman" pitchFamily="18" charset="0"/>
              </a:rPr>
              <a:t>la généralisation (sorte de, est un) met en relation des classes et constitue une façon de structurer la description d’un objet unique (un objet est à la fois instance de la superclasse et de la sous-classe).</a:t>
            </a:r>
          </a:p>
          <a:p>
            <a:r>
              <a:rPr lang="fr-FR" sz="2000">
                <a:latin typeface="Times New Roman" pitchFamily="18" charset="0"/>
                <a:cs typeface="Times New Roman" pitchFamily="18" charset="0"/>
              </a:rPr>
              <a:t>Agrégation récursive: </a:t>
            </a:r>
          </a:p>
          <a:p>
            <a:pPr lvl="1"/>
            <a:r>
              <a:rPr lang="fr-FR" sz="1800">
                <a:latin typeface="Times New Roman" pitchFamily="18" charset="0"/>
                <a:cs typeface="Times New Roman" pitchFamily="18" charset="0"/>
              </a:rPr>
              <a:t>Une agrégation peut être fixe (structure fixe): le nombre et le type des sous parties sont prédéfinis</a:t>
            </a:r>
          </a:p>
          <a:p>
            <a:pPr lvl="1"/>
            <a:r>
              <a:rPr lang="fr-FR" sz="1800">
                <a:latin typeface="Times New Roman" pitchFamily="18" charset="0"/>
                <a:cs typeface="Times New Roman" pitchFamily="18" charset="0"/>
              </a:rPr>
              <a:t>Variable: à un nombre fini de niveau mais le nombre des parties peut varier</a:t>
            </a:r>
          </a:p>
          <a:p>
            <a:pPr lvl="1"/>
            <a:r>
              <a:rPr lang="fr-FR" sz="1800">
                <a:latin typeface="Times New Roman" pitchFamily="18" charset="0"/>
                <a:cs typeface="Times New Roman" pitchFamily="18" charset="0"/>
              </a:rPr>
              <a:t>Récursive: contient directement ou indirectement une instance de la même sorte d’agrégat.</a:t>
            </a: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endParaRPr lang="fr-FR"/>
          </a:p>
        </p:txBody>
      </p:sp>
      <p:sp>
        <p:nvSpPr>
          <p:cNvPr id="37891" name="Rectangle 3"/>
          <p:cNvSpPr>
            <a:spLocks noGrp="1" noChangeArrowheads="1"/>
          </p:cNvSpPr>
          <p:nvPr>
            <p:ph sz="quarter" idx="1"/>
          </p:nvPr>
        </p:nvSpPr>
        <p:spPr>
          <a:xfrm>
            <a:off x="457200" y="1600200"/>
            <a:ext cx="8229600" cy="1612900"/>
          </a:xfrm>
        </p:spPr>
        <p:txBody>
          <a:bodyPr/>
          <a:lstStyle/>
          <a:p>
            <a:pPr>
              <a:buFontTx/>
              <a:buNone/>
            </a:pPr>
            <a:r>
              <a:rPr lang="fr-FR" sz="2000" b="1">
                <a:latin typeface="Times New Roman" pitchFamily="18" charset="0"/>
              </a:rPr>
              <a:t>Agrégation et Propagation des opérations</a:t>
            </a:r>
          </a:p>
          <a:p>
            <a:r>
              <a:rPr lang="fr-FR" sz="2000"/>
              <a:t>Application automatique d’une opération aux objets composants lorsque l’opération est appliquée à un agrégat. </a:t>
            </a:r>
          </a:p>
          <a:p>
            <a:r>
              <a:rPr lang="fr-FR" sz="2000"/>
              <a:t>Exemple</a:t>
            </a:r>
          </a:p>
        </p:txBody>
      </p:sp>
      <p:grpSp>
        <p:nvGrpSpPr>
          <p:cNvPr id="37896" name="Group 8"/>
          <p:cNvGrpSpPr>
            <a:grpSpLocks/>
          </p:cNvGrpSpPr>
          <p:nvPr/>
        </p:nvGrpSpPr>
        <p:grpSpPr bwMode="auto">
          <a:xfrm>
            <a:off x="468313" y="4221163"/>
            <a:ext cx="1439862" cy="1019175"/>
            <a:chOff x="295" y="2659"/>
            <a:chExt cx="907" cy="642"/>
          </a:xfrm>
        </p:grpSpPr>
        <p:sp>
          <p:nvSpPr>
            <p:cNvPr id="37892" name="Text Box 4"/>
            <p:cNvSpPr txBox="1">
              <a:spLocks noChangeArrowheads="1"/>
            </p:cNvSpPr>
            <p:nvPr/>
          </p:nvSpPr>
          <p:spPr bwMode="auto">
            <a:xfrm>
              <a:off x="295" y="2659"/>
              <a:ext cx="907" cy="237"/>
            </a:xfrm>
            <a:prstGeom prst="rect">
              <a:avLst/>
            </a:prstGeom>
            <a:noFill/>
            <a:ln w="9525">
              <a:solidFill>
                <a:schemeClr val="tx1"/>
              </a:solidFill>
              <a:miter lim="800000"/>
              <a:headEnd/>
              <a:tailEnd/>
            </a:ln>
            <a:effectLst/>
          </p:spPr>
          <p:txBody>
            <a:bodyPr>
              <a:spAutoFit/>
            </a:bodyPr>
            <a:lstStyle/>
            <a:p>
              <a:pPr algn="just">
                <a:spcBef>
                  <a:spcPct val="50000"/>
                </a:spcBef>
              </a:pPr>
              <a:r>
                <a:rPr lang="fr-FR"/>
                <a:t>Document</a:t>
              </a:r>
            </a:p>
          </p:txBody>
        </p:sp>
        <p:sp>
          <p:nvSpPr>
            <p:cNvPr id="37894" name="Text Box 6"/>
            <p:cNvSpPr txBox="1">
              <a:spLocks noChangeArrowheads="1"/>
            </p:cNvSpPr>
            <p:nvPr/>
          </p:nvSpPr>
          <p:spPr bwMode="auto">
            <a:xfrm>
              <a:off x="295" y="3064"/>
              <a:ext cx="907" cy="237"/>
            </a:xfrm>
            <a:prstGeom prst="rect">
              <a:avLst/>
            </a:prstGeom>
            <a:noFill/>
            <a:ln w="9525">
              <a:solidFill>
                <a:schemeClr val="tx1"/>
              </a:solidFill>
              <a:miter lim="800000"/>
              <a:headEnd/>
              <a:tailEnd/>
            </a:ln>
            <a:effectLst/>
          </p:spPr>
          <p:txBody>
            <a:bodyPr>
              <a:spAutoFit/>
            </a:bodyPr>
            <a:lstStyle/>
            <a:p>
              <a:pPr>
                <a:spcBef>
                  <a:spcPct val="50000"/>
                </a:spcBef>
              </a:pPr>
              <a:r>
                <a:rPr lang="fr-FR"/>
                <a:t>copier</a:t>
              </a:r>
            </a:p>
          </p:txBody>
        </p:sp>
        <p:sp>
          <p:nvSpPr>
            <p:cNvPr id="37895" name="Text Box 7"/>
            <p:cNvSpPr txBox="1">
              <a:spLocks noChangeArrowheads="1"/>
            </p:cNvSpPr>
            <p:nvPr/>
          </p:nvSpPr>
          <p:spPr bwMode="auto">
            <a:xfrm>
              <a:off x="295" y="2909"/>
              <a:ext cx="907" cy="160"/>
            </a:xfrm>
            <a:prstGeom prst="rect">
              <a:avLst/>
            </a:prstGeom>
            <a:noFill/>
            <a:ln w="9525">
              <a:solidFill>
                <a:schemeClr val="tx1"/>
              </a:solidFill>
              <a:miter lim="800000"/>
              <a:headEnd/>
              <a:tailEnd/>
            </a:ln>
            <a:effectLst/>
          </p:spPr>
          <p:txBody>
            <a:bodyPr>
              <a:spAutoFit/>
            </a:bodyPr>
            <a:lstStyle/>
            <a:p>
              <a:pPr>
                <a:spcBef>
                  <a:spcPct val="50000"/>
                </a:spcBef>
              </a:pPr>
              <a:endParaRPr lang="fr-FR" sz="1000"/>
            </a:p>
          </p:txBody>
        </p:sp>
      </p:grpSp>
      <p:grpSp>
        <p:nvGrpSpPr>
          <p:cNvPr id="37897" name="Group 9"/>
          <p:cNvGrpSpPr>
            <a:grpSpLocks/>
          </p:cNvGrpSpPr>
          <p:nvPr/>
        </p:nvGrpSpPr>
        <p:grpSpPr bwMode="auto">
          <a:xfrm>
            <a:off x="3621088" y="4221163"/>
            <a:ext cx="1439862" cy="1019175"/>
            <a:chOff x="295" y="2659"/>
            <a:chExt cx="907" cy="642"/>
          </a:xfrm>
        </p:grpSpPr>
        <p:sp>
          <p:nvSpPr>
            <p:cNvPr id="37898" name="Text Box 10"/>
            <p:cNvSpPr txBox="1">
              <a:spLocks noChangeArrowheads="1"/>
            </p:cNvSpPr>
            <p:nvPr/>
          </p:nvSpPr>
          <p:spPr bwMode="auto">
            <a:xfrm>
              <a:off x="295" y="2659"/>
              <a:ext cx="907" cy="237"/>
            </a:xfrm>
            <a:prstGeom prst="rect">
              <a:avLst/>
            </a:prstGeom>
            <a:noFill/>
            <a:ln w="9525">
              <a:solidFill>
                <a:schemeClr val="tx1"/>
              </a:solidFill>
              <a:miter lim="800000"/>
              <a:headEnd/>
              <a:tailEnd/>
            </a:ln>
            <a:effectLst/>
          </p:spPr>
          <p:txBody>
            <a:bodyPr>
              <a:spAutoFit/>
            </a:bodyPr>
            <a:lstStyle/>
            <a:p>
              <a:pPr>
                <a:spcBef>
                  <a:spcPct val="50000"/>
                </a:spcBef>
              </a:pPr>
              <a:r>
                <a:rPr lang="fr-FR"/>
                <a:t>Paragraphe</a:t>
              </a:r>
            </a:p>
          </p:txBody>
        </p:sp>
        <p:sp>
          <p:nvSpPr>
            <p:cNvPr id="37899" name="Text Box 11"/>
            <p:cNvSpPr txBox="1">
              <a:spLocks noChangeArrowheads="1"/>
            </p:cNvSpPr>
            <p:nvPr/>
          </p:nvSpPr>
          <p:spPr bwMode="auto">
            <a:xfrm>
              <a:off x="295" y="3064"/>
              <a:ext cx="907" cy="237"/>
            </a:xfrm>
            <a:prstGeom prst="rect">
              <a:avLst/>
            </a:prstGeom>
            <a:noFill/>
            <a:ln w="9525">
              <a:solidFill>
                <a:schemeClr val="tx1"/>
              </a:solidFill>
              <a:miter lim="800000"/>
              <a:headEnd/>
              <a:tailEnd/>
            </a:ln>
            <a:effectLst/>
          </p:spPr>
          <p:txBody>
            <a:bodyPr>
              <a:spAutoFit/>
            </a:bodyPr>
            <a:lstStyle/>
            <a:p>
              <a:pPr>
                <a:spcBef>
                  <a:spcPct val="50000"/>
                </a:spcBef>
              </a:pPr>
              <a:r>
                <a:rPr lang="fr-FR"/>
                <a:t>copier</a:t>
              </a:r>
            </a:p>
          </p:txBody>
        </p:sp>
        <p:sp>
          <p:nvSpPr>
            <p:cNvPr id="37900" name="Text Box 12"/>
            <p:cNvSpPr txBox="1">
              <a:spLocks noChangeArrowheads="1"/>
            </p:cNvSpPr>
            <p:nvPr/>
          </p:nvSpPr>
          <p:spPr bwMode="auto">
            <a:xfrm>
              <a:off x="295" y="2909"/>
              <a:ext cx="907" cy="160"/>
            </a:xfrm>
            <a:prstGeom prst="rect">
              <a:avLst/>
            </a:prstGeom>
            <a:noFill/>
            <a:ln w="9525">
              <a:solidFill>
                <a:schemeClr val="tx1"/>
              </a:solidFill>
              <a:miter lim="800000"/>
              <a:headEnd/>
              <a:tailEnd/>
            </a:ln>
            <a:effectLst/>
          </p:spPr>
          <p:txBody>
            <a:bodyPr>
              <a:spAutoFit/>
            </a:bodyPr>
            <a:lstStyle/>
            <a:p>
              <a:pPr>
                <a:spcBef>
                  <a:spcPct val="50000"/>
                </a:spcBef>
              </a:pPr>
              <a:endParaRPr lang="fr-FR" sz="1000"/>
            </a:p>
          </p:txBody>
        </p:sp>
      </p:grpSp>
      <p:grpSp>
        <p:nvGrpSpPr>
          <p:cNvPr id="37901" name="Group 13"/>
          <p:cNvGrpSpPr>
            <a:grpSpLocks/>
          </p:cNvGrpSpPr>
          <p:nvPr/>
        </p:nvGrpSpPr>
        <p:grpSpPr bwMode="auto">
          <a:xfrm>
            <a:off x="6775450" y="4221163"/>
            <a:ext cx="1439863" cy="1019175"/>
            <a:chOff x="295" y="2659"/>
            <a:chExt cx="907" cy="642"/>
          </a:xfrm>
        </p:grpSpPr>
        <p:sp>
          <p:nvSpPr>
            <p:cNvPr id="37902" name="Text Box 14"/>
            <p:cNvSpPr txBox="1">
              <a:spLocks noChangeArrowheads="1"/>
            </p:cNvSpPr>
            <p:nvPr/>
          </p:nvSpPr>
          <p:spPr bwMode="auto">
            <a:xfrm>
              <a:off x="295" y="2659"/>
              <a:ext cx="907" cy="237"/>
            </a:xfrm>
            <a:prstGeom prst="rect">
              <a:avLst/>
            </a:prstGeom>
            <a:noFill/>
            <a:ln w="9525">
              <a:solidFill>
                <a:schemeClr val="tx1"/>
              </a:solidFill>
              <a:miter lim="800000"/>
              <a:headEnd/>
              <a:tailEnd/>
            </a:ln>
            <a:effectLst/>
          </p:spPr>
          <p:txBody>
            <a:bodyPr>
              <a:spAutoFit/>
            </a:bodyPr>
            <a:lstStyle/>
            <a:p>
              <a:pPr>
                <a:spcBef>
                  <a:spcPct val="50000"/>
                </a:spcBef>
              </a:pPr>
              <a:r>
                <a:rPr lang="fr-FR"/>
                <a:t>Caractère</a:t>
              </a:r>
            </a:p>
          </p:txBody>
        </p:sp>
        <p:sp>
          <p:nvSpPr>
            <p:cNvPr id="37903" name="Text Box 15"/>
            <p:cNvSpPr txBox="1">
              <a:spLocks noChangeArrowheads="1"/>
            </p:cNvSpPr>
            <p:nvPr/>
          </p:nvSpPr>
          <p:spPr bwMode="auto">
            <a:xfrm>
              <a:off x="295" y="3064"/>
              <a:ext cx="907" cy="237"/>
            </a:xfrm>
            <a:prstGeom prst="rect">
              <a:avLst/>
            </a:prstGeom>
            <a:noFill/>
            <a:ln w="9525">
              <a:solidFill>
                <a:schemeClr val="tx1"/>
              </a:solidFill>
              <a:miter lim="800000"/>
              <a:headEnd/>
              <a:tailEnd/>
            </a:ln>
            <a:effectLst/>
          </p:spPr>
          <p:txBody>
            <a:bodyPr>
              <a:spAutoFit/>
            </a:bodyPr>
            <a:lstStyle/>
            <a:p>
              <a:pPr>
                <a:spcBef>
                  <a:spcPct val="50000"/>
                </a:spcBef>
              </a:pPr>
              <a:r>
                <a:rPr lang="fr-FR"/>
                <a:t>copier</a:t>
              </a:r>
            </a:p>
          </p:txBody>
        </p:sp>
        <p:sp>
          <p:nvSpPr>
            <p:cNvPr id="37904" name="Text Box 16"/>
            <p:cNvSpPr txBox="1">
              <a:spLocks noChangeArrowheads="1"/>
            </p:cNvSpPr>
            <p:nvPr/>
          </p:nvSpPr>
          <p:spPr bwMode="auto">
            <a:xfrm>
              <a:off x="295" y="2909"/>
              <a:ext cx="907" cy="160"/>
            </a:xfrm>
            <a:prstGeom prst="rect">
              <a:avLst/>
            </a:prstGeom>
            <a:noFill/>
            <a:ln w="9525">
              <a:solidFill>
                <a:schemeClr val="tx1"/>
              </a:solidFill>
              <a:miter lim="800000"/>
              <a:headEnd/>
              <a:tailEnd/>
            </a:ln>
            <a:effectLst/>
          </p:spPr>
          <p:txBody>
            <a:bodyPr>
              <a:spAutoFit/>
            </a:bodyPr>
            <a:lstStyle/>
            <a:p>
              <a:pPr>
                <a:spcBef>
                  <a:spcPct val="50000"/>
                </a:spcBef>
              </a:pPr>
              <a:endParaRPr lang="fr-FR" sz="1000"/>
            </a:p>
          </p:txBody>
        </p:sp>
      </p:grpSp>
      <p:grpSp>
        <p:nvGrpSpPr>
          <p:cNvPr id="37907" name="Group 19"/>
          <p:cNvGrpSpPr>
            <a:grpSpLocks/>
          </p:cNvGrpSpPr>
          <p:nvPr/>
        </p:nvGrpSpPr>
        <p:grpSpPr bwMode="auto">
          <a:xfrm>
            <a:off x="1908175" y="4724400"/>
            <a:ext cx="1693863" cy="217488"/>
            <a:chOff x="1202" y="2976"/>
            <a:chExt cx="1067" cy="137"/>
          </a:xfrm>
        </p:grpSpPr>
        <p:sp>
          <p:nvSpPr>
            <p:cNvPr id="37905" name="AutoShape 17"/>
            <p:cNvSpPr>
              <a:spLocks noChangeArrowheads="1"/>
            </p:cNvSpPr>
            <p:nvPr/>
          </p:nvSpPr>
          <p:spPr bwMode="auto">
            <a:xfrm>
              <a:off x="1202" y="2976"/>
              <a:ext cx="181" cy="137"/>
            </a:xfrm>
            <a:prstGeom prst="diamond">
              <a:avLst/>
            </a:prstGeom>
            <a:noFill/>
            <a:ln w="9525">
              <a:solidFill>
                <a:schemeClr val="tx1"/>
              </a:solidFill>
              <a:miter lim="800000"/>
              <a:headEnd/>
              <a:tailEnd/>
            </a:ln>
            <a:effectLst/>
          </p:spPr>
          <p:txBody>
            <a:bodyPr wrap="none" anchor="ctr"/>
            <a:lstStyle/>
            <a:p>
              <a:endParaRPr lang="fr-FR"/>
            </a:p>
          </p:txBody>
        </p:sp>
        <p:sp>
          <p:nvSpPr>
            <p:cNvPr id="37906" name="Line 18"/>
            <p:cNvSpPr>
              <a:spLocks noChangeShapeType="1"/>
            </p:cNvSpPr>
            <p:nvPr/>
          </p:nvSpPr>
          <p:spPr bwMode="auto">
            <a:xfrm>
              <a:off x="1362" y="3043"/>
              <a:ext cx="907" cy="0"/>
            </a:xfrm>
            <a:prstGeom prst="line">
              <a:avLst/>
            </a:prstGeom>
            <a:noFill/>
            <a:ln w="9525">
              <a:solidFill>
                <a:schemeClr val="tx1"/>
              </a:solidFill>
              <a:round/>
              <a:headEnd/>
              <a:tailEnd/>
            </a:ln>
            <a:effectLst/>
          </p:spPr>
          <p:txBody>
            <a:bodyPr/>
            <a:lstStyle/>
            <a:p>
              <a:endParaRPr lang="fr-FR"/>
            </a:p>
          </p:txBody>
        </p:sp>
      </p:grpSp>
      <p:grpSp>
        <p:nvGrpSpPr>
          <p:cNvPr id="37908" name="Group 20"/>
          <p:cNvGrpSpPr>
            <a:grpSpLocks/>
          </p:cNvGrpSpPr>
          <p:nvPr/>
        </p:nvGrpSpPr>
        <p:grpSpPr bwMode="auto">
          <a:xfrm>
            <a:off x="5076825" y="4652963"/>
            <a:ext cx="1693863" cy="217487"/>
            <a:chOff x="1202" y="2976"/>
            <a:chExt cx="1067" cy="137"/>
          </a:xfrm>
        </p:grpSpPr>
        <p:sp>
          <p:nvSpPr>
            <p:cNvPr id="37909" name="AutoShape 21"/>
            <p:cNvSpPr>
              <a:spLocks noChangeArrowheads="1"/>
            </p:cNvSpPr>
            <p:nvPr/>
          </p:nvSpPr>
          <p:spPr bwMode="auto">
            <a:xfrm>
              <a:off x="1202" y="2976"/>
              <a:ext cx="181" cy="137"/>
            </a:xfrm>
            <a:prstGeom prst="diamond">
              <a:avLst/>
            </a:prstGeom>
            <a:noFill/>
            <a:ln w="9525">
              <a:solidFill>
                <a:schemeClr val="tx1"/>
              </a:solidFill>
              <a:miter lim="800000"/>
              <a:headEnd/>
              <a:tailEnd/>
            </a:ln>
            <a:effectLst/>
          </p:spPr>
          <p:txBody>
            <a:bodyPr wrap="none" anchor="ctr"/>
            <a:lstStyle/>
            <a:p>
              <a:endParaRPr lang="fr-FR"/>
            </a:p>
          </p:txBody>
        </p:sp>
        <p:sp>
          <p:nvSpPr>
            <p:cNvPr id="37910" name="Line 22"/>
            <p:cNvSpPr>
              <a:spLocks noChangeShapeType="1"/>
            </p:cNvSpPr>
            <p:nvPr/>
          </p:nvSpPr>
          <p:spPr bwMode="auto">
            <a:xfrm>
              <a:off x="1362" y="3043"/>
              <a:ext cx="907" cy="0"/>
            </a:xfrm>
            <a:prstGeom prst="line">
              <a:avLst/>
            </a:prstGeom>
            <a:noFill/>
            <a:ln w="9525">
              <a:solidFill>
                <a:schemeClr val="tx1"/>
              </a:solidFill>
              <a:round/>
              <a:headEnd/>
              <a:tailEnd/>
            </a:ln>
            <a:effectLst/>
          </p:spPr>
          <p:txBody>
            <a:bodyPr/>
            <a:lstStyle/>
            <a:p>
              <a:endParaRPr lang="fr-FR"/>
            </a:p>
          </p:txBody>
        </p:sp>
      </p:grpSp>
      <p:grpSp>
        <p:nvGrpSpPr>
          <p:cNvPr id="37913" name="Group 25"/>
          <p:cNvGrpSpPr>
            <a:grpSpLocks/>
          </p:cNvGrpSpPr>
          <p:nvPr/>
        </p:nvGrpSpPr>
        <p:grpSpPr bwMode="auto">
          <a:xfrm>
            <a:off x="2339975" y="4214813"/>
            <a:ext cx="936625" cy="366712"/>
            <a:chOff x="1386" y="2566"/>
            <a:chExt cx="590" cy="231"/>
          </a:xfrm>
        </p:grpSpPr>
        <p:sp>
          <p:nvSpPr>
            <p:cNvPr id="37911" name="Line 23"/>
            <p:cNvSpPr>
              <a:spLocks noChangeShapeType="1"/>
            </p:cNvSpPr>
            <p:nvPr/>
          </p:nvSpPr>
          <p:spPr bwMode="auto">
            <a:xfrm>
              <a:off x="1429" y="2795"/>
              <a:ext cx="408" cy="0"/>
            </a:xfrm>
            <a:prstGeom prst="line">
              <a:avLst/>
            </a:prstGeom>
            <a:noFill/>
            <a:ln w="9525">
              <a:solidFill>
                <a:schemeClr val="tx1"/>
              </a:solidFill>
              <a:round/>
              <a:headEnd/>
              <a:tailEnd type="triangle" w="med" len="med"/>
            </a:ln>
            <a:effectLst/>
          </p:spPr>
          <p:txBody>
            <a:bodyPr/>
            <a:lstStyle/>
            <a:p>
              <a:endParaRPr lang="fr-FR"/>
            </a:p>
          </p:txBody>
        </p:sp>
        <p:sp>
          <p:nvSpPr>
            <p:cNvPr id="37912" name="Text Box 24"/>
            <p:cNvSpPr txBox="1">
              <a:spLocks noChangeArrowheads="1"/>
            </p:cNvSpPr>
            <p:nvPr/>
          </p:nvSpPr>
          <p:spPr bwMode="auto">
            <a:xfrm>
              <a:off x="1386" y="2566"/>
              <a:ext cx="590" cy="231"/>
            </a:xfrm>
            <a:prstGeom prst="rect">
              <a:avLst/>
            </a:prstGeom>
            <a:noFill/>
            <a:ln w="9525">
              <a:noFill/>
              <a:miter lim="800000"/>
              <a:headEnd/>
              <a:tailEnd/>
            </a:ln>
            <a:effectLst/>
          </p:spPr>
          <p:txBody>
            <a:bodyPr>
              <a:spAutoFit/>
            </a:bodyPr>
            <a:lstStyle/>
            <a:p>
              <a:pPr>
                <a:spcBef>
                  <a:spcPct val="50000"/>
                </a:spcBef>
              </a:pPr>
              <a:r>
                <a:rPr lang="fr-FR"/>
                <a:t>copier</a:t>
              </a:r>
            </a:p>
          </p:txBody>
        </p:sp>
      </p:grpSp>
      <p:grpSp>
        <p:nvGrpSpPr>
          <p:cNvPr id="37914" name="Group 26"/>
          <p:cNvGrpSpPr>
            <a:grpSpLocks/>
          </p:cNvGrpSpPr>
          <p:nvPr/>
        </p:nvGrpSpPr>
        <p:grpSpPr bwMode="auto">
          <a:xfrm>
            <a:off x="5507038" y="4149725"/>
            <a:ext cx="936625" cy="366713"/>
            <a:chOff x="1386" y="2566"/>
            <a:chExt cx="590" cy="231"/>
          </a:xfrm>
        </p:grpSpPr>
        <p:sp>
          <p:nvSpPr>
            <p:cNvPr id="37915" name="Line 27"/>
            <p:cNvSpPr>
              <a:spLocks noChangeShapeType="1"/>
            </p:cNvSpPr>
            <p:nvPr/>
          </p:nvSpPr>
          <p:spPr bwMode="auto">
            <a:xfrm>
              <a:off x="1429" y="2795"/>
              <a:ext cx="408" cy="0"/>
            </a:xfrm>
            <a:prstGeom prst="line">
              <a:avLst/>
            </a:prstGeom>
            <a:noFill/>
            <a:ln w="9525">
              <a:solidFill>
                <a:schemeClr val="tx1"/>
              </a:solidFill>
              <a:round/>
              <a:headEnd/>
              <a:tailEnd type="triangle" w="med" len="med"/>
            </a:ln>
            <a:effectLst/>
          </p:spPr>
          <p:txBody>
            <a:bodyPr/>
            <a:lstStyle/>
            <a:p>
              <a:endParaRPr lang="fr-FR"/>
            </a:p>
          </p:txBody>
        </p:sp>
        <p:sp>
          <p:nvSpPr>
            <p:cNvPr id="37916" name="Text Box 28"/>
            <p:cNvSpPr txBox="1">
              <a:spLocks noChangeArrowheads="1"/>
            </p:cNvSpPr>
            <p:nvPr/>
          </p:nvSpPr>
          <p:spPr bwMode="auto">
            <a:xfrm>
              <a:off x="1386" y="2566"/>
              <a:ext cx="590" cy="231"/>
            </a:xfrm>
            <a:prstGeom prst="rect">
              <a:avLst/>
            </a:prstGeom>
            <a:noFill/>
            <a:ln w="9525">
              <a:noFill/>
              <a:miter lim="800000"/>
              <a:headEnd/>
              <a:tailEnd/>
            </a:ln>
            <a:effectLst/>
          </p:spPr>
          <p:txBody>
            <a:bodyPr>
              <a:spAutoFit/>
            </a:bodyPr>
            <a:lstStyle/>
            <a:p>
              <a:pPr>
                <a:spcBef>
                  <a:spcPct val="50000"/>
                </a:spcBef>
              </a:pPr>
              <a:r>
                <a:rPr lang="fr-FR"/>
                <a:t>copier</a:t>
              </a:r>
            </a:p>
          </p:txBody>
        </p:sp>
      </p:gr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endParaRPr lang="fr-FR"/>
          </a:p>
        </p:txBody>
      </p:sp>
      <p:sp>
        <p:nvSpPr>
          <p:cNvPr id="32771" name="Rectangle 3"/>
          <p:cNvSpPr>
            <a:spLocks noGrp="1" noChangeArrowheads="1"/>
          </p:cNvSpPr>
          <p:nvPr>
            <p:ph sz="quarter" idx="1"/>
          </p:nvPr>
        </p:nvSpPr>
        <p:spPr/>
        <p:txBody>
          <a:bodyPr/>
          <a:lstStyle/>
          <a:p>
            <a:pPr>
              <a:lnSpc>
                <a:spcPct val="80000"/>
              </a:lnSpc>
              <a:buFontTx/>
              <a:buNone/>
            </a:pPr>
            <a:r>
              <a:rPr lang="fr-FR" sz="2000">
                <a:latin typeface="Times New Roman" pitchFamily="18" charset="0"/>
              </a:rPr>
              <a:t>Généralisation et Héritage</a:t>
            </a:r>
          </a:p>
          <a:p>
            <a:pPr>
              <a:lnSpc>
                <a:spcPct val="80000"/>
              </a:lnSpc>
            </a:pPr>
            <a:r>
              <a:rPr lang="fr-FR" sz="2000">
                <a:latin typeface="Times New Roman" pitchFamily="18" charset="0"/>
              </a:rPr>
              <a:t>Abstraction permettant de partager les points communs entre les classes tout en préservant leurs différences.</a:t>
            </a:r>
          </a:p>
          <a:p>
            <a:pPr>
              <a:lnSpc>
                <a:spcPct val="80000"/>
              </a:lnSpc>
            </a:pPr>
            <a:r>
              <a:rPr lang="fr-FR" sz="2000">
                <a:latin typeface="Times New Roman" pitchFamily="18" charset="0"/>
              </a:rPr>
              <a:t>Généralisation: relation entre une classe et une ou plusieurs versions affinées de la même classe. « est un »</a:t>
            </a:r>
          </a:p>
          <a:p>
            <a:pPr lvl="1">
              <a:lnSpc>
                <a:spcPct val="80000"/>
              </a:lnSpc>
            </a:pPr>
            <a:r>
              <a:rPr lang="fr-FR" sz="1800">
                <a:latin typeface="Times New Roman" pitchFamily="18" charset="0"/>
              </a:rPr>
              <a:t>Classe de base: super-classe</a:t>
            </a:r>
          </a:p>
          <a:p>
            <a:pPr lvl="1">
              <a:lnSpc>
                <a:spcPct val="80000"/>
              </a:lnSpc>
            </a:pPr>
            <a:r>
              <a:rPr lang="fr-FR" sz="1800">
                <a:latin typeface="Times New Roman" pitchFamily="18" charset="0"/>
              </a:rPr>
              <a:t>Version(s) affinée(s): sous-classe(s)</a:t>
            </a:r>
          </a:p>
          <a:p>
            <a:pPr>
              <a:lnSpc>
                <a:spcPct val="80000"/>
              </a:lnSpc>
            </a:pPr>
            <a:r>
              <a:rPr lang="fr-FR" sz="2000">
                <a:latin typeface="Times New Roman" pitchFamily="18" charset="0"/>
              </a:rPr>
              <a:t>Les opérations et attributs communs à un groupe de sous-classes sont liée à la super-classe et partagé par chaque sous-classe: chaque sous-classe hérite de sa super-classe</a:t>
            </a:r>
          </a:p>
          <a:p>
            <a:pPr>
              <a:lnSpc>
                <a:spcPct val="80000"/>
              </a:lnSpc>
            </a:pPr>
            <a:r>
              <a:rPr lang="fr-FR" sz="2000">
                <a:latin typeface="Times New Roman" pitchFamily="18" charset="0"/>
              </a:rPr>
              <a:t>Héritage: mécanisme de partage d’attributs et d’opérations  fondée sur la relation de généralisation.</a:t>
            </a:r>
          </a:p>
          <a:p>
            <a:pPr>
              <a:lnSpc>
                <a:spcPct val="80000"/>
              </a:lnSpc>
            </a:pPr>
            <a:r>
              <a:rPr lang="fr-FR" sz="2000">
                <a:latin typeface="Times New Roman" pitchFamily="18" charset="0"/>
              </a:rPr>
              <a:t>Généralisation et spécialisation sont deux point de vues différents d’une même relation. La superclasse généralise les sous classes. Ces dernières spécialisent la superclasse</a:t>
            </a: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endParaRPr lang="fr-FR"/>
          </a:p>
        </p:txBody>
      </p:sp>
      <p:sp>
        <p:nvSpPr>
          <p:cNvPr id="33795" name="Rectangle 3"/>
          <p:cNvSpPr>
            <a:spLocks noGrp="1" noChangeArrowheads="1"/>
          </p:cNvSpPr>
          <p:nvPr>
            <p:ph sz="quarter" idx="1"/>
          </p:nvPr>
        </p:nvSpPr>
        <p:spPr/>
        <p:txBody>
          <a:bodyPr/>
          <a:lstStyle/>
          <a:p>
            <a:pPr>
              <a:buFontTx/>
              <a:buNone/>
            </a:pPr>
            <a:r>
              <a:rPr lang="fr-FR" sz="2400">
                <a:latin typeface="Times New Roman" pitchFamily="18" charset="0"/>
              </a:rPr>
              <a:t>Généralisation et Héritage</a:t>
            </a:r>
          </a:p>
          <a:p>
            <a:r>
              <a:rPr lang="fr-FR" sz="2400">
                <a:latin typeface="Times New Roman" pitchFamily="18" charset="0"/>
              </a:rPr>
              <a:t>Héritage </a:t>
            </a:r>
            <a:r>
              <a:rPr lang="fr-FR" sz="2400">
                <a:latin typeface="Times New Roman" pitchFamily="18" charset="0"/>
                <a:sym typeface="Wingdings" pitchFamily="2" charset="2"/>
              </a:rPr>
              <a:t> réutilisation</a:t>
            </a:r>
          </a:p>
          <a:p>
            <a:r>
              <a:rPr lang="fr-FR" sz="2400">
                <a:latin typeface="Times New Roman" pitchFamily="18" charset="0"/>
                <a:sym typeface="Wingdings" pitchFamily="2" charset="2"/>
              </a:rPr>
              <a:t>Une sous-classe spécialise une super-classe en:</a:t>
            </a:r>
          </a:p>
          <a:p>
            <a:pPr lvl="1"/>
            <a:r>
              <a:rPr lang="fr-FR" sz="2000">
                <a:latin typeface="Times New Roman" pitchFamily="18" charset="0"/>
              </a:rPr>
              <a:t>Ajoutant des attributs ou des méthodes;</a:t>
            </a:r>
          </a:p>
          <a:p>
            <a:pPr lvl="1"/>
            <a:r>
              <a:rPr lang="fr-FR" sz="2000">
                <a:latin typeface="Times New Roman" pitchFamily="18" charset="0"/>
              </a:rPr>
              <a:t>Redéfinissant des propriétés : définir une propriété portant le même nom qu’une « super-propriété » qui affine et remplace cette dernière.</a:t>
            </a:r>
          </a:p>
          <a:p>
            <a:pPr lvl="2"/>
            <a:r>
              <a:rPr lang="fr-FR" sz="1800">
                <a:latin typeface="Times New Roman" pitchFamily="18" charset="0"/>
              </a:rPr>
              <a:t>Affiner la spécification d’une propriété;</a:t>
            </a:r>
          </a:p>
          <a:p>
            <a:pPr lvl="2"/>
            <a:r>
              <a:rPr lang="fr-FR" sz="1800">
                <a:latin typeface="Times New Roman" pitchFamily="18" charset="0"/>
              </a:rPr>
              <a:t>Obtenir de meilleures performances</a:t>
            </a:r>
          </a:p>
          <a:p>
            <a:pPr lvl="1"/>
            <a:r>
              <a:rPr lang="fr-FR" sz="2000">
                <a:latin typeface="Times New Roman" pitchFamily="18" charset="0"/>
              </a:rPr>
              <a:t>Redéfinition des valeurs par défaut des attributs et les méthodes mais non la signature ou la forme d’une propriété.</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fr-FR">
                <a:latin typeface="Times New Roman" pitchFamily="18" charset="0"/>
              </a:rPr>
              <a:t>Caractéristiques de L’OO</a:t>
            </a:r>
          </a:p>
        </p:txBody>
      </p:sp>
      <p:sp>
        <p:nvSpPr>
          <p:cNvPr id="8195" name="Rectangle 3"/>
          <p:cNvSpPr>
            <a:spLocks noGrp="1" noChangeArrowheads="1"/>
          </p:cNvSpPr>
          <p:nvPr>
            <p:ph sz="quarter" idx="1"/>
          </p:nvPr>
        </p:nvSpPr>
        <p:spPr/>
        <p:txBody>
          <a:bodyPr/>
          <a:lstStyle/>
          <a:p>
            <a:pPr>
              <a:lnSpc>
                <a:spcPct val="90000"/>
              </a:lnSpc>
              <a:buFontTx/>
              <a:buNone/>
            </a:pPr>
            <a:r>
              <a:rPr lang="fr-FR" sz="2400" b="1">
                <a:latin typeface="Times New Roman" pitchFamily="18" charset="0"/>
              </a:rPr>
              <a:t>Identité</a:t>
            </a:r>
            <a:r>
              <a:rPr lang="fr-FR" sz="2400">
                <a:latin typeface="Times New Roman" pitchFamily="18" charset="0"/>
              </a:rPr>
              <a:t> : </a:t>
            </a:r>
          </a:p>
          <a:p>
            <a:pPr>
              <a:lnSpc>
                <a:spcPct val="90000"/>
              </a:lnSpc>
            </a:pPr>
            <a:r>
              <a:rPr lang="fr-FR" sz="2400">
                <a:latin typeface="Times New Roman" pitchFamily="18" charset="0"/>
              </a:rPr>
              <a:t>Chaque objet possède sa propre identité indépendante du contenu de l’objet </a:t>
            </a:r>
          </a:p>
          <a:p>
            <a:pPr>
              <a:lnSpc>
                <a:spcPct val="90000"/>
              </a:lnSpc>
              <a:buFontTx/>
              <a:buNone/>
            </a:pPr>
            <a:endParaRPr lang="fr-FR" sz="2400">
              <a:latin typeface="Times New Roman" pitchFamily="18" charset="0"/>
            </a:endParaRPr>
          </a:p>
          <a:p>
            <a:pPr>
              <a:lnSpc>
                <a:spcPct val="90000"/>
              </a:lnSpc>
            </a:pPr>
            <a:r>
              <a:rPr lang="fr-FR" sz="2400">
                <a:latin typeface="Times New Roman" pitchFamily="18" charset="0"/>
              </a:rPr>
              <a:t>permet la création de collection d’objets comme des répertoire qui,contiennent des fichiers et d’autres répertoire</a:t>
            </a:r>
          </a:p>
          <a:p>
            <a:pPr>
              <a:lnSpc>
                <a:spcPct val="90000"/>
              </a:lnSpc>
              <a:buFontTx/>
              <a:buNone/>
            </a:pPr>
            <a:endParaRPr lang="fr-FR" sz="2400">
              <a:latin typeface="Times New Roman" pitchFamily="18" charset="0"/>
            </a:endParaRPr>
          </a:p>
          <a:p>
            <a:pPr>
              <a:lnSpc>
                <a:spcPct val="90000"/>
              </a:lnSpc>
            </a:pPr>
            <a:r>
              <a:rPr lang="fr-FR" sz="2400">
                <a:latin typeface="Times New Roman" pitchFamily="18" charset="0"/>
              </a:rPr>
              <a:t>peut être implémentée de plusieurs façons et ne relève pas en général de la responsabilité du programmeur : adresse, indice dans un tableau, ou valeur unique d’un attribut.</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endParaRPr lang="fr-FR"/>
          </a:p>
        </p:txBody>
      </p:sp>
      <p:sp>
        <p:nvSpPr>
          <p:cNvPr id="38915" name="Rectangle 3"/>
          <p:cNvSpPr>
            <a:spLocks noGrp="1" noChangeArrowheads="1"/>
          </p:cNvSpPr>
          <p:nvPr>
            <p:ph sz="quarter" idx="1"/>
          </p:nvPr>
        </p:nvSpPr>
        <p:spPr/>
        <p:txBody>
          <a:bodyPr/>
          <a:lstStyle/>
          <a:p>
            <a:pPr>
              <a:buFontTx/>
              <a:buNone/>
            </a:pPr>
            <a:r>
              <a:rPr lang="fr-FR" sz="2400">
                <a:latin typeface="Times New Roman" pitchFamily="18" charset="0"/>
              </a:rPr>
              <a:t>Généralisation : extension et restriction</a:t>
            </a:r>
          </a:p>
          <a:p>
            <a:r>
              <a:rPr lang="fr-FR" sz="2400">
                <a:latin typeface="Times New Roman" pitchFamily="18" charset="0"/>
              </a:rPr>
              <a:t>Une instance d’une classe est une instance de tous les ancêtres de la classe </a:t>
            </a:r>
            <a:r>
              <a:rPr lang="fr-FR" sz="2400">
                <a:latin typeface="Times New Roman" pitchFamily="18" charset="0"/>
                <a:sym typeface="Wingdings" pitchFamily="2" charset="2"/>
              </a:rPr>
              <a:t> toutes les caractéristiques des classes ancêtres doivent s’appliquer aux instances de la sous-classe. </a:t>
            </a:r>
          </a:p>
          <a:p>
            <a:r>
              <a:rPr lang="fr-FR" sz="2400">
                <a:latin typeface="Times New Roman" pitchFamily="18" charset="0"/>
                <a:sym typeface="Wingdings" pitchFamily="2" charset="2"/>
              </a:rPr>
              <a:t>Une classe descendante ne peut pas omettre ou supprimer un attribut ancêtre car ses instances ne seraient pas vraiment des instances de l’ancêtre.</a:t>
            </a:r>
          </a:p>
          <a:p>
            <a:r>
              <a:rPr lang="fr-FR" sz="2400">
                <a:latin typeface="Times New Roman" pitchFamily="18" charset="0"/>
                <a:sym typeface="Wingdings" pitchFamily="2" charset="2"/>
              </a:rPr>
              <a:t>Les opérations sur une classe ancêtre doivent s’appliquer sur toutes les classes descendantes. Une sous-classe peut ré implémenter une opération mais ne peut pas changer le protocole externe.  </a:t>
            </a:r>
            <a:r>
              <a:rPr lang="fr-FR" sz="2400">
                <a:latin typeface="Times New Roman" pitchFamily="18" charset="0"/>
              </a:rPr>
              <a:t> </a:t>
            </a: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endParaRPr lang="fr-FR"/>
          </a:p>
        </p:txBody>
      </p:sp>
      <p:sp>
        <p:nvSpPr>
          <p:cNvPr id="39939" name="Rectangle 3"/>
          <p:cNvSpPr>
            <a:spLocks noGrp="1" noChangeArrowheads="1"/>
          </p:cNvSpPr>
          <p:nvPr>
            <p:ph sz="quarter" idx="1"/>
          </p:nvPr>
        </p:nvSpPr>
        <p:spPr/>
        <p:txBody>
          <a:bodyPr/>
          <a:lstStyle/>
          <a:p>
            <a:pPr>
              <a:buFontTx/>
              <a:buNone/>
            </a:pPr>
            <a:r>
              <a:rPr lang="fr-FR" sz="2400">
                <a:latin typeface="Times New Roman" pitchFamily="18" charset="0"/>
              </a:rPr>
              <a:t>Généralisation : extension et restriction</a:t>
            </a:r>
          </a:p>
          <a:p>
            <a:r>
              <a:rPr lang="fr-FR" sz="2400">
                <a:latin typeface="Times New Roman" pitchFamily="18" charset="0"/>
              </a:rPr>
              <a:t>Extension : une sous-classe peut ajouter de nouvelles propriétés (attributs et/ou méthodes)</a:t>
            </a:r>
          </a:p>
          <a:p>
            <a:r>
              <a:rPr lang="fr-FR" sz="2400">
                <a:latin typeface="Times New Roman" pitchFamily="18" charset="0"/>
              </a:rPr>
              <a:t>Restriction: une sous-classe peut restreindre les attributs ancêtres. </a:t>
            </a:r>
          </a:p>
          <a:p>
            <a:pPr lvl="1"/>
            <a:r>
              <a:rPr lang="fr-FR" sz="2000">
                <a:latin typeface="Times New Roman" pitchFamily="18" charset="0"/>
              </a:rPr>
              <a:t>Par exemple un cercle est une ellipse dont le petit axe et le grand axe sont égaux. </a:t>
            </a:r>
          </a:p>
          <a:p>
            <a:endParaRPr lang="fr-FR" sz="2400">
              <a:latin typeface="Times New Roman" pitchFamily="18" charset="0"/>
            </a:endParaRP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endParaRPr lang="fr-FR"/>
          </a:p>
        </p:txBody>
      </p:sp>
      <p:sp>
        <p:nvSpPr>
          <p:cNvPr id="40963" name="Rectangle 3"/>
          <p:cNvSpPr>
            <a:spLocks noGrp="1" noChangeArrowheads="1"/>
          </p:cNvSpPr>
          <p:nvPr>
            <p:ph sz="quarter" idx="1"/>
          </p:nvPr>
        </p:nvSpPr>
        <p:spPr/>
        <p:txBody>
          <a:bodyPr>
            <a:normAutofit lnSpcReduction="10000"/>
          </a:bodyPr>
          <a:lstStyle/>
          <a:p>
            <a:pPr>
              <a:buFontTx/>
              <a:buNone/>
            </a:pPr>
            <a:r>
              <a:rPr lang="fr-FR" sz="2400">
                <a:latin typeface="Times New Roman" pitchFamily="18" charset="0"/>
              </a:rPr>
              <a:t>Généralisation : Opérations redéfinies</a:t>
            </a:r>
          </a:p>
          <a:p>
            <a:r>
              <a:rPr lang="fr-FR" sz="2400">
                <a:latin typeface="Times New Roman" pitchFamily="18" charset="0"/>
              </a:rPr>
              <a:t>On procède à une redéfinition pour les raisons suivantes:</a:t>
            </a:r>
          </a:p>
          <a:p>
            <a:pPr lvl="1"/>
            <a:r>
              <a:rPr lang="fr-FR" sz="2000">
                <a:latin typeface="Times New Roman" pitchFamily="18" charset="0"/>
              </a:rPr>
              <a:t>Redéfinir pour étendre: même opération que celle héritée mais modification du comportement pour tenir compte par exemple de nouveaux attributs;</a:t>
            </a:r>
          </a:p>
          <a:p>
            <a:pPr lvl="1"/>
            <a:r>
              <a:rPr lang="fr-FR" sz="2000">
                <a:latin typeface="Times New Roman" pitchFamily="18" charset="0"/>
              </a:rPr>
              <a:t>Redéfinir pour restreindre: la nouvelle opération restreint le protocole par exemple en réduisant le type des arguments pour conserver l’opération héritée dans les limites de la classe. </a:t>
            </a:r>
          </a:p>
          <a:p>
            <a:pPr lvl="1"/>
            <a:r>
              <a:rPr lang="fr-FR" sz="2000">
                <a:latin typeface="Times New Roman" pitchFamily="18" charset="0"/>
              </a:rPr>
              <a:t>Redéfinir pour optimiser: tirer avantage des contraintes imposées par une restriction pour améliorer le code de l’opération</a:t>
            </a:r>
          </a:p>
          <a:p>
            <a:pPr lvl="1"/>
            <a:r>
              <a:rPr lang="fr-FR" sz="2000">
                <a:latin typeface="Times New Roman" pitchFamily="18" charset="0"/>
              </a:rPr>
              <a:t>Redéfinir pour raisons pratiques: pratique non recommandée consistant à rechercher une classe C similaire à la nouvelle classe C’, à hériter de C et à redéfinir les méthodes de C non opportunes pour C’. </a:t>
            </a: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endParaRPr lang="fr-FR"/>
          </a:p>
        </p:txBody>
      </p:sp>
      <p:sp>
        <p:nvSpPr>
          <p:cNvPr id="41987" name="Rectangle 3"/>
          <p:cNvSpPr>
            <a:spLocks noGrp="1" noChangeArrowheads="1"/>
          </p:cNvSpPr>
          <p:nvPr>
            <p:ph sz="quarter" idx="1"/>
          </p:nvPr>
        </p:nvSpPr>
        <p:spPr/>
        <p:txBody>
          <a:bodyPr/>
          <a:lstStyle/>
          <a:p>
            <a:pPr>
              <a:buFontTx/>
              <a:buNone/>
            </a:pPr>
            <a:r>
              <a:rPr lang="fr-FR" sz="2400">
                <a:latin typeface="Times New Roman" pitchFamily="18" charset="0"/>
              </a:rPr>
              <a:t>Généralisation : Opérations redéfinies</a:t>
            </a:r>
          </a:p>
          <a:p>
            <a:r>
              <a:rPr lang="fr-FR" sz="2400">
                <a:latin typeface="Times New Roman" pitchFamily="18" charset="0"/>
              </a:rPr>
              <a:t>Utilisation ad hoc de l’héritage (héritage d’implémentation): Pour implémenter une classe C’, rechercher une classe C qui a des points communs avec C’ et hériter de  C. Redéfinir (ignorer) dans dans C’, les méthodes de C non opportunes.</a:t>
            </a:r>
          </a:p>
          <a:p>
            <a:pPr lvl="1"/>
            <a:r>
              <a:rPr lang="fr-FR" sz="2000">
                <a:latin typeface="Times New Roman" pitchFamily="18" charset="0"/>
              </a:rPr>
              <a:t>Mauvaise du point de vue sémantique, car il n y a pas de relation inhérentes entre C et C’.</a:t>
            </a:r>
          </a:p>
          <a:p>
            <a:pPr lvl="1"/>
            <a:r>
              <a:rPr lang="fr-FR" sz="2000">
                <a:latin typeface="Times New Roman" pitchFamily="18" charset="0"/>
              </a:rPr>
              <a:t>Problèmes de maintenance.</a:t>
            </a:r>
          </a:p>
          <a:p>
            <a:r>
              <a:rPr lang="fr-FR" sz="2400">
                <a:latin typeface="Times New Roman" pitchFamily="18" charset="0"/>
              </a:rPr>
              <a:t>Solution: Généraliser les aspects communs des classes originelles et nouvelles en une troisième classedont les deux premières héritent.</a:t>
            </a: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endParaRPr lang="fr-FR"/>
          </a:p>
        </p:txBody>
      </p:sp>
      <p:sp>
        <p:nvSpPr>
          <p:cNvPr id="43011" name="Rectangle 3"/>
          <p:cNvSpPr>
            <a:spLocks noGrp="1" noChangeArrowheads="1"/>
          </p:cNvSpPr>
          <p:nvPr>
            <p:ph sz="quarter" idx="1"/>
          </p:nvPr>
        </p:nvSpPr>
        <p:spPr/>
        <p:txBody>
          <a:bodyPr/>
          <a:lstStyle/>
          <a:p>
            <a:pPr>
              <a:buFontTx/>
              <a:buNone/>
            </a:pPr>
            <a:r>
              <a:rPr lang="fr-FR" sz="2400" dirty="0">
                <a:latin typeface="Times New Roman" pitchFamily="18" charset="0"/>
              </a:rPr>
              <a:t>Exemple de règles simples à appliquer:</a:t>
            </a:r>
          </a:p>
          <a:p>
            <a:r>
              <a:rPr lang="fr-FR" sz="2000" dirty="0">
                <a:latin typeface="Times New Roman" pitchFamily="18" charset="0"/>
              </a:rPr>
              <a:t>Toutes les opérations de requêtes (sélecteurs) sont héritées par toutes les sous-classes;</a:t>
            </a:r>
          </a:p>
          <a:p>
            <a:r>
              <a:rPr lang="fr-FR" sz="2000" dirty="0">
                <a:latin typeface="Times New Roman" pitchFamily="18" charset="0"/>
              </a:rPr>
              <a:t>Les opérations de </a:t>
            </a:r>
            <a:r>
              <a:rPr lang="fr-FR" sz="2000" dirty="0" err="1">
                <a:latin typeface="Times New Roman" pitchFamily="18" charset="0"/>
              </a:rPr>
              <a:t>màj</a:t>
            </a:r>
            <a:r>
              <a:rPr lang="fr-FR" sz="2000" dirty="0">
                <a:latin typeface="Times New Roman" pitchFamily="18" charset="0"/>
              </a:rPr>
              <a:t> sont héritées au travers de toutes les extensions;</a:t>
            </a:r>
          </a:p>
          <a:p>
            <a:r>
              <a:rPr lang="fr-FR" sz="2000" dirty="0">
                <a:latin typeface="Times New Roman" pitchFamily="18" charset="0"/>
              </a:rPr>
              <a:t>Les opérations de </a:t>
            </a:r>
            <a:r>
              <a:rPr lang="fr-FR" sz="2000" dirty="0" err="1">
                <a:latin typeface="Times New Roman" pitchFamily="18" charset="0"/>
              </a:rPr>
              <a:t>màj</a:t>
            </a:r>
            <a:r>
              <a:rPr lang="fr-FR" sz="2000" dirty="0">
                <a:latin typeface="Times New Roman" pitchFamily="18" charset="0"/>
              </a:rPr>
              <a:t> qui des attributs contraints ou les associations sont bloquées par une restriction. Par ex. l’opération ajuster-x est autoriser pour Ellipse, bloquée dans Cercle.</a:t>
            </a:r>
          </a:p>
          <a:p>
            <a:r>
              <a:rPr lang="fr-FR" sz="2000" dirty="0">
                <a:latin typeface="Times New Roman" pitchFamily="18" charset="0"/>
              </a:rPr>
              <a:t>Les opérations ne peuvent pas être redéfinies pour avoir un comportement différent de celui des opérations héritées.</a:t>
            </a:r>
          </a:p>
          <a:p>
            <a:r>
              <a:rPr lang="fr-FR" sz="2000" dirty="0">
                <a:latin typeface="Times New Roman" pitchFamily="18" charset="0"/>
              </a:rPr>
              <a:t>On peut affiner les opérations héritées en leur ajoutant un comportement supplémentaire</a:t>
            </a: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fr-FR"/>
              <a:t>Héritage Mutiple</a:t>
            </a:r>
          </a:p>
        </p:txBody>
      </p:sp>
      <p:sp>
        <p:nvSpPr>
          <p:cNvPr id="44035" name="Rectangle 3"/>
          <p:cNvSpPr>
            <a:spLocks noGrp="1" noChangeArrowheads="1"/>
          </p:cNvSpPr>
          <p:nvPr>
            <p:ph sz="quarter" idx="1"/>
          </p:nvPr>
        </p:nvSpPr>
        <p:spPr/>
        <p:txBody>
          <a:bodyPr/>
          <a:lstStyle/>
          <a:p>
            <a:r>
              <a:rPr lang="fr-FR" sz="2400">
                <a:latin typeface="Times New Roman" pitchFamily="18" charset="0"/>
              </a:rPr>
              <a:t>Permet à une classe d’avoir plusieurs super-classes.</a:t>
            </a:r>
          </a:p>
          <a:p>
            <a:pPr lvl="1"/>
            <a:r>
              <a:rPr lang="fr-FR" sz="2400">
                <a:latin typeface="Times New Roman" pitchFamily="18" charset="0"/>
              </a:rPr>
              <a:t>Avantages: grand pouvoir de spécification des classes, plus grande possibilité de réutilisation;</a:t>
            </a:r>
          </a:p>
          <a:p>
            <a:pPr lvl="1"/>
            <a:r>
              <a:rPr lang="fr-FR" sz="2400">
                <a:latin typeface="Times New Roman" pitchFamily="18" charset="0"/>
              </a:rPr>
              <a:t>Inconvénients: augmentation de la complexité conceptuelle et d’implémentation</a:t>
            </a:r>
          </a:p>
          <a:p>
            <a:r>
              <a:rPr lang="fr-FR" sz="2400">
                <a:latin typeface="Times New Roman" pitchFamily="18" charset="0"/>
              </a:rPr>
              <a:t>Classe de jointure: classe avec plus d’une super-classe.</a:t>
            </a:r>
          </a:p>
          <a:p>
            <a:r>
              <a:rPr lang="fr-FR" sz="2400">
                <a:latin typeface="Times New Roman" pitchFamily="18" charset="0"/>
              </a:rPr>
              <a:t>Une caractéristique de la même classe ancêtre rencontrée sur plus d’un chemin n’est héritée qu’une seule fois.</a:t>
            </a:r>
          </a:p>
          <a:p>
            <a:r>
              <a:rPr lang="fr-FR" sz="2400">
                <a:latin typeface="Times New Roman" pitchFamily="18" charset="0"/>
              </a:rPr>
              <a:t>Pb de Conflits: ambiguités résultant de définitions parallèles. </a:t>
            </a: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fr-FR"/>
              <a:t>Héritage Mutiple</a:t>
            </a:r>
          </a:p>
        </p:txBody>
      </p:sp>
      <p:sp>
        <p:nvSpPr>
          <p:cNvPr id="45059" name="Rectangle 3"/>
          <p:cNvSpPr>
            <a:spLocks noGrp="1" noChangeArrowheads="1"/>
          </p:cNvSpPr>
          <p:nvPr>
            <p:ph sz="quarter" idx="1"/>
          </p:nvPr>
        </p:nvSpPr>
        <p:spPr/>
        <p:txBody>
          <a:bodyPr/>
          <a:lstStyle/>
          <a:p>
            <a:pPr>
              <a:buFontTx/>
              <a:buNone/>
            </a:pPr>
            <a:r>
              <a:rPr lang="fr-FR" sz="2400">
                <a:latin typeface="Times New Roman" pitchFamily="18" charset="0"/>
              </a:rPr>
              <a:t>Pb de Conflits: </a:t>
            </a:r>
          </a:p>
          <a:p>
            <a:r>
              <a:rPr lang="fr-FR" sz="2400">
                <a:latin typeface="Times New Roman" pitchFamily="18" charset="0"/>
              </a:rPr>
              <a:t>ambiguïtés résultant de définitions parallèles. </a:t>
            </a:r>
          </a:p>
          <a:p>
            <a:r>
              <a:rPr lang="fr-FR" sz="2400">
                <a:latin typeface="Times New Roman" pitchFamily="18" charset="0"/>
              </a:rPr>
              <a:t>Doivent être évitées si possible</a:t>
            </a:r>
          </a:p>
          <a:p>
            <a:r>
              <a:rPr lang="fr-FR" sz="2400">
                <a:latin typeface="Times New Roman" pitchFamily="18" charset="0"/>
              </a:rPr>
              <a:t>Le cas échéant, doivent être explicitement résolues pour éliminer toute incompréhension même si</a:t>
            </a:r>
          </a:p>
          <a:p>
            <a:r>
              <a:rPr lang="fr-FR" sz="2400">
                <a:latin typeface="Times New Roman" pitchFamily="18" charset="0"/>
              </a:rPr>
              <a:t>Certains langages marginaux proposent un ordre de priorité permettant de résoudre les conflits. </a:t>
            </a: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fr-FR"/>
              <a:t>Héritage Multiple</a:t>
            </a:r>
          </a:p>
        </p:txBody>
      </p:sp>
      <p:sp>
        <p:nvSpPr>
          <p:cNvPr id="46083" name="Rectangle 3"/>
          <p:cNvSpPr>
            <a:spLocks noGrp="1" noChangeArrowheads="1"/>
          </p:cNvSpPr>
          <p:nvPr>
            <p:ph sz="quarter" idx="1"/>
          </p:nvPr>
        </p:nvSpPr>
        <p:spPr/>
        <p:txBody>
          <a:bodyPr/>
          <a:lstStyle/>
          <a:p>
            <a:r>
              <a:rPr lang="fr-FR" sz="2400">
                <a:latin typeface="Times New Roman" pitchFamily="18" charset="0"/>
              </a:rPr>
              <a:t>Chaque généralisation doit couvrir une propriété unique</a:t>
            </a:r>
          </a:p>
          <a:p>
            <a:pPr lvl="1"/>
            <a:r>
              <a:rPr lang="fr-FR" sz="2000">
                <a:latin typeface="Times New Roman" pitchFamily="18" charset="0"/>
              </a:rPr>
              <a:t>Si une classe peut être affinier sur plusieurs dimensions distinctes et indépendantes alors, utiliser des généralisations multiples</a:t>
            </a:r>
          </a:p>
          <a:p>
            <a:r>
              <a:rPr lang="fr-FR" sz="2400">
                <a:latin typeface="Times New Roman" pitchFamily="18" charset="0"/>
              </a:rPr>
              <a:t>Les sous-classes d’une généralisation peuvent ou non être disjointes</a:t>
            </a:r>
          </a:p>
          <a:p>
            <a:r>
              <a:rPr lang="fr-FR" sz="2400">
                <a:latin typeface="Times New Roman" pitchFamily="18" charset="0"/>
              </a:rPr>
              <a:t>Une classe peut hériter de deux généralisations distinctes ou de différentes classes à l’intérieur d’une généralisation avec recouvrement mais jamais de deux classes d’une même généralisation disjointe.</a:t>
            </a:r>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Text Box 4"/>
          <p:cNvSpPr txBox="1">
            <a:spLocks noChangeArrowheads="1"/>
          </p:cNvSpPr>
          <p:nvPr/>
        </p:nvSpPr>
        <p:spPr bwMode="auto">
          <a:xfrm>
            <a:off x="3562350" y="765175"/>
            <a:ext cx="2089150" cy="376238"/>
          </a:xfrm>
          <a:prstGeom prst="rect">
            <a:avLst/>
          </a:prstGeom>
          <a:noFill/>
          <a:ln w="9525">
            <a:solidFill>
              <a:schemeClr val="tx1"/>
            </a:solidFill>
            <a:miter lim="800000"/>
            <a:headEnd/>
            <a:tailEnd/>
          </a:ln>
          <a:effectLst/>
        </p:spPr>
        <p:txBody>
          <a:bodyPr>
            <a:spAutoFit/>
          </a:bodyPr>
          <a:lstStyle/>
          <a:p>
            <a:pPr algn="ctr">
              <a:spcBef>
                <a:spcPct val="50000"/>
              </a:spcBef>
            </a:pPr>
            <a:r>
              <a:rPr lang="fr-FR"/>
              <a:t>Véhicule</a:t>
            </a:r>
          </a:p>
        </p:txBody>
      </p:sp>
      <p:sp>
        <p:nvSpPr>
          <p:cNvPr id="49157" name="Text Box 5"/>
          <p:cNvSpPr txBox="1">
            <a:spLocks noChangeArrowheads="1"/>
          </p:cNvSpPr>
          <p:nvPr/>
        </p:nvSpPr>
        <p:spPr bwMode="auto">
          <a:xfrm>
            <a:off x="1908175" y="1809750"/>
            <a:ext cx="2089150" cy="376238"/>
          </a:xfrm>
          <a:prstGeom prst="rect">
            <a:avLst/>
          </a:prstGeom>
          <a:noFill/>
          <a:ln w="9525">
            <a:solidFill>
              <a:schemeClr val="tx1"/>
            </a:solidFill>
            <a:miter lim="800000"/>
            <a:headEnd/>
            <a:tailEnd/>
          </a:ln>
          <a:effectLst/>
        </p:spPr>
        <p:txBody>
          <a:bodyPr>
            <a:spAutoFit/>
          </a:bodyPr>
          <a:lstStyle/>
          <a:p>
            <a:pPr algn="ctr">
              <a:spcBef>
                <a:spcPct val="50000"/>
              </a:spcBef>
            </a:pPr>
            <a:r>
              <a:rPr lang="fr-FR"/>
              <a:t>VéhiculeTerrestre</a:t>
            </a:r>
          </a:p>
        </p:txBody>
      </p:sp>
      <p:sp>
        <p:nvSpPr>
          <p:cNvPr id="49158" name="Text Box 6"/>
          <p:cNvSpPr txBox="1">
            <a:spLocks noChangeArrowheads="1"/>
          </p:cNvSpPr>
          <p:nvPr/>
        </p:nvSpPr>
        <p:spPr bwMode="auto">
          <a:xfrm>
            <a:off x="5148263" y="1809750"/>
            <a:ext cx="2089150" cy="376238"/>
          </a:xfrm>
          <a:prstGeom prst="rect">
            <a:avLst/>
          </a:prstGeom>
          <a:noFill/>
          <a:ln w="9525">
            <a:solidFill>
              <a:schemeClr val="tx1"/>
            </a:solidFill>
            <a:miter lim="800000"/>
            <a:headEnd/>
            <a:tailEnd/>
          </a:ln>
          <a:effectLst/>
        </p:spPr>
        <p:txBody>
          <a:bodyPr>
            <a:spAutoFit/>
          </a:bodyPr>
          <a:lstStyle/>
          <a:p>
            <a:pPr algn="ctr">
              <a:spcBef>
                <a:spcPct val="50000"/>
              </a:spcBef>
            </a:pPr>
            <a:r>
              <a:rPr lang="fr-FR"/>
              <a:t>VéhiculeMarin</a:t>
            </a:r>
          </a:p>
        </p:txBody>
      </p:sp>
      <p:grpSp>
        <p:nvGrpSpPr>
          <p:cNvPr id="49159" name="Group 7"/>
          <p:cNvGrpSpPr>
            <a:grpSpLocks/>
          </p:cNvGrpSpPr>
          <p:nvPr/>
        </p:nvGrpSpPr>
        <p:grpSpPr bwMode="auto">
          <a:xfrm>
            <a:off x="4500563" y="1125538"/>
            <a:ext cx="288925" cy="360362"/>
            <a:chOff x="2789" y="2160"/>
            <a:chExt cx="182" cy="227"/>
          </a:xfrm>
        </p:grpSpPr>
        <p:sp>
          <p:nvSpPr>
            <p:cNvPr id="49160" name="AutoShape 8"/>
            <p:cNvSpPr>
              <a:spLocks noChangeArrowheads="1"/>
            </p:cNvSpPr>
            <p:nvPr/>
          </p:nvSpPr>
          <p:spPr bwMode="auto">
            <a:xfrm>
              <a:off x="2789" y="2160"/>
              <a:ext cx="182" cy="136"/>
            </a:xfrm>
            <a:prstGeom prst="triangle">
              <a:avLst>
                <a:gd name="adj" fmla="val 50000"/>
              </a:avLst>
            </a:prstGeom>
            <a:noFill/>
            <a:ln w="9525">
              <a:solidFill>
                <a:schemeClr val="tx1"/>
              </a:solidFill>
              <a:miter lim="800000"/>
              <a:headEnd/>
              <a:tailEnd/>
            </a:ln>
            <a:effectLst/>
          </p:spPr>
          <p:txBody>
            <a:bodyPr wrap="none" anchor="ctr"/>
            <a:lstStyle/>
            <a:p>
              <a:endParaRPr lang="fr-FR"/>
            </a:p>
          </p:txBody>
        </p:sp>
        <p:sp>
          <p:nvSpPr>
            <p:cNvPr id="49161" name="Line 9"/>
            <p:cNvSpPr>
              <a:spLocks noChangeShapeType="1"/>
            </p:cNvSpPr>
            <p:nvPr/>
          </p:nvSpPr>
          <p:spPr bwMode="auto">
            <a:xfrm>
              <a:off x="2880" y="2296"/>
              <a:ext cx="0" cy="91"/>
            </a:xfrm>
            <a:prstGeom prst="line">
              <a:avLst/>
            </a:prstGeom>
            <a:noFill/>
            <a:ln w="9525">
              <a:solidFill>
                <a:schemeClr val="tx1"/>
              </a:solidFill>
              <a:round/>
              <a:headEnd/>
              <a:tailEnd/>
            </a:ln>
            <a:effectLst/>
          </p:spPr>
          <p:txBody>
            <a:bodyPr/>
            <a:lstStyle/>
            <a:p>
              <a:endParaRPr lang="fr-FR"/>
            </a:p>
          </p:txBody>
        </p:sp>
      </p:grpSp>
      <p:sp>
        <p:nvSpPr>
          <p:cNvPr id="49162" name="Line 10"/>
          <p:cNvSpPr>
            <a:spLocks noChangeShapeType="1"/>
          </p:cNvSpPr>
          <p:nvPr/>
        </p:nvSpPr>
        <p:spPr bwMode="auto">
          <a:xfrm>
            <a:off x="2700338" y="1503363"/>
            <a:ext cx="3959225" cy="0"/>
          </a:xfrm>
          <a:prstGeom prst="line">
            <a:avLst/>
          </a:prstGeom>
          <a:noFill/>
          <a:ln w="9525">
            <a:solidFill>
              <a:schemeClr val="tx1"/>
            </a:solidFill>
            <a:round/>
            <a:headEnd/>
            <a:tailEnd/>
          </a:ln>
          <a:effectLst/>
        </p:spPr>
        <p:txBody>
          <a:bodyPr/>
          <a:lstStyle/>
          <a:p>
            <a:endParaRPr lang="fr-FR"/>
          </a:p>
        </p:txBody>
      </p:sp>
      <p:sp>
        <p:nvSpPr>
          <p:cNvPr id="49163" name="Line 11"/>
          <p:cNvSpPr>
            <a:spLocks noChangeShapeType="1"/>
          </p:cNvSpPr>
          <p:nvPr/>
        </p:nvSpPr>
        <p:spPr bwMode="auto">
          <a:xfrm>
            <a:off x="2681288" y="1503363"/>
            <a:ext cx="0" cy="288925"/>
          </a:xfrm>
          <a:prstGeom prst="line">
            <a:avLst/>
          </a:prstGeom>
          <a:noFill/>
          <a:ln w="9525">
            <a:solidFill>
              <a:schemeClr val="tx1"/>
            </a:solidFill>
            <a:round/>
            <a:headEnd/>
            <a:tailEnd/>
          </a:ln>
          <a:effectLst/>
        </p:spPr>
        <p:txBody>
          <a:bodyPr/>
          <a:lstStyle/>
          <a:p>
            <a:endParaRPr lang="fr-FR"/>
          </a:p>
        </p:txBody>
      </p:sp>
      <p:sp>
        <p:nvSpPr>
          <p:cNvPr id="49164" name="Line 12"/>
          <p:cNvSpPr>
            <a:spLocks noChangeShapeType="1"/>
          </p:cNvSpPr>
          <p:nvPr/>
        </p:nvSpPr>
        <p:spPr bwMode="auto">
          <a:xfrm>
            <a:off x="6659563" y="1503363"/>
            <a:ext cx="0" cy="288925"/>
          </a:xfrm>
          <a:prstGeom prst="line">
            <a:avLst/>
          </a:prstGeom>
          <a:noFill/>
          <a:ln w="9525">
            <a:solidFill>
              <a:schemeClr val="tx1"/>
            </a:solidFill>
            <a:round/>
            <a:headEnd/>
            <a:tailEnd/>
          </a:ln>
          <a:effectLst/>
        </p:spPr>
        <p:txBody>
          <a:bodyPr/>
          <a:lstStyle/>
          <a:p>
            <a:endParaRPr lang="fr-FR"/>
          </a:p>
        </p:txBody>
      </p:sp>
      <p:sp>
        <p:nvSpPr>
          <p:cNvPr id="49166" name="Text Box 14"/>
          <p:cNvSpPr txBox="1">
            <a:spLocks noChangeArrowheads="1"/>
          </p:cNvSpPr>
          <p:nvPr/>
        </p:nvSpPr>
        <p:spPr bwMode="auto">
          <a:xfrm>
            <a:off x="827088" y="2978150"/>
            <a:ext cx="1657350" cy="376238"/>
          </a:xfrm>
          <a:prstGeom prst="rect">
            <a:avLst/>
          </a:prstGeom>
          <a:noFill/>
          <a:ln w="9525">
            <a:solidFill>
              <a:schemeClr val="tx1"/>
            </a:solidFill>
            <a:miter lim="800000"/>
            <a:headEnd/>
            <a:tailEnd/>
          </a:ln>
          <a:effectLst/>
        </p:spPr>
        <p:txBody>
          <a:bodyPr>
            <a:spAutoFit/>
          </a:bodyPr>
          <a:lstStyle/>
          <a:p>
            <a:pPr algn="ctr">
              <a:spcBef>
                <a:spcPct val="50000"/>
              </a:spcBef>
            </a:pPr>
            <a:r>
              <a:rPr lang="fr-FR"/>
              <a:t>Auto</a:t>
            </a:r>
          </a:p>
        </p:txBody>
      </p:sp>
      <p:sp>
        <p:nvSpPr>
          <p:cNvPr id="49167" name="Text Box 15"/>
          <p:cNvSpPr txBox="1">
            <a:spLocks noChangeArrowheads="1"/>
          </p:cNvSpPr>
          <p:nvPr/>
        </p:nvSpPr>
        <p:spPr bwMode="auto">
          <a:xfrm>
            <a:off x="2771775" y="2962275"/>
            <a:ext cx="2447925" cy="376238"/>
          </a:xfrm>
          <a:prstGeom prst="rect">
            <a:avLst/>
          </a:prstGeom>
          <a:noFill/>
          <a:ln w="9525">
            <a:solidFill>
              <a:schemeClr val="tx1"/>
            </a:solidFill>
            <a:miter lim="800000"/>
            <a:headEnd/>
            <a:tailEnd/>
          </a:ln>
          <a:effectLst/>
        </p:spPr>
        <p:txBody>
          <a:bodyPr>
            <a:spAutoFit/>
          </a:bodyPr>
          <a:lstStyle/>
          <a:p>
            <a:pPr algn="ctr">
              <a:spcBef>
                <a:spcPct val="50000"/>
              </a:spcBef>
            </a:pPr>
            <a:r>
              <a:rPr lang="fr-FR"/>
              <a:t>VéhiculeAmphibie</a:t>
            </a:r>
          </a:p>
        </p:txBody>
      </p:sp>
      <p:sp>
        <p:nvSpPr>
          <p:cNvPr id="49168" name="Text Box 16"/>
          <p:cNvSpPr txBox="1">
            <a:spLocks noChangeArrowheads="1"/>
          </p:cNvSpPr>
          <p:nvPr/>
        </p:nvSpPr>
        <p:spPr bwMode="auto">
          <a:xfrm>
            <a:off x="5578475" y="2981325"/>
            <a:ext cx="2089150" cy="376238"/>
          </a:xfrm>
          <a:prstGeom prst="rect">
            <a:avLst/>
          </a:prstGeom>
          <a:noFill/>
          <a:ln w="9525">
            <a:solidFill>
              <a:schemeClr val="tx1"/>
            </a:solidFill>
            <a:miter lim="800000"/>
            <a:headEnd/>
            <a:tailEnd/>
          </a:ln>
          <a:effectLst/>
        </p:spPr>
        <p:txBody>
          <a:bodyPr>
            <a:spAutoFit/>
          </a:bodyPr>
          <a:lstStyle/>
          <a:p>
            <a:pPr algn="ctr">
              <a:spcBef>
                <a:spcPct val="50000"/>
              </a:spcBef>
            </a:pPr>
            <a:r>
              <a:rPr lang="fr-FR"/>
              <a:t>Bateau</a:t>
            </a:r>
          </a:p>
        </p:txBody>
      </p:sp>
      <p:grpSp>
        <p:nvGrpSpPr>
          <p:cNvPr id="49169" name="Group 17"/>
          <p:cNvGrpSpPr>
            <a:grpSpLocks/>
          </p:cNvGrpSpPr>
          <p:nvPr/>
        </p:nvGrpSpPr>
        <p:grpSpPr bwMode="auto">
          <a:xfrm>
            <a:off x="2627313" y="2205038"/>
            <a:ext cx="288925" cy="360362"/>
            <a:chOff x="2789" y="2160"/>
            <a:chExt cx="182" cy="227"/>
          </a:xfrm>
        </p:grpSpPr>
        <p:sp>
          <p:nvSpPr>
            <p:cNvPr id="49170" name="AutoShape 18"/>
            <p:cNvSpPr>
              <a:spLocks noChangeArrowheads="1"/>
            </p:cNvSpPr>
            <p:nvPr/>
          </p:nvSpPr>
          <p:spPr bwMode="auto">
            <a:xfrm>
              <a:off x="2789" y="2160"/>
              <a:ext cx="182" cy="136"/>
            </a:xfrm>
            <a:prstGeom prst="triangle">
              <a:avLst>
                <a:gd name="adj" fmla="val 50000"/>
              </a:avLst>
            </a:prstGeom>
            <a:noFill/>
            <a:ln w="9525">
              <a:solidFill>
                <a:schemeClr val="tx1"/>
              </a:solidFill>
              <a:miter lim="800000"/>
              <a:headEnd/>
              <a:tailEnd/>
            </a:ln>
            <a:effectLst/>
          </p:spPr>
          <p:txBody>
            <a:bodyPr wrap="none" anchor="ctr"/>
            <a:lstStyle/>
            <a:p>
              <a:endParaRPr lang="fr-FR"/>
            </a:p>
          </p:txBody>
        </p:sp>
        <p:sp>
          <p:nvSpPr>
            <p:cNvPr id="49171" name="Line 19"/>
            <p:cNvSpPr>
              <a:spLocks noChangeShapeType="1"/>
            </p:cNvSpPr>
            <p:nvPr/>
          </p:nvSpPr>
          <p:spPr bwMode="auto">
            <a:xfrm>
              <a:off x="2880" y="2296"/>
              <a:ext cx="0" cy="91"/>
            </a:xfrm>
            <a:prstGeom prst="line">
              <a:avLst/>
            </a:prstGeom>
            <a:noFill/>
            <a:ln w="9525">
              <a:solidFill>
                <a:schemeClr val="tx1"/>
              </a:solidFill>
              <a:round/>
              <a:headEnd/>
              <a:tailEnd/>
            </a:ln>
            <a:effectLst/>
          </p:spPr>
          <p:txBody>
            <a:bodyPr/>
            <a:lstStyle/>
            <a:p>
              <a:endParaRPr lang="fr-FR"/>
            </a:p>
          </p:txBody>
        </p:sp>
      </p:grpSp>
      <p:grpSp>
        <p:nvGrpSpPr>
          <p:cNvPr id="49172" name="Group 20"/>
          <p:cNvGrpSpPr>
            <a:grpSpLocks/>
          </p:cNvGrpSpPr>
          <p:nvPr/>
        </p:nvGrpSpPr>
        <p:grpSpPr bwMode="auto">
          <a:xfrm>
            <a:off x="5740400" y="2205038"/>
            <a:ext cx="288925" cy="360362"/>
            <a:chOff x="2789" y="2160"/>
            <a:chExt cx="182" cy="227"/>
          </a:xfrm>
        </p:grpSpPr>
        <p:sp>
          <p:nvSpPr>
            <p:cNvPr id="49173" name="AutoShape 21"/>
            <p:cNvSpPr>
              <a:spLocks noChangeArrowheads="1"/>
            </p:cNvSpPr>
            <p:nvPr/>
          </p:nvSpPr>
          <p:spPr bwMode="auto">
            <a:xfrm>
              <a:off x="2789" y="2160"/>
              <a:ext cx="182" cy="136"/>
            </a:xfrm>
            <a:prstGeom prst="triangle">
              <a:avLst>
                <a:gd name="adj" fmla="val 50000"/>
              </a:avLst>
            </a:prstGeom>
            <a:noFill/>
            <a:ln w="9525">
              <a:solidFill>
                <a:schemeClr val="tx1"/>
              </a:solidFill>
              <a:miter lim="800000"/>
              <a:headEnd/>
              <a:tailEnd/>
            </a:ln>
            <a:effectLst/>
          </p:spPr>
          <p:txBody>
            <a:bodyPr wrap="none" anchor="ctr"/>
            <a:lstStyle/>
            <a:p>
              <a:endParaRPr lang="fr-FR"/>
            </a:p>
          </p:txBody>
        </p:sp>
        <p:sp>
          <p:nvSpPr>
            <p:cNvPr id="49174" name="Line 22"/>
            <p:cNvSpPr>
              <a:spLocks noChangeShapeType="1"/>
            </p:cNvSpPr>
            <p:nvPr/>
          </p:nvSpPr>
          <p:spPr bwMode="auto">
            <a:xfrm>
              <a:off x="2880" y="2296"/>
              <a:ext cx="0" cy="91"/>
            </a:xfrm>
            <a:prstGeom prst="line">
              <a:avLst/>
            </a:prstGeom>
            <a:noFill/>
            <a:ln w="9525">
              <a:solidFill>
                <a:schemeClr val="tx1"/>
              </a:solidFill>
              <a:round/>
              <a:headEnd/>
              <a:tailEnd/>
            </a:ln>
            <a:effectLst/>
          </p:spPr>
          <p:txBody>
            <a:bodyPr/>
            <a:lstStyle/>
            <a:p>
              <a:endParaRPr lang="fr-FR"/>
            </a:p>
          </p:txBody>
        </p:sp>
      </p:grpSp>
      <p:grpSp>
        <p:nvGrpSpPr>
          <p:cNvPr id="49179" name="Group 27"/>
          <p:cNvGrpSpPr>
            <a:grpSpLocks/>
          </p:cNvGrpSpPr>
          <p:nvPr/>
        </p:nvGrpSpPr>
        <p:grpSpPr bwMode="auto">
          <a:xfrm>
            <a:off x="1755775" y="2579688"/>
            <a:ext cx="1879600" cy="363537"/>
            <a:chOff x="1106" y="1625"/>
            <a:chExt cx="1184" cy="229"/>
          </a:xfrm>
        </p:grpSpPr>
        <p:sp>
          <p:nvSpPr>
            <p:cNvPr id="49175" name="Line 23"/>
            <p:cNvSpPr>
              <a:spLocks noChangeShapeType="1"/>
            </p:cNvSpPr>
            <p:nvPr/>
          </p:nvSpPr>
          <p:spPr bwMode="auto">
            <a:xfrm>
              <a:off x="1106" y="1625"/>
              <a:ext cx="1179" cy="0"/>
            </a:xfrm>
            <a:prstGeom prst="line">
              <a:avLst/>
            </a:prstGeom>
            <a:noFill/>
            <a:ln w="9525">
              <a:solidFill>
                <a:schemeClr val="tx1"/>
              </a:solidFill>
              <a:round/>
              <a:headEnd/>
              <a:tailEnd/>
            </a:ln>
            <a:effectLst/>
          </p:spPr>
          <p:txBody>
            <a:bodyPr/>
            <a:lstStyle/>
            <a:p>
              <a:endParaRPr lang="fr-FR"/>
            </a:p>
          </p:txBody>
        </p:sp>
        <p:sp>
          <p:nvSpPr>
            <p:cNvPr id="49177" name="Line 25"/>
            <p:cNvSpPr>
              <a:spLocks noChangeShapeType="1"/>
            </p:cNvSpPr>
            <p:nvPr/>
          </p:nvSpPr>
          <p:spPr bwMode="auto">
            <a:xfrm>
              <a:off x="1111" y="1628"/>
              <a:ext cx="0" cy="226"/>
            </a:xfrm>
            <a:prstGeom prst="line">
              <a:avLst/>
            </a:prstGeom>
            <a:noFill/>
            <a:ln w="9525">
              <a:solidFill>
                <a:schemeClr val="tx1"/>
              </a:solidFill>
              <a:round/>
              <a:headEnd/>
              <a:tailEnd/>
            </a:ln>
            <a:effectLst/>
          </p:spPr>
          <p:txBody>
            <a:bodyPr/>
            <a:lstStyle/>
            <a:p>
              <a:endParaRPr lang="fr-FR"/>
            </a:p>
          </p:txBody>
        </p:sp>
        <p:sp>
          <p:nvSpPr>
            <p:cNvPr id="49178" name="Line 26"/>
            <p:cNvSpPr>
              <a:spLocks noChangeShapeType="1"/>
            </p:cNvSpPr>
            <p:nvPr/>
          </p:nvSpPr>
          <p:spPr bwMode="auto">
            <a:xfrm>
              <a:off x="2290" y="1625"/>
              <a:ext cx="0" cy="226"/>
            </a:xfrm>
            <a:prstGeom prst="line">
              <a:avLst/>
            </a:prstGeom>
            <a:noFill/>
            <a:ln w="9525">
              <a:solidFill>
                <a:schemeClr val="tx1"/>
              </a:solidFill>
              <a:round/>
              <a:headEnd/>
              <a:tailEnd/>
            </a:ln>
            <a:effectLst/>
          </p:spPr>
          <p:txBody>
            <a:bodyPr/>
            <a:lstStyle/>
            <a:p>
              <a:endParaRPr lang="fr-FR"/>
            </a:p>
          </p:txBody>
        </p:sp>
      </p:grpSp>
      <p:grpSp>
        <p:nvGrpSpPr>
          <p:cNvPr id="49180" name="Group 28"/>
          <p:cNvGrpSpPr>
            <a:grpSpLocks/>
          </p:cNvGrpSpPr>
          <p:nvPr/>
        </p:nvGrpSpPr>
        <p:grpSpPr bwMode="auto">
          <a:xfrm>
            <a:off x="4533900" y="2584450"/>
            <a:ext cx="1879600" cy="363538"/>
            <a:chOff x="1106" y="1625"/>
            <a:chExt cx="1184" cy="229"/>
          </a:xfrm>
        </p:grpSpPr>
        <p:sp>
          <p:nvSpPr>
            <p:cNvPr id="49181" name="Line 29"/>
            <p:cNvSpPr>
              <a:spLocks noChangeShapeType="1"/>
            </p:cNvSpPr>
            <p:nvPr/>
          </p:nvSpPr>
          <p:spPr bwMode="auto">
            <a:xfrm>
              <a:off x="1106" y="1625"/>
              <a:ext cx="1179" cy="0"/>
            </a:xfrm>
            <a:prstGeom prst="line">
              <a:avLst/>
            </a:prstGeom>
            <a:noFill/>
            <a:ln w="9525">
              <a:solidFill>
                <a:schemeClr val="tx1"/>
              </a:solidFill>
              <a:round/>
              <a:headEnd/>
              <a:tailEnd/>
            </a:ln>
            <a:effectLst/>
          </p:spPr>
          <p:txBody>
            <a:bodyPr/>
            <a:lstStyle/>
            <a:p>
              <a:endParaRPr lang="fr-FR"/>
            </a:p>
          </p:txBody>
        </p:sp>
        <p:sp>
          <p:nvSpPr>
            <p:cNvPr id="49182" name="Line 30"/>
            <p:cNvSpPr>
              <a:spLocks noChangeShapeType="1"/>
            </p:cNvSpPr>
            <p:nvPr/>
          </p:nvSpPr>
          <p:spPr bwMode="auto">
            <a:xfrm>
              <a:off x="1111" y="1628"/>
              <a:ext cx="0" cy="226"/>
            </a:xfrm>
            <a:prstGeom prst="line">
              <a:avLst/>
            </a:prstGeom>
            <a:noFill/>
            <a:ln w="9525">
              <a:solidFill>
                <a:schemeClr val="tx1"/>
              </a:solidFill>
              <a:round/>
              <a:headEnd/>
              <a:tailEnd/>
            </a:ln>
            <a:effectLst/>
          </p:spPr>
          <p:txBody>
            <a:bodyPr/>
            <a:lstStyle/>
            <a:p>
              <a:endParaRPr lang="fr-FR"/>
            </a:p>
          </p:txBody>
        </p:sp>
        <p:sp>
          <p:nvSpPr>
            <p:cNvPr id="49183" name="Line 31"/>
            <p:cNvSpPr>
              <a:spLocks noChangeShapeType="1"/>
            </p:cNvSpPr>
            <p:nvPr/>
          </p:nvSpPr>
          <p:spPr bwMode="auto">
            <a:xfrm>
              <a:off x="2290" y="1625"/>
              <a:ext cx="0" cy="226"/>
            </a:xfrm>
            <a:prstGeom prst="line">
              <a:avLst/>
            </a:prstGeom>
            <a:noFill/>
            <a:ln w="9525">
              <a:solidFill>
                <a:schemeClr val="tx1"/>
              </a:solidFill>
              <a:round/>
              <a:headEnd/>
              <a:tailEnd/>
            </a:ln>
            <a:effectLst/>
          </p:spPr>
          <p:txBody>
            <a:bodyPr/>
            <a:lstStyle/>
            <a:p>
              <a:endParaRPr lang="fr-FR"/>
            </a:p>
          </p:txBody>
        </p:sp>
      </p:gr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3562350" y="765175"/>
            <a:ext cx="2665413" cy="376238"/>
          </a:xfrm>
          <a:prstGeom prst="rect">
            <a:avLst/>
          </a:prstGeom>
          <a:noFill/>
          <a:ln w="9525">
            <a:solidFill>
              <a:schemeClr val="tx1"/>
            </a:solidFill>
            <a:miter lim="800000"/>
            <a:headEnd/>
            <a:tailEnd/>
          </a:ln>
          <a:effectLst/>
        </p:spPr>
        <p:txBody>
          <a:bodyPr>
            <a:spAutoFit/>
          </a:bodyPr>
          <a:lstStyle/>
          <a:p>
            <a:pPr algn="ctr">
              <a:spcBef>
                <a:spcPct val="50000"/>
              </a:spcBef>
            </a:pPr>
            <a:r>
              <a:rPr lang="fr-FR"/>
              <a:t>Employé</a:t>
            </a:r>
          </a:p>
        </p:txBody>
      </p:sp>
      <p:sp>
        <p:nvSpPr>
          <p:cNvPr id="50184" name="Line 8"/>
          <p:cNvSpPr>
            <a:spLocks noChangeShapeType="1"/>
          </p:cNvSpPr>
          <p:nvPr/>
        </p:nvSpPr>
        <p:spPr bwMode="auto">
          <a:xfrm>
            <a:off x="1206500" y="1503363"/>
            <a:ext cx="3959225" cy="0"/>
          </a:xfrm>
          <a:prstGeom prst="line">
            <a:avLst/>
          </a:prstGeom>
          <a:noFill/>
          <a:ln w="9525">
            <a:solidFill>
              <a:schemeClr val="tx1"/>
            </a:solidFill>
            <a:round/>
            <a:headEnd/>
            <a:tailEnd/>
          </a:ln>
          <a:effectLst/>
        </p:spPr>
        <p:txBody>
          <a:bodyPr/>
          <a:lstStyle/>
          <a:p>
            <a:endParaRPr lang="fr-FR"/>
          </a:p>
        </p:txBody>
      </p:sp>
      <p:sp>
        <p:nvSpPr>
          <p:cNvPr id="50187" name="Text Box 11"/>
          <p:cNvSpPr txBox="1">
            <a:spLocks noChangeArrowheads="1"/>
          </p:cNvSpPr>
          <p:nvPr/>
        </p:nvSpPr>
        <p:spPr bwMode="auto">
          <a:xfrm>
            <a:off x="3714750" y="3194050"/>
            <a:ext cx="2378075" cy="376238"/>
          </a:xfrm>
          <a:prstGeom prst="rect">
            <a:avLst/>
          </a:prstGeom>
          <a:noFill/>
          <a:ln w="9525">
            <a:solidFill>
              <a:schemeClr val="tx1"/>
            </a:solidFill>
            <a:miter lim="800000"/>
            <a:headEnd/>
            <a:tailEnd/>
          </a:ln>
          <a:effectLst/>
        </p:spPr>
        <p:txBody>
          <a:bodyPr>
            <a:spAutoFit/>
          </a:bodyPr>
          <a:lstStyle/>
          <a:p>
            <a:pPr algn="ctr">
              <a:spcBef>
                <a:spcPct val="50000"/>
              </a:spcBef>
            </a:pPr>
            <a:r>
              <a:rPr lang="fr-FR"/>
              <a:t>EmployéProtégé</a:t>
            </a:r>
          </a:p>
        </p:txBody>
      </p:sp>
      <p:sp>
        <p:nvSpPr>
          <p:cNvPr id="50188" name="Text Box 12"/>
          <p:cNvSpPr txBox="1">
            <a:spLocks noChangeArrowheads="1"/>
          </p:cNvSpPr>
          <p:nvPr/>
        </p:nvSpPr>
        <p:spPr bwMode="auto">
          <a:xfrm>
            <a:off x="6229350" y="3181350"/>
            <a:ext cx="2447925" cy="376238"/>
          </a:xfrm>
          <a:prstGeom prst="rect">
            <a:avLst/>
          </a:prstGeom>
          <a:noFill/>
          <a:ln w="9525">
            <a:solidFill>
              <a:schemeClr val="tx1"/>
            </a:solidFill>
            <a:miter lim="800000"/>
            <a:headEnd/>
            <a:tailEnd/>
          </a:ln>
          <a:effectLst/>
        </p:spPr>
        <p:txBody>
          <a:bodyPr>
            <a:spAutoFit/>
          </a:bodyPr>
          <a:lstStyle/>
          <a:p>
            <a:pPr algn="ctr">
              <a:spcBef>
                <a:spcPct val="50000"/>
              </a:spcBef>
            </a:pPr>
            <a:r>
              <a:rPr lang="fr-FR"/>
              <a:t>EmployéNonProtégé</a:t>
            </a:r>
          </a:p>
        </p:txBody>
      </p:sp>
      <p:grpSp>
        <p:nvGrpSpPr>
          <p:cNvPr id="50208" name="Group 32"/>
          <p:cNvGrpSpPr>
            <a:grpSpLocks/>
          </p:cNvGrpSpPr>
          <p:nvPr/>
        </p:nvGrpSpPr>
        <p:grpSpPr bwMode="auto">
          <a:xfrm>
            <a:off x="395288" y="1949450"/>
            <a:ext cx="6264275" cy="400050"/>
            <a:chOff x="249" y="1026"/>
            <a:chExt cx="3946" cy="252"/>
          </a:xfrm>
        </p:grpSpPr>
        <p:sp>
          <p:nvSpPr>
            <p:cNvPr id="50179" name="Text Box 3"/>
            <p:cNvSpPr txBox="1">
              <a:spLocks noChangeArrowheads="1"/>
            </p:cNvSpPr>
            <p:nvPr/>
          </p:nvSpPr>
          <p:spPr bwMode="auto">
            <a:xfrm>
              <a:off x="249" y="1041"/>
              <a:ext cx="1316" cy="237"/>
            </a:xfrm>
            <a:prstGeom prst="rect">
              <a:avLst/>
            </a:prstGeom>
            <a:noFill/>
            <a:ln w="9525">
              <a:solidFill>
                <a:schemeClr val="tx1"/>
              </a:solidFill>
              <a:miter lim="800000"/>
              <a:headEnd/>
              <a:tailEnd/>
            </a:ln>
            <a:effectLst/>
          </p:spPr>
          <p:txBody>
            <a:bodyPr>
              <a:spAutoFit/>
            </a:bodyPr>
            <a:lstStyle/>
            <a:p>
              <a:pPr algn="ctr">
                <a:spcBef>
                  <a:spcPct val="50000"/>
                </a:spcBef>
              </a:pPr>
              <a:r>
                <a:rPr lang="fr-FR"/>
                <a:t>EmployéHoraire</a:t>
              </a:r>
            </a:p>
          </p:txBody>
        </p:sp>
        <p:sp>
          <p:nvSpPr>
            <p:cNvPr id="50180" name="Text Box 4"/>
            <p:cNvSpPr txBox="1">
              <a:spLocks noChangeArrowheads="1"/>
            </p:cNvSpPr>
            <p:nvPr/>
          </p:nvSpPr>
          <p:spPr bwMode="auto">
            <a:xfrm>
              <a:off x="1674" y="1038"/>
              <a:ext cx="1316" cy="237"/>
            </a:xfrm>
            <a:prstGeom prst="rect">
              <a:avLst/>
            </a:prstGeom>
            <a:noFill/>
            <a:ln w="9525">
              <a:solidFill>
                <a:schemeClr val="tx1"/>
              </a:solidFill>
              <a:miter lim="800000"/>
              <a:headEnd/>
              <a:tailEnd/>
            </a:ln>
            <a:effectLst/>
          </p:spPr>
          <p:txBody>
            <a:bodyPr>
              <a:spAutoFit/>
            </a:bodyPr>
            <a:lstStyle/>
            <a:p>
              <a:pPr algn="ctr">
                <a:spcBef>
                  <a:spcPct val="50000"/>
                </a:spcBef>
              </a:pPr>
              <a:r>
                <a:rPr lang="fr-FR"/>
                <a:t>EmployéSalarié</a:t>
              </a:r>
            </a:p>
          </p:txBody>
        </p:sp>
        <p:sp>
          <p:nvSpPr>
            <p:cNvPr id="50189" name="Text Box 13"/>
            <p:cNvSpPr txBox="1">
              <a:spLocks noChangeArrowheads="1"/>
            </p:cNvSpPr>
            <p:nvPr/>
          </p:nvSpPr>
          <p:spPr bwMode="auto">
            <a:xfrm>
              <a:off x="3104" y="1026"/>
              <a:ext cx="1091" cy="237"/>
            </a:xfrm>
            <a:prstGeom prst="rect">
              <a:avLst/>
            </a:prstGeom>
            <a:noFill/>
            <a:ln w="9525">
              <a:solidFill>
                <a:schemeClr val="tx1"/>
              </a:solidFill>
              <a:miter lim="800000"/>
              <a:headEnd/>
              <a:tailEnd/>
            </a:ln>
            <a:effectLst/>
          </p:spPr>
          <p:txBody>
            <a:bodyPr>
              <a:spAutoFit/>
            </a:bodyPr>
            <a:lstStyle/>
            <a:p>
              <a:pPr algn="ctr">
                <a:spcBef>
                  <a:spcPct val="50000"/>
                </a:spcBef>
              </a:pPr>
              <a:r>
                <a:rPr lang="fr-FR"/>
                <a:t>Vacataire</a:t>
              </a:r>
            </a:p>
          </p:txBody>
        </p:sp>
      </p:grpSp>
      <p:grpSp>
        <p:nvGrpSpPr>
          <p:cNvPr id="50190" name="Group 14"/>
          <p:cNvGrpSpPr>
            <a:grpSpLocks/>
          </p:cNvGrpSpPr>
          <p:nvPr/>
        </p:nvGrpSpPr>
        <p:grpSpPr bwMode="auto">
          <a:xfrm>
            <a:off x="3563938" y="1125538"/>
            <a:ext cx="288925" cy="360362"/>
            <a:chOff x="2789" y="2160"/>
            <a:chExt cx="182" cy="227"/>
          </a:xfrm>
        </p:grpSpPr>
        <p:sp>
          <p:nvSpPr>
            <p:cNvPr id="50191" name="AutoShape 15"/>
            <p:cNvSpPr>
              <a:spLocks noChangeArrowheads="1"/>
            </p:cNvSpPr>
            <p:nvPr/>
          </p:nvSpPr>
          <p:spPr bwMode="auto">
            <a:xfrm>
              <a:off x="2789" y="2160"/>
              <a:ext cx="182" cy="136"/>
            </a:xfrm>
            <a:prstGeom prst="triangle">
              <a:avLst>
                <a:gd name="adj" fmla="val 50000"/>
              </a:avLst>
            </a:prstGeom>
            <a:noFill/>
            <a:ln w="9525">
              <a:solidFill>
                <a:schemeClr val="tx1"/>
              </a:solidFill>
              <a:miter lim="800000"/>
              <a:headEnd/>
              <a:tailEnd/>
            </a:ln>
            <a:effectLst/>
          </p:spPr>
          <p:txBody>
            <a:bodyPr wrap="none" anchor="ctr"/>
            <a:lstStyle/>
            <a:p>
              <a:endParaRPr lang="fr-FR"/>
            </a:p>
          </p:txBody>
        </p:sp>
        <p:sp>
          <p:nvSpPr>
            <p:cNvPr id="50192" name="Line 16"/>
            <p:cNvSpPr>
              <a:spLocks noChangeShapeType="1"/>
            </p:cNvSpPr>
            <p:nvPr/>
          </p:nvSpPr>
          <p:spPr bwMode="auto">
            <a:xfrm>
              <a:off x="2880" y="2296"/>
              <a:ext cx="0" cy="91"/>
            </a:xfrm>
            <a:prstGeom prst="line">
              <a:avLst/>
            </a:prstGeom>
            <a:noFill/>
            <a:ln w="9525">
              <a:solidFill>
                <a:schemeClr val="tx1"/>
              </a:solidFill>
              <a:round/>
              <a:headEnd/>
              <a:tailEnd/>
            </a:ln>
            <a:effectLst/>
          </p:spPr>
          <p:txBody>
            <a:bodyPr/>
            <a:lstStyle/>
            <a:p>
              <a:endParaRPr lang="fr-FR"/>
            </a:p>
          </p:txBody>
        </p:sp>
      </p:grpSp>
      <p:grpSp>
        <p:nvGrpSpPr>
          <p:cNvPr id="50204" name="Group 28"/>
          <p:cNvGrpSpPr>
            <a:grpSpLocks/>
          </p:cNvGrpSpPr>
          <p:nvPr/>
        </p:nvGrpSpPr>
        <p:grpSpPr bwMode="auto">
          <a:xfrm>
            <a:off x="5503863" y="2778125"/>
            <a:ext cx="1879600" cy="363538"/>
            <a:chOff x="1106" y="1625"/>
            <a:chExt cx="1184" cy="229"/>
          </a:xfrm>
        </p:grpSpPr>
        <p:sp>
          <p:nvSpPr>
            <p:cNvPr id="50205" name="Line 29"/>
            <p:cNvSpPr>
              <a:spLocks noChangeShapeType="1"/>
            </p:cNvSpPr>
            <p:nvPr/>
          </p:nvSpPr>
          <p:spPr bwMode="auto">
            <a:xfrm>
              <a:off x="1106" y="1625"/>
              <a:ext cx="1179" cy="0"/>
            </a:xfrm>
            <a:prstGeom prst="line">
              <a:avLst/>
            </a:prstGeom>
            <a:noFill/>
            <a:ln w="9525">
              <a:solidFill>
                <a:schemeClr val="tx1"/>
              </a:solidFill>
              <a:round/>
              <a:headEnd/>
              <a:tailEnd/>
            </a:ln>
            <a:effectLst/>
          </p:spPr>
          <p:txBody>
            <a:bodyPr/>
            <a:lstStyle/>
            <a:p>
              <a:endParaRPr lang="fr-FR"/>
            </a:p>
          </p:txBody>
        </p:sp>
        <p:sp>
          <p:nvSpPr>
            <p:cNvPr id="50206" name="Line 30"/>
            <p:cNvSpPr>
              <a:spLocks noChangeShapeType="1"/>
            </p:cNvSpPr>
            <p:nvPr/>
          </p:nvSpPr>
          <p:spPr bwMode="auto">
            <a:xfrm>
              <a:off x="1111" y="1628"/>
              <a:ext cx="0" cy="226"/>
            </a:xfrm>
            <a:prstGeom prst="line">
              <a:avLst/>
            </a:prstGeom>
            <a:noFill/>
            <a:ln w="9525">
              <a:solidFill>
                <a:schemeClr val="tx1"/>
              </a:solidFill>
              <a:round/>
              <a:headEnd/>
              <a:tailEnd/>
            </a:ln>
            <a:effectLst/>
          </p:spPr>
          <p:txBody>
            <a:bodyPr/>
            <a:lstStyle/>
            <a:p>
              <a:endParaRPr lang="fr-FR"/>
            </a:p>
          </p:txBody>
        </p:sp>
        <p:sp>
          <p:nvSpPr>
            <p:cNvPr id="50207" name="Line 31"/>
            <p:cNvSpPr>
              <a:spLocks noChangeShapeType="1"/>
            </p:cNvSpPr>
            <p:nvPr/>
          </p:nvSpPr>
          <p:spPr bwMode="auto">
            <a:xfrm>
              <a:off x="2290" y="1625"/>
              <a:ext cx="0" cy="226"/>
            </a:xfrm>
            <a:prstGeom prst="line">
              <a:avLst/>
            </a:prstGeom>
            <a:noFill/>
            <a:ln w="9525">
              <a:solidFill>
                <a:schemeClr val="tx1"/>
              </a:solidFill>
              <a:round/>
              <a:headEnd/>
              <a:tailEnd/>
            </a:ln>
            <a:effectLst/>
          </p:spPr>
          <p:txBody>
            <a:bodyPr/>
            <a:lstStyle/>
            <a:p>
              <a:endParaRPr lang="fr-FR"/>
            </a:p>
          </p:txBody>
        </p:sp>
      </p:grpSp>
      <p:sp>
        <p:nvSpPr>
          <p:cNvPr id="50209" name="Line 33"/>
          <p:cNvSpPr>
            <a:spLocks noChangeShapeType="1"/>
          </p:cNvSpPr>
          <p:nvPr/>
        </p:nvSpPr>
        <p:spPr bwMode="auto">
          <a:xfrm>
            <a:off x="1206500" y="1489075"/>
            <a:ext cx="0" cy="431800"/>
          </a:xfrm>
          <a:prstGeom prst="line">
            <a:avLst/>
          </a:prstGeom>
          <a:noFill/>
          <a:ln w="9525">
            <a:solidFill>
              <a:schemeClr val="tx1"/>
            </a:solidFill>
            <a:round/>
            <a:headEnd/>
            <a:tailEnd/>
          </a:ln>
          <a:effectLst/>
        </p:spPr>
        <p:txBody>
          <a:bodyPr/>
          <a:lstStyle/>
          <a:p>
            <a:endParaRPr lang="fr-FR"/>
          </a:p>
        </p:txBody>
      </p:sp>
      <p:sp>
        <p:nvSpPr>
          <p:cNvPr id="50210" name="Line 34"/>
          <p:cNvSpPr>
            <a:spLocks noChangeShapeType="1"/>
          </p:cNvSpPr>
          <p:nvPr/>
        </p:nvSpPr>
        <p:spPr bwMode="auto">
          <a:xfrm>
            <a:off x="3708400" y="1484313"/>
            <a:ext cx="0" cy="431800"/>
          </a:xfrm>
          <a:prstGeom prst="line">
            <a:avLst/>
          </a:prstGeom>
          <a:noFill/>
          <a:ln w="9525">
            <a:solidFill>
              <a:schemeClr val="tx1"/>
            </a:solidFill>
            <a:round/>
            <a:headEnd/>
            <a:tailEnd/>
          </a:ln>
          <a:effectLst/>
        </p:spPr>
        <p:txBody>
          <a:bodyPr/>
          <a:lstStyle/>
          <a:p>
            <a:endParaRPr lang="fr-FR"/>
          </a:p>
        </p:txBody>
      </p:sp>
      <p:sp>
        <p:nvSpPr>
          <p:cNvPr id="50211" name="Line 35"/>
          <p:cNvSpPr>
            <a:spLocks noChangeShapeType="1"/>
          </p:cNvSpPr>
          <p:nvPr/>
        </p:nvSpPr>
        <p:spPr bwMode="auto">
          <a:xfrm>
            <a:off x="5167313" y="1503363"/>
            <a:ext cx="0" cy="431800"/>
          </a:xfrm>
          <a:prstGeom prst="line">
            <a:avLst/>
          </a:prstGeom>
          <a:noFill/>
          <a:ln w="9525">
            <a:solidFill>
              <a:schemeClr val="tx1"/>
            </a:solidFill>
            <a:round/>
            <a:headEnd/>
            <a:tailEnd/>
          </a:ln>
          <a:effectLst/>
        </p:spPr>
        <p:txBody>
          <a:bodyPr/>
          <a:lstStyle/>
          <a:p>
            <a:endParaRPr lang="fr-FR"/>
          </a:p>
        </p:txBody>
      </p:sp>
      <p:grpSp>
        <p:nvGrpSpPr>
          <p:cNvPr id="50212" name="Group 36"/>
          <p:cNvGrpSpPr>
            <a:grpSpLocks/>
          </p:cNvGrpSpPr>
          <p:nvPr/>
        </p:nvGrpSpPr>
        <p:grpSpPr bwMode="auto">
          <a:xfrm>
            <a:off x="5886450" y="1125538"/>
            <a:ext cx="288925" cy="360362"/>
            <a:chOff x="2789" y="2160"/>
            <a:chExt cx="182" cy="227"/>
          </a:xfrm>
        </p:grpSpPr>
        <p:sp>
          <p:nvSpPr>
            <p:cNvPr id="50213" name="AutoShape 37"/>
            <p:cNvSpPr>
              <a:spLocks noChangeArrowheads="1"/>
            </p:cNvSpPr>
            <p:nvPr/>
          </p:nvSpPr>
          <p:spPr bwMode="auto">
            <a:xfrm>
              <a:off x="2789" y="2160"/>
              <a:ext cx="182" cy="136"/>
            </a:xfrm>
            <a:prstGeom prst="triangle">
              <a:avLst>
                <a:gd name="adj" fmla="val 50000"/>
              </a:avLst>
            </a:prstGeom>
            <a:noFill/>
            <a:ln w="9525">
              <a:solidFill>
                <a:schemeClr val="tx1"/>
              </a:solidFill>
              <a:miter lim="800000"/>
              <a:headEnd/>
              <a:tailEnd/>
            </a:ln>
            <a:effectLst/>
          </p:spPr>
          <p:txBody>
            <a:bodyPr wrap="none" anchor="ctr"/>
            <a:lstStyle/>
            <a:p>
              <a:endParaRPr lang="fr-FR"/>
            </a:p>
          </p:txBody>
        </p:sp>
        <p:sp>
          <p:nvSpPr>
            <p:cNvPr id="50214" name="Line 38"/>
            <p:cNvSpPr>
              <a:spLocks noChangeShapeType="1"/>
            </p:cNvSpPr>
            <p:nvPr/>
          </p:nvSpPr>
          <p:spPr bwMode="auto">
            <a:xfrm>
              <a:off x="2880" y="2296"/>
              <a:ext cx="0" cy="91"/>
            </a:xfrm>
            <a:prstGeom prst="line">
              <a:avLst/>
            </a:prstGeom>
            <a:noFill/>
            <a:ln w="9525">
              <a:solidFill>
                <a:schemeClr val="tx1"/>
              </a:solidFill>
              <a:round/>
              <a:headEnd/>
              <a:tailEnd/>
            </a:ln>
            <a:effectLst/>
          </p:spPr>
          <p:txBody>
            <a:bodyPr/>
            <a:lstStyle/>
            <a:p>
              <a:endParaRPr lang="fr-FR"/>
            </a:p>
          </p:txBody>
        </p:sp>
      </p:grpSp>
      <p:sp>
        <p:nvSpPr>
          <p:cNvPr id="50216" name="Line 40"/>
          <p:cNvSpPr>
            <a:spLocks noChangeShapeType="1"/>
          </p:cNvSpPr>
          <p:nvPr/>
        </p:nvSpPr>
        <p:spPr bwMode="auto">
          <a:xfrm>
            <a:off x="6877050" y="1538288"/>
            <a:ext cx="0" cy="1223962"/>
          </a:xfrm>
          <a:prstGeom prst="line">
            <a:avLst/>
          </a:prstGeom>
          <a:noFill/>
          <a:ln w="9525">
            <a:solidFill>
              <a:schemeClr val="tx1"/>
            </a:solidFill>
            <a:round/>
            <a:headEnd/>
            <a:tailEnd/>
          </a:ln>
          <a:effectLst/>
        </p:spPr>
        <p:txBody>
          <a:bodyPr/>
          <a:lstStyle/>
          <a:p>
            <a:endParaRPr lang="fr-FR"/>
          </a:p>
        </p:txBody>
      </p:sp>
      <p:sp>
        <p:nvSpPr>
          <p:cNvPr id="50217" name="Line 41"/>
          <p:cNvSpPr>
            <a:spLocks noChangeShapeType="1"/>
          </p:cNvSpPr>
          <p:nvPr/>
        </p:nvSpPr>
        <p:spPr bwMode="auto">
          <a:xfrm flipH="1">
            <a:off x="6027738" y="1519238"/>
            <a:ext cx="863600" cy="0"/>
          </a:xfrm>
          <a:prstGeom prst="line">
            <a:avLst/>
          </a:prstGeom>
          <a:noFill/>
          <a:ln w="9525">
            <a:solidFill>
              <a:schemeClr val="tx1"/>
            </a:solidFill>
            <a:round/>
            <a:headEnd/>
            <a:tailEnd/>
          </a:ln>
          <a:effectLst/>
        </p:spPr>
        <p:txBody>
          <a:bodyPr/>
          <a:lstStyle/>
          <a:p>
            <a:endParaRPr lang="fr-FR"/>
          </a:p>
        </p:txBody>
      </p:sp>
      <p:sp>
        <p:nvSpPr>
          <p:cNvPr id="50218" name="Text Box 42"/>
          <p:cNvSpPr txBox="1">
            <a:spLocks noChangeArrowheads="1"/>
          </p:cNvSpPr>
          <p:nvPr/>
        </p:nvSpPr>
        <p:spPr bwMode="auto">
          <a:xfrm>
            <a:off x="1692275" y="4365625"/>
            <a:ext cx="2735263" cy="376238"/>
          </a:xfrm>
          <a:prstGeom prst="rect">
            <a:avLst/>
          </a:prstGeom>
          <a:noFill/>
          <a:ln w="9525">
            <a:solidFill>
              <a:schemeClr val="tx1"/>
            </a:solidFill>
            <a:miter lim="800000"/>
            <a:headEnd/>
            <a:tailEnd/>
          </a:ln>
          <a:effectLst/>
        </p:spPr>
        <p:txBody>
          <a:bodyPr>
            <a:spAutoFit/>
          </a:bodyPr>
          <a:lstStyle/>
          <a:p>
            <a:pPr algn="ctr">
              <a:spcBef>
                <a:spcPct val="50000"/>
              </a:spcBef>
            </a:pPr>
            <a:r>
              <a:rPr lang="fr-FR"/>
              <a:t>EmployéHoraireProtégé</a:t>
            </a:r>
          </a:p>
        </p:txBody>
      </p:sp>
      <p:grpSp>
        <p:nvGrpSpPr>
          <p:cNvPr id="50219" name="Group 43"/>
          <p:cNvGrpSpPr>
            <a:grpSpLocks/>
          </p:cNvGrpSpPr>
          <p:nvPr/>
        </p:nvGrpSpPr>
        <p:grpSpPr bwMode="auto">
          <a:xfrm>
            <a:off x="827088" y="2349500"/>
            <a:ext cx="288925" cy="360363"/>
            <a:chOff x="2789" y="2160"/>
            <a:chExt cx="182" cy="227"/>
          </a:xfrm>
        </p:grpSpPr>
        <p:sp>
          <p:nvSpPr>
            <p:cNvPr id="50220" name="AutoShape 44"/>
            <p:cNvSpPr>
              <a:spLocks noChangeArrowheads="1"/>
            </p:cNvSpPr>
            <p:nvPr/>
          </p:nvSpPr>
          <p:spPr bwMode="auto">
            <a:xfrm>
              <a:off x="2789" y="2160"/>
              <a:ext cx="182" cy="136"/>
            </a:xfrm>
            <a:prstGeom prst="triangle">
              <a:avLst>
                <a:gd name="adj" fmla="val 50000"/>
              </a:avLst>
            </a:prstGeom>
            <a:noFill/>
            <a:ln w="9525">
              <a:solidFill>
                <a:schemeClr val="tx1"/>
              </a:solidFill>
              <a:miter lim="800000"/>
              <a:headEnd/>
              <a:tailEnd/>
            </a:ln>
            <a:effectLst/>
          </p:spPr>
          <p:txBody>
            <a:bodyPr wrap="none" anchor="ctr"/>
            <a:lstStyle/>
            <a:p>
              <a:endParaRPr lang="fr-FR"/>
            </a:p>
          </p:txBody>
        </p:sp>
        <p:sp>
          <p:nvSpPr>
            <p:cNvPr id="50221" name="Line 45"/>
            <p:cNvSpPr>
              <a:spLocks noChangeShapeType="1"/>
            </p:cNvSpPr>
            <p:nvPr/>
          </p:nvSpPr>
          <p:spPr bwMode="auto">
            <a:xfrm>
              <a:off x="2880" y="2296"/>
              <a:ext cx="0" cy="91"/>
            </a:xfrm>
            <a:prstGeom prst="line">
              <a:avLst/>
            </a:prstGeom>
            <a:noFill/>
            <a:ln w="9525">
              <a:solidFill>
                <a:schemeClr val="tx1"/>
              </a:solidFill>
              <a:round/>
              <a:headEnd/>
              <a:tailEnd/>
            </a:ln>
            <a:effectLst/>
          </p:spPr>
          <p:txBody>
            <a:bodyPr/>
            <a:lstStyle/>
            <a:p>
              <a:endParaRPr lang="fr-FR"/>
            </a:p>
          </p:txBody>
        </p:sp>
      </p:grpSp>
      <p:grpSp>
        <p:nvGrpSpPr>
          <p:cNvPr id="50222" name="Group 46"/>
          <p:cNvGrpSpPr>
            <a:grpSpLocks/>
          </p:cNvGrpSpPr>
          <p:nvPr/>
        </p:nvGrpSpPr>
        <p:grpSpPr bwMode="auto">
          <a:xfrm>
            <a:off x="4787900" y="3573463"/>
            <a:ext cx="288925" cy="360362"/>
            <a:chOff x="2789" y="2160"/>
            <a:chExt cx="182" cy="227"/>
          </a:xfrm>
        </p:grpSpPr>
        <p:sp>
          <p:nvSpPr>
            <p:cNvPr id="50223" name="AutoShape 47"/>
            <p:cNvSpPr>
              <a:spLocks noChangeArrowheads="1"/>
            </p:cNvSpPr>
            <p:nvPr/>
          </p:nvSpPr>
          <p:spPr bwMode="auto">
            <a:xfrm>
              <a:off x="2789" y="2160"/>
              <a:ext cx="182" cy="136"/>
            </a:xfrm>
            <a:prstGeom prst="triangle">
              <a:avLst>
                <a:gd name="adj" fmla="val 50000"/>
              </a:avLst>
            </a:prstGeom>
            <a:noFill/>
            <a:ln w="9525">
              <a:solidFill>
                <a:schemeClr val="tx1"/>
              </a:solidFill>
              <a:miter lim="800000"/>
              <a:headEnd/>
              <a:tailEnd/>
            </a:ln>
            <a:effectLst/>
          </p:spPr>
          <p:txBody>
            <a:bodyPr wrap="none" anchor="ctr"/>
            <a:lstStyle/>
            <a:p>
              <a:endParaRPr lang="fr-FR"/>
            </a:p>
          </p:txBody>
        </p:sp>
        <p:sp>
          <p:nvSpPr>
            <p:cNvPr id="50224" name="Line 48"/>
            <p:cNvSpPr>
              <a:spLocks noChangeShapeType="1"/>
            </p:cNvSpPr>
            <p:nvPr/>
          </p:nvSpPr>
          <p:spPr bwMode="auto">
            <a:xfrm>
              <a:off x="2880" y="2296"/>
              <a:ext cx="0" cy="91"/>
            </a:xfrm>
            <a:prstGeom prst="line">
              <a:avLst/>
            </a:prstGeom>
            <a:noFill/>
            <a:ln w="9525">
              <a:solidFill>
                <a:schemeClr val="tx1"/>
              </a:solidFill>
              <a:round/>
              <a:headEnd/>
              <a:tailEnd/>
            </a:ln>
            <a:effectLst/>
          </p:spPr>
          <p:txBody>
            <a:bodyPr/>
            <a:lstStyle/>
            <a:p>
              <a:endParaRPr lang="fr-FR"/>
            </a:p>
          </p:txBody>
        </p:sp>
      </p:grpSp>
      <p:sp>
        <p:nvSpPr>
          <p:cNvPr id="50225" name="Line 49"/>
          <p:cNvSpPr>
            <a:spLocks noChangeShapeType="1"/>
          </p:cNvSpPr>
          <p:nvPr/>
        </p:nvSpPr>
        <p:spPr bwMode="auto">
          <a:xfrm flipH="1">
            <a:off x="3563938" y="3933825"/>
            <a:ext cx="1584325" cy="0"/>
          </a:xfrm>
          <a:prstGeom prst="line">
            <a:avLst/>
          </a:prstGeom>
          <a:noFill/>
          <a:ln w="9525">
            <a:solidFill>
              <a:schemeClr val="tx1"/>
            </a:solidFill>
            <a:round/>
            <a:headEnd/>
            <a:tailEnd/>
          </a:ln>
          <a:effectLst/>
        </p:spPr>
        <p:txBody>
          <a:bodyPr/>
          <a:lstStyle/>
          <a:p>
            <a:endParaRPr lang="fr-FR"/>
          </a:p>
        </p:txBody>
      </p:sp>
      <p:sp>
        <p:nvSpPr>
          <p:cNvPr id="50226" name="Line 50"/>
          <p:cNvSpPr>
            <a:spLocks noChangeShapeType="1"/>
          </p:cNvSpPr>
          <p:nvPr/>
        </p:nvSpPr>
        <p:spPr bwMode="auto">
          <a:xfrm>
            <a:off x="3563938" y="3933825"/>
            <a:ext cx="0" cy="431800"/>
          </a:xfrm>
          <a:prstGeom prst="line">
            <a:avLst/>
          </a:prstGeom>
          <a:noFill/>
          <a:ln w="9525">
            <a:solidFill>
              <a:schemeClr val="tx1"/>
            </a:solidFill>
            <a:round/>
            <a:headEnd/>
            <a:tailEnd/>
          </a:ln>
          <a:effectLst/>
        </p:spPr>
        <p:txBody>
          <a:bodyPr/>
          <a:lstStyle/>
          <a:p>
            <a:endParaRPr lang="fr-FR"/>
          </a:p>
        </p:txBody>
      </p:sp>
      <p:sp>
        <p:nvSpPr>
          <p:cNvPr id="50227" name="Line 51"/>
          <p:cNvSpPr>
            <a:spLocks noChangeShapeType="1"/>
          </p:cNvSpPr>
          <p:nvPr/>
        </p:nvSpPr>
        <p:spPr bwMode="auto">
          <a:xfrm>
            <a:off x="395288" y="2708275"/>
            <a:ext cx="1800225" cy="0"/>
          </a:xfrm>
          <a:prstGeom prst="line">
            <a:avLst/>
          </a:prstGeom>
          <a:noFill/>
          <a:ln w="9525">
            <a:solidFill>
              <a:schemeClr val="tx1"/>
            </a:solidFill>
            <a:round/>
            <a:headEnd/>
            <a:tailEnd/>
          </a:ln>
          <a:effectLst/>
        </p:spPr>
        <p:txBody>
          <a:bodyPr/>
          <a:lstStyle/>
          <a:p>
            <a:endParaRPr lang="fr-FR"/>
          </a:p>
        </p:txBody>
      </p:sp>
      <p:sp>
        <p:nvSpPr>
          <p:cNvPr id="50228" name="Line 52"/>
          <p:cNvSpPr>
            <a:spLocks noChangeShapeType="1"/>
          </p:cNvSpPr>
          <p:nvPr/>
        </p:nvSpPr>
        <p:spPr bwMode="auto">
          <a:xfrm>
            <a:off x="2195513" y="2708275"/>
            <a:ext cx="0" cy="1657350"/>
          </a:xfrm>
          <a:prstGeom prst="line">
            <a:avLst/>
          </a:prstGeom>
          <a:noFill/>
          <a:ln w="9525">
            <a:solidFill>
              <a:schemeClr val="tx1"/>
            </a:solidFill>
            <a:round/>
            <a:headEnd/>
            <a:tailEnd/>
          </a:ln>
          <a:effectLst/>
        </p:spPr>
        <p:txBody>
          <a:bodyPr/>
          <a:lstStyle/>
          <a:p>
            <a:endParaRPr lang="fr-FR"/>
          </a:p>
        </p:txBody>
      </p:sp>
      <p:sp>
        <p:nvSpPr>
          <p:cNvPr id="50229" name="Text Box 53"/>
          <p:cNvSpPr txBox="1">
            <a:spLocks noChangeArrowheads="1"/>
          </p:cNvSpPr>
          <p:nvPr/>
        </p:nvSpPr>
        <p:spPr bwMode="auto">
          <a:xfrm>
            <a:off x="2930525" y="1158875"/>
            <a:ext cx="863600" cy="366713"/>
          </a:xfrm>
          <a:prstGeom prst="rect">
            <a:avLst/>
          </a:prstGeom>
          <a:noFill/>
          <a:ln w="9525">
            <a:noFill/>
            <a:miter lim="800000"/>
            <a:headEnd/>
            <a:tailEnd/>
          </a:ln>
          <a:effectLst/>
        </p:spPr>
        <p:txBody>
          <a:bodyPr>
            <a:spAutoFit/>
          </a:bodyPr>
          <a:lstStyle/>
          <a:p>
            <a:pPr>
              <a:spcBef>
                <a:spcPct val="50000"/>
              </a:spcBef>
            </a:pPr>
            <a:r>
              <a:rPr lang="fr-FR" b="1" i="1">
                <a:latin typeface="Times New Roman" pitchFamily="18" charset="0"/>
              </a:rPr>
              <a:t>statut</a:t>
            </a:r>
          </a:p>
        </p:txBody>
      </p:sp>
      <p:sp>
        <p:nvSpPr>
          <p:cNvPr id="50230" name="Text Box 54"/>
          <p:cNvSpPr txBox="1">
            <a:spLocks noChangeArrowheads="1"/>
          </p:cNvSpPr>
          <p:nvPr/>
        </p:nvSpPr>
        <p:spPr bwMode="auto">
          <a:xfrm>
            <a:off x="6205538" y="1090613"/>
            <a:ext cx="935037" cy="366712"/>
          </a:xfrm>
          <a:prstGeom prst="rect">
            <a:avLst/>
          </a:prstGeom>
          <a:noFill/>
          <a:ln w="9525">
            <a:noFill/>
            <a:miter lim="800000"/>
            <a:headEnd/>
            <a:tailEnd/>
          </a:ln>
          <a:effectLst/>
        </p:spPr>
        <p:txBody>
          <a:bodyPr>
            <a:spAutoFit/>
          </a:bodyPr>
          <a:lstStyle/>
          <a:p>
            <a:pPr>
              <a:spcBef>
                <a:spcPct val="50000"/>
              </a:spcBef>
            </a:pPr>
            <a:r>
              <a:rPr lang="fr-FR" b="1" i="1">
                <a:latin typeface="Times New Roman" pitchFamily="18" charset="0"/>
              </a:rPr>
              <a:t>pension</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fr-FR">
                <a:latin typeface="Times New Roman" pitchFamily="18" charset="0"/>
              </a:rPr>
              <a:t>Caractéristiques de L’OO</a:t>
            </a:r>
          </a:p>
        </p:txBody>
      </p:sp>
      <p:sp>
        <p:nvSpPr>
          <p:cNvPr id="9219" name="Rectangle 3"/>
          <p:cNvSpPr>
            <a:spLocks noGrp="1" noChangeArrowheads="1"/>
          </p:cNvSpPr>
          <p:nvPr>
            <p:ph sz="quarter" idx="1"/>
          </p:nvPr>
        </p:nvSpPr>
        <p:spPr/>
        <p:txBody>
          <a:bodyPr/>
          <a:lstStyle/>
          <a:p>
            <a:pPr>
              <a:lnSpc>
                <a:spcPct val="80000"/>
              </a:lnSpc>
              <a:buFontTx/>
              <a:buNone/>
            </a:pPr>
            <a:r>
              <a:rPr lang="fr-FR" sz="2000" b="1">
                <a:latin typeface="Times New Roman" pitchFamily="18" charset="0"/>
              </a:rPr>
              <a:t>Classification </a:t>
            </a:r>
            <a:r>
              <a:rPr lang="fr-FR" sz="2000">
                <a:latin typeface="Times New Roman" pitchFamily="18" charset="0"/>
              </a:rPr>
              <a:t> : </a:t>
            </a:r>
          </a:p>
          <a:p>
            <a:pPr>
              <a:lnSpc>
                <a:spcPct val="80000"/>
              </a:lnSpc>
            </a:pPr>
            <a:r>
              <a:rPr lang="fr-FR" sz="2000">
                <a:latin typeface="Times New Roman" pitchFamily="18" charset="0"/>
              </a:rPr>
              <a:t>les objets ayant la même structure de données (attributs) et le même comportement(opérations)  sont regroupés dans une classe.</a:t>
            </a:r>
          </a:p>
          <a:p>
            <a:pPr>
              <a:lnSpc>
                <a:spcPct val="80000"/>
              </a:lnSpc>
            </a:pPr>
            <a:endParaRPr lang="fr-FR" sz="2000">
              <a:latin typeface="Times New Roman" pitchFamily="18" charset="0"/>
            </a:endParaRPr>
          </a:p>
          <a:p>
            <a:pPr>
              <a:lnSpc>
                <a:spcPct val="80000"/>
              </a:lnSpc>
            </a:pPr>
            <a:r>
              <a:rPr lang="fr-FR" sz="2000">
                <a:latin typeface="Times New Roman" pitchFamily="18" charset="0"/>
              </a:rPr>
              <a:t>Une classe est  une abstraction qui décrit les propriétés pertinentes pour l’application et ignore les autres. </a:t>
            </a:r>
          </a:p>
          <a:p>
            <a:pPr>
              <a:lnSpc>
                <a:spcPct val="80000"/>
              </a:lnSpc>
            </a:pPr>
            <a:endParaRPr lang="fr-FR" sz="2000">
              <a:latin typeface="Times New Roman" pitchFamily="18" charset="0"/>
            </a:endParaRPr>
          </a:p>
          <a:p>
            <a:pPr>
              <a:lnSpc>
                <a:spcPct val="80000"/>
              </a:lnSpc>
            </a:pPr>
            <a:r>
              <a:rPr lang="fr-FR" sz="2000">
                <a:latin typeface="Times New Roman" pitchFamily="18" charset="0"/>
              </a:rPr>
              <a:t>Le choix d’une classe est donc arbitraire et dépend de l’application. </a:t>
            </a:r>
          </a:p>
          <a:p>
            <a:pPr>
              <a:lnSpc>
                <a:spcPct val="80000"/>
              </a:lnSpc>
              <a:buFontTx/>
              <a:buNone/>
            </a:pPr>
            <a:endParaRPr lang="fr-FR" sz="2000">
              <a:latin typeface="Times New Roman" pitchFamily="18" charset="0"/>
            </a:endParaRPr>
          </a:p>
          <a:p>
            <a:pPr>
              <a:lnSpc>
                <a:spcPct val="80000"/>
              </a:lnSpc>
            </a:pPr>
            <a:r>
              <a:rPr lang="fr-FR" sz="2000">
                <a:latin typeface="Times New Roman" pitchFamily="18" charset="0"/>
              </a:rPr>
              <a:t>Chaque classe décrit un ensemble (potentiellement infini) d’objets individuels (instances). </a:t>
            </a:r>
          </a:p>
          <a:p>
            <a:pPr>
              <a:lnSpc>
                <a:spcPct val="80000"/>
              </a:lnSpc>
            </a:pPr>
            <a:endParaRPr lang="fr-FR" sz="2000">
              <a:latin typeface="Times New Roman" pitchFamily="18" charset="0"/>
            </a:endParaRPr>
          </a:p>
          <a:p>
            <a:pPr>
              <a:lnSpc>
                <a:spcPct val="80000"/>
              </a:lnSpc>
            </a:pPr>
            <a:r>
              <a:rPr lang="fr-FR" sz="2000">
                <a:latin typeface="Times New Roman" pitchFamily="18" charset="0"/>
              </a:rPr>
              <a:t>Chaque instance possède ses propres valeurs pour chaque attribut mais partage nom d’attributs et opérations avec les autres instances de la classe.</a:t>
            </a: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fr-FR"/>
              <a:t>Héritage Multiple</a:t>
            </a:r>
          </a:p>
        </p:txBody>
      </p:sp>
      <p:sp>
        <p:nvSpPr>
          <p:cNvPr id="47107" name="Rectangle 3"/>
          <p:cNvSpPr>
            <a:spLocks noGrp="1" noChangeArrowheads="1"/>
          </p:cNvSpPr>
          <p:nvPr>
            <p:ph sz="quarter" idx="1"/>
          </p:nvPr>
        </p:nvSpPr>
        <p:spPr>
          <a:xfrm>
            <a:off x="457200" y="1600200"/>
            <a:ext cx="8229600" cy="4060825"/>
          </a:xfrm>
        </p:spPr>
        <p:txBody>
          <a:bodyPr/>
          <a:lstStyle/>
          <a:p>
            <a:r>
              <a:rPr lang="fr-FR" sz="2400">
                <a:latin typeface="Times New Roman" pitchFamily="18" charset="0"/>
              </a:rPr>
              <a:t>Héritage multiple accidentel: une instance participe à deux classes se recouvrant.</a:t>
            </a:r>
          </a:p>
          <a:p>
            <a:pPr lvl="1"/>
            <a:r>
              <a:rPr lang="fr-FR" sz="2000">
                <a:latin typeface="Times New Roman" pitchFamily="18" charset="0"/>
              </a:rPr>
              <a:t>Un thésard est à la fois professeur et étudiant (héritage multiple)</a:t>
            </a:r>
          </a:p>
          <a:p>
            <a:pPr lvl="1"/>
            <a:r>
              <a:rPr lang="fr-FR" sz="2000">
                <a:latin typeface="Times New Roman" pitchFamily="18" charset="0"/>
              </a:rPr>
              <a:t>Un professeur X donné prenant des cours dans un autre établissement (héritage multiple accidentel). Il n’existe pas de classe représentant cette combinaison et il serait artificiel d’en créer une.</a:t>
            </a:r>
          </a:p>
          <a:p>
            <a:pPr lvl="1"/>
            <a:endParaRPr lang="fr-FR" sz="2000">
              <a:latin typeface="Times New Roman" pitchFamily="18" charset="0"/>
            </a:endParaRPr>
          </a:p>
          <a:p>
            <a:r>
              <a:rPr lang="fr-FR" sz="2400">
                <a:latin typeface="Times New Roman" pitchFamily="18" charset="0"/>
              </a:rPr>
              <a:t>Approche de solution: traiter Personne comme un objet composé de multiples objets MembresUniversité </a:t>
            </a:r>
          </a:p>
          <a:p>
            <a:pPr>
              <a:buFontTx/>
              <a:buNone/>
            </a:pPr>
            <a:endParaRPr lang="fr-FR" sz="2400">
              <a:latin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fr-FR"/>
              <a:t>Héritage Multiple</a:t>
            </a:r>
          </a:p>
        </p:txBody>
      </p:sp>
      <p:sp>
        <p:nvSpPr>
          <p:cNvPr id="48131" name="Rectangle 3"/>
          <p:cNvSpPr>
            <a:spLocks noGrp="1" noChangeArrowheads="1"/>
          </p:cNvSpPr>
          <p:nvPr>
            <p:ph sz="quarter" idx="1"/>
          </p:nvPr>
        </p:nvSpPr>
        <p:spPr>
          <a:xfrm>
            <a:off x="457200" y="1600200"/>
            <a:ext cx="8229600" cy="965200"/>
          </a:xfrm>
        </p:spPr>
        <p:txBody>
          <a:bodyPr/>
          <a:lstStyle/>
          <a:p>
            <a:r>
              <a:rPr lang="fr-FR" sz="2400">
                <a:latin typeface="Times New Roman" pitchFamily="18" charset="0"/>
              </a:rPr>
              <a:t>Héritage multiple accidentel: une instance participe à deux</a:t>
            </a:r>
          </a:p>
        </p:txBody>
      </p:sp>
      <p:sp>
        <p:nvSpPr>
          <p:cNvPr id="48132" name="Text Box 4"/>
          <p:cNvSpPr txBox="1">
            <a:spLocks noChangeArrowheads="1"/>
          </p:cNvSpPr>
          <p:nvPr/>
        </p:nvSpPr>
        <p:spPr bwMode="auto">
          <a:xfrm>
            <a:off x="539750" y="2997200"/>
            <a:ext cx="1439863" cy="376238"/>
          </a:xfrm>
          <a:prstGeom prst="rect">
            <a:avLst/>
          </a:prstGeom>
          <a:noFill/>
          <a:ln w="9525">
            <a:solidFill>
              <a:schemeClr val="tx1"/>
            </a:solidFill>
            <a:miter lim="800000"/>
            <a:headEnd/>
            <a:tailEnd/>
          </a:ln>
          <a:effectLst/>
        </p:spPr>
        <p:txBody>
          <a:bodyPr>
            <a:spAutoFit/>
          </a:bodyPr>
          <a:lstStyle/>
          <a:p>
            <a:pPr algn="ctr">
              <a:spcBef>
                <a:spcPct val="50000"/>
              </a:spcBef>
            </a:pPr>
            <a:r>
              <a:rPr lang="fr-FR"/>
              <a:t>Personne</a:t>
            </a:r>
          </a:p>
        </p:txBody>
      </p:sp>
      <p:sp>
        <p:nvSpPr>
          <p:cNvPr id="48133" name="Text Box 5"/>
          <p:cNvSpPr txBox="1">
            <a:spLocks noChangeArrowheads="1"/>
          </p:cNvSpPr>
          <p:nvPr/>
        </p:nvSpPr>
        <p:spPr bwMode="auto">
          <a:xfrm>
            <a:off x="3424238" y="2997200"/>
            <a:ext cx="2160587" cy="376238"/>
          </a:xfrm>
          <a:prstGeom prst="rect">
            <a:avLst/>
          </a:prstGeom>
          <a:noFill/>
          <a:ln w="9525">
            <a:solidFill>
              <a:schemeClr val="tx1"/>
            </a:solidFill>
            <a:miter lim="800000"/>
            <a:headEnd/>
            <a:tailEnd/>
          </a:ln>
          <a:effectLst/>
        </p:spPr>
        <p:txBody>
          <a:bodyPr>
            <a:spAutoFit/>
          </a:bodyPr>
          <a:lstStyle/>
          <a:p>
            <a:pPr algn="ctr">
              <a:spcBef>
                <a:spcPct val="50000"/>
              </a:spcBef>
            </a:pPr>
            <a:r>
              <a:rPr lang="fr-FR"/>
              <a:t>MembreUniversité</a:t>
            </a:r>
          </a:p>
        </p:txBody>
      </p:sp>
      <p:sp>
        <p:nvSpPr>
          <p:cNvPr id="48134" name="Text Box 6"/>
          <p:cNvSpPr txBox="1">
            <a:spLocks noChangeArrowheads="1"/>
          </p:cNvSpPr>
          <p:nvPr/>
        </p:nvSpPr>
        <p:spPr bwMode="auto">
          <a:xfrm>
            <a:off x="1906588" y="4243388"/>
            <a:ext cx="2016125" cy="376237"/>
          </a:xfrm>
          <a:prstGeom prst="rect">
            <a:avLst/>
          </a:prstGeom>
          <a:noFill/>
          <a:ln w="9525">
            <a:solidFill>
              <a:schemeClr val="tx1"/>
            </a:solidFill>
            <a:miter lim="800000"/>
            <a:headEnd/>
            <a:tailEnd/>
          </a:ln>
          <a:effectLst/>
        </p:spPr>
        <p:txBody>
          <a:bodyPr>
            <a:spAutoFit/>
          </a:bodyPr>
          <a:lstStyle/>
          <a:p>
            <a:pPr algn="ctr">
              <a:spcBef>
                <a:spcPct val="50000"/>
              </a:spcBef>
            </a:pPr>
            <a:r>
              <a:rPr lang="fr-FR"/>
              <a:t>CorpsEnseignant</a:t>
            </a:r>
          </a:p>
        </p:txBody>
      </p:sp>
      <p:sp>
        <p:nvSpPr>
          <p:cNvPr id="48135" name="Text Box 7"/>
          <p:cNvSpPr txBox="1">
            <a:spLocks noChangeArrowheads="1"/>
          </p:cNvSpPr>
          <p:nvPr/>
        </p:nvSpPr>
        <p:spPr bwMode="auto">
          <a:xfrm>
            <a:off x="4427538" y="4244975"/>
            <a:ext cx="1439862" cy="376238"/>
          </a:xfrm>
          <a:prstGeom prst="rect">
            <a:avLst/>
          </a:prstGeom>
          <a:noFill/>
          <a:ln w="9525">
            <a:solidFill>
              <a:schemeClr val="tx1"/>
            </a:solidFill>
            <a:miter lim="800000"/>
            <a:headEnd/>
            <a:tailEnd/>
          </a:ln>
          <a:effectLst/>
        </p:spPr>
        <p:txBody>
          <a:bodyPr>
            <a:spAutoFit/>
          </a:bodyPr>
          <a:lstStyle/>
          <a:p>
            <a:pPr algn="ctr">
              <a:spcBef>
                <a:spcPct val="50000"/>
              </a:spcBef>
            </a:pPr>
            <a:r>
              <a:rPr lang="fr-FR"/>
              <a:t>Étudiant</a:t>
            </a:r>
          </a:p>
        </p:txBody>
      </p:sp>
      <p:sp>
        <p:nvSpPr>
          <p:cNvPr id="48136" name="Text Box 8"/>
          <p:cNvSpPr txBox="1">
            <a:spLocks noChangeArrowheads="1"/>
          </p:cNvSpPr>
          <p:nvPr/>
        </p:nvSpPr>
        <p:spPr bwMode="auto">
          <a:xfrm>
            <a:off x="6732588" y="4243388"/>
            <a:ext cx="1439862" cy="376237"/>
          </a:xfrm>
          <a:prstGeom prst="rect">
            <a:avLst/>
          </a:prstGeom>
          <a:noFill/>
          <a:ln w="9525">
            <a:solidFill>
              <a:schemeClr val="tx1"/>
            </a:solidFill>
            <a:miter lim="800000"/>
            <a:headEnd/>
            <a:tailEnd/>
          </a:ln>
          <a:effectLst/>
        </p:spPr>
        <p:txBody>
          <a:bodyPr>
            <a:spAutoFit/>
          </a:bodyPr>
          <a:lstStyle/>
          <a:p>
            <a:pPr algn="ctr">
              <a:spcBef>
                <a:spcPct val="50000"/>
              </a:spcBef>
            </a:pPr>
            <a:r>
              <a:rPr lang="fr-FR"/>
              <a:t>Personnel</a:t>
            </a:r>
          </a:p>
        </p:txBody>
      </p:sp>
      <p:sp>
        <p:nvSpPr>
          <p:cNvPr id="48137" name="Text Box 9"/>
          <p:cNvSpPr txBox="1">
            <a:spLocks noChangeArrowheads="1"/>
          </p:cNvSpPr>
          <p:nvPr/>
        </p:nvSpPr>
        <p:spPr bwMode="auto">
          <a:xfrm>
            <a:off x="2625725" y="5519738"/>
            <a:ext cx="2016125" cy="376237"/>
          </a:xfrm>
          <a:prstGeom prst="rect">
            <a:avLst/>
          </a:prstGeom>
          <a:noFill/>
          <a:ln w="9525">
            <a:solidFill>
              <a:schemeClr val="tx1"/>
            </a:solidFill>
            <a:miter lim="800000"/>
            <a:headEnd/>
            <a:tailEnd/>
          </a:ln>
          <a:effectLst/>
        </p:spPr>
        <p:txBody>
          <a:bodyPr>
            <a:spAutoFit/>
          </a:bodyPr>
          <a:lstStyle/>
          <a:p>
            <a:pPr algn="ctr">
              <a:spcBef>
                <a:spcPct val="50000"/>
              </a:spcBef>
            </a:pPr>
            <a:r>
              <a:rPr lang="fr-FR"/>
              <a:t>ChargédeCours</a:t>
            </a:r>
          </a:p>
        </p:txBody>
      </p:sp>
      <p:sp>
        <p:nvSpPr>
          <p:cNvPr id="48138" name="AutoShape 10"/>
          <p:cNvSpPr>
            <a:spLocks noChangeArrowheads="1"/>
          </p:cNvSpPr>
          <p:nvPr/>
        </p:nvSpPr>
        <p:spPr bwMode="auto">
          <a:xfrm>
            <a:off x="1974850" y="3084513"/>
            <a:ext cx="217488" cy="215900"/>
          </a:xfrm>
          <a:prstGeom prst="diamond">
            <a:avLst/>
          </a:prstGeom>
          <a:noFill/>
          <a:ln w="9525">
            <a:solidFill>
              <a:schemeClr val="tx1"/>
            </a:solidFill>
            <a:miter lim="800000"/>
            <a:headEnd/>
            <a:tailEnd/>
          </a:ln>
          <a:effectLst/>
        </p:spPr>
        <p:txBody>
          <a:bodyPr wrap="none" anchor="ctr"/>
          <a:lstStyle/>
          <a:p>
            <a:endParaRPr lang="fr-FR"/>
          </a:p>
        </p:txBody>
      </p:sp>
      <p:sp>
        <p:nvSpPr>
          <p:cNvPr id="48139" name="Line 11"/>
          <p:cNvSpPr>
            <a:spLocks noChangeShapeType="1"/>
          </p:cNvSpPr>
          <p:nvPr/>
        </p:nvSpPr>
        <p:spPr bwMode="auto">
          <a:xfrm>
            <a:off x="2181225" y="3194050"/>
            <a:ext cx="1223963" cy="0"/>
          </a:xfrm>
          <a:prstGeom prst="line">
            <a:avLst/>
          </a:prstGeom>
          <a:noFill/>
          <a:ln w="9525">
            <a:solidFill>
              <a:schemeClr val="tx1"/>
            </a:solidFill>
            <a:round/>
            <a:headEnd/>
            <a:tailEnd/>
          </a:ln>
          <a:effectLst/>
        </p:spPr>
        <p:txBody>
          <a:bodyPr/>
          <a:lstStyle/>
          <a:p>
            <a:endParaRPr lang="fr-FR"/>
          </a:p>
        </p:txBody>
      </p:sp>
      <p:grpSp>
        <p:nvGrpSpPr>
          <p:cNvPr id="48147" name="Group 19"/>
          <p:cNvGrpSpPr>
            <a:grpSpLocks/>
          </p:cNvGrpSpPr>
          <p:nvPr/>
        </p:nvGrpSpPr>
        <p:grpSpPr bwMode="auto">
          <a:xfrm>
            <a:off x="4859338" y="3429000"/>
            <a:ext cx="288925" cy="360363"/>
            <a:chOff x="2789" y="2160"/>
            <a:chExt cx="182" cy="227"/>
          </a:xfrm>
        </p:grpSpPr>
        <p:sp>
          <p:nvSpPr>
            <p:cNvPr id="48140" name="AutoShape 12"/>
            <p:cNvSpPr>
              <a:spLocks noChangeArrowheads="1"/>
            </p:cNvSpPr>
            <p:nvPr/>
          </p:nvSpPr>
          <p:spPr bwMode="auto">
            <a:xfrm>
              <a:off x="2789" y="2160"/>
              <a:ext cx="182" cy="136"/>
            </a:xfrm>
            <a:prstGeom prst="triangle">
              <a:avLst>
                <a:gd name="adj" fmla="val 50000"/>
              </a:avLst>
            </a:prstGeom>
            <a:noFill/>
            <a:ln w="9525">
              <a:solidFill>
                <a:schemeClr val="tx1"/>
              </a:solidFill>
              <a:miter lim="800000"/>
              <a:headEnd/>
              <a:tailEnd/>
            </a:ln>
            <a:effectLst/>
          </p:spPr>
          <p:txBody>
            <a:bodyPr wrap="none" anchor="ctr"/>
            <a:lstStyle/>
            <a:p>
              <a:endParaRPr lang="fr-FR"/>
            </a:p>
          </p:txBody>
        </p:sp>
        <p:sp>
          <p:nvSpPr>
            <p:cNvPr id="48141" name="Line 13"/>
            <p:cNvSpPr>
              <a:spLocks noChangeShapeType="1"/>
            </p:cNvSpPr>
            <p:nvPr/>
          </p:nvSpPr>
          <p:spPr bwMode="auto">
            <a:xfrm>
              <a:off x="2880" y="2296"/>
              <a:ext cx="0" cy="91"/>
            </a:xfrm>
            <a:prstGeom prst="line">
              <a:avLst/>
            </a:prstGeom>
            <a:noFill/>
            <a:ln w="9525">
              <a:solidFill>
                <a:schemeClr val="tx1"/>
              </a:solidFill>
              <a:round/>
              <a:headEnd/>
              <a:tailEnd/>
            </a:ln>
            <a:effectLst/>
          </p:spPr>
          <p:txBody>
            <a:bodyPr/>
            <a:lstStyle/>
            <a:p>
              <a:endParaRPr lang="fr-FR"/>
            </a:p>
          </p:txBody>
        </p:sp>
      </p:grpSp>
      <p:sp>
        <p:nvSpPr>
          <p:cNvPr id="48142" name="Line 14"/>
          <p:cNvSpPr>
            <a:spLocks noChangeShapeType="1"/>
          </p:cNvSpPr>
          <p:nvPr/>
        </p:nvSpPr>
        <p:spPr bwMode="auto">
          <a:xfrm>
            <a:off x="2771775" y="3803650"/>
            <a:ext cx="4464050" cy="0"/>
          </a:xfrm>
          <a:prstGeom prst="line">
            <a:avLst/>
          </a:prstGeom>
          <a:noFill/>
          <a:ln w="9525">
            <a:solidFill>
              <a:schemeClr val="tx1"/>
            </a:solidFill>
            <a:round/>
            <a:headEnd/>
            <a:tailEnd/>
          </a:ln>
          <a:effectLst/>
        </p:spPr>
        <p:txBody>
          <a:bodyPr/>
          <a:lstStyle/>
          <a:p>
            <a:endParaRPr lang="fr-FR"/>
          </a:p>
        </p:txBody>
      </p:sp>
      <p:sp>
        <p:nvSpPr>
          <p:cNvPr id="48143" name="Line 15"/>
          <p:cNvSpPr>
            <a:spLocks noChangeShapeType="1"/>
          </p:cNvSpPr>
          <p:nvPr/>
        </p:nvSpPr>
        <p:spPr bwMode="auto">
          <a:xfrm>
            <a:off x="2767013" y="3808413"/>
            <a:ext cx="0" cy="431800"/>
          </a:xfrm>
          <a:prstGeom prst="line">
            <a:avLst/>
          </a:prstGeom>
          <a:noFill/>
          <a:ln w="9525">
            <a:solidFill>
              <a:schemeClr val="tx1"/>
            </a:solidFill>
            <a:round/>
            <a:headEnd/>
            <a:tailEnd/>
          </a:ln>
          <a:effectLst/>
        </p:spPr>
        <p:txBody>
          <a:bodyPr/>
          <a:lstStyle/>
          <a:p>
            <a:endParaRPr lang="fr-FR"/>
          </a:p>
        </p:txBody>
      </p:sp>
      <p:sp>
        <p:nvSpPr>
          <p:cNvPr id="48145" name="Line 17"/>
          <p:cNvSpPr>
            <a:spLocks noChangeShapeType="1"/>
          </p:cNvSpPr>
          <p:nvPr/>
        </p:nvSpPr>
        <p:spPr bwMode="auto">
          <a:xfrm>
            <a:off x="5003800" y="3808413"/>
            <a:ext cx="0" cy="431800"/>
          </a:xfrm>
          <a:prstGeom prst="line">
            <a:avLst/>
          </a:prstGeom>
          <a:noFill/>
          <a:ln w="9525">
            <a:solidFill>
              <a:schemeClr val="tx1"/>
            </a:solidFill>
            <a:round/>
            <a:headEnd/>
            <a:tailEnd/>
          </a:ln>
          <a:effectLst/>
        </p:spPr>
        <p:txBody>
          <a:bodyPr/>
          <a:lstStyle/>
          <a:p>
            <a:endParaRPr lang="fr-FR"/>
          </a:p>
        </p:txBody>
      </p:sp>
      <p:sp>
        <p:nvSpPr>
          <p:cNvPr id="48146" name="Line 18"/>
          <p:cNvSpPr>
            <a:spLocks noChangeShapeType="1"/>
          </p:cNvSpPr>
          <p:nvPr/>
        </p:nvSpPr>
        <p:spPr bwMode="auto">
          <a:xfrm>
            <a:off x="7221538" y="3808413"/>
            <a:ext cx="0" cy="431800"/>
          </a:xfrm>
          <a:prstGeom prst="line">
            <a:avLst/>
          </a:prstGeom>
          <a:noFill/>
          <a:ln w="9525">
            <a:solidFill>
              <a:schemeClr val="tx1"/>
            </a:solidFill>
            <a:round/>
            <a:headEnd/>
            <a:tailEnd/>
          </a:ln>
          <a:effectLst/>
        </p:spPr>
        <p:txBody>
          <a:bodyPr/>
          <a:lstStyle/>
          <a:p>
            <a:endParaRPr lang="fr-FR"/>
          </a:p>
        </p:txBody>
      </p:sp>
      <p:grpSp>
        <p:nvGrpSpPr>
          <p:cNvPr id="48148" name="Group 20"/>
          <p:cNvGrpSpPr>
            <a:grpSpLocks/>
          </p:cNvGrpSpPr>
          <p:nvPr/>
        </p:nvGrpSpPr>
        <p:grpSpPr bwMode="auto">
          <a:xfrm>
            <a:off x="2771775" y="4652963"/>
            <a:ext cx="288925" cy="360362"/>
            <a:chOff x="2789" y="2160"/>
            <a:chExt cx="182" cy="227"/>
          </a:xfrm>
        </p:grpSpPr>
        <p:sp>
          <p:nvSpPr>
            <p:cNvPr id="48149" name="AutoShape 21"/>
            <p:cNvSpPr>
              <a:spLocks noChangeArrowheads="1"/>
            </p:cNvSpPr>
            <p:nvPr/>
          </p:nvSpPr>
          <p:spPr bwMode="auto">
            <a:xfrm>
              <a:off x="2789" y="2160"/>
              <a:ext cx="182" cy="136"/>
            </a:xfrm>
            <a:prstGeom prst="triangle">
              <a:avLst>
                <a:gd name="adj" fmla="val 50000"/>
              </a:avLst>
            </a:prstGeom>
            <a:noFill/>
            <a:ln w="9525">
              <a:solidFill>
                <a:schemeClr val="tx1"/>
              </a:solidFill>
              <a:miter lim="800000"/>
              <a:headEnd/>
              <a:tailEnd/>
            </a:ln>
            <a:effectLst/>
          </p:spPr>
          <p:txBody>
            <a:bodyPr wrap="none" anchor="ctr"/>
            <a:lstStyle/>
            <a:p>
              <a:endParaRPr lang="fr-FR"/>
            </a:p>
          </p:txBody>
        </p:sp>
        <p:sp>
          <p:nvSpPr>
            <p:cNvPr id="48150" name="Line 22"/>
            <p:cNvSpPr>
              <a:spLocks noChangeShapeType="1"/>
            </p:cNvSpPr>
            <p:nvPr/>
          </p:nvSpPr>
          <p:spPr bwMode="auto">
            <a:xfrm>
              <a:off x="2880" y="2296"/>
              <a:ext cx="0" cy="91"/>
            </a:xfrm>
            <a:prstGeom prst="line">
              <a:avLst/>
            </a:prstGeom>
            <a:noFill/>
            <a:ln w="9525">
              <a:solidFill>
                <a:schemeClr val="tx1"/>
              </a:solidFill>
              <a:round/>
              <a:headEnd/>
              <a:tailEnd/>
            </a:ln>
            <a:effectLst/>
          </p:spPr>
          <p:txBody>
            <a:bodyPr/>
            <a:lstStyle/>
            <a:p>
              <a:endParaRPr lang="fr-FR"/>
            </a:p>
          </p:txBody>
        </p:sp>
      </p:grpSp>
      <p:grpSp>
        <p:nvGrpSpPr>
          <p:cNvPr id="48151" name="Group 23"/>
          <p:cNvGrpSpPr>
            <a:grpSpLocks/>
          </p:cNvGrpSpPr>
          <p:nvPr/>
        </p:nvGrpSpPr>
        <p:grpSpPr bwMode="auto">
          <a:xfrm>
            <a:off x="4932363" y="4633913"/>
            <a:ext cx="288925" cy="360362"/>
            <a:chOff x="2789" y="2160"/>
            <a:chExt cx="182" cy="227"/>
          </a:xfrm>
        </p:grpSpPr>
        <p:sp>
          <p:nvSpPr>
            <p:cNvPr id="48152" name="AutoShape 24"/>
            <p:cNvSpPr>
              <a:spLocks noChangeArrowheads="1"/>
            </p:cNvSpPr>
            <p:nvPr/>
          </p:nvSpPr>
          <p:spPr bwMode="auto">
            <a:xfrm>
              <a:off x="2789" y="2160"/>
              <a:ext cx="182" cy="136"/>
            </a:xfrm>
            <a:prstGeom prst="triangle">
              <a:avLst>
                <a:gd name="adj" fmla="val 50000"/>
              </a:avLst>
            </a:prstGeom>
            <a:noFill/>
            <a:ln w="9525">
              <a:solidFill>
                <a:schemeClr val="tx1"/>
              </a:solidFill>
              <a:miter lim="800000"/>
              <a:headEnd/>
              <a:tailEnd/>
            </a:ln>
            <a:effectLst/>
          </p:spPr>
          <p:txBody>
            <a:bodyPr wrap="none" anchor="ctr"/>
            <a:lstStyle/>
            <a:p>
              <a:endParaRPr lang="fr-FR"/>
            </a:p>
          </p:txBody>
        </p:sp>
        <p:sp>
          <p:nvSpPr>
            <p:cNvPr id="48153" name="Line 25"/>
            <p:cNvSpPr>
              <a:spLocks noChangeShapeType="1"/>
            </p:cNvSpPr>
            <p:nvPr/>
          </p:nvSpPr>
          <p:spPr bwMode="auto">
            <a:xfrm>
              <a:off x="2880" y="2296"/>
              <a:ext cx="0" cy="91"/>
            </a:xfrm>
            <a:prstGeom prst="line">
              <a:avLst/>
            </a:prstGeom>
            <a:noFill/>
            <a:ln w="9525">
              <a:solidFill>
                <a:schemeClr val="tx1"/>
              </a:solidFill>
              <a:round/>
              <a:headEnd/>
              <a:tailEnd/>
            </a:ln>
            <a:effectLst/>
          </p:spPr>
          <p:txBody>
            <a:bodyPr/>
            <a:lstStyle/>
            <a:p>
              <a:endParaRPr lang="fr-FR"/>
            </a:p>
          </p:txBody>
        </p:sp>
      </p:grpSp>
      <p:sp>
        <p:nvSpPr>
          <p:cNvPr id="48154" name="Line 26"/>
          <p:cNvSpPr>
            <a:spLocks noChangeShapeType="1"/>
          </p:cNvSpPr>
          <p:nvPr/>
        </p:nvSpPr>
        <p:spPr bwMode="auto">
          <a:xfrm>
            <a:off x="1706563" y="5013325"/>
            <a:ext cx="1584325" cy="0"/>
          </a:xfrm>
          <a:prstGeom prst="line">
            <a:avLst/>
          </a:prstGeom>
          <a:noFill/>
          <a:ln w="9525">
            <a:solidFill>
              <a:schemeClr val="tx1"/>
            </a:solidFill>
            <a:round/>
            <a:headEnd/>
            <a:tailEnd/>
          </a:ln>
          <a:effectLst/>
        </p:spPr>
        <p:txBody>
          <a:bodyPr/>
          <a:lstStyle/>
          <a:p>
            <a:endParaRPr lang="fr-FR"/>
          </a:p>
        </p:txBody>
      </p:sp>
      <p:sp>
        <p:nvSpPr>
          <p:cNvPr id="48155" name="Line 27"/>
          <p:cNvSpPr>
            <a:spLocks noChangeShapeType="1"/>
          </p:cNvSpPr>
          <p:nvPr/>
        </p:nvSpPr>
        <p:spPr bwMode="auto">
          <a:xfrm>
            <a:off x="3276600" y="5013325"/>
            <a:ext cx="0" cy="503238"/>
          </a:xfrm>
          <a:prstGeom prst="line">
            <a:avLst/>
          </a:prstGeom>
          <a:noFill/>
          <a:ln w="9525">
            <a:solidFill>
              <a:schemeClr val="tx1"/>
            </a:solidFill>
            <a:round/>
            <a:headEnd/>
            <a:tailEnd/>
          </a:ln>
          <a:effectLst/>
        </p:spPr>
        <p:txBody>
          <a:bodyPr/>
          <a:lstStyle/>
          <a:p>
            <a:endParaRPr lang="fr-FR"/>
          </a:p>
        </p:txBody>
      </p:sp>
      <p:sp>
        <p:nvSpPr>
          <p:cNvPr id="48156" name="Line 28"/>
          <p:cNvSpPr>
            <a:spLocks noChangeShapeType="1"/>
          </p:cNvSpPr>
          <p:nvPr/>
        </p:nvSpPr>
        <p:spPr bwMode="auto">
          <a:xfrm>
            <a:off x="3786188" y="5027613"/>
            <a:ext cx="1944687" cy="0"/>
          </a:xfrm>
          <a:prstGeom prst="line">
            <a:avLst/>
          </a:prstGeom>
          <a:noFill/>
          <a:ln w="9525">
            <a:solidFill>
              <a:schemeClr val="tx1"/>
            </a:solidFill>
            <a:round/>
            <a:headEnd/>
            <a:tailEnd/>
          </a:ln>
          <a:effectLst/>
        </p:spPr>
        <p:txBody>
          <a:bodyPr/>
          <a:lstStyle/>
          <a:p>
            <a:endParaRPr lang="fr-FR"/>
          </a:p>
        </p:txBody>
      </p:sp>
      <p:sp>
        <p:nvSpPr>
          <p:cNvPr id="48158" name="Line 30"/>
          <p:cNvSpPr>
            <a:spLocks noChangeShapeType="1"/>
          </p:cNvSpPr>
          <p:nvPr/>
        </p:nvSpPr>
        <p:spPr bwMode="auto">
          <a:xfrm>
            <a:off x="3779838" y="5013325"/>
            <a:ext cx="0" cy="503238"/>
          </a:xfrm>
          <a:prstGeom prst="line">
            <a:avLst/>
          </a:prstGeom>
          <a:noFill/>
          <a:ln w="9525">
            <a:solidFill>
              <a:schemeClr val="tx1"/>
            </a:solidFill>
            <a:round/>
            <a:headEnd/>
            <a:tailEnd/>
          </a:ln>
          <a:effectLst/>
        </p:spPr>
        <p:txBody>
          <a:bodyPr/>
          <a:lstStyle/>
          <a:p>
            <a:endParaRPr lang="fr-FR"/>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endParaRPr lang="fr-FR"/>
          </a:p>
        </p:txBody>
      </p:sp>
      <p:sp>
        <p:nvSpPr>
          <p:cNvPr id="34819" name="Rectangle 3"/>
          <p:cNvSpPr>
            <a:spLocks noGrp="1" noChangeArrowheads="1"/>
          </p:cNvSpPr>
          <p:nvPr>
            <p:ph sz="quarter" idx="1"/>
          </p:nvPr>
        </p:nvSpPr>
        <p:spPr/>
        <p:txBody>
          <a:bodyPr/>
          <a:lstStyle/>
          <a:p>
            <a:r>
              <a:rPr lang="fr-FR" sz="2400">
                <a:latin typeface="Times New Roman" pitchFamily="18" charset="0"/>
              </a:rPr>
              <a:t>Généralisation facilite la modélisation en organisant les classes et en séparant ce qui est commun aux classes de ce qui ne l’est pas.</a:t>
            </a:r>
          </a:p>
          <a:p>
            <a:r>
              <a:rPr lang="fr-FR" sz="2400">
                <a:latin typeface="Times New Roman" pitchFamily="18" charset="0"/>
              </a:rPr>
              <a:t>L’héritage des opérations offre un cadre, lors de l’implémentation, pour la réutilisation du code</a:t>
            </a:r>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fr-FR"/>
              <a:t>Contournement</a:t>
            </a:r>
          </a:p>
        </p:txBody>
      </p:sp>
      <p:sp>
        <p:nvSpPr>
          <p:cNvPr id="51203" name="Rectangle 3"/>
          <p:cNvSpPr>
            <a:spLocks noGrp="1" noChangeArrowheads="1"/>
          </p:cNvSpPr>
          <p:nvPr>
            <p:ph sz="quarter" idx="1"/>
          </p:nvPr>
        </p:nvSpPr>
        <p:spPr/>
        <p:txBody>
          <a:bodyPr/>
          <a:lstStyle/>
          <a:p>
            <a:r>
              <a:rPr lang="fr-FR" sz="2400">
                <a:latin typeface="Times New Roman" pitchFamily="18" charset="0"/>
              </a:rPr>
              <a:t>Comment traiter l’absence d’héritage multiple ?</a:t>
            </a:r>
          </a:p>
          <a:p>
            <a:pPr lvl="1"/>
            <a:r>
              <a:rPr lang="fr-FR" sz="2000">
                <a:latin typeface="Times New Roman" pitchFamily="18" charset="0"/>
              </a:rPr>
              <a:t>C’est un enjeu d’implémentation mais mieux traité si l’on restructure le modèle de façon anticipée</a:t>
            </a:r>
          </a:p>
          <a:p>
            <a:r>
              <a:rPr lang="fr-FR" sz="2400">
                <a:latin typeface="Times New Roman" pitchFamily="18" charset="0"/>
              </a:rPr>
              <a:t>Techniques de restructuration:</a:t>
            </a:r>
          </a:p>
          <a:p>
            <a:pPr lvl="1"/>
            <a:r>
              <a:rPr lang="fr-FR" sz="2000">
                <a:latin typeface="Times New Roman" pitchFamily="18" charset="0"/>
              </a:rPr>
              <a:t>Délégation utilisant l’agrégation des rôles</a:t>
            </a:r>
          </a:p>
          <a:p>
            <a:pPr lvl="1"/>
            <a:r>
              <a:rPr lang="fr-FR" sz="2000" b="1">
                <a:latin typeface="Times New Roman" pitchFamily="18" charset="0"/>
              </a:rPr>
              <a:t>Hériter de la classe la plus importante et Déléguer le reste</a:t>
            </a:r>
          </a:p>
          <a:p>
            <a:pPr lvl="1"/>
            <a:r>
              <a:rPr lang="fr-FR" sz="2000" b="1">
                <a:latin typeface="Times New Roman" pitchFamily="18" charset="0"/>
              </a:rPr>
              <a:t>Généralisation Imbriquée</a:t>
            </a:r>
            <a:endParaRPr lang="fr-FR" sz="2000">
              <a:latin typeface="Times New Roman" pitchFamily="18" charset="0"/>
            </a:endParaRPr>
          </a:p>
          <a:p>
            <a:pPr lvl="1"/>
            <a:endParaRPr lang="fr-FR" sz="2000">
              <a:latin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fr-FR"/>
              <a:t>Contournement</a:t>
            </a:r>
          </a:p>
        </p:txBody>
      </p:sp>
      <p:sp>
        <p:nvSpPr>
          <p:cNvPr id="52227" name="Rectangle 3"/>
          <p:cNvSpPr>
            <a:spLocks noGrp="1" noChangeArrowheads="1"/>
          </p:cNvSpPr>
          <p:nvPr>
            <p:ph sz="quarter" idx="1"/>
          </p:nvPr>
        </p:nvSpPr>
        <p:spPr>
          <a:xfrm>
            <a:off x="250825" y="1341438"/>
            <a:ext cx="8642350" cy="1684337"/>
          </a:xfrm>
        </p:spPr>
        <p:txBody>
          <a:bodyPr/>
          <a:lstStyle/>
          <a:p>
            <a:r>
              <a:rPr lang="fr-FR" sz="2000" b="1">
                <a:latin typeface="Times New Roman" pitchFamily="18" charset="0"/>
              </a:rPr>
              <a:t>Délégation utilisant l’agrégation des rôles</a:t>
            </a:r>
            <a:r>
              <a:rPr lang="fr-FR" sz="2000">
                <a:latin typeface="Times New Roman" pitchFamily="18" charset="0"/>
              </a:rPr>
              <a:t> : Une superclasse avec des généralisations multiples indépendantes peut être remaniée comme un agrégat dans lequel dans lequel chaque composant remplace une généralisation. Similaire au contournement de l’héritage multiple accidentel</a:t>
            </a:r>
          </a:p>
        </p:txBody>
      </p:sp>
      <p:sp>
        <p:nvSpPr>
          <p:cNvPr id="52229" name="Text Box 5"/>
          <p:cNvSpPr txBox="1">
            <a:spLocks noChangeArrowheads="1"/>
          </p:cNvSpPr>
          <p:nvPr/>
        </p:nvSpPr>
        <p:spPr bwMode="auto">
          <a:xfrm>
            <a:off x="3440113" y="3429000"/>
            <a:ext cx="2160587" cy="376238"/>
          </a:xfrm>
          <a:prstGeom prst="rect">
            <a:avLst/>
          </a:prstGeom>
          <a:noFill/>
          <a:ln w="9525">
            <a:solidFill>
              <a:schemeClr val="tx1"/>
            </a:solidFill>
            <a:miter lim="800000"/>
            <a:headEnd/>
            <a:tailEnd/>
          </a:ln>
          <a:effectLst/>
        </p:spPr>
        <p:txBody>
          <a:bodyPr>
            <a:spAutoFit/>
          </a:bodyPr>
          <a:lstStyle/>
          <a:p>
            <a:pPr algn="ctr">
              <a:spcBef>
                <a:spcPct val="50000"/>
              </a:spcBef>
            </a:pPr>
            <a:r>
              <a:rPr lang="fr-FR"/>
              <a:t>Employé</a:t>
            </a:r>
          </a:p>
        </p:txBody>
      </p:sp>
      <p:sp>
        <p:nvSpPr>
          <p:cNvPr id="52230" name="Text Box 6"/>
          <p:cNvSpPr txBox="1">
            <a:spLocks noChangeArrowheads="1"/>
          </p:cNvSpPr>
          <p:nvPr/>
        </p:nvSpPr>
        <p:spPr bwMode="auto">
          <a:xfrm>
            <a:off x="198438" y="4629150"/>
            <a:ext cx="468312" cy="1800225"/>
          </a:xfrm>
          <a:prstGeom prst="rect">
            <a:avLst/>
          </a:prstGeom>
          <a:noFill/>
          <a:ln w="9525">
            <a:solidFill>
              <a:schemeClr val="tx1"/>
            </a:solidFill>
            <a:miter lim="800000"/>
            <a:headEnd/>
            <a:tailEnd/>
          </a:ln>
          <a:effectLst/>
        </p:spPr>
        <p:txBody>
          <a:bodyPr vert="eaVert">
            <a:spAutoFit/>
          </a:bodyPr>
          <a:lstStyle/>
          <a:p>
            <a:pPr algn="ctr">
              <a:spcBef>
                <a:spcPct val="50000"/>
              </a:spcBef>
            </a:pPr>
            <a:r>
              <a:rPr lang="fr-FR"/>
              <a:t>EmployéHoraire</a:t>
            </a:r>
          </a:p>
        </p:txBody>
      </p:sp>
      <p:sp>
        <p:nvSpPr>
          <p:cNvPr id="52234" name="AutoShape 10"/>
          <p:cNvSpPr>
            <a:spLocks noChangeArrowheads="1"/>
          </p:cNvSpPr>
          <p:nvPr/>
        </p:nvSpPr>
        <p:spPr bwMode="auto">
          <a:xfrm>
            <a:off x="3203575" y="3486150"/>
            <a:ext cx="217488" cy="215900"/>
          </a:xfrm>
          <a:prstGeom prst="diamond">
            <a:avLst/>
          </a:prstGeom>
          <a:noFill/>
          <a:ln w="9525">
            <a:solidFill>
              <a:schemeClr val="tx1"/>
            </a:solidFill>
            <a:miter lim="800000"/>
            <a:headEnd/>
            <a:tailEnd/>
          </a:ln>
          <a:effectLst/>
        </p:spPr>
        <p:txBody>
          <a:bodyPr wrap="none" anchor="ctr"/>
          <a:lstStyle/>
          <a:p>
            <a:endParaRPr lang="fr-FR"/>
          </a:p>
        </p:txBody>
      </p:sp>
      <p:grpSp>
        <p:nvGrpSpPr>
          <p:cNvPr id="52236" name="Group 12"/>
          <p:cNvGrpSpPr>
            <a:grpSpLocks/>
          </p:cNvGrpSpPr>
          <p:nvPr/>
        </p:nvGrpSpPr>
        <p:grpSpPr bwMode="auto">
          <a:xfrm>
            <a:off x="1692275" y="3789363"/>
            <a:ext cx="288925" cy="360362"/>
            <a:chOff x="2789" y="2160"/>
            <a:chExt cx="182" cy="227"/>
          </a:xfrm>
        </p:grpSpPr>
        <p:sp>
          <p:nvSpPr>
            <p:cNvPr id="52237" name="AutoShape 13"/>
            <p:cNvSpPr>
              <a:spLocks noChangeArrowheads="1"/>
            </p:cNvSpPr>
            <p:nvPr/>
          </p:nvSpPr>
          <p:spPr bwMode="auto">
            <a:xfrm>
              <a:off x="2789" y="2160"/>
              <a:ext cx="182" cy="136"/>
            </a:xfrm>
            <a:prstGeom prst="triangle">
              <a:avLst>
                <a:gd name="adj" fmla="val 50000"/>
              </a:avLst>
            </a:prstGeom>
            <a:noFill/>
            <a:ln w="9525">
              <a:solidFill>
                <a:schemeClr val="tx1"/>
              </a:solidFill>
              <a:miter lim="800000"/>
              <a:headEnd/>
              <a:tailEnd/>
            </a:ln>
            <a:effectLst/>
          </p:spPr>
          <p:txBody>
            <a:bodyPr wrap="none" anchor="ctr"/>
            <a:lstStyle/>
            <a:p>
              <a:endParaRPr lang="fr-FR"/>
            </a:p>
          </p:txBody>
        </p:sp>
        <p:sp>
          <p:nvSpPr>
            <p:cNvPr id="52238" name="Line 14"/>
            <p:cNvSpPr>
              <a:spLocks noChangeShapeType="1"/>
            </p:cNvSpPr>
            <p:nvPr/>
          </p:nvSpPr>
          <p:spPr bwMode="auto">
            <a:xfrm>
              <a:off x="2880" y="2296"/>
              <a:ext cx="0" cy="91"/>
            </a:xfrm>
            <a:prstGeom prst="line">
              <a:avLst/>
            </a:prstGeom>
            <a:noFill/>
            <a:ln w="9525">
              <a:solidFill>
                <a:schemeClr val="tx1"/>
              </a:solidFill>
              <a:round/>
              <a:headEnd/>
              <a:tailEnd/>
            </a:ln>
            <a:effectLst/>
          </p:spPr>
          <p:txBody>
            <a:bodyPr/>
            <a:lstStyle/>
            <a:p>
              <a:endParaRPr lang="fr-FR"/>
            </a:p>
          </p:txBody>
        </p:sp>
      </p:grpSp>
      <p:sp>
        <p:nvSpPr>
          <p:cNvPr id="52253" name="AutoShape 29"/>
          <p:cNvSpPr>
            <a:spLocks noChangeArrowheads="1"/>
          </p:cNvSpPr>
          <p:nvPr/>
        </p:nvSpPr>
        <p:spPr bwMode="auto">
          <a:xfrm>
            <a:off x="5632450" y="3500438"/>
            <a:ext cx="217488" cy="215900"/>
          </a:xfrm>
          <a:prstGeom prst="diamond">
            <a:avLst/>
          </a:prstGeom>
          <a:noFill/>
          <a:ln w="9525">
            <a:solidFill>
              <a:schemeClr val="tx1"/>
            </a:solidFill>
            <a:miter lim="800000"/>
            <a:headEnd/>
            <a:tailEnd/>
          </a:ln>
          <a:effectLst/>
        </p:spPr>
        <p:txBody>
          <a:bodyPr wrap="none" anchor="ctr"/>
          <a:lstStyle/>
          <a:p>
            <a:endParaRPr lang="fr-FR"/>
          </a:p>
        </p:txBody>
      </p:sp>
      <p:sp>
        <p:nvSpPr>
          <p:cNvPr id="52254" name="Text Box 30"/>
          <p:cNvSpPr txBox="1">
            <a:spLocks noChangeArrowheads="1"/>
          </p:cNvSpPr>
          <p:nvPr/>
        </p:nvSpPr>
        <p:spPr bwMode="auto">
          <a:xfrm>
            <a:off x="608013" y="3424238"/>
            <a:ext cx="2160587" cy="376237"/>
          </a:xfrm>
          <a:prstGeom prst="rect">
            <a:avLst/>
          </a:prstGeom>
          <a:noFill/>
          <a:ln w="9525">
            <a:solidFill>
              <a:schemeClr val="tx1"/>
            </a:solidFill>
            <a:miter lim="800000"/>
            <a:headEnd/>
            <a:tailEnd/>
          </a:ln>
          <a:effectLst/>
        </p:spPr>
        <p:txBody>
          <a:bodyPr>
            <a:spAutoFit/>
          </a:bodyPr>
          <a:lstStyle/>
          <a:p>
            <a:pPr algn="ctr">
              <a:spcBef>
                <a:spcPct val="50000"/>
              </a:spcBef>
            </a:pPr>
            <a:r>
              <a:rPr lang="fr-FR"/>
              <a:t>SalaireEmployé</a:t>
            </a:r>
          </a:p>
        </p:txBody>
      </p:sp>
      <p:sp>
        <p:nvSpPr>
          <p:cNvPr id="52255" name="Text Box 31"/>
          <p:cNvSpPr txBox="1">
            <a:spLocks noChangeArrowheads="1"/>
          </p:cNvSpPr>
          <p:nvPr/>
        </p:nvSpPr>
        <p:spPr bwMode="auto">
          <a:xfrm>
            <a:off x="6659563" y="3462338"/>
            <a:ext cx="2160587" cy="376237"/>
          </a:xfrm>
          <a:prstGeom prst="rect">
            <a:avLst/>
          </a:prstGeom>
          <a:noFill/>
          <a:ln w="9525">
            <a:solidFill>
              <a:schemeClr val="tx1"/>
            </a:solidFill>
            <a:miter lim="800000"/>
            <a:headEnd/>
            <a:tailEnd/>
          </a:ln>
          <a:effectLst/>
        </p:spPr>
        <p:txBody>
          <a:bodyPr>
            <a:spAutoFit/>
          </a:bodyPr>
          <a:lstStyle/>
          <a:p>
            <a:pPr algn="ctr">
              <a:spcBef>
                <a:spcPct val="50000"/>
              </a:spcBef>
            </a:pPr>
            <a:r>
              <a:rPr lang="fr-FR"/>
              <a:t>PensionEmployé</a:t>
            </a:r>
          </a:p>
        </p:txBody>
      </p:sp>
      <p:sp>
        <p:nvSpPr>
          <p:cNvPr id="52256" name="Line 32"/>
          <p:cNvSpPr>
            <a:spLocks noChangeShapeType="1"/>
          </p:cNvSpPr>
          <p:nvPr/>
        </p:nvSpPr>
        <p:spPr bwMode="auto">
          <a:xfrm flipH="1">
            <a:off x="2771775" y="3573463"/>
            <a:ext cx="431800" cy="0"/>
          </a:xfrm>
          <a:prstGeom prst="line">
            <a:avLst/>
          </a:prstGeom>
          <a:noFill/>
          <a:ln w="9525">
            <a:solidFill>
              <a:schemeClr val="tx1"/>
            </a:solidFill>
            <a:round/>
            <a:headEnd/>
            <a:tailEnd/>
          </a:ln>
          <a:effectLst/>
        </p:spPr>
        <p:txBody>
          <a:bodyPr/>
          <a:lstStyle/>
          <a:p>
            <a:endParaRPr lang="fr-FR"/>
          </a:p>
        </p:txBody>
      </p:sp>
      <p:sp>
        <p:nvSpPr>
          <p:cNvPr id="52257" name="Line 33"/>
          <p:cNvSpPr>
            <a:spLocks noChangeShapeType="1"/>
          </p:cNvSpPr>
          <p:nvPr/>
        </p:nvSpPr>
        <p:spPr bwMode="auto">
          <a:xfrm>
            <a:off x="5834063" y="3625850"/>
            <a:ext cx="792162" cy="0"/>
          </a:xfrm>
          <a:prstGeom prst="line">
            <a:avLst/>
          </a:prstGeom>
          <a:noFill/>
          <a:ln w="9525">
            <a:solidFill>
              <a:schemeClr val="tx1"/>
            </a:solidFill>
            <a:round/>
            <a:headEnd/>
            <a:tailEnd/>
          </a:ln>
          <a:effectLst/>
        </p:spPr>
        <p:txBody>
          <a:bodyPr/>
          <a:lstStyle/>
          <a:p>
            <a:endParaRPr lang="fr-FR"/>
          </a:p>
        </p:txBody>
      </p:sp>
      <p:grpSp>
        <p:nvGrpSpPr>
          <p:cNvPr id="52258" name="Group 34"/>
          <p:cNvGrpSpPr>
            <a:grpSpLocks/>
          </p:cNvGrpSpPr>
          <p:nvPr/>
        </p:nvGrpSpPr>
        <p:grpSpPr bwMode="auto">
          <a:xfrm>
            <a:off x="7524750" y="3860800"/>
            <a:ext cx="288925" cy="360363"/>
            <a:chOff x="2789" y="2160"/>
            <a:chExt cx="182" cy="227"/>
          </a:xfrm>
        </p:grpSpPr>
        <p:sp>
          <p:nvSpPr>
            <p:cNvPr id="52259" name="AutoShape 35"/>
            <p:cNvSpPr>
              <a:spLocks noChangeArrowheads="1"/>
            </p:cNvSpPr>
            <p:nvPr/>
          </p:nvSpPr>
          <p:spPr bwMode="auto">
            <a:xfrm>
              <a:off x="2789" y="2160"/>
              <a:ext cx="182" cy="136"/>
            </a:xfrm>
            <a:prstGeom prst="triangle">
              <a:avLst>
                <a:gd name="adj" fmla="val 50000"/>
              </a:avLst>
            </a:prstGeom>
            <a:noFill/>
            <a:ln w="9525">
              <a:solidFill>
                <a:schemeClr val="tx1"/>
              </a:solidFill>
              <a:miter lim="800000"/>
              <a:headEnd/>
              <a:tailEnd/>
            </a:ln>
            <a:effectLst/>
          </p:spPr>
          <p:txBody>
            <a:bodyPr wrap="none" anchor="ctr"/>
            <a:lstStyle/>
            <a:p>
              <a:endParaRPr lang="fr-FR"/>
            </a:p>
          </p:txBody>
        </p:sp>
        <p:sp>
          <p:nvSpPr>
            <p:cNvPr id="52260" name="Line 36"/>
            <p:cNvSpPr>
              <a:spLocks noChangeShapeType="1"/>
            </p:cNvSpPr>
            <p:nvPr/>
          </p:nvSpPr>
          <p:spPr bwMode="auto">
            <a:xfrm>
              <a:off x="2880" y="2296"/>
              <a:ext cx="0" cy="91"/>
            </a:xfrm>
            <a:prstGeom prst="line">
              <a:avLst/>
            </a:prstGeom>
            <a:noFill/>
            <a:ln w="9525">
              <a:solidFill>
                <a:schemeClr val="tx1"/>
              </a:solidFill>
              <a:round/>
              <a:headEnd/>
              <a:tailEnd/>
            </a:ln>
            <a:effectLst/>
          </p:spPr>
          <p:txBody>
            <a:bodyPr/>
            <a:lstStyle/>
            <a:p>
              <a:endParaRPr lang="fr-FR"/>
            </a:p>
          </p:txBody>
        </p:sp>
      </p:grpSp>
      <p:sp>
        <p:nvSpPr>
          <p:cNvPr id="52261" name="Line 37"/>
          <p:cNvSpPr>
            <a:spLocks noChangeShapeType="1"/>
          </p:cNvSpPr>
          <p:nvPr/>
        </p:nvSpPr>
        <p:spPr bwMode="auto">
          <a:xfrm>
            <a:off x="468313" y="4197350"/>
            <a:ext cx="2951162" cy="0"/>
          </a:xfrm>
          <a:prstGeom prst="line">
            <a:avLst/>
          </a:prstGeom>
          <a:noFill/>
          <a:ln w="9525">
            <a:solidFill>
              <a:schemeClr val="tx1"/>
            </a:solidFill>
            <a:round/>
            <a:headEnd/>
            <a:tailEnd/>
          </a:ln>
          <a:effectLst/>
        </p:spPr>
        <p:txBody>
          <a:bodyPr/>
          <a:lstStyle/>
          <a:p>
            <a:endParaRPr lang="fr-FR"/>
          </a:p>
        </p:txBody>
      </p:sp>
      <p:sp>
        <p:nvSpPr>
          <p:cNvPr id="52262" name="Line 38"/>
          <p:cNvSpPr>
            <a:spLocks noChangeShapeType="1"/>
          </p:cNvSpPr>
          <p:nvPr/>
        </p:nvSpPr>
        <p:spPr bwMode="auto">
          <a:xfrm>
            <a:off x="468313" y="4202113"/>
            <a:ext cx="0" cy="431800"/>
          </a:xfrm>
          <a:prstGeom prst="line">
            <a:avLst/>
          </a:prstGeom>
          <a:noFill/>
          <a:ln w="9525">
            <a:solidFill>
              <a:schemeClr val="tx1"/>
            </a:solidFill>
            <a:round/>
            <a:headEnd/>
            <a:tailEnd/>
          </a:ln>
          <a:effectLst/>
        </p:spPr>
        <p:txBody>
          <a:bodyPr/>
          <a:lstStyle/>
          <a:p>
            <a:endParaRPr lang="fr-FR"/>
          </a:p>
        </p:txBody>
      </p:sp>
      <p:sp>
        <p:nvSpPr>
          <p:cNvPr id="52264" name="Line 40"/>
          <p:cNvSpPr>
            <a:spLocks noChangeShapeType="1"/>
          </p:cNvSpPr>
          <p:nvPr/>
        </p:nvSpPr>
        <p:spPr bwMode="auto">
          <a:xfrm>
            <a:off x="1916113" y="4221163"/>
            <a:ext cx="0" cy="431800"/>
          </a:xfrm>
          <a:prstGeom prst="line">
            <a:avLst/>
          </a:prstGeom>
          <a:noFill/>
          <a:ln w="9525">
            <a:solidFill>
              <a:schemeClr val="tx1"/>
            </a:solidFill>
            <a:round/>
            <a:headEnd/>
            <a:tailEnd/>
          </a:ln>
          <a:effectLst/>
        </p:spPr>
        <p:txBody>
          <a:bodyPr/>
          <a:lstStyle/>
          <a:p>
            <a:endParaRPr lang="fr-FR"/>
          </a:p>
        </p:txBody>
      </p:sp>
      <p:sp>
        <p:nvSpPr>
          <p:cNvPr id="52265" name="Line 41"/>
          <p:cNvSpPr>
            <a:spLocks noChangeShapeType="1"/>
          </p:cNvSpPr>
          <p:nvPr/>
        </p:nvSpPr>
        <p:spPr bwMode="auto">
          <a:xfrm>
            <a:off x="3424238" y="4197350"/>
            <a:ext cx="0" cy="431800"/>
          </a:xfrm>
          <a:prstGeom prst="line">
            <a:avLst/>
          </a:prstGeom>
          <a:noFill/>
          <a:ln w="9525">
            <a:solidFill>
              <a:schemeClr val="tx1"/>
            </a:solidFill>
            <a:round/>
            <a:headEnd/>
            <a:tailEnd/>
          </a:ln>
          <a:effectLst/>
        </p:spPr>
        <p:txBody>
          <a:bodyPr/>
          <a:lstStyle/>
          <a:p>
            <a:endParaRPr lang="fr-FR"/>
          </a:p>
        </p:txBody>
      </p:sp>
      <p:sp>
        <p:nvSpPr>
          <p:cNvPr id="52266" name="Text Box 42"/>
          <p:cNvSpPr txBox="1">
            <a:spLocks noChangeArrowheads="1"/>
          </p:cNvSpPr>
          <p:nvPr/>
        </p:nvSpPr>
        <p:spPr bwMode="auto">
          <a:xfrm>
            <a:off x="1689100" y="4652963"/>
            <a:ext cx="468313" cy="1800225"/>
          </a:xfrm>
          <a:prstGeom prst="rect">
            <a:avLst/>
          </a:prstGeom>
          <a:noFill/>
          <a:ln w="9525">
            <a:solidFill>
              <a:schemeClr val="tx1"/>
            </a:solidFill>
            <a:miter lim="800000"/>
            <a:headEnd/>
            <a:tailEnd/>
          </a:ln>
          <a:effectLst/>
        </p:spPr>
        <p:txBody>
          <a:bodyPr vert="eaVert">
            <a:spAutoFit/>
          </a:bodyPr>
          <a:lstStyle/>
          <a:p>
            <a:pPr algn="ctr">
              <a:spcBef>
                <a:spcPct val="50000"/>
              </a:spcBef>
            </a:pPr>
            <a:r>
              <a:rPr lang="fr-FR"/>
              <a:t>EmployéSalarié</a:t>
            </a:r>
          </a:p>
        </p:txBody>
      </p:sp>
      <p:sp>
        <p:nvSpPr>
          <p:cNvPr id="52267" name="Text Box 43"/>
          <p:cNvSpPr txBox="1">
            <a:spLocks noChangeArrowheads="1"/>
          </p:cNvSpPr>
          <p:nvPr/>
        </p:nvSpPr>
        <p:spPr bwMode="auto">
          <a:xfrm>
            <a:off x="3167063" y="4654550"/>
            <a:ext cx="468312" cy="1800225"/>
          </a:xfrm>
          <a:prstGeom prst="rect">
            <a:avLst/>
          </a:prstGeom>
          <a:noFill/>
          <a:ln w="9525">
            <a:solidFill>
              <a:schemeClr val="tx1"/>
            </a:solidFill>
            <a:miter lim="800000"/>
            <a:headEnd/>
            <a:tailEnd/>
          </a:ln>
          <a:effectLst/>
        </p:spPr>
        <p:txBody>
          <a:bodyPr vert="eaVert">
            <a:spAutoFit/>
          </a:bodyPr>
          <a:lstStyle/>
          <a:p>
            <a:pPr algn="ctr">
              <a:spcBef>
                <a:spcPct val="50000"/>
              </a:spcBef>
            </a:pPr>
            <a:r>
              <a:rPr lang="fr-FR"/>
              <a:t>Vacataire</a:t>
            </a:r>
          </a:p>
        </p:txBody>
      </p:sp>
      <p:sp>
        <p:nvSpPr>
          <p:cNvPr id="52270" name="Text Box 46"/>
          <p:cNvSpPr txBox="1">
            <a:spLocks noChangeArrowheads="1"/>
          </p:cNvSpPr>
          <p:nvPr/>
        </p:nvSpPr>
        <p:spPr bwMode="auto">
          <a:xfrm>
            <a:off x="6804025" y="4548188"/>
            <a:ext cx="468313" cy="1800225"/>
          </a:xfrm>
          <a:prstGeom prst="rect">
            <a:avLst/>
          </a:prstGeom>
          <a:noFill/>
          <a:ln w="9525">
            <a:solidFill>
              <a:schemeClr val="tx1"/>
            </a:solidFill>
            <a:miter lim="800000"/>
            <a:headEnd/>
            <a:tailEnd/>
          </a:ln>
          <a:effectLst/>
        </p:spPr>
        <p:txBody>
          <a:bodyPr vert="eaVert">
            <a:spAutoFit/>
          </a:bodyPr>
          <a:lstStyle/>
          <a:p>
            <a:pPr algn="ctr">
              <a:spcBef>
                <a:spcPct val="50000"/>
              </a:spcBef>
            </a:pPr>
            <a:r>
              <a:rPr lang="fr-FR"/>
              <a:t>EmployéProtégé</a:t>
            </a:r>
          </a:p>
        </p:txBody>
      </p:sp>
      <p:sp>
        <p:nvSpPr>
          <p:cNvPr id="52271" name="Text Box 47"/>
          <p:cNvSpPr txBox="1">
            <a:spLocks noChangeArrowheads="1"/>
          </p:cNvSpPr>
          <p:nvPr/>
        </p:nvSpPr>
        <p:spPr bwMode="auto">
          <a:xfrm>
            <a:off x="8281988" y="4549775"/>
            <a:ext cx="468312" cy="2308225"/>
          </a:xfrm>
          <a:prstGeom prst="rect">
            <a:avLst/>
          </a:prstGeom>
          <a:noFill/>
          <a:ln w="9525">
            <a:solidFill>
              <a:schemeClr val="tx1"/>
            </a:solidFill>
            <a:miter lim="800000"/>
            <a:headEnd/>
            <a:tailEnd/>
          </a:ln>
          <a:effectLst/>
        </p:spPr>
        <p:txBody>
          <a:bodyPr vert="eaVert">
            <a:spAutoFit/>
          </a:bodyPr>
          <a:lstStyle/>
          <a:p>
            <a:pPr algn="ctr">
              <a:spcBef>
                <a:spcPct val="50000"/>
              </a:spcBef>
            </a:pPr>
            <a:r>
              <a:rPr lang="fr-FR"/>
              <a:t>EmployéNonProtégé</a:t>
            </a:r>
          </a:p>
        </p:txBody>
      </p:sp>
      <p:sp>
        <p:nvSpPr>
          <p:cNvPr id="52272" name="Line 48"/>
          <p:cNvSpPr>
            <a:spLocks noChangeShapeType="1"/>
          </p:cNvSpPr>
          <p:nvPr/>
        </p:nvSpPr>
        <p:spPr bwMode="auto">
          <a:xfrm>
            <a:off x="7019925" y="4240213"/>
            <a:ext cx="1512888" cy="0"/>
          </a:xfrm>
          <a:prstGeom prst="line">
            <a:avLst/>
          </a:prstGeom>
          <a:noFill/>
          <a:ln w="9525">
            <a:solidFill>
              <a:schemeClr val="tx1"/>
            </a:solidFill>
            <a:round/>
            <a:headEnd/>
            <a:tailEnd/>
          </a:ln>
          <a:effectLst/>
        </p:spPr>
        <p:txBody>
          <a:bodyPr/>
          <a:lstStyle/>
          <a:p>
            <a:endParaRPr lang="fr-FR"/>
          </a:p>
        </p:txBody>
      </p:sp>
      <p:sp>
        <p:nvSpPr>
          <p:cNvPr id="52273" name="Line 49"/>
          <p:cNvSpPr>
            <a:spLocks noChangeShapeType="1"/>
          </p:cNvSpPr>
          <p:nvPr/>
        </p:nvSpPr>
        <p:spPr bwMode="auto">
          <a:xfrm>
            <a:off x="7019925" y="4235450"/>
            <a:ext cx="0" cy="288925"/>
          </a:xfrm>
          <a:prstGeom prst="line">
            <a:avLst/>
          </a:prstGeom>
          <a:noFill/>
          <a:ln w="9525">
            <a:solidFill>
              <a:schemeClr val="tx1"/>
            </a:solidFill>
            <a:round/>
            <a:headEnd/>
            <a:tailEnd/>
          </a:ln>
          <a:effectLst/>
        </p:spPr>
        <p:txBody>
          <a:bodyPr/>
          <a:lstStyle/>
          <a:p>
            <a:endParaRPr lang="fr-FR"/>
          </a:p>
        </p:txBody>
      </p:sp>
      <p:sp>
        <p:nvSpPr>
          <p:cNvPr id="52274" name="Line 50"/>
          <p:cNvSpPr>
            <a:spLocks noChangeShapeType="1"/>
          </p:cNvSpPr>
          <p:nvPr/>
        </p:nvSpPr>
        <p:spPr bwMode="auto">
          <a:xfrm>
            <a:off x="8532813" y="4251325"/>
            <a:ext cx="0" cy="288925"/>
          </a:xfrm>
          <a:prstGeom prst="line">
            <a:avLst/>
          </a:prstGeom>
          <a:noFill/>
          <a:ln w="9525">
            <a:solidFill>
              <a:schemeClr val="tx1"/>
            </a:solidFill>
            <a:round/>
            <a:headEnd/>
            <a:tailEnd/>
          </a:ln>
          <a:effectLst/>
        </p:spPr>
        <p:txBody>
          <a:bodyPr/>
          <a:lstStyle/>
          <a:p>
            <a:endParaRPr lang="fr-FR"/>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fr-FR"/>
              <a:t>Contournement</a:t>
            </a:r>
          </a:p>
        </p:txBody>
      </p:sp>
      <p:sp>
        <p:nvSpPr>
          <p:cNvPr id="53251" name="Rectangle 3"/>
          <p:cNvSpPr>
            <a:spLocks noGrp="1" noChangeArrowheads="1"/>
          </p:cNvSpPr>
          <p:nvPr>
            <p:ph sz="quarter" idx="1"/>
          </p:nvPr>
        </p:nvSpPr>
        <p:spPr>
          <a:xfrm>
            <a:off x="250825" y="1341438"/>
            <a:ext cx="8642350" cy="574675"/>
          </a:xfrm>
        </p:spPr>
        <p:txBody>
          <a:bodyPr/>
          <a:lstStyle/>
          <a:p>
            <a:r>
              <a:rPr lang="fr-FR" sz="2400" b="1">
                <a:latin typeface="Times New Roman" pitchFamily="18" charset="0"/>
              </a:rPr>
              <a:t>Hériter de la classe la plus importante et Déléguer le reste</a:t>
            </a:r>
            <a:endParaRPr lang="fr-FR" sz="2400">
              <a:latin typeface="Times New Roman" pitchFamily="18" charset="0"/>
            </a:endParaRPr>
          </a:p>
        </p:txBody>
      </p:sp>
      <p:sp>
        <p:nvSpPr>
          <p:cNvPr id="53252" name="Text Box 4"/>
          <p:cNvSpPr txBox="1">
            <a:spLocks noChangeArrowheads="1"/>
          </p:cNvSpPr>
          <p:nvPr/>
        </p:nvSpPr>
        <p:spPr bwMode="auto">
          <a:xfrm>
            <a:off x="1331913" y="2492375"/>
            <a:ext cx="2160587" cy="376238"/>
          </a:xfrm>
          <a:prstGeom prst="rect">
            <a:avLst/>
          </a:prstGeom>
          <a:noFill/>
          <a:ln w="9525">
            <a:solidFill>
              <a:schemeClr val="tx1"/>
            </a:solidFill>
            <a:miter lim="800000"/>
            <a:headEnd/>
            <a:tailEnd/>
          </a:ln>
          <a:effectLst/>
        </p:spPr>
        <p:txBody>
          <a:bodyPr>
            <a:spAutoFit/>
          </a:bodyPr>
          <a:lstStyle/>
          <a:p>
            <a:pPr algn="ctr">
              <a:spcBef>
                <a:spcPct val="50000"/>
              </a:spcBef>
            </a:pPr>
            <a:r>
              <a:rPr lang="fr-FR"/>
              <a:t>Employé</a:t>
            </a:r>
          </a:p>
        </p:txBody>
      </p:sp>
      <p:sp>
        <p:nvSpPr>
          <p:cNvPr id="53253" name="Text Box 5"/>
          <p:cNvSpPr txBox="1">
            <a:spLocks noChangeArrowheads="1"/>
          </p:cNvSpPr>
          <p:nvPr/>
        </p:nvSpPr>
        <p:spPr bwMode="auto">
          <a:xfrm>
            <a:off x="703263" y="3711575"/>
            <a:ext cx="468312" cy="1800225"/>
          </a:xfrm>
          <a:prstGeom prst="rect">
            <a:avLst/>
          </a:prstGeom>
          <a:noFill/>
          <a:ln w="9525">
            <a:solidFill>
              <a:schemeClr val="tx1"/>
            </a:solidFill>
            <a:miter lim="800000"/>
            <a:headEnd/>
            <a:tailEnd/>
          </a:ln>
          <a:effectLst/>
        </p:spPr>
        <p:txBody>
          <a:bodyPr vert="eaVert">
            <a:spAutoFit/>
          </a:bodyPr>
          <a:lstStyle/>
          <a:p>
            <a:pPr algn="ctr">
              <a:spcBef>
                <a:spcPct val="50000"/>
              </a:spcBef>
            </a:pPr>
            <a:r>
              <a:rPr lang="fr-FR"/>
              <a:t>EmployéHoraire</a:t>
            </a:r>
          </a:p>
        </p:txBody>
      </p:sp>
      <p:grpSp>
        <p:nvGrpSpPr>
          <p:cNvPr id="53255" name="Group 7"/>
          <p:cNvGrpSpPr>
            <a:grpSpLocks/>
          </p:cNvGrpSpPr>
          <p:nvPr/>
        </p:nvGrpSpPr>
        <p:grpSpPr bwMode="auto">
          <a:xfrm>
            <a:off x="2197100" y="2871788"/>
            <a:ext cx="288925" cy="360362"/>
            <a:chOff x="2789" y="2160"/>
            <a:chExt cx="182" cy="227"/>
          </a:xfrm>
        </p:grpSpPr>
        <p:sp>
          <p:nvSpPr>
            <p:cNvPr id="53256" name="AutoShape 8"/>
            <p:cNvSpPr>
              <a:spLocks noChangeArrowheads="1"/>
            </p:cNvSpPr>
            <p:nvPr/>
          </p:nvSpPr>
          <p:spPr bwMode="auto">
            <a:xfrm>
              <a:off x="2789" y="2160"/>
              <a:ext cx="182" cy="136"/>
            </a:xfrm>
            <a:prstGeom prst="triangle">
              <a:avLst>
                <a:gd name="adj" fmla="val 50000"/>
              </a:avLst>
            </a:prstGeom>
            <a:noFill/>
            <a:ln w="9525">
              <a:solidFill>
                <a:schemeClr val="tx1"/>
              </a:solidFill>
              <a:miter lim="800000"/>
              <a:headEnd/>
              <a:tailEnd/>
            </a:ln>
            <a:effectLst/>
          </p:spPr>
          <p:txBody>
            <a:bodyPr wrap="none" anchor="ctr"/>
            <a:lstStyle/>
            <a:p>
              <a:endParaRPr lang="fr-FR"/>
            </a:p>
          </p:txBody>
        </p:sp>
        <p:sp>
          <p:nvSpPr>
            <p:cNvPr id="53257" name="Line 9"/>
            <p:cNvSpPr>
              <a:spLocks noChangeShapeType="1"/>
            </p:cNvSpPr>
            <p:nvPr/>
          </p:nvSpPr>
          <p:spPr bwMode="auto">
            <a:xfrm>
              <a:off x="2880" y="2296"/>
              <a:ext cx="0" cy="91"/>
            </a:xfrm>
            <a:prstGeom prst="line">
              <a:avLst/>
            </a:prstGeom>
            <a:noFill/>
            <a:ln w="9525">
              <a:solidFill>
                <a:schemeClr val="tx1"/>
              </a:solidFill>
              <a:round/>
              <a:headEnd/>
              <a:tailEnd/>
            </a:ln>
            <a:effectLst/>
          </p:spPr>
          <p:txBody>
            <a:bodyPr/>
            <a:lstStyle/>
            <a:p>
              <a:endParaRPr lang="fr-FR"/>
            </a:p>
          </p:txBody>
        </p:sp>
      </p:grpSp>
      <p:sp>
        <p:nvSpPr>
          <p:cNvPr id="53258" name="AutoShape 10"/>
          <p:cNvSpPr>
            <a:spLocks noChangeArrowheads="1"/>
          </p:cNvSpPr>
          <p:nvPr/>
        </p:nvSpPr>
        <p:spPr bwMode="auto">
          <a:xfrm>
            <a:off x="3492500" y="2530475"/>
            <a:ext cx="217488" cy="215900"/>
          </a:xfrm>
          <a:prstGeom prst="diamond">
            <a:avLst/>
          </a:prstGeom>
          <a:noFill/>
          <a:ln w="9525">
            <a:solidFill>
              <a:schemeClr val="tx1"/>
            </a:solidFill>
            <a:miter lim="800000"/>
            <a:headEnd/>
            <a:tailEnd/>
          </a:ln>
          <a:effectLst/>
        </p:spPr>
        <p:txBody>
          <a:bodyPr wrap="none" anchor="ctr"/>
          <a:lstStyle/>
          <a:p>
            <a:endParaRPr lang="fr-FR"/>
          </a:p>
        </p:txBody>
      </p:sp>
      <p:sp>
        <p:nvSpPr>
          <p:cNvPr id="53260" name="Text Box 12"/>
          <p:cNvSpPr txBox="1">
            <a:spLocks noChangeArrowheads="1"/>
          </p:cNvSpPr>
          <p:nvPr/>
        </p:nvSpPr>
        <p:spPr bwMode="auto">
          <a:xfrm>
            <a:off x="5465763" y="2492375"/>
            <a:ext cx="2160587" cy="376238"/>
          </a:xfrm>
          <a:prstGeom prst="rect">
            <a:avLst/>
          </a:prstGeom>
          <a:noFill/>
          <a:ln w="9525">
            <a:solidFill>
              <a:schemeClr val="tx1"/>
            </a:solidFill>
            <a:miter lim="800000"/>
            <a:headEnd/>
            <a:tailEnd/>
          </a:ln>
          <a:effectLst/>
        </p:spPr>
        <p:txBody>
          <a:bodyPr>
            <a:spAutoFit/>
          </a:bodyPr>
          <a:lstStyle/>
          <a:p>
            <a:pPr algn="ctr">
              <a:spcBef>
                <a:spcPct val="50000"/>
              </a:spcBef>
            </a:pPr>
            <a:r>
              <a:rPr lang="fr-FR"/>
              <a:t>PensionEmployé</a:t>
            </a:r>
          </a:p>
        </p:txBody>
      </p:sp>
      <p:grpSp>
        <p:nvGrpSpPr>
          <p:cNvPr id="53263" name="Group 15"/>
          <p:cNvGrpSpPr>
            <a:grpSpLocks/>
          </p:cNvGrpSpPr>
          <p:nvPr/>
        </p:nvGrpSpPr>
        <p:grpSpPr bwMode="auto">
          <a:xfrm>
            <a:off x="6330950" y="2890838"/>
            <a:ext cx="288925" cy="360362"/>
            <a:chOff x="2789" y="2160"/>
            <a:chExt cx="182" cy="227"/>
          </a:xfrm>
        </p:grpSpPr>
        <p:sp>
          <p:nvSpPr>
            <p:cNvPr id="53264" name="AutoShape 16"/>
            <p:cNvSpPr>
              <a:spLocks noChangeArrowheads="1"/>
            </p:cNvSpPr>
            <p:nvPr/>
          </p:nvSpPr>
          <p:spPr bwMode="auto">
            <a:xfrm>
              <a:off x="2789" y="2160"/>
              <a:ext cx="182" cy="136"/>
            </a:xfrm>
            <a:prstGeom prst="triangle">
              <a:avLst>
                <a:gd name="adj" fmla="val 50000"/>
              </a:avLst>
            </a:prstGeom>
            <a:noFill/>
            <a:ln w="9525">
              <a:solidFill>
                <a:schemeClr val="tx1"/>
              </a:solidFill>
              <a:miter lim="800000"/>
              <a:headEnd/>
              <a:tailEnd/>
            </a:ln>
            <a:effectLst/>
          </p:spPr>
          <p:txBody>
            <a:bodyPr wrap="none" anchor="ctr"/>
            <a:lstStyle/>
            <a:p>
              <a:endParaRPr lang="fr-FR"/>
            </a:p>
          </p:txBody>
        </p:sp>
        <p:sp>
          <p:nvSpPr>
            <p:cNvPr id="53265" name="Line 17"/>
            <p:cNvSpPr>
              <a:spLocks noChangeShapeType="1"/>
            </p:cNvSpPr>
            <p:nvPr/>
          </p:nvSpPr>
          <p:spPr bwMode="auto">
            <a:xfrm>
              <a:off x="2880" y="2296"/>
              <a:ext cx="0" cy="91"/>
            </a:xfrm>
            <a:prstGeom prst="line">
              <a:avLst/>
            </a:prstGeom>
            <a:noFill/>
            <a:ln w="9525">
              <a:solidFill>
                <a:schemeClr val="tx1"/>
              </a:solidFill>
              <a:round/>
              <a:headEnd/>
              <a:tailEnd/>
            </a:ln>
            <a:effectLst/>
          </p:spPr>
          <p:txBody>
            <a:bodyPr/>
            <a:lstStyle/>
            <a:p>
              <a:endParaRPr lang="fr-FR"/>
            </a:p>
          </p:txBody>
        </p:sp>
      </p:grpSp>
      <p:sp>
        <p:nvSpPr>
          <p:cNvPr id="53266" name="Line 18"/>
          <p:cNvSpPr>
            <a:spLocks noChangeShapeType="1"/>
          </p:cNvSpPr>
          <p:nvPr/>
        </p:nvSpPr>
        <p:spPr bwMode="auto">
          <a:xfrm>
            <a:off x="973138" y="3279775"/>
            <a:ext cx="2951162" cy="0"/>
          </a:xfrm>
          <a:prstGeom prst="line">
            <a:avLst/>
          </a:prstGeom>
          <a:noFill/>
          <a:ln w="9525">
            <a:solidFill>
              <a:schemeClr val="tx1"/>
            </a:solidFill>
            <a:round/>
            <a:headEnd/>
            <a:tailEnd/>
          </a:ln>
          <a:effectLst/>
        </p:spPr>
        <p:txBody>
          <a:bodyPr/>
          <a:lstStyle/>
          <a:p>
            <a:endParaRPr lang="fr-FR"/>
          </a:p>
        </p:txBody>
      </p:sp>
      <p:sp>
        <p:nvSpPr>
          <p:cNvPr id="53267" name="Line 19"/>
          <p:cNvSpPr>
            <a:spLocks noChangeShapeType="1"/>
          </p:cNvSpPr>
          <p:nvPr/>
        </p:nvSpPr>
        <p:spPr bwMode="auto">
          <a:xfrm>
            <a:off x="973138" y="3284538"/>
            <a:ext cx="0" cy="431800"/>
          </a:xfrm>
          <a:prstGeom prst="line">
            <a:avLst/>
          </a:prstGeom>
          <a:noFill/>
          <a:ln w="9525">
            <a:solidFill>
              <a:schemeClr val="tx1"/>
            </a:solidFill>
            <a:round/>
            <a:headEnd/>
            <a:tailEnd/>
          </a:ln>
          <a:effectLst/>
        </p:spPr>
        <p:txBody>
          <a:bodyPr/>
          <a:lstStyle/>
          <a:p>
            <a:endParaRPr lang="fr-FR"/>
          </a:p>
        </p:txBody>
      </p:sp>
      <p:sp>
        <p:nvSpPr>
          <p:cNvPr id="53268" name="Line 20"/>
          <p:cNvSpPr>
            <a:spLocks noChangeShapeType="1"/>
          </p:cNvSpPr>
          <p:nvPr/>
        </p:nvSpPr>
        <p:spPr bwMode="auto">
          <a:xfrm>
            <a:off x="2420938" y="3303588"/>
            <a:ext cx="0" cy="431800"/>
          </a:xfrm>
          <a:prstGeom prst="line">
            <a:avLst/>
          </a:prstGeom>
          <a:noFill/>
          <a:ln w="9525">
            <a:solidFill>
              <a:schemeClr val="tx1"/>
            </a:solidFill>
            <a:round/>
            <a:headEnd/>
            <a:tailEnd/>
          </a:ln>
          <a:effectLst/>
        </p:spPr>
        <p:txBody>
          <a:bodyPr/>
          <a:lstStyle/>
          <a:p>
            <a:endParaRPr lang="fr-FR"/>
          </a:p>
        </p:txBody>
      </p:sp>
      <p:sp>
        <p:nvSpPr>
          <p:cNvPr id="53269" name="Line 21"/>
          <p:cNvSpPr>
            <a:spLocks noChangeShapeType="1"/>
          </p:cNvSpPr>
          <p:nvPr/>
        </p:nvSpPr>
        <p:spPr bwMode="auto">
          <a:xfrm>
            <a:off x="3929063" y="3279775"/>
            <a:ext cx="0" cy="431800"/>
          </a:xfrm>
          <a:prstGeom prst="line">
            <a:avLst/>
          </a:prstGeom>
          <a:noFill/>
          <a:ln w="9525">
            <a:solidFill>
              <a:schemeClr val="tx1"/>
            </a:solidFill>
            <a:round/>
            <a:headEnd/>
            <a:tailEnd/>
          </a:ln>
          <a:effectLst/>
        </p:spPr>
        <p:txBody>
          <a:bodyPr/>
          <a:lstStyle/>
          <a:p>
            <a:endParaRPr lang="fr-FR"/>
          </a:p>
        </p:txBody>
      </p:sp>
      <p:sp>
        <p:nvSpPr>
          <p:cNvPr id="53270" name="Text Box 22"/>
          <p:cNvSpPr txBox="1">
            <a:spLocks noChangeArrowheads="1"/>
          </p:cNvSpPr>
          <p:nvPr/>
        </p:nvSpPr>
        <p:spPr bwMode="auto">
          <a:xfrm>
            <a:off x="2193925" y="3735388"/>
            <a:ext cx="468313" cy="1800225"/>
          </a:xfrm>
          <a:prstGeom prst="rect">
            <a:avLst/>
          </a:prstGeom>
          <a:noFill/>
          <a:ln w="9525">
            <a:solidFill>
              <a:schemeClr val="tx1"/>
            </a:solidFill>
            <a:miter lim="800000"/>
            <a:headEnd/>
            <a:tailEnd/>
          </a:ln>
          <a:effectLst/>
        </p:spPr>
        <p:txBody>
          <a:bodyPr vert="eaVert">
            <a:spAutoFit/>
          </a:bodyPr>
          <a:lstStyle/>
          <a:p>
            <a:pPr algn="ctr">
              <a:spcBef>
                <a:spcPct val="50000"/>
              </a:spcBef>
            </a:pPr>
            <a:r>
              <a:rPr lang="fr-FR"/>
              <a:t>EmployéSalarié</a:t>
            </a:r>
          </a:p>
        </p:txBody>
      </p:sp>
      <p:sp>
        <p:nvSpPr>
          <p:cNvPr id="53271" name="Text Box 23"/>
          <p:cNvSpPr txBox="1">
            <a:spLocks noChangeArrowheads="1"/>
          </p:cNvSpPr>
          <p:nvPr/>
        </p:nvSpPr>
        <p:spPr bwMode="auto">
          <a:xfrm>
            <a:off x="3671888" y="3736975"/>
            <a:ext cx="468312" cy="1800225"/>
          </a:xfrm>
          <a:prstGeom prst="rect">
            <a:avLst/>
          </a:prstGeom>
          <a:noFill/>
          <a:ln w="9525">
            <a:solidFill>
              <a:schemeClr val="tx1"/>
            </a:solidFill>
            <a:miter lim="800000"/>
            <a:headEnd/>
            <a:tailEnd/>
          </a:ln>
          <a:effectLst/>
        </p:spPr>
        <p:txBody>
          <a:bodyPr vert="eaVert">
            <a:spAutoFit/>
          </a:bodyPr>
          <a:lstStyle/>
          <a:p>
            <a:pPr algn="ctr">
              <a:spcBef>
                <a:spcPct val="50000"/>
              </a:spcBef>
            </a:pPr>
            <a:r>
              <a:rPr lang="fr-FR"/>
              <a:t>Vacataire</a:t>
            </a:r>
          </a:p>
        </p:txBody>
      </p:sp>
      <p:sp>
        <p:nvSpPr>
          <p:cNvPr id="53272" name="Text Box 24"/>
          <p:cNvSpPr txBox="1">
            <a:spLocks noChangeArrowheads="1"/>
          </p:cNvSpPr>
          <p:nvPr/>
        </p:nvSpPr>
        <p:spPr bwMode="auto">
          <a:xfrm>
            <a:off x="5610225" y="3578225"/>
            <a:ext cx="468313" cy="1800225"/>
          </a:xfrm>
          <a:prstGeom prst="rect">
            <a:avLst/>
          </a:prstGeom>
          <a:noFill/>
          <a:ln w="9525">
            <a:solidFill>
              <a:schemeClr val="tx1"/>
            </a:solidFill>
            <a:miter lim="800000"/>
            <a:headEnd/>
            <a:tailEnd/>
          </a:ln>
          <a:effectLst/>
        </p:spPr>
        <p:txBody>
          <a:bodyPr vert="eaVert">
            <a:spAutoFit/>
          </a:bodyPr>
          <a:lstStyle/>
          <a:p>
            <a:pPr algn="ctr">
              <a:spcBef>
                <a:spcPct val="50000"/>
              </a:spcBef>
            </a:pPr>
            <a:r>
              <a:rPr lang="fr-FR"/>
              <a:t>EmployéProtégé</a:t>
            </a:r>
          </a:p>
        </p:txBody>
      </p:sp>
      <p:sp>
        <p:nvSpPr>
          <p:cNvPr id="53273" name="Text Box 25"/>
          <p:cNvSpPr txBox="1">
            <a:spLocks noChangeArrowheads="1"/>
          </p:cNvSpPr>
          <p:nvPr/>
        </p:nvSpPr>
        <p:spPr bwMode="auto">
          <a:xfrm>
            <a:off x="7088188" y="3579813"/>
            <a:ext cx="468312" cy="2308225"/>
          </a:xfrm>
          <a:prstGeom prst="rect">
            <a:avLst/>
          </a:prstGeom>
          <a:noFill/>
          <a:ln w="9525">
            <a:solidFill>
              <a:schemeClr val="tx1"/>
            </a:solidFill>
            <a:miter lim="800000"/>
            <a:headEnd/>
            <a:tailEnd/>
          </a:ln>
          <a:effectLst/>
        </p:spPr>
        <p:txBody>
          <a:bodyPr vert="eaVert">
            <a:spAutoFit/>
          </a:bodyPr>
          <a:lstStyle/>
          <a:p>
            <a:pPr algn="ctr">
              <a:spcBef>
                <a:spcPct val="50000"/>
              </a:spcBef>
            </a:pPr>
            <a:r>
              <a:rPr lang="fr-FR"/>
              <a:t>EmployéNonProtégé</a:t>
            </a:r>
          </a:p>
        </p:txBody>
      </p:sp>
      <p:sp>
        <p:nvSpPr>
          <p:cNvPr id="53274" name="Line 26"/>
          <p:cNvSpPr>
            <a:spLocks noChangeShapeType="1"/>
          </p:cNvSpPr>
          <p:nvPr/>
        </p:nvSpPr>
        <p:spPr bwMode="auto">
          <a:xfrm>
            <a:off x="5826125" y="3270250"/>
            <a:ext cx="1512888" cy="0"/>
          </a:xfrm>
          <a:prstGeom prst="line">
            <a:avLst/>
          </a:prstGeom>
          <a:noFill/>
          <a:ln w="9525">
            <a:solidFill>
              <a:schemeClr val="tx1"/>
            </a:solidFill>
            <a:round/>
            <a:headEnd/>
            <a:tailEnd/>
          </a:ln>
          <a:effectLst/>
        </p:spPr>
        <p:txBody>
          <a:bodyPr/>
          <a:lstStyle/>
          <a:p>
            <a:endParaRPr lang="fr-FR"/>
          </a:p>
        </p:txBody>
      </p:sp>
      <p:sp>
        <p:nvSpPr>
          <p:cNvPr id="53275" name="Line 27"/>
          <p:cNvSpPr>
            <a:spLocks noChangeShapeType="1"/>
          </p:cNvSpPr>
          <p:nvPr/>
        </p:nvSpPr>
        <p:spPr bwMode="auto">
          <a:xfrm>
            <a:off x="5826125" y="3265488"/>
            <a:ext cx="0" cy="288925"/>
          </a:xfrm>
          <a:prstGeom prst="line">
            <a:avLst/>
          </a:prstGeom>
          <a:noFill/>
          <a:ln w="9525">
            <a:solidFill>
              <a:schemeClr val="tx1"/>
            </a:solidFill>
            <a:round/>
            <a:headEnd/>
            <a:tailEnd/>
          </a:ln>
          <a:effectLst/>
        </p:spPr>
        <p:txBody>
          <a:bodyPr/>
          <a:lstStyle/>
          <a:p>
            <a:endParaRPr lang="fr-FR"/>
          </a:p>
        </p:txBody>
      </p:sp>
      <p:sp>
        <p:nvSpPr>
          <p:cNvPr id="53276" name="Line 28"/>
          <p:cNvSpPr>
            <a:spLocks noChangeShapeType="1"/>
          </p:cNvSpPr>
          <p:nvPr/>
        </p:nvSpPr>
        <p:spPr bwMode="auto">
          <a:xfrm>
            <a:off x="7339013" y="3281363"/>
            <a:ext cx="0" cy="288925"/>
          </a:xfrm>
          <a:prstGeom prst="line">
            <a:avLst/>
          </a:prstGeom>
          <a:noFill/>
          <a:ln w="9525">
            <a:solidFill>
              <a:schemeClr val="tx1"/>
            </a:solidFill>
            <a:round/>
            <a:headEnd/>
            <a:tailEnd/>
          </a:ln>
          <a:effectLst/>
        </p:spPr>
        <p:txBody>
          <a:bodyPr/>
          <a:lstStyle/>
          <a:p>
            <a:endParaRPr lang="fr-FR"/>
          </a:p>
        </p:txBody>
      </p:sp>
      <p:sp>
        <p:nvSpPr>
          <p:cNvPr id="53277" name="Line 29"/>
          <p:cNvSpPr>
            <a:spLocks noChangeShapeType="1"/>
          </p:cNvSpPr>
          <p:nvPr/>
        </p:nvSpPr>
        <p:spPr bwMode="auto">
          <a:xfrm>
            <a:off x="3635375" y="2636838"/>
            <a:ext cx="1800225" cy="0"/>
          </a:xfrm>
          <a:prstGeom prst="line">
            <a:avLst/>
          </a:prstGeom>
          <a:noFill/>
          <a:ln w="9525">
            <a:solidFill>
              <a:schemeClr val="tx1"/>
            </a:solidFill>
            <a:round/>
            <a:headEnd/>
            <a:tailEnd/>
          </a:ln>
          <a:effectLst/>
        </p:spPr>
        <p:txBody>
          <a:bodyPr/>
          <a:lstStyle/>
          <a:p>
            <a:endParaRPr lang="fr-FR"/>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fr-FR"/>
              <a:t>Contournement</a:t>
            </a:r>
          </a:p>
        </p:txBody>
      </p:sp>
      <p:sp>
        <p:nvSpPr>
          <p:cNvPr id="54275" name="Rectangle 3"/>
          <p:cNvSpPr>
            <a:spLocks noGrp="1" noChangeArrowheads="1"/>
          </p:cNvSpPr>
          <p:nvPr>
            <p:ph sz="quarter" idx="1"/>
          </p:nvPr>
        </p:nvSpPr>
        <p:spPr>
          <a:xfrm>
            <a:off x="250825" y="1341438"/>
            <a:ext cx="8642350" cy="574675"/>
          </a:xfrm>
        </p:spPr>
        <p:txBody>
          <a:bodyPr/>
          <a:lstStyle/>
          <a:p>
            <a:pPr>
              <a:lnSpc>
                <a:spcPct val="80000"/>
              </a:lnSpc>
            </a:pPr>
            <a:r>
              <a:rPr lang="fr-FR" sz="1800" b="1">
                <a:latin typeface="Times New Roman" pitchFamily="18" charset="0"/>
              </a:rPr>
              <a:t>Généralisation Imbriquée: </a:t>
            </a:r>
            <a:r>
              <a:rPr lang="fr-FR" sz="1800">
                <a:latin typeface="Times New Roman" pitchFamily="18" charset="0"/>
              </a:rPr>
              <a:t>Factoriser d’abord sur une généralisation puis sur une autre et ainsi de suite.</a:t>
            </a:r>
          </a:p>
        </p:txBody>
      </p:sp>
      <p:sp>
        <p:nvSpPr>
          <p:cNvPr id="54276" name="Text Box 4"/>
          <p:cNvSpPr txBox="1">
            <a:spLocks noChangeArrowheads="1"/>
          </p:cNvSpPr>
          <p:nvPr/>
        </p:nvSpPr>
        <p:spPr bwMode="auto">
          <a:xfrm>
            <a:off x="3132138" y="2205038"/>
            <a:ext cx="2160587" cy="376237"/>
          </a:xfrm>
          <a:prstGeom prst="rect">
            <a:avLst/>
          </a:prstGeom>
          <a:noFill/>
          <a:ln w="9525">
            <a:solidFill>
              <a:schemeClr val="tx1"/>
            </a:solidFill>
            <a:miter lim="800000"/>
            <a:headEnd/>
            <a:tailEnd/>
          </a:ln>
          <a:effectLst/>
        </p:spPr>
        <p:txBody>
          <a:bodyPr>
            <a:spAutoFit/>
          </a:bodyPr>
          <a:lstStyle/>
          <a:p>
            <a:pPr algn="ctr">
              <a:spcBef>
                <a:spcPct val="50000"/>
              </a:spcBef>
            </a:pPr>
            <a:r>
              <a:rPr lang="fr-FR"/>
              <a:t>Employé</a:t>
            </a:r>
          </a:p>
        </p:txBody>
      </p:sp>
      <p:sp>
        <p:nvSpPr>
          <p:cNvPr id="54277" name="Text Box 5"/>
          <p:cNvSpPr txBox="1">
            <a:spLocks noChangeArrowheads="1"/>
          </p:cNvSpPr>
          <p:nvPr/>
        </p:nvSpPr>
        <p:spPr bwMode="auto">
          <a:xfrm>
            <a:off x="303213" y="3386138"/>
            <a:ext cx="2068512" cy="376237"/>
          </a:xfrm>
          <a:prstGeom prst="rect">
            <a:avLst/>
          </a:prstGeom>
          <a:noFill/>
          <a:ln w="9525">
            <a:solidFill>
              <a:schemeClr val="tx1"/>
            </a:solidFill>
            <a:miter lim="800000"/>
            <a:headEnd/>
            <a:tailEnd/>
          </a:ln>
          <a:effectLst/>
        </p:spPr>
        <p:txBody>
          <a:bodyPr>
            <a:spAutoFit/>
          </a:bodyPr>
          <a:lstStyle/>
          <a:p>
            <a:pPr algn="ctr">
              <a:spcBef>
                <a:spcPct val="50000"/>
              </a:spcBef>
            </a:pPr>
            <a:r>
              <a:rPr lang="fr-FR"/>
              <a:t>EmployéHoraire</a:t>
            </a:r>
          </a:p>
        </p:txBody>
      </p:sp>
      <p:grpSp>
        <p:nvGrpSpPr>
          <p:cNvPr id="54278" name="Group 6"/>
          <p:cNvGrpSpPr>
            <a:grpSpLocks/>
          </p:cNvGrpSpPr>
          <p:nvPr/>
        </p:nvGrpSpPr>
        <p:grpSpPr bwMode="auto">
          <a:xfrm>
            <a:off x="3997325" y="2584450"/>
            <a:ext cx="288925" cy="360363"/>
            <a:chOff x="2789" y="2160"/>
            <a:chExt cx="182" cy="227"/>
          </a:xfrm>
        </p:grpSpPr>
        <p:sp>
          <p:nvSpPr>
            <p:cNvPr id="54279" name="AutoShape 7"/>
            <p:cNvSpPr>
              <a:spLocks noChangeArrowheads="1"/>
            </p:cNvSpPr>
            <p:nvPr/>
          </p:nvSpPr>
          <p:spPr bwMode="auto">
            <a:xfrm>
              <a:off x="2789" y="2160"/>
              <a:ext cx="182" cy="136"/>
            </a:xfrm>
            <a:prstGeom prst="triangle">
              <a:avLst>
                <a:gd name="adj" fmla="val 50000"/>
              </a:avLst>
            </a:prstGeom>
            <a:noFill/>
            <a:ln w="9525">
              <a:solidFill>
                <a:schemeClr val="tx1"/>
              </a:solidFill>
              <a:miter lim="800000"/>
              <a:headEnd/>
              <a:tailEnd/>
            </a:ln>
            <a:effectLst/>
          </p:spPr>
          <p:txBody>
            <a:bodyPr wrap="none" anchor="ctr"/>
            <a:lstStyle/>
            <a:p>
              <a:endParaRPr lang="fr-FR"/>
            </a:p>
          </p:txBody>
        </p:sp>
        <p:sp>
          <p:nvSpPr>
            <p:cNvPr id="54280" name="Line 8"/>
            <p:cNvSpPr>
              <a:spLocks noChangeShapeType="1"/>
            </p:cNvSpPr>
            <p:nvPr/>
          </p:nvSpPr>
          <p:spPr bwMode="auto">
            <a:xfrm>
              <a:off x="2880" y="2296"/>
              <a:ext cx="0" cy="91"/>
            </a:xfrm>
            <a:prstGeom prst="line">
              <a:avLst/>
            </a:prstGeom>
            <a:noFill/>
            <a:ln w="9525">
              <a:solidFill>
                <a:schemeClr val="tx1"/>
              </a:solidFill>
              <a:round/>
              <a:headEnd/>
              <a:tailEnd/>
            </a:ln>
            <a:effectLst/>
          </p:spPr>
          <p:txBody>
            <a:bodyPr/>
            <a:lstStyle/>
            <a:p>
              <a:endParaRPr lang="fr-FR"/>
            </a:p>
          </p:txBody>
        </p:sp>
      </p:grpSp>
      <p:sp>
        <p:nvSpPr>
          <p:cNvPr id="54286" name="Line 14"/>
          <p:cNvSpPr>
            <a:spLocks noChangeShapeType="1"/>
          </p:cNvSpPr>
          <p:nvPr/>
        </p:nvSpPr>
        <p:spPr bwMode="auto">
          <a:xfrm>
            <a:off x="1258888" y="2992438"/>
            <a:ext cx="5976937" cy="4762"/>
          </a:xfrm>
          <a:prstGeom prst="line">
            <a:avLst/>
          </a:prstGeom>
          <a:noFill/>
          <a:ln w="9525">
            <a:solidFill>
              <a:schemeClr val="tx1"/>
            </a:solidFill>
            <a:round/>
            <a:headEnd/>
            <a:tailEnd/>
          </a:ln>
          <a:effectLst/>
        </p:spPr>
        <p:txBody>
          <a:bodyPr/>
          <a:lstStyle/>
          <a:p>
            <a:endParaRPr lang="fr-FR"/>
          </a:p>
        </p:txBody>
      </p:sp>
      <p:sp>
        <p:nvSpPr>
          <p:cNvPr id="54302" name="Text Box 30"/>
          <p:cNvSpPr txBox="1">
            <a:spLocks noChangeArrowheads="1"/>
          </p:cNvSpPr>
          <p:nvPr/>
        </p:nvSpPr>
        <p:spPr bwMode="auto">
          <a:xfrm>
            <a:off x="3086100" y="3357563"/>
            <a:ext cx="2068513" cy="376237"/>
          </a:xfrm>
          <a:prstGeom prst="rect">
            <a:avLst/>
          </a:prstGeom>
          <a:noFill/>
          <a:ln w="9525">
            <a:solidFill>
              <a:schemeClr val="tx1"/>
            </a:solidFill>
            <a:miter lim="800000"/>
            <a:headEnd/>
            <a:tailEnd/>
          </a:ln>
          <a:effectLst/>
        </p:spPr>
        <p:txBody>
          <a:bodyPr>
            <a:spAutoFit/>
          </a:bodyPr>
          <a:lstStyle/>
          <a:p>
            <a:pPr algn="ctr">
              <a:spcBef>
                <a:spcPct val="50000"/>
              </a:spcBef>
            </a:pPr>
            <a:r>
              <a:rPr lang="fr-FR"/>
              <a:t>EmployéSalarié</a:t>
            </a:r>
          </a:p>
        </p:txBody>
      </p:sp>
      <p:sp>
        <p:nvSpPr>
          <p:cNvPr id="54303" name="Line 31"/>
          <p:cNvSpPr>
            <a:spLocks noChangeShapeType="1"/>
          </p:cNvSpPr>
          <p:nvPr/>
        </p:nvSpPr>
        <p:spPr bwMode="auto">
          <a:xfrm>
            <a:off x="1258888" y="2997200"/>
            <a:ext cx="0" cy="360363"/>
          </a:xfrm>
          <a:prstGeom prst="line">
            <a:avLst/>
          </a:prstGeom>
          <a:noFill/>
          <a:ln w="9525">
            <a:solidFill>
              <a:schemeClr val="tx1"/>
            </a:solidFill>
            <a:round/>
            <a:headEnd/>
            <a:tailEnd/>
          </a:ln>
          <a:effectLst/>
        </p:spPr>
        <p:txBody>
          <a:bodyPr/>
          <a:lstStyle/>
          <a:p>
            <a:endParaRPr lang="fr-FR"/>
          </a:p>
        </p:txBody>
      </p:sp>
      <p:grpSp>
        <p:nvGrpSpPr>
          <p:cNvPr id="54283" name="Group 11"/>
          <p:cNvGrpSpPr>
            <a:grpSpLocks/>
          </p:cNvGrpSpPr>
          <p:nvPr/>
        </p:nvGrpSpPr>
        <p:grpSpPr bwMode="auto">
          <a:xfrm>
            <a:off x="900113" y="3744913"/>
            <a:ext cx="288925" cy="419100"/>
            <a:chOff x="2789" y="2160"/>
            <a:chExt cx="182" cy="227"/>
          </a:xfrm>
        </p:grpSpPr>
        <p:sp>
          <p:nvSpPr>
            <p:cNvPr id="54284" name="AutoShape 12"/>
            <p:cNvSpPr>
              <a:spLocks noChangeArrowheads="1"/>
            </p:cNvSpPr>
            <p:nvPr/>
          </p:nvSpPr>
          <p:spPr bwMode="auto">
            <a:xfrm>
              <a:off x="2789" y="2160"/>
              <a:ext cx="182" cy="136"/>
            </a:xfrm>
            <a:prstGeom prst="triangle">
              <a:avLst>
                <a:gd name="adj" fmla="val 50000"/>
              </a:avLst>
            </a:prstGeom>
            <a:noFill/>
            <a:ln w="9525">
              <a:solidFill>
                <a:schemeClr val="tx1"/>
              </a:solidFill>
              <a:miter lim="800000"/>
              <a:headEnd/>
              <a:tailEnd/>
            </a:ln>
            <a:effectLst/>
          </p:spPr>
          <p:txBody>
            <a:bodyPr wrap="none" anchor="ctr"/>
            <a:lstStyle/>
            <a:p>
              <a:endParaRPr lang="fr-FR"/>
            </a:p>
          </p:txBody>
        </p:sp>
        <p:sp>
          <p:nvSpPr>
            <p:cNvPr id="54285" name="Line 13"/>
            <p:cNvSpPr>
              <a:spLocks noChangeShapeType="1"/>
            </p:cNvSpPr>
            <p:nvPr/>
          </p:nvSpPr>
          <p:spPr bwMode="auto">
            <a:xfrm>
              <a:off x="2880" y="2296"/>
              <a:ext cx="0" cy="91"/>
            </a:xfrm>
            <a:prstGeom prst="line">
              <a:avLst/>
            </a:prstGeom>
            <a:noFill/>
            <a:ln w="9525">
              <a:solidFill>
                <a:schemeClr val="tx1"/>
              </a:solidFill>
              <a:round/>
              <a:headEnd/>
              <a:tailEnd/>
            </a:ln>
            <a:effectLst/>
          </p:spPr>
          <p:txBody>
            <a:bodyPr/>
            <a:lstStyle/>
            <a:p>
              <a:endParaRPr lang="fr-FR"/>
            </a:p>
          </p:txBody>
        </p:sp>
      </p:grpSp>
      <p:sp>
        <p:nvSpPr>
          <p:cNvPr id="54292" name="Text Box 20"/>
          <p:cNvSpPr txBox="1">
            <a:spLocks noChangeArrowheads="1"/>
          </p:cNvSpPr>
          <p:nvPr/>
        </p:nvSpPr>
        <p:spPr bwMode="auto">
          <a:xfrm>
            <a:off x="395288" y="4432300"/>
            <a:ext cx="468312" cy="2092325"/>
          </a:xfrm>
          <a:prstGeom prst="rect">
            <a:avLst/>
          </a:prstGeom>
          <a:noFill/>
          <a:ln w="9525">
            <a:solidFill>
              <a:schemeClr val="tx1"/>
            </a:solidFill>
            <a:miter lim="800000"/>
            <a:headEnd/>
            <a:tailEnd/>
          </a:ln>
          <a:effectLst/>
        </p:spPr>
        <p:txBody>
          <a:bodyPr vert="eaVert">
            <a:spAutoFit/>
          </a:bodyPr>
          <a:lstStyle/>
          <a:p>
            <a:pPr algn="ctr">
              <a:spcBef>
                <a:spcPct val="50000"/>
              </a:spcBef>
            </a:pPr>
            <a:r>
              <a:rPr lang="fr-FR"/>
              <a:t>EmployéHProtégé</a:t>
            </a:r>
          </a:p>
        </p:txBody>
      </p:sp>
      <p:sp>
        <p:nvSpPr>
          <p:cNvPr id="54293" name="Text Box 21"/>
          <p:cNvSpPr txBox="1">
            <a:spLocks noChangeArrowheads="1"/>
          </p:cNvSpPr>
          <p:nvPr/>
        </p:nvSpPr>
        <p:spPr bwMode="auto">
          <a:xfrm>
            <a:off x="1368425" y="4433888"/>
            <a:ext cx="468313" cy="2682875"/>
          </a:xfrm>
          <a:prstGeom prst="rect">
            <a:avLst/>
          </a:prstGeom>
          <a:noFill/>
          <a:ln w="9525">
            <a:solidFill>
              <a:schemeClr val="tx1"/>
            </a:solidFill>
            <a:miter lim="800000"/>
            <a:headEnd/>
            <a:tailEnd/>
          </a:ln>
          <a:effectLst/>
        </p:spPr>
        <p:txBody>
          <a:bodyPr vert="eaVert">
            <a:spAutoFit/>
          </a:bodyPr>
          <a:lstStyle/>
          <a:p>
            <a:pPr algn="ctr">
              <a:spcBef>
                <a:spcPct val="50000"/>
              </a:spcBef>
            </a:pPr>
            <a:r>
              <a:rPr lang="fr-FR"/>
              <a:t>EmployéHNonProtégé</a:t>
            </a:r>
          </a:p>
        </p:txBody>
      </p:sp>
      <p:sp>
        <p:nvSpPr>
          <p:cNvPr id="54295" name="Line 23"/>
          <p:cNvSpPr>
            <a:spLocks noChangeShapeType="1"/>
          </p:cNvSpPr>
          <p:nvPr/>
        </p:nvSpPr>
        <p:spPr bwMode="auto">
          <a:xfrm>
            <a:off x="744538" y="4119563"/>
            <a:ext cx="1587" cy="334962"/>
          </a:xfrm>
          <a:prstGeom prst="line">
            <a:avLst/>
          </a:prstGeom>
          <a:noFill/>
          <a:ln w="9525">
            <a:solidFill>
              <a:schemeClr val="tx1"/>
            </a:solidFill>
            <a:round/>
            <a:headEnd/>
            <a:tailEnd/>
          </a:ln>
          <a:effectLst/>
        </p:spPr>
        <p:txBody>
          <a:bodyPr/>
          <a:lstStyle/>
          <a:p>
            <a:endParaRPr lang="fr-FR"/>
          </a:p>
        </p:txBody>
      </p:sp>
      <p:sp>
        <p:nvSpPr>
          <p:cNvPr id="54300" name="Line 28"/>
          <p:cNvSpPr>
            <a:spLocks noChangeShapeType="1"/>
          </p:cNvSpPr>
          <p:nvPr/>
        </p:nvSpPr>
        <p:spPr bwMode="auto">
          <a:xfrm>
            <a:off x="1597025" y="4124325"/>
            <a:ext cx="1588" cy="334963"/>
          </a:xfrm>
          <a:prstGeom prst="line">
            <a:avLst/>
          </a:prstGeom>
          <a:noFill/>
          <a:ln w="9525">
            <a:solidFill>
              <a:schemeClr val="tx1"/>
            </a:solidFill>
            <a:round/>
            <a:headEnd/>
            <a:tailEnd/>
          </a:ln>
          <a:effectLst/>
        </p:spPr>
        <p:txBody>
          <a:bodyPr/>
          <a:lstStyle/>
          <a:p>
            <a:endParaRPr lang="fr-FR"/>
          </a:p>
        </p:txBody>
      </p:sp>
      <p:sp>
        <p:nvSpPr>
          <p:cNvPr id="54304" name="Line 32"/>
          <p:cNvSpPr>
            <a:spLocks noChangeShapeType="1"/>
          </p:cNvSpPr>
          <p:nvPr/>
        </p:nvSpPr>
        <p:spPr bwMode="auto">
          <a:xfrm>
            <a:off x="774700" y="4130675"/>
            <a:ext cx="792163" cy="0"/>
          </a:xfrm>
          <a:prstGeom prst="line">
            <a:avLst/>
          </a:prstGeom>
          <a:noFill/>
          <a:ln w="9525">
            <a:solidFill>
              <a:schemeClr val="tx1"/>
            </a:solidFill>
            <a:round/>
            <a:headEnd/>
            <a:tailEnd/>
          </a:ln>
          <a:effectLst/>
        </p:spPr>
        <p:txBody>
          <a:bodyPr/>
          <a:lstStyle/>
          <a:p>
            <a:endParaRPr lang="fr-FR"/>
          </a:p>
        </p:txBody>
      </p:sp>
      <p:sp>
        <p:nvSpPr>
          <p:cNvPr id="54306" name="Line 34"/>
          <p:cNvSpPr>
            <a:spLocks noChangeShapeType="1"/>
          </p:cNvSpPr>
          <p:nvPr/>
        </p:nvSpPr>
        <p:spPr bwMode="auto">
          <a:xfrm>
            <a:off x="4211638" y="2997200"/>
            <a:ext cx="0" cy="360363"/>
          </a:xfrm>
          <a:prstGeom prst="line">
            <a:avLst/>
          </a:prstGeom>
          <a:noFill/>
          <a:ln w="9525">
            <a:solidFill>
              <a:schemeClr val="tx1"/>
            </a:solidFill>
            <a:round/>
            <a:headEnd/>
            <a:tailEnd/>
          </a:ln>
          <a:effectLst/>
        </p:spPr>
        <p:txBody>
          <a:bodyPr/>
          <a:lstStyle/>
          <a:p>
            <a:endParaRPr lang="fr-FR"/>
          </a:p>
        </p:txBody>
      </p:sp>
      <p:sp>
        <p:nvSpPr>
          <p:cNvPr id="54307" name="Text Box 35"/>
          <p:cNvSpPr txBox="1">
            <a:spLocks noChangeArrowheads="1"/>
          </p:cNvSpPr>
          <p:nvPr/>
        </p:nvSpPr>
        <p:spPr bwMode="auto">
          <a:xfrm>
            <a:off x="6175375" y="3357563"/>
            <a:ext cx="2068513" cy="376237"/>
          </a:xfrm>
          <a:prstGeom prst="rect">
            <a:avLst/>
          </a:prstGeom>
          <a:noFill/>
          <a:ln w="9525">
            <a:solidFill>
              <a:schemeClr val="tx1"/>
            </a:solidFill>
            <a:miter lim="800000"/>
            <a:headEnd/>
            <a:tailEnd/>
          </a:ln>
          <a:effectLst/>
        </p:spPr>
        <p:txBody>
          <a:bodyPr>
            <a:spAutoFit/>
          </a:bodyPr>
          <a:lstStyle/>
          <a:p>
            <a:pPr algn="ctr">
              <a:spcBef>
                <a:spcPct val="50000"/>
              </a:spcBef>
            </a:pPr>
            <a:r>
              <a:rPr lang="fr-FR"/>
              <a:t>Vacataire</a:t>
            </a:r>
          </a:p>
        </p:txBody>
      </p:sp>
      <p:sp>
        <p:nvSpPr>
          <p:cNvPr id="54308" name="Line 36"/>
          <p:cNvSpPr>
            <a:spLocks noChangeShapeType="1"/>
          </p:cNvSpPr>
          <p:nvPr/>
        </p:nvSpPr>
        <p:spPr bwMode="auto">
          <a:xfrm>
            <a:off x="7235825" y="2997200"/>
            <a:ext cx="0" cy="360363"/>
          </a:xfrm>
          <a:prstGeom prst="line">
            <a:avLst/>
          </a:prstGeom>
          <a:noFill/>
          <a:ln w="9525">
            <a:solidFill>
              <a:schemeClr val="tx1"/>
            </a:solidFill>
            <a:round/>
            <a:headEnd/>
            <a:tailEnd/>
          </a:ln>
          <a:effectLst/>
        </p:spPr>
        <p:txBody>
          <a:bodyPr/>
          <a:lstStyle/>
          <a:p>
            <a:endParaRPr lang="fr-FR"/>
          </a:p>
        </p:txBody>
      </p:sp>
      <p:grpSp>
        <p:nvGrpSpPr>
          <p:cNvPr id="54311" name="Group 39"/>
          <p:cNvGrpSpPr>
            <a:grpSpLocks/>
          </p:cNvGrpSpPr>
          <p:nvPr/>
        </p:nvGrpSpPr>
        <p:grpSpPr bwMode="auto">
          <a:xfrm>
            <a:off x="3706813" y="3735388"/>
            <a:ext cx="288925" cy="392112"/>
            <a:chOff x="2789" y="2160"/>
            <a:chExt cx="182" cy="227"/>
          </a:xfrm>
        </p:grpSpPr>
        <p:sp>
          <p:nvSpPr>
            <p:cNvPr id="54312" name="AutoShape 40"/>
            <p:cNvSpPr>
              <a:spLocks noChangeArrowheads="1"/>
            </p:cNvSpPr>
            <p:nvPr/>
          </p:nvSpPr>
          <p:spPr bwMode="auto">
            <a:xfrm>
              <a:off x="2789" y="2160"/>
              <a:ext cx="182" cy="136"/>
            </a:xfrm>
            <a:prstGeom prst="triangle">
              <a:avLst>
                <a:gd name="adj" fmla="val 50000"/>
              </a:avLst>
            </a:prstGeom>
            <a:noFill/>
            <a:ln w="9525">
              <a:solidFill>
                <a:schemeClr val="tx1"/>
              </a:solidFill>
              <a:miter lim="800000"/>
              <a:headEnd/>
              <a:tailEnd/>
            </a:ln>
            <a:effectLst/>
          </p:spPr>
          <p:txBody>
            <a:bodyPr wrap="none" anchor="ctr"/>
            <a:lstStyle/>
            <a:p>
              <a:endParaRPr lang="fr-FR"/>
            </a:p>
          </p:txBody>
        </p:sp>
        <p:sp>
          <p:nvSpPr>
            <p:cNvPr id="54313" name="Line 41"/>
            <p:cNvSpPr>
              <a:spLocks noChangeShapeType="1"/>
            </p:cNvSpPr>
            <p:nvPr/>
          </p:nvSpPr>
          <p:spPr bwMode="auto">
            <a:xfrm>
              <a:off x="2880" y="2296"/>
              <a:ext cx="0" cy="91"/>
            </a:xfrm>
            <a:prstGeom prst="line">
              <a:avLst/>
            </a:prstGeom>
            <a:noFill/>
            <a:ln w="9525">
              <a:solidFill>
                <a:schemeClr val="tx1"/>
              </a:solidFill>
              <a:round/>
              <a:headEnd/>
              <a:tailEnd/>
            </a:ln>
            <a:effectLst/>
          </p:spPr>
          <p:txBody>
            <a:bodyPr/>
            <a:lstStyle/>
            <a:p>
              <a:endParaRPr lang="fr-FR"/>
            </a:p>
          </p:txBody>
        </p:sp>
      </p:grpSp>
      <p:sp>
        <p:nvSpPr>
          <p:cNvPr id="54314" name="Text Box 42"/>
          <p:cNvSpPr txBox="1">
            <a:spLocks noChangeArrowheads="1"/>
          </p:cNvSpPr>
          <p:nvPr/>
        </p:nvSpPr>
        <p:spPr bwMode="auto">
          <a:xfrm>
            <a:off x="3201988" y="4422775"/>
            <a:ext cx="468312" cy="1958975"/>
          </a:xfrm>
          <a:prstGeom prst="rect">
            <a:avLst/>
          </a:prstGeom>
          <a:noFill/>
          <a:ln w="9525">
            <a:solidFill>
              <a:schemeClr val="tx1"/>
            </a:solidFill>
            <a:miter lim="800000"/>
            <a:headEnd/>
            <a:tailEnd/>
          </a:ln>
          <a:effectLst/>
        </p:spPr>
        <p:txBody>
          <a:bodyPr vert="eaVert">
            <a:spAutoFit/>
          </a:bodyPr>
          <a:lstStyle/>
          <a:p>
            <a:pPr algn="ctr">
              <a:spcBef>
                <a:spcPct val="50000"/>
              </a:spcBef>
            </a:pPr>
            <a:r>
              <a:rPr lang="fr-FR"/>
              <a:t>EmployéSProtégé</a:t>
            </a:r>
          </a:p>
        </p:txBody>
      </p:sp>
      <p:sp>
        <p:nvSpPr>
          <p:cNvPr id="54315" name="Text Box 43"/>
          <p:cNvSpPr txBox="1">
            <a:spLocks noChangeArrowheads="1"/>
          </p:cNvSpPr>
          <p:nvPr/>
        </p:nvSpPr>
        <p:spPr bwMode="auto">
          <a:xfrm>
            <a:off x="4175125" y="4424363"/>
            <a:ext cx="468313" cy="2511425"/>
          </a:xfrm>
          <a:prstGeom prst="rect">
            <a:avLst/>
          </a:prstGeom>
          <a:noFill/>
          <a:ln w="9525">
            <a:solidFill>
              <a:schemeClr val="tx1"/>
            </a:solidFill>
            <a:miter lim="800000"/>
            <a:headEnd/>
            <a:tailEnd/>
          </a:ln>
          <a:effectLst/>
        </p:spPr>
        <p:txBody>
          <a:bodyPr vert="eaVert">
            <a:spAutoFit/>
          </a:bodyPr>
          <a:lstStyle/>
          <a:p>
            <a:pPr algn="ctr">
              <a:spcBef>
                <a:spcPct val="50000"/>
              </a:spcBef>
            </a:pPr>
            <a:r>
              <a:rPr lang="fr-FR"/>
              <a:t>EmployéSNonProtégé</a:t>
            </a:r>
          </a:p>
        </p:txBody>
      </p:sp>
      <p:sp>
        <p:nvSpPr>
          <p:cNvPr id="54316" name="Line 44"/>
          <p:cNvSpPr>
            <a:spLocks noChangeShapeType="1"/>
          </p:cNvSpPr>
          <p:nvPr/>
        </p:nvSpPr>
        <p:spPr bwMode="auto">
          <a:xfrm>
            <a:off x="3551238" y="4110038"/>
            <a:ext cx="1587" cy="314325"/>
          </a:xfrm>
          <a:prstGeom prst="line">
            <a:avLst/>
          </a:prstGeom>
          <a:noFill/>
          <a:ln w="9525">
            <a:solidFill>
              <a:schemeClr val="tx1"/>
            </a:solidFill>
            <a:round/>
            <a:headEnd/>
            <a:tailEnd/>
          </a:ln>
          <a:effectLst/>
        </p:spPr>
        <p:txBody>
          <a:bodyPr/>
          <a:lstStyle/>
          <a:p>
            <a:endParaRPr lang="fr-FR"/>
          </a:p>
        </p:txBody>
      </p:sp>
      <p:sp>
        <p:nvSpPr>
          <p:cNvPr id="54317" name="Line 45"/>
          <p:cNvSpPr>
            <a:spLocks noChangeShapeType="1"/>
          </p:cNvSpPr>
          <p:nvPr/>
        </p:nvSpPr>
        <p:spPr bwMode="auto">
          <a:xfrm>
            <a:off x="4403725" y="4114800"/>
            <a:ext cx="1588" cy="314325"/>
          </a:xfrm>
          <a:prstGeom prst="line">
            <a:avLst/>
          </a:prstGeom>
          <a:noFill/>
          <a:ln w="9525">
            <a:solidFill>
              <a:schemeClr val="tx1"/>
            </a:solidFill>
            <a:round/>
            <a:headEnd/>
            <a:tailEnd/>
          </a:ln>
          <a:effectLst/>
        </p:spPr>
        <p:txBody>
          <a:bodyPr/>
          <a:lstStyle/>
          <a:p>
            <a:endParaRPr lang="fr-FR"/>
          </a:p>
        </p:txBody>
      </p:sp>
      <p:sp>
        <p:nvSpPr>
          <p:cNvPr id="54318" name="Line 46"/>
          <p:cNvSpPr>
            <a:spLocks noChangeShapeType="1"/>
          </p:cNvSpPr>
          <p:nvPr/>
        </p:nvSpPr>
        <p:spPr bwMode="auto">
          <a:xfrm>
            <a:off x="3581400" y="4121150"/>
            <a:ext cx="792163" cy="0"/>
          </a:xfrm>
          <a:prstGeom prst="line">
            <a:avLst/>
          </a:prstGeom>
          <a:noFill/>
          <a:ln w="9525">
            <a:solidFill>
              <a:schemeClr val="tx1"/>
            </a:solidFill>
            <a:round/>
            <a:headEnd/>
            <a:tailEnd/>
          </a:ln>
          <a:effectLst/>
        </p:spPr>
        <p:txBody>
          <a:bodyPr/>
          <a:lstStyle/>
          <a:p>
            <a:endParaRPr lang="fr-FR"/>
          </a:p>
        </p:txBody>
      </p:sp>
      <p:grpSp>
        <p:nvGrpSpPr>
          <p:cNvPr id="54320" name="Group 48"/>
          <p:cNvGrpSpPr>
            <a:grpSpLocks/>
          </p:cNvGrpSpPr>
          <p:nvPr/>
        </p:nvGrpSpPr>
        <p:grpSpPr bwMode="auto">
          <a:xfrm>
            <a:off x="6948488" y="3744913"/>
            <a:ext cx="288925" cy="360362"/>
            <a:chOff x="2789" y="2160"/>
            <a:chExt cx="182" cy="227"/>
          </a:xfrm>
        </p:grpSpPr>
        <p:sp>
          <p:nvSpPr>
            <p:cNvPr id="54321" name="AutoShape 49"/>
            <p:cNvSpPr>
              <a:spLocks noChangeArrowheads="1"/>
            </p:cNvSpPr>
            <p:nvPr/>
          </p:nvSpPr>
          <p:spPr bwMode="auto">
            <a:xfrm>
              <a:off x="2789" y="2160"/>
              <a:ext cx="182" cy="136"/>
            </a:xfrm>
            <a:prstGeom prst="triangle">
              <a:avLst>
                <a:gd name="adj" fmla="val 50000"/>
              </a:avLst>
            </a:prstGeom>
            <a:noFill/>
            <a:ln w="9525">
              <a:solidFill>
                <a:schemeClr val="tx1"/>
              </a:solidFill>
              <a:miter lim="800000"/>
              <a:headEnd/>
              <a:tailEnd/>
            </a:ln>
            <a:effectLst/>
          </p:spPr>
          <p:txBody>
            <a:bodyPr wrap="none" anchor="ctr"/>
            <a:lstStyle/>
            <a:p>
              <a:endParaRPr lang="fr-FR"/>
            </a:p>
          </p:txBody>
        </p:sp>
        <p:sp>
          <p:nvSpPr>
            <p:cNvPr id="54322" name="Line 50"/>
            <p:cNvSpPr>
              <a:spLocks noChangeShapeType="1"/>
            </p:cNvSpPr>
            <p:nvPr/>
          </p:nvSpPr>
          <p:spPr bwMode="auto">
            <a:xfrm>
              <a:off x="2880" y="2296"/>
              <a:ext cx="0" cy="91"/>
            </a:xfrm>
            <a:prstGeom prst="line">
              <a:avLst/>
            </a:prstGeom>
            <a:noFill/>
            <a:ln w="9525">
              <a:solidFill>
                <a:schemeClr val="tx1"/>
              </a:solidFill>
              <a:round/>
              <a:headEnd/>
              <a:tailEnd/>
            </a:ln>
            <a:effectLst/>
          </p:spPr>
          <p:txBody>
            <a:bodyPr/>
            <a:lstStyle/>
            <a:p>
              <a:endParaRPr lang="fr-FR"/>
            </a:p>
          </p:txBody>
        </p:sp>
      </p:grpSp>
      <p:sp>
        <p:nvSpPr>
          <p:cNvPr id="54323" name="Text Box 51"/>
          <p:cNvSpPr txBox="1">
            <a:spLocks noChangeArrowheads="1"/>
          </p:cNvSpPr>
          <p:nvPr/>
        </p:nvSpPr>
        <p:spPr bwMode="auto">
          <a:xfrm>
            <a:off x="6443663" y="4432300"/>
            <a:ext cx="468312" cy="1949450"/>
          </a:xfrm>
          <a:prstGeom prst="rect">
            <a:avLst/>
          </a:prstGeom>
          <a:noFill/>
          <a:ln w="9525">
            <a:solidFill>
              <a:schemeClr val="tx1"/>
            </a:solidFill>
            <a:miter lim="800000"/>
            <a:headEnd/>
            <a:tailEnd/>
          </a:ln>
          <a:effectLst/>
        </p:spPr>
        <p:txBody>
          <a:bodyPr vert="eaVert">
            <a:spAutoFit/>
          </a:bodyPr>
          <a:lstStyle/>
          <a:p>
            <a:pPr algn="ctr">
              <a:spcBef>
                <a:spcPct val="50000"/>
              </a:spcBef>
            </a:pPr>
            <a:r>
              <a:rPr lang="fr-FR"/>
              <a:t>EmployéVProtégé</a:t>
            </a:r>
          </a:p>
        </p:txBody>
      </p:sp>
      <p:sp>
        <p:nvSpPr>
          <p:cNvPr id="54324" name="Text Box 52"/>
          <p:cNvSpPr txBox="1">
            <a:spLocks noChangeArrowheads="1"/>
          </p:cNvSpPr>
          <p:nvPr/>
        </p:nvSpPr>
        <p:spPr bwMode="auto">
          <a:xfrm>
            <a:off x="7416800" y="4433888"/>
            <a:ext cx="468313" cy="2424112"/>
          </a:xfrm>
          <a:prstGeom prst="rect">
            <a:avLst/>
          </a:prstGeom>
          <a:noFill/>
          <a:ln w="9525">
            <a:solidFill>
              <a:schemeClr val="tx1"/>
            </a:solidFill>
            <a:miter lim="800000"/>
            <a:headEnd/>
            <a:tailEnd/>
          </a:ln>
          <a:effectLst/>
        </p:spPr>
        <p:txBody>
          <a:bodyPr vert="eaVert">
            <a:spAutoFit/>
          </a:bodyPr>
          <a:lstStyle/>
          <a:p>
            <a:pPr algn="ctr">
              <a:spcBef>
                <a:spcPct val="50000"/>
              </a:spcBef>
            </a:pPr>
            <a:r>
              <a:rPr lang="fr-FR"/>
              <a:t>EmployéVNonProtégé</a:t>
            </a:r>
          </a:p>
        </p:txBody>
      </p:sp>
      <p:sp>
        <p:nvSpPr>
          <p:cNvPr id="54325" name="Line 53"/>
          <p:cNvSpPr>
            <a:spLocks noChangeShapeType="1"/>
          </p:cNvSpPr>
          <p:nvPr/>
        </p:nvSpPr>
        <p:spPr bwMode="auto">
          <a:xfrm>
            <a:off x="6792913" y="4119563"/>
            <a:ext cx="0" cy="288925"/>
          </a:xfrm>
          <a:prstGeom prst="line">
            <a:avLst/>
          </a:prstGeom>
          <a:noFill/>
          <a:ln w="9525">
            <a:solidFill>
              <a:schemeClr val="tx1"/>
            </a:solidFill>
            <a:round/>
            <a:headEnd/>
            <a:tailEnd/>
          </a:ln>
          <a:effectLst/>
        </p:spPr>
        <p:txBody>
          <a:bodyPr/>
          <a:lstStyle/>
          <a:p>
            <a:endParaRPr lang="fr-FR"/>
          </a:p>
        </p:txBody>
      </p:sp>
      <p:sp>
        <p:nvSpPr>
          <p:cNvPr id="54326" name="Line 54"/>
          <p:cNvSpPr>
            <a:spLocks noChangeShapeType="1"/>
          </p:cNvSpPr>
          <p:nvPr/>
        </p:nvSpPr>
        <p:spPr bwMode="auto">
          <a:xfrm>
            <a:off x="7645400" y="4124325"/>
            <a:ext cx="0" cy="288925"/>
          </a:xfrm>
          <a:prstGeom prst="line">
            <a:avLst/>
          </a:prstGeom>
          <a:noFill/>
          <a:ln w="9525">
            <a:solidFill>
              <a:schemeClr val="tx1"/>
            </a:solidFill>
            <a:round/>
            <a:headEnd/>
            <a:tailEnd/>
          </a:ln>
          <a:effectLst/>
        </p:spPr>
        <p:txBody>
          <a:bodyPr/>
          <a:lstStyle/>
          <a:p>
            <a:endParaRPr lang="fr-FR"/>
          </a:p>
        </p:txBody>
      </p:sp>
      <p:sp>
        <p:nvSpPr>
          <p:cNvPr id="54327" name="Line 55"/>
          <p:cNvSpPr>
            <a:spLocks noChangeShapeType="1"/>
          </p:cNvSpPr>
          <p:nvPr/>
        </p:nvSpPr>
        <p:spPr bwMode="auto">
          <a:xfrm>
            <a:off x="6823075" y="4130675"/>
            <a:ext cx="792163" cy="0"/>
          </a:xfrm>
          <a:prstGeom prst="line">
            <a:avLst/>
          </a:prstGeom>
          <a:noFill/>
          <a:ln w="9525">
            <a:solidFill>
              <a:schemeClr val="tx1"/>
            </a:solidFill>
            <a:round/>
            <a:headEnd/>
            <a:tailEnd/>
          </a:ln>
          <a:effectLst/>
        </p:spPr>
        <p:txBody>
          <a:bodyPr/>
          <a:lstStyle/>
          <a:p>
            <a:endParaRPr lang="fr-FR"/>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fr-FR"/>
              <a:t>Contournement</a:t>
            </a:r>
          </a:p>
        </p:txBody>
      </p:sp>
      <p:sp>
        <p:nvSpPr>
          <p:cNvPr id="56323" name="Rectangle 3"/>
          <p:cNvSpPr>
            <a:spLocks noGrp="1" noChangeArrowheads="1"/>
          </p:cNvSpPr>
          <p:nvPr>
            <p:ph sz="quarter" idx="1"/>
          </p:nvPr>
        </p:nvSpPr>
        <p:spPr>
          <a:xfrm>
            <a:off x="250825" y="1341438"/>
            <a:ext cx="8642350" cy="4967287"/>
          </a:xfrm>
        </p:spPr>
        <p:txBody>
          <a:bodyPr>
            <a:normAutofit lnSpcReduction="10000"/>
          </a:bodyPr>
          <a:lstStyle/>
          <a:p>
            <a:pPr>
              <a:lnSpc>
                <a:spcPct val="80000"/>
              </a:lnSpc>
            </a:pPr>
            <a:r>
              <a:rPr lang="fr-FR" sz="2400">
                <a:latin typeface="Times New Roman" pitchFamily="18" charset="0"/>
              </a:rPr>
              <a:t>Si une classe a plusieurs superclasses d’importance égale: utiliser la délégation qui préserve la symétrie du modèle;</a:t>
            </a:r>
          </a:p>
          <a:p>
            <a:pPr>
              <a:lnSpc>
                <a:spcPct val="80000"/>
              </a:lnSpc>
            </a:pPr>
            <a:r>
              <a:rPr lang="fr-FR" sz="2400">
                <a:latin typeface="Times New Roman" pitchFamily="18" charset="0"/>
              </a:rPr>
              <a:t>Si une des superclasses dominent les autres: héritage simple + délégation;</a:t>
            </a:r>
          </a:p>
          <a:p>
            <a:pPr>
              <a:lnSpc>
                <a:spcPct val="80000"/>
              </a:lnSpc>
            </a:pPr>
            <a:r>
              <a:rPr lang="fr-FR" sz="2400">
                <a:latin typeface="Times New Roman" pitchFamily="18" charset="0"/>
              </a:rPr>
              <a:t>Si le nombre de combinaisons est réduit, envisager la généralisation imbriquée sinon il faut l’éviter</a:t>
            </a:r>
          </a:p>
          <a:p>
            <a:pPr>
              <a:lnSpc>
                <a:spcPct val="80000"/>
              </a:lnSpc>
            </a:pPr>
            <a:r>
              <a:rPr lang="fr-FR" sz="2400">
                <a:latin typeface="Times New Roman" pitchFamily="18" charset="0"/>
              </a:rPr>
              <a:t>Si une superclasse a largement plus de propriétés que les autres superclasses ou qu’une superclasse représente un goulot d’étranglement, préserver l’héritage à travers ce chemin</a:t>
            </a:r>
          </a:p>
          <a:p>
            <a:pPr>
              <a:lnSpc>
                <a:spcPct val="80000"/>
              </a:lnSpc>
            </a:pPr>
            <a:r>
              <a:rPr lang="fr-FR" sz="2400">
                <a:latin typeface="Times New Roman" pitchFamily="18" charset="0"/>
              </a:rPr>
              <a:t>Si l’on utilise la généralisation imbriquée, il faut factoriser sen commençant par le critère plus important.</a:t>
            </a:r>
          </a:p>
          <a:p>
            <a:pPr>
              <a:lnSpc>
                <a:spcPct val="80000"/>
              </a:lnSpc>
            </a:pPr>
            <a:r>
              <a:rPr lang="fr-FR" sz="2400">
                <a:latin typeface="Times New Roman" pitchFamily="18" charset="0"/>
              </a:rPr>
              <a:t>Éviter si possible les généralisations imbriquées si une grande quantité de code doit être dupliquée</a:t>
            </a:r>
          </a:p>
          <a:p>
            <a:pPr>
              <a:lnSpc>
                <a:spcPct val="80000"/>
              </a:lnSpc>
            </a:pPr>
            <a:r>
              <a:rPr lang="fr-FR" sz="2400">
                <a:latin typeface="Times New Roman" pitchFamily="18" charset="0"/>
              </a:rPr>
              <a:t>Seules les généralisations imbriquées permettent de préserver une identité stricte.</a:t>
            </a:r>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fr-FR" sz="2800">
                <a:latin typeface="Times New Roman" pitchFamily="18" charset="0"/>
              </a:rPr>
              <a:t>DELEGATION</a:t>
            </a:r>
          </a:p>
        </p:txBody>
      </p:sp>
      <p:sp>
        <p:nvSpPr>
          <p:cNvPr id="55299" name="Rectangle 3"/>
          <p:cNvSpPr>
            <a:spLocks noGrp="1" noChangeArrowheads="1"/>
          </p:cNvSpPr>
          <p:nvPr>
            <p:ph sz="quarter" idx="1"/>
          </p:nvPr>
        </p:nvSpPr>
        <p:spPr/>
        <p:txBody>
          <a:bodyPr/>
          <a:lstStyle/>
          <a:p>
            <a:r>
              <a:rPr lang="fr-FR" sz="2800">
                <a:latin typeface="Times New Roman" pitchFamily="18" charset="0"/>
              </a:rPr>
              <a:t>Délégation: attraper une opération sur un objet et la transmettre à un autre objet qui fait partie du premier objet ou qui lui est relié, pour exécution.</a:t>
            </a:r>
          </a:p>
          <a:p>
            <a:pPr>
              <a:buFontTx/>
              <a:buNone/>
            </a:pPr>
            <a:endParaRPr lang="fr-FR" sz="2800">
              <a:latin typeface="Times New Roman" pitchFamily="18" charset="0"/>
            </a:endParaRPr>
          </a:p>
          <a:p>
            <a:r>
              <a:rPr lang="fr-FR" sz="2800">
                <a:latin typeface="Times New Roman" pitchFamily="18" charset="0"/>
              </a:rPr>
              <a:t>Solution plus sûre que l’héritage d’implémentation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fade">
                                      <p:cBhvr>
                                        <p:cTn id="7" dur="1000"/>
                                        <p:tgtEl>
                                          <p:spTgt spid="55299">
                                            <p:txEl>
                                              <p:pRg st="0" end="0"/>
                                            </p:txEl>
                                          </p:spTgt>
                                        </p:tgtEl>
                                      </p:cBhvr>
                                    </p:animEffect>
                                    <p:anim calcmode="lin" valueType="num">
                                      <p:cBhvr>
                                        <p:cTn id="8" dur="1000" fill="hold"/>
                                        <p:tgtEl>
                                          <p:spTgt spid="552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529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5299">
                                            <p:txEl>
                                              <p:pRg st="2" end="2"/>
                                            </p:txEl>
                                          </p:spTgt>
                                        </p:tgtEl>
                                        <p:attrNameLst>
                                          <p:attrName>style.visibility</p:attrName>
                                        </p:attrNameLst>
                                      </p:cBhvr>
                                      <p:to>
                                        <p:strVal val="visible"/>
                                      </p:to>
                                    </p:set>
                                    <p:animEffect transition="in" filter="fade">
                                      <p:cBhvr>
                                        <p:cTn id="14" dur="1000"/>
                                        <p:tgtEl>
                                          <p:spTgt spid="55299">
                                            <p:txEl>
                                              <p:pRg st="2" end="2"/>
                                            </p:txEl>
                                          </p:spTgt>
                                        </p:tgtEl>
                                      </p:cBhvr>
                                    </p:animEffect>
                                    <p:anim calcmode="lin" valueType="num">
                                      <p:cBhvr>
                                        <p:cTn id="15" dur="1000" fill="hold"/>
                                        <p:tgtEl>
                                          <p:spTgt spid="5529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529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8" name="Rectangle 4"/>
          <p:cNvSpPr>
            <a:spLocks noGrp="1" noChangeArrowheads="1"/>
          </p:cNvSpPr>
          <p:nvPr>
            <p:ph type="title"/>
          </p:nvPr>
        </p:nvSpPr>
        <p:spPr>
          <a:xfrm>
            <a:off x="457200" y="228600"/>
            <a:ext cx="8229600" cy="896938"/>
          </a:xfrm>
        </p:spPr>
        <p:txBody>
          <a:bodyPr/>
          <a:lstStyle/>
          <a:p>
            <a:r>
              <a:rPr lang="fr-FR" sz="3200">
                <a:latin typeface="Times New Roman" pitchFamily="18" charset="0"/>
              </a:rPr>
              <a:t>DELEGATION</a:t>
            </a:r>
          </a:p>
        </p:txBody>
      </p:sp>
      <p:grpSp>
        <p:nvGrpSpPr>
          <p:cNvPr id="57356" name="Group 12"/>
          <p:cNvGrpSpPr>
            <a:grpSpLocks/>
          </p:cNvGrpSpPr>
          <p:nvPr/>
        </p:nvGrpSpPr>
        <p:grpSpPr bwMode="auto">
          <a:xfrm>
            <a:off x="468313" y="1341438"/>
            <a:ext cx="1871662" cy="1676400"/>
            <a:chOff x="295" y="1117"/>
            <a:chExt cx="1179" cy="1056"/>
          </a:xfrm>
        </p:grpSpPr>
        <p:sp>
          <p:nvSpPr>
            <p:cNvPr id="57349" name="Text Box 5"/>
            <p:cNvSpPr txBox="1">
              <a:spLocks noChangeArrowheads="1"/>
            </p:cNvSpPr>
            <p:nvPr/>
          </p:nvSpPr>
          <p:spPr bwMode="auto">
            <a:xfrm>
              <a:off x="295" y="1117"/>
              <a:ext cx="1179" cy="256"/>
            </a:xfrm>
            <a:prstGeom prst="rect">
              <a:avLst/>
            </a:prstGeom>
            <a:noFill/>
            <a:ln w="9525">
              <a:solidFill>
                <a:schemeClr val="tx1"/>
              </a:solidFill>
              <a:miter lim="800000"/>
              <a:headEnd/>
              <a:tailEnd/>
            </a:ln>
            <a:effectLst/>
          </p:spPr>
          <p:txBody>
            <a:bodyPr>
              <a:spAutoFit/>
            </a:bodyPr>
            <a:lstStyle/>
            <a:p>
              <a:pPr algn="ctr">
                <a:spcBef>
                  <a:spcPct val="50000"/>
                </a:spcBef>
              </a:pPr>
              <a:r>
                <a:rPr lang="fr-FR" sz="2000" b="1"/>
                <a:t>Liste</a:t>
              </a:r>
            </a:p>
          </p:txBody>
        </p:sp>
        <p:sp>
          <p:nvSpPr>
            <p:cNvPr id="57350" name="Text Box 6"/>
            <p:cNvSpPr txBox="1">
              <a:spLocks noChangeArrowheads="1"/>
            </p:cNvSpPr>
            <p:nvPr/>
          </p:nvSpPr>
          <p:spPr bwMode="auto">
            <a:xfrm>
              <a:off x="295" y="1570"/>
              <a:ext cx="1179" cy="603"/>
            </a:xfrm>
            <a:prstGeom prst="rect">
              <a:avLst/>
            </a:prstGeom>
            <a:noFill/>
            <a:ln w="9525">
              <a:solidFill>
                <a:schemeClr val="tx1"/>
              </a:solidFill>
              <a:miter lim="800000"/>
              <a:headEnd/>
              <a:tailEnd/>
            </a:ln>
            <a:effectLst/>
          </p:spPr>
          <p:txBody>
            <a:bodyPr>
              <a:spAutoFit/>
            </a:bodyPr>
            <a:lstStyle/>
            <a:p>
              <a:pPr>
                <a:lnSpc>
                  <a:spcPct val="50000"/>
                </a:lnSpc>
                <a:spcBef>
                  <a:spcPct val="50000"/>
                </a:spcBef>
              </a:pPr>
              <a:r>
                <a:rPr lang="fr-FR" sz="1600">
                  <a:latin typeface="Times New Roman" pitchFamily="18" charset="0"/>
                </a:rPr>
                <a:t>ajouter</a:t>
              </a:r>
            </a:p>
            <a:p>
              <a:pPr>
                <a:lnSpc>
                  <a:spcPct val="50000"/>
                </a:lnSpc>
                <a:spcBef>
                  <a:spcPct val="50000"/>
                </a:spcBef>
              </a:pPr>
              <a:r>
                <a:rPr lang="fr-FR" sz="1600">
                  <a:latin typeface="Times New Roman" pitchFamily="18" charset="0"/>
                </a:rPr>
                <a:t>enlever</a:t>
              </a:r>
            </a:p>
            <a:p>
              <a:pPr>
                <a:lnSpc>
                  <a:spcPct val="50000"/>
                </a:lnSpc>
                <a:spcBef>
                  <a:spcPct val="50000"/>
                </a:spcBef>
              </a:pPr>
              <a:r>
                <a:rPr lang="fr-FR" sz="1600">
                  <a:latin typeface="Times New Roman" pitchFamily="18" charset="0"/>
                </a:rPr>
                <a:t>premier</a:t>
              </a:r>
            </a:p>
            <a:p>
              <a:pPr>
                <a:lnSpc>
                  <a:spcPct val="50000"/>
                </a:lnSpc>
                <a:spcBef>
                  <a:spcPct val="50000"/>
                </a:spcBef>
              </a:pPr>
              <a:r>
                <a:rPr lang="fr-FR" sz="1600">
                  <a:latin typeface="Times New Roman" pitchFamily="18" charset="0"/>
                </a:rPr>
                <a:t>dernier</a:t>
              </a:r>
            </a:p>
          </p:txBody>
        </p:sp>
        <p:sp>
          <p:nvSpPr>
            <p:cNvPr id="57355" name="Text Box 11"/>
            <p:cNvSpPr txBox="1">
              <a:spLocks noChangeArrowheads="1"/>
            </p:cNvSpPr>
            <p:nvPr/>
          </p:nvSpPr>
          <p:spPr bwMode="auto">
            <a:xfrm>
              <a:off x="295" y="1389"/>
              <a:ext cx="1179" cy="179"/>
            </a:xfrm>
            <a:prstGeom prst="rect">
              <a:avLst/>
            </a:prstGeom>
            <a:noFill/>
            <a:ln w="9525">
              <a:solidFill>
                <a:schemeClr val="tx1"/>
              </a:solidFill>
              <a:miter lim="800000"/>
              <a:headEnd/>
              <a:tailEnd/>
            </a:ln>
            <a:effectLst/>
          </p:spPr>
          <p:txBody>
            <a:bodyPr>
              <a:spAutoFit/>
            </a:bodyPr>
            <a:lstStyle/>
            <a:p>
              <a:pPr algn="ctr">
                <a:spcBef>
                  <a:spcPct val="50000"/>
                </a:spcBef>
              </a:pPr>
              <a:endParaRPr lang="fr-FR" sz="1200"/>
            </a:p>
          </p:txBody>
        </p:sp>
      </p:grpSp>
      <p:grpSp>
        <p:nvGrpSpPr>
          <p:cNvPr id="57357" name="Group 13"/>
          <p:cNvGrpSpPr>
            <a:grpSpLocks/>
          </p:cNvGrpSpPr>
          <p:nvPr/>
        </p:nvGrpSpPr>
        <p:grpSpPr bwMode="auto">
          <a:xfrm>
            <a:off x="6522618" y="1475183"/>
            <a:ext cx="1496974" cy="1604169"/>
            <a:chOff x="295" y="1117"/>
            <a:chExt cx="1179" cy="1056"/>
          </a:xfrm>
        </p:grpSpPr>
        <p:sp>
          <p:nvSpPr>
            <p:cNvPr id="57358" name="Text Box 14"/>
            <p:cNvSpPr txBox="1">
              <a:spLocks noChangeArrowheads="1"/>
            </p:cNvSpPr>
            <p:nvPr/>
          </p:nvSpPr>
          <p:spPr bwMode="auto">
            <a:xfrm>
              <a:off x="295" y="1117"/>
              <a:ext cx="1179" cy="256"/>
            </a:xfrm>
            <a:prstGeom prst="rect">
              <a:avLst/>
            </a:prstGeom>
            <a:noFill/>
            <a:ln w="9525">
              <a:solidFill>
                <a:schemeClr val="tx1"/>
              </a:solidFill>
              <a:miter lim="800000"/>
              <a:headEnd/>
              <a:tailEnd/>
            </a:ln>
            <a:effectLst/>
          </p:spPr>
          <p:txBody>
            <a:bodyPr>
              <a:spAutoFit/>
            </a:bodyPr>
            <a:lstStyle/>
            <a:p>
              <a:pPr algn="ctr">
                <a:spcBef>
                  <a:spcPct val="50000"/>
                </a:spcBef>
              </a:pPr>
              <a:r>
                <a:rPr lang="fr-FR" sz="2000" b="1"/>
                <a:t>Liste</a:t>
              </a:r>
            </a:p>
          </p:txBody>
        </p:sp>
        <p:sp>
          <p:nvSpPr>
            <p:cNvPr id="57359" name="Text Box 15"/>
            <p:cNvSpPr txBox="1">
              <a:spLocks noChangeArrowheads="1"/>
            </p:cNvSpPr>
            <p:nvPr/>
          </p:nvSpPr>
          <p:spPr bwMode="auto">
            <a:xfrm>
              <a:off x="295" y="1570"/>
              <a:ext cx="1179" cy="603"/>
            </a:xfrm>
            <a:prstGeom prst="rect">
              <a:avLst/>
            </a:prstGeom>
            <a:noFill/>
            <a:ln w="9525">
              <a:solidFill>
                <a:schemeClr val="tx1"/>
              </a:solidFill>
              <a:miter lim="800000"/>
              <a:headEnd/>
              <a:tailEnd/>
            </a:ln>
            <a:effectLst/>
          </p:spPr>
          <p:txBody>
            <a:bodyPr>
              <a:spAutoFit/>
            </a:bodyPr>
            <a:lstStyle/>
            <a:p>
              <a:pPr>
                <a:lnSpc>
                  <a:spcPct val="50000"/>
                </a:lnSpc>
                <a:spcBef>
                  <a:spcPct val="50000"/>
                </a:spcBef>
              </a:pPr>
              <a:r>
                <a:rPr lang="fr-FR" sz="1600">
                  <a:latin typeface="Times New Roman" pitchFamily="18" charset="0"/>
                </a:rPr>
                <a:t>ajouter</a:t>
              </a:r>
            </a:p>
            <a:p>
              <a:pPr>
                <a:lnSpc>
                  <a:spcPct val="50000"/>
                </a:lnSpc>
                <a:spcBef>
                  <a:spcPct val="50000"/>
                </a:spcBef>
              </a:pPr>
              <a:r>
                <a:rPr lang="fr-FR" sz="1600">
                  <a:latin typeface="Times New Roman" pitchFamily="18" charset="0"/>
                </a:rPr>
                <a:t>enlever</a:t>
              </a:r>
            </a:p>
            <a:p>
              <a:pPr>
                <a:lnSpc>
                  <a:spcPct val="50000"/>
                </a:lnSpc>
                <a:spcBef>
                  <a:spcPct val="50000"/>
                </a:spcBef>
              </a:pPr>
              <a:r>
                <a:rPr lang="fr-FR" sz="1600">
                  <a:latin typeface="Times New Roman" pitchFamily="18" charset="0"/>
                </a:rPr>
                <a:t>premier</a:t>
              </a:r>
            </a:p>
            <a:p>
              <a:pPr>
                <a:lnSpc>
                  <a:spcPct val="50000"/>
                </a:lnSpc>
                <a:spcBef>
                  <a:spcPct val="50000"/>
                </a:spcBef>
              </a:pPr>
              <a:r>
                <a:rPr lang="fr-FR" sz="1600">
                  <a:latin typeface="Times New Roman" pitchFamily="18" charset="0"/>
                </a:rPr>
                <a:t>dernier</a:t>
              </a:r>
            </a:p>
          </p:txBody>
        </p:sp>
        <p:sp>
          <p:nvSpPr>
            <p:cNvPr id="57360" name="Text Box 16"/>
            <p:cNvSpPr txBox="1">
              <a:spLocks noChangeArrowheads="1"/>
            </p:cNvSpPr>
            <p:nvPr/>
          </p:nvSpPr>
          <p:spPr bwMode="auto">
            <a:xfrm>
              <a:off x="295" y="1389"/>
              <a:ext cx="1179" cy="179"/>
            </a:xfrm>
            <a:prstGeom prst="rect">
              <a:avLst/>
            </a:prstGeom>
            <a:noFill/>
            <a:ln w="9525">
              <a:solidFill>
                <a:schemeClr val="tx1"/>
              </a:solidFill>
              <a:miter lim="800000"/>
              <a:headEnd/>
              <a:tailEnd/>
            </a:ln>
            <a:effectLst/>
          </p:spPr>
          <p:txBody>
            <a:bodyPr>
              <a:spAutoFit/>
            </a:bodyPr>
            <a:lstStyle/>
            <a:p>
              <a:pPr algn="ctr">
                <a:spcBef>
                  <a:spcPct val="50000"/>
                </a:spcBef>
              </a:pPr>
              <a:endParaRPr lang="fr-FR" sz="1200"/>
            </a:p>
          </p:txBody>
        </p:sp>
      </p:grpSp>
      <p:grpSp>
        <p:nvGrpSpPr>
          <p:cNvPr id="57361" name="Group 17"/>
          <p:cNvGrpSpPr>
            <a:grpSpLocks/>
          </p:cNvGrpSpPr>
          <p:nvPr/>
        </p:nvGrpSpPr>
        <p:grpSpPr bwMode="auto">
          <a:xfrm>
            <a:off x="468313" y="4084638"/>
            <a:ext cx="1871662" cy="1431925"/>
            <a:chOff x="295" y="1117"/>
            <a:chExt cx="1179" cy="902"/>
          </a:xfrm>
        </p:grpSpPr>
        <p:sp>
          <p:nvSpPr>
            <p:cNvPr id="57362" name="Text Box 18"/>
            <p:cNvSpPr txBox="1">
              <a:spLocks noChangeArrowheads="1"/>
            </p:cNvSpPr>
            <p:nvPr/>
          </p:nvSpPr>
          <p:spPr bwMode="auto">
            <a:xfrm>
              <a:off x="295" y="1117"/>
              <a:ext cx="1179" cy="256"/>
            </a:xfrm>
            <a:prstGeom prst="rect">
              <a:avLst/>
            </a:prstGeom>
            <a:noFill/>
            <a:ln w="9525">
              <a:solidFill>
                <a:schemeClr val="tx1"/>
              </a:solidFill>
              <a:miter lim="800000"/>
              <a:headEnd/>
              <a:tailEnd/>
            </a:ln>
            <a:effectLst/>
          </p:spPr>
          <p:txBody>
            <a:bodyPr>
              <a:spAutoFit/>
            </a:bodyPr>
            <a:lstStyle/>
            <a:p>
              <a:pPr algn="ctr">
                <a:spcBef>
                  <a:spcPct val="50000"/>
                </a:spcBef>
              </a:pPr>
              <a:r>
                <a:rPr lang="fr-FR" sz="2000" b="1"/>
                <a:t>Pile</a:t>
              </a:r>
            </a:p>
          </p:txBody>
        </p:sp>
        <p:sp>
          <p:nvSpPr>
            <p:cNvPr id="57363" name="Text Box 19"/>
            <p:cNvSpPr txBox="1">
              <a:spLocks noChangeArrowheads="1"/>
            </p:cNvSpPr>
            <p:nvPr/>
          </p:nvSpPr>
          <p:spPr bwMode="auto">
            <a:xfrm>
              <a:off x="295" y="1570"/>
              <a:ext cx="1179" cy="449"/>
            </a:xfrm>
            <a:prstGeom prst="rect">
              <a:avLst/>
            </a:prstGeom>
            <a:noFill/>
            <a:ln w="9525">
              <a:solidFill>
                <a:schemeClr val="tx1"/>
              </a:solidFill>
              <a:miter lim="800000"/>
              <a:headEnd/>
              <a:tailEnd/>
            </a:ln>
            <a:effectLst/>
          </p:spPr>
          <p:txBody>
            <a:bodyPr>
              <a:spAutoFit/>
            </a:bodyPr>
            <a:lstStyle/>
            <a:p>
              <a:pPr>
                <a:lnSpc>
                  <a:spcPct val="50000"/>
                </a:lnSpc>
                <a:spcBef>
                  <a:spcPct val="50000"/>
                </a:spcBef>
              </a:pPr>
              <a:endParaRPr lang="fr-FR" sz="1600">
                <a:latin typeface="Times New Roman" pitchFamily="18" charset="0"/>
              </a:endParaRPr>
            </a:p>
            <a:p>
              <a:pPr>
                <a:lnSpc>
                  <a:spcPct val="50000"/>
                </a:lnSpc>
                <a:spcBef>
                  <a:spcPct val="50000"/>
                </a:spcBef>
              </a:pPr>
              <a:r>
                <a:rPr lang="fr-FR" sz="1600">
                  <a:latin typeface="Times New Roman" pitchFamily="18" charset="0"/>
                </a:rPr>
                <a:t>empiler</a:t>
              </a:r>
            </a:p>
            <a:p>
              <a:pPr>
                <a:lnSpc>
                  <a:spcPct val="50000"/>
                </a:lnSpc>
                <a:spcBef>
                  <a:spcPct val="50000"/>
                </a:spcBef>
              </a:pPr>
              <a:r>
                <a:rPr lang="fr-FR" sz="1600">
                  <a:latin typeface="Times New Roman" pitchFamily="18" charset="0"/>
                </a:rPr>
                <a:t>dépiler</a:t>
              </a:r>
            </a:p>
          </p:txBody>
        </p:sp>
        <p:sp>
          <p:nvSpPr>
            <p:cNvPr id="57364" name="Text Box 20"/>
            <p:cNvSpPr txBox="1">
              <a:spLocks noChangeArrowheads="1"/>
            </p:cNvSpPr>
            <p:nvPr/>
          </p:nvSpPr>
          <p:spPr bwMode="auto">
            <a:xfrm>
              <a:off x="295" y="1389"/>
              <a:ext cx="1179" cy="179"/>
            </a:xfrm>
            <a:prstGeom prst="rect">
              <a:avLst/>
            </a:prstGeom>
            <a:noFill/>
            <a:ln w="9525">
              <a:solidFill>
                <a:schemeClr val="tx1"/>
              </a:solidFill>
              <a:miter lim="800000"/>
              <a:headEnd/>
              <a:tailEnd/>
            </a:ln>
            <a:effectLst/>
          </p:spPr>
          <p:txBody>
            <a:bodyPr>
              <a:spAutoFit/>
            </a:bodyPr>
            <a:lstStyle/>
            <a:p>
              <a:pPr algn="ctr">
                <a:spcBef>
                  <a:spcPct val="50000"/>
                </a:spcBef>
              </a:pPr>
              <a:endParaRPr lang="fr-FR" sz="1200"/>
            </a:p>
          </p:txBody>
        </p:sp>
      </p:grpSp>
      <p:grpSp>
        <p:nvGrpSpPr>
          <p:cNvPr id="57365" name="Group 21"/>
          <p:cNvGrpSpPr>
            <a:grpSpLocks/>
          </p:cNvGrpSpPr>
          <p:nvPr/>
        </p:nvGrpSpPr>
        <p:grpSpPr bwMode="auto">
          <a:xfrm>
            <a:off x="6361037" y="4365625"/>
            <a:ext cx="1871662" cy="1431925"/>
            <a:chOff x="295" y="1117"/>
            <a:chExt cx="1179" cy="902"/>
          </a:xfrm>
        </p:grpSpPr>
        <p:sp>
          <p:nvSpPr>
            <p:cNvPr id="57366" name="Text Box 22"/>
            <p:cNvSpPr txBox="1">
              <a:spLocks noChangeArrowheads="1"/>
            </p:cNvSpPr>
            <p:nvPr/>
          </p:nvSpPr>
          <p:spPr bwMode="auto">
            <a:xfrm>
              <a:off x="295" y="1117"/>
              <a:ext cx="1179" cy="256"/>
            </a:xfrm>
            <a:prstGeom prst="rect">
              <a:avLst/>
            </a:prstGeom>
            <a:noFill/>
            <a:ln w="9525">
              <a:solidFill>
                <a:schemeClr val="tx1"/>
              </a:solidFill>
              <a:miter lim="800000"/>
              <a:headEnd/>
              <a:tailEnd/>
            </a:ln>
            <a:effectLst/>
          </p:spPr>
          <p:txBody>
            <a:bodyPr>
              <a:spAutoFit/>
            </a:bodyPr>
            <a:lstStyle/>
            <a:p>
              <a:pPr algn="ctr">
                <a:spcBef>
                  <a:spcPct val="50000"/>
                </a:spcBef>
              </a:pPr>
              <a:r>
                <a:rPr lang="fr-FR" sz="2000" b="1"/>
                <a:t>Pile</a:t>
              </a:r>
            </a:p>
          </p:txBody>
        </p:sp>
        <p:sp>
          <p:nvSpPr>
            <p:cNvPr id="57367" name="Text Box 23"/>
            <p:cNvSpPr txBox="1">
              <a:spLocks noChangeArrowheads="1"/>
            </p:cNvSpPr>
            <p:nvPr/>
          </p:nvSpPr>
          <p:spPr bwMode="auto">
            <a:xfrm>
              <a:off x="295" y="1570"/>
              <a:ext cx="1179" cy="449"/>
            </a:xfrm>
            <a:prstGeom prst="rect">
              <a:avLst/>
            </a:prstGeom>
            <a:noFill/>
            <a:ln w="9525">
              <a:solidFill>
                <a:schemeClr val="tx1"/>
              </a:solidFill>
              <a:miter lim="800000"/>
              <a:headEnd/>
              <a:tailEnd/>
            </a:ln>
            <a:effectLst/>
          </p:spPr>
          <p:txBody>
            <a:bodyPr>
              <a:spAutoFit/>
            </a:bodyPr>
            <a:lstStyle/>
            <a:p>
              <a:pPr>
                <a:lnSpc>
                  <a:spcPct val="50000"/>
                </a:lnSpc>
                <a:spcBef>
                  <a:spcPct val="50000"/>
                </a:spcBef>
              </a:pPr>
              <a:endParaRPr lang="fr-FR" sz="1600">
                <a:latin typeface="Times New Roman" pitchFamily="18" charset="0"/>
              </a:endParaRPr>
            </a:p>
            <a:p>
              <a:pPr>
                <a:lnSpc>
                  <a:spcPct val="50000"/>
                </a:lnSpc>
                <a:spcBef>
                  <a:spcPct val="50000"/>
                </a:spcBef>
              </a:pPr>
              <a:r>
                <a:rPr lang="fr-FR" sz="1600">
                  <a:latin typeface="Times New Roman" pitchFamily="18" charset="0"/>
                </a:rPr>
                <a:t>empiler</a:t>
              </a:r>
            </a:p>
            <a:p>
              <a:pPr>
                <a:lnSpc>
                  <a:spcPct val="50000"/>
                </a:lnSpc>
                <a:spcBef>
                  <a:spcPct val="50000"/>
                </a:spcBef>
              </a:pPr>
              <a:r>
                <a:rPr lang="fr-FR" sz="1600">
                  <a:latin typeface="Times New Roman" pitchFamily="18" charset="0"/>
                </a:rPr>
                <a:t>dépiler</a:t>
              </a:r>
            </a:p>
          </p:txBody>
        </p:sp>
        <p:sp>
          <p:nvSpPr>
            <p:cNvPr id="57368" name="Text Box 24"/>
            <p:cNvSpPr txBox="1">
              <a:spLocks noChangeArrowheads="1"/>
            </p:cNvSpPr>
            <p:nvPr/>
          </p:nvSpPr>
          <p:spPr bwMode="auto">
            <a:xfrm>
              <a:off x="295" y="1389"/>
              <a:ext cx="1179" cy="179"/>
            </a:xfrm>
            <a:prstGeom prst="rect">
              <a:avLst/>
            </a:prstGeom>
            <a:noFill/>
            <a:ln w="9525">
              <a:solidFill>
                <a:schemeClr val="tx1"/>
              </a:solidFill>
              <a:miter lim="800000"/>
              <a:headEnd/>
              <a:tailEnd/>
            </a:ln>
            <a:effectLst/>
          </p:spPr>
          <p:txBody>
            <a:bodyPr>
              <a:spAutoFit/>
            </a:bodyPr>
            <a:lstStyle/>
            <a:p>
              <a:pPr algn="ctr">
                <a:spcBef>
                  <a:spcPct val="50000"/>
                </a:spcBef>
              </a:pPr>
              <a:endParaRPr lang="fr-FR" sz="1200"/>
            </a:p>
          </p:txBody>
        </p:sp>
      </p:grpSp>
      <p:grpSp>
        <p:nvGrpSpPr>
          <p:cNvPr id="57378" name="Group 34"/>
          <p:cNvGrpSpPr>
            <a:grpSpLocks/>
          </p:cNvGrpSpPr>
          <p:nvPr/>
        </p:nvGrpSpPr>
        <p:grpSpPr bwMode="auto">
          <a:xfrm>
            <a:off x="1116013" y="3068638"/>
            <a:ext cx="288925" cy="1008062"/>
            <a:chOff x="703" y="1933"/>
            <a:chExt cx="182" cy="635"/>
          </a:xfrm>
        </p:grpSpPr>
        <p:grpSp>
          <p:nvGrpSpPr>
            <p:cNvPr id="57369" name="Group 25"/>
            <p:cNvGrpSpPr>
              <a:grpSpLocks/>
            </p:cNvGrpSpPr>
            <p:nvPr/>
          </p:nvGrpSpPr>
          <p:grpSpPr bwMode="auto">
            <a:xfrm>
              <a:off x="703" y="1933"/>
              <a:ext cx="182" cy="227"/>
              <a:chOff x="2789" y="2160"/>
              <a:chExt cx="182" cy="227"/>
            </a:xfrm>
          </p:grpSpPr>
          <p:sp>
            <p:nvSpPr>
              <p:cNvPr id="57370" name="AutoShape 26"/>
              <p:cNvSpPr>
                <a:spLocks noChangeArrowheads="1"/>
              </p:cNvSpPr>
              <p:nvPr/>
            </p:nvSpPr>
            <p:spPr bwMode="auto">
              <a:xfrm>
                <a:off x="2789" y="2160"/>
                <a:ext cx="182" cy="136"/>
              </a:xfrm>
              <a:prstGeom prst="triangle">
                <a:avLst>
                  <a:gd name="adj" fmla="val 50000"/>
                </a:avLst>
              </a:prstGeom>
              <a:noFill/>
              <a:ln w="38100">
                <a:solidFill>
                  <a:schemeClr val="tx1"/>
                </a:solidFill>
                <a:miter lim="800000"/>
                <a:headEnd/>
                <a:tailEnd/>
              </a:ln>
              <a:effectLst/>
            </p:spPr>
            <p:txBody>
              <a:bodyPr wrap="none" anchor="ctr"/>
              <a:lstStyle/>
              <a:p>
                <a:endParaRPr lang="fr-FR"/>
              </a:p>
            </p:txBody>
          </p:sp>
          <p:sp>
            <p:nvSpPr>
              <p:cNvPr id="57371" name="Line 27"/>
              <p:cNvSpPr>
                <a:spLocks noChangeShapeType="1"/>
              </p:cNvSpPr>
              <p:nvPr/>
            </p:nvSpPr>
            <p:spPr bwMode="auto">
              <a:xfrm>
                <a:off x="2880" y="2296"/>
                <a:ext cx="0" cy="91"/>
              </a:xfrm>
              <a:prstGeom prst="line">
                <a:avLst/>
              </a:prstGeom>
              <a:noFill/>
              <a:ln w="38100">
                <a:solidFill>
                  <a:schemeClr val="tx1"/>
                </a:solidFill>
                <a:round/>
                <a:headEnd/>
                <a:tailEnd/>
              </a:ln>
              <a:effectLst/>
            </p:spPr>
            <p:txBody>
              <a:bodyPr/>
              <a:lstStyle/>
              <a:p>
                <a:endParaRPr lang="fr-FR"/>
              </a:p>
            </p:txBody>
          </p:sp>
        </p:grpSp>
        <p:sp>
          <p:nvSpPr>
            <p:cNvPr id="57372" name="Line 28"/>
            <p:cNvSpPr>
              <a:spLocks noChangeShapeType="1"/>
            </p:cNvSpPr>
            <p:nvPr/>
          </p:nvSpPr>
          <p:spPr bwMode="auto">
            <a:xfrm>
              <a:off x="793" y="2160"/>
              <a:ext cx="0" cy="408"/>
            </a:xfrm>
            <a:prstGeom prst="line">
              <a:avLst/>
            </a:prstGeom>
            <a:noFill/>
            <a:ln w="38100">
              <a:solidFill>
                <a:schemeClr val="tx1"/>
              </a:solidFill>
              <a:round/>
              <a:headEnd/>
              <a:tailEnd/>
            </a:ln>
            <a:effectLst/>
          </p:spPr>
          <p:txBody>
            <a:bodyPr/>
            <a:lstStyle/>
            <a:p>
              <a:endParaRPr lang="fr-FR"/>
            </a:p>
          </p:txBody>
        </p:sp>
      </p:grpSp>
      <p:grpSp>
        <p:nvGrpSpPr>
          <p:cNvPr id="57379" name="Group 35"/>
          <p:cNvGrpSpPr>
            <a:grpSpLocks/>
          </p:cNvGrpSpPr>
          <p:nvPr/>
        </p:nvGrpSpPr>
        <p:grpSpPr bwMode="auto">
          <a:xfrm rot="10800000">
            <a:off x="7098717" y="3140913"/>
            <a:ext cx="454223" cy="1226091"/>
            <a:chOff x="4347" y="1889"/>
            <a:chExt cx="109" cy="761"/>
          </a:xfrm>
        </p:grpSpPr>
        <p:sp>
          <p:nvSpPr>
            <p:cNvPr id="57373" name="AutoShape 29"/>
            <p:cNvSpPr>
              <a:spLocks noChangeArrowheads="1"/>
            </p:cNvSpPr>
            <p:nvPr/>
          </p:nvSpPr>
          <p:spPr bwMode="auto">
            <a:xfrm>
              <a:off x="4347" y="1889"/>
              <a:ext cx="109" cy="262"/>
            </a:xfrm>
            <a:prstGeom prst="diamond">
              <a:avLst/>
            </a:prstGeom>
            <a:noFill/>
            <a:ln w="38100">
              <a:solidFill>
                <a:schemeClr val="tx1"/>
              </a:solidFill>
              <a:miter lim="800000"/>
              <a:headEnd/>
              <a:tailEnd/>
            </a:ln>
            <a:effectLst/>
          </p:spPr>
          <p:txBody>
            <a:bodyPr wrap="none" anchor="ctr"/>
            <a:lstStyle/>
            <a:p>
              <a:endParaRPr lang="fr-FR"/>
            </a:p>
          </p:txBody>
        </p:sp>
        <p:sp>
          <p:nvSpPr>
            <p:cNvPr id="57375" name="Line 31"/>
            <p:cNvSpPr>
              <a:spLocks noChangeShapeType="1"/>
            </p:cNvSpPr>
            <p:nvPr/>
          </p:nvSpPr>
          <p:spPr bwMode="auto">
            <a:xfrm>
              <a:off x="4401" y="2151"/>
              <a:ext cx="0" cy="499"/>
            </a:xfrm>
            <a:prstGeom prst="line">
              <a:avLst/>
            </a:prstGeom>
            <a:noFill/>
            <a:ln w="38100">
              <a:solidFill>
                <a:schemeClr val="tx1"/>
              </a:solidFill>
              <a:round/>
              <a:headEnd/>
              <a:tailEnd/>
            </a:ln>
            <a:effectLst/>
          </p:spPr>
          <p:txBody>
            <a:bodyPr/>
            <a:lstStyle/>
            <a:p>
              <a:endParaRPr lang="fr-FR"/>
            </a:p>
          </p:txBody>
        </p:sp>
      </p:grpSp>
      <p:sp>
        <p:nvSpPr>
          <p:cNvPr id="57376" name="Text Box 32"/>
          <p:cNvSpPr txBox="1">
            <a:spLocks noChangeArrowheads="1"/>
          </p:cNvSpPr>
          <p:nvPr/>
        </p:nvSpPr>
        <p:spPr bwMode="auto">
          <a:xfrm>
            <a:off x="539750" y="5949950"/>
            <a:ext cx="2879725" cy="457200"/>
          </a:xfrm>
          <a:prstGeom prst="rect">
            <a:avLst/>
          </a:prstGeom>
          <a:noFill/>
          <a:ln w="9525">
            <a:noFill/>
            <a:miter lim="800000"/>
            <a:headEnd/>
            <a:tailEnd/>
          </a:ln>
          <a:effectLst/>
        </p:spPr>
        <p:txBody>
          <a:bodyPr>
            <a:spAutoFit/>
          </a:bodyPr>
          <a:lstStyle/>
          <a:p>
            <a:pPr>
              <a:spcBef>
                <a:spcPct val="50000"/>
              </a:spcBef>
            </a:pPr>
            <a:r>
              <a:rPr lang="fr-FR" sz="2400" b="1">
                <a:solidFill>
                  <a:srgbClr val="FF3300"/>
                </a:solidFill>
              </a:rPr>
              <a:t>DECONSEILLE</a:t>
            </a:r>
          </a:p>
        </p:txBody>
      </p:sp>
      <p:sp>
        <p:nvSpPr>
          <p:cNvPr id="57377" name="Text Box 33"/>
          <p:cNvSpPr txBox="1">
            <a:spLocks noChangeArrowheads="1"/>
          </p:cNvSpPr>
          <p:nvPr/>
        </p:nvSpPr>
        <p:spPr bwMode="auto">
          <a:xfrm>
            <a:off x="6011863" y="5876925"/>
            <a:ext cx="2879725" cy="457200"/>
          </a:xfrm>
          <a:prstGeom prst="rect">
            <a:avLst/>
          </a:prstGeom>
          <a:noFill/>
          <a:ln w="9525">
            <a:noFill/>
            <a:miter lim="800000"/>
            <a:headEnd/>
            <a:tailEnd/>
          </a:ln>
          <a:effectLst/>
        </p:spPr>
        <p:txBody>
          <a:bodyPr>
            <a:spAutoFit/>
          </a:bodyPr>
          <a:lstStyle/>
          <a:p>
            <a:pPr>
              <a:spcBef>
                <a:spcPct val="50000"/>
              </a:spcBef>
            </a:pPr>
            <a:r>
              <a:rPr lang="fr-FR" sz="2400" b="1">
                <a:solidFill>
                  <a:srgbClr val="008000"/>
                </a:solidFill>
              </a:rPr>
              <a:t>RECOMMANDE</a:t>
            </a:r>
          </a:p>
        </p:txBody>
      </p:sp>
      <p:grpSp>
        <p:nvGrpSpPr>
          <p:cNvPr id="57385" name="Group 41"/>
          <p:cNvGrpSpPr>
            <a:grpSpLocks/>
          </p:cNvGrpSpPr>
          <p:nvPr/>
        </p:nvGrpSpPr>
        <p:grpSpPr bwMode="auto">
          <a:xfrm>
            <a:off x="179388" y="2276475"/>
            <a:ext cx="2376487" cy="2376488"/>
            <a:chOff x="1837" y="1434"/>
            <a:chExt cx="1497" cy="1497"/>
          </a:xfrm>
        </p:grpSpPr>
        <p:sp>
          <p:nvSpPr>
            <p:cNvPr id="57383" name="Line 39"/>
            <p:cNvSpPr>
              <a:spLocks noChangeShapeType="1"/>
            </p:cNvSpPr>
            <p:nvPr/>
          </p:nvSpPr>
          <p:spPr bwMode="auto">
            <a:xfrm>
              <a:off x="1837" y="1616"/>
              <a:ext cx="1497" cy="1134"/>
            </a:xfrm>
            <a:prstGeom prst="line">
              <a:avLst/>
            </a:prstGeom>
            <a:noFill/>
            <a:ln w="57150">
              <a:solidFill>
                <a:srgbClr val="FF3300"/>
              </a:solidFill>
              <a:round/>
              <a:headEnd/>
              <a:tailEnd/>
            </a:ln>
            <a:effectLst/>
          </p:spPr>
          <p:txBody>
            <a:bodyPr/>
            <a:lstStyle/>
            <a:p>
              <a:endParaRPr lang="fr-FR"/>
            </a:p>
          </p:txBody>
        </p:sp>
        <p:sp>
          <p:nvSpPr>
            <p:cNvPr id="57384" name="Line 40"/>
            <p:cNvSpPr>
              <a:spLocks noChangeShapeType="1"/>
            </p:cNvSpPr>
            <p:nvPr/>
          </p:nvSpPr>
          <p:spPr bwMode="auto">
            <a:xfrm rot="-5400000">
              <a:off x="1746" y="1616"/>
              <a:ext cx="1497" cy="1134"/>
            </a:xfrm>
            <a:prstGeom prst="line">
              <a:avLst/>
            </a:prstGeom>
            <a:noFill/>
            <a:ln w="57150">
              <a:solidFill>
                <a:srgbClr val="FF3300"/>
              </a:solidFill>
              <a:round/>
              <a:headEnd/>
              <a:tailEnd/>
            </a:ln>
            <a:effectLst/>
          </p:spPr>
          <p:txBody>
            <a:bodyPr/>
            <a:lstStyle/>
            <a:p>
              <a:endParaRPr lang="fr-F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7348"/>
                                        </p:tgtEl>
                                        <p:attrNameLst>
                                          <p:attrName>style.visibility</p:attrName>
                                        </p:attrNameLst>
                                      </p:cBhvr>
                                      <p:to>
                                        <p:strVal val="visible"/>
                                      </p:to>
                                    </p:set>
                                    <p:anim calcmode="lin" valueType="num">
                                      <p:cBhvr additive="base">
                                        <p:cTn id="7" dur="500" fill="hold"/>
                                        <p:tgtEl>
                                          <p:spTgt spid="57348"/>
                                        </p:tgtEl>
                                        <p:attrNameLst>
                                          <p:attrName>ppt_x</p:attrName>
                                        </p:attrNameLst>
                                      </p:cBhvr>
                                      <p:tavLst>
                                        <p:tav tm="0">
                                          <p:val>
                                            <p:strVal val="#ppt_x"/>
                                          </p:val>
                                        </p:tav>
                                        <p:tav tm="100000">
                                          <p:val>
                                            <p:strVal val="#ppt_x"/>
                                          </p:val>
                                        </p:tav>
                                      </p:tavLst>
                                    </p:anim>
                                    <p:anim calcmode="lin" valueType="num">
                                      <p:cBhvr additive="base">
                                        <p:cTn id="8" dur="500" fill="hold"/>
                                        <p:tgtEl>
                                          <p:spTgt spid="573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7356"/>
                                        </p:tgtEl>
                                        <p:attrNameLst>
                                          <p:attrName>style.visibility</p:attrName>
                                        </p:attrNameLst>
                                      </p:cBhvr>
                                      <p:to>
                                        <p:strVal val="visible"/>
                                      </p:to>
                                    </p:set>
                                    <p:anim calcmode="lin" valueType="num">
                                      <p:cBhvr additive="base">
                                        <p:cTn id="13" dur="500" fill="hold"/>
                                        <p:tgtEl>
                                          <p:spTgt spid="57356"/>
                                        </p:tgtEl>
                                        <p:attrNameLst>
                                          <p:attrName>ppt_x</p:attrName>
                                        </p:attrNameLst>
                                      </p:cBhvr>
                                      <p:tavLst>
                                        <p:tav tm="0">
                                          <p:val>
                                            <p:strVal val="#ppt_x"/>
                                          </p:val>
                                        </p:tav>
                                        <p:tav tm="100000">
                                          <p:val>
                                            <p:strVal val="#ppt_x"/>
                                          </p:val>
                                        </p:tav>
                                      </p:tavLst>
                                    </p:anim>
                                    <p:anim calcmode="lin" valueType="num">
                                      <p:cBhvr additive="base">
                                        <p:cTn id="14" dur="500" fill="hold"/>
                                        <p:tgtEl>
                                          <p:spTgt spid="5735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7361"/>
                                        </p:tgtEl>
                                        <p:attrNameLst>
                                          <p:attrName>style.visibility</p:attrName>
                                        </p:attrNameLst>
                                      </p:cBhvr>
                                      <p:to>
                                        <p:strVal val="visible"/>
                                      </p:to>
                                    </p:set>
                                    <p:anim calcmode="lin" valueType="num">
                                      <p:cBhvr additive="base">
                                        <p:cTn id="19" dur="500" fill="hold"/>
                                        <p:tgtEl>
                                          <p:spTgt spid="57361"/>
                                        </p:tgtEl>
                                        <p:attrNameLst>
                                          <p:attrName>ppt_x</p:attrName>
                                        </p:attrNameLst>
                                      </p:cBhvr>
                                      <p:tavLst>
                                        <p:tav tm="0">
                                          <p:val>
                                            <p:strVal val="#ppt_x"/>
                                          </p:val>
                                        </p:tav>
                                        <p:tav tm="100000">
                                          <p:val>
                                            <p:strVal val="#ppt_x"/>
                                          </p:val>
                                        </p:tav>
                                      </p:tavLst>
                                    </p:anim>
                                    <p:anim calcmode="lin" valueType="num">
                                      <p:cBhvr additive="base">
                                        <p:cTn id="20" dur="500" fill="hold"/>
                                        <p:tgtEl>
                                          <p:spTgt spid="5736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7378"/>
                                        </p:tgtEl>
                                        <p:attrNameLst>
                                          <p:attrName>style.visibility</p:attrName>
                                        </p:attrNameLst>
                                      </p:cBhvr>
                                      <p:to>
                                        <p:strVal val="visible"/>
                                      </p:to>
                                    </p:set>
                                    <p:anim calcmode="lin" valueType="num">
                                      <p:cBhvr additive="base">
                                        <p:cTn id="25" dur="500" fill="hold"/>
                                        <p:tgtEl>
                                          <p:spTgt spid="57378"/>
                                        </p:tgtEl>
                                        <p:attrNameLst>
                                          <p:attrName>ppt_x</p:attrName>
                                        </p:attrNameLst>
                                      </p:cBhvr>
                                      <p:tavLst>
                                        <p:tav tm="0">
                                          <p:val>
                                            <p:strVal val="#ppt_x"/>
                                          </p:val>
                                        </p:tav>
                                        <p:tav tm="100000">
                                          <p:val>
                                            <p:strVal val="#ppt_x"/>
                                          </p:val>
                                        </p:tav>
                                      </p:tavLst>
                                    </p:anim>
                                    <p:anim calcmode="lin" valueType="num">
                                      <p:cBhvr additive="base">
                                        <p:cTn id="26" dur="500" fill="hold"/>
                                        <p:tgtEl>
                                          <p:spTgt spid="5737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7376"/>
                                        </p:tgtEl>
                                        <p:attrNameLst>
                                          <p:attrName>style.visibility</p:attrName>
                                        </p:attrNameLst>
                                      </p:cBhvr>
                                      <p:to>
                                        <p:strVal val="visible"/>
                                      </p:to>
                                    </p:set>
                                    <p:anim calcmode="lin" valueType="num">
                                      <p:cBhvr additive="base">
                                        <p:cTn id="31" dur="500" fill="hold"/>
                                        <p:tgtEl>
                                          <p:spTgt spid="57376"/>
                                        </p:tgtEl>
                                        <p:attrNameLst>
                                          <p:attrName>ppt_x</p:attrName>
                                        </p:attrNameLst>
                                      </p:cBhvr>
                                      <p:tavLst>
                                        <p:tav tm="0">
                                          <p:val>
                                            <p:strVal val="#ppt_x"/>
                                          </p:val>
                                        </p:tav>
                                        <p:tav tm="100000">
                                          <p:val>
                                            <p:strVal val="#ppt_x"/>
                                          </p:val>
                                        </p:tav>
                                      </p:tavLst>
                                    </p:anim>
                                    <p:anim calcmode="lin" valueType="num">
                                      <p:cBhvr additive="base">
                                        <p:cTn id="32" dur="500" fill="hold"/>
                                        <p:tgtEl>
                                          <p:spTgt spid="5737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7385"/>
                                        </p:tgtEl>
                                        <p:attrNameLst>
                                          <p:attrName>style.visibility</p:attrName>
                                        </p:attrNameLst>
                                      </p:cBhvr>
                                      <p:to>
                                        <p:strVal val="visible"/>
                                      </p:to>
                                    </p:set>
                                    <p:anim calcmode="lin" valueType="num">
                                      <p:cBhvr additive="base">
                                        <p:cTn id="37" dur="500" fill="hold"/>
                                        <p:tgtEl>
                                          <p:spTgt spid="57385"/>
                                        </p:tgtEl>
                                        <p:attrNameLst>
                                          <p:attrName>ppt_x</p:attrName>
                                        </p:attrNameLst>
                                      </p:cBhvr>
                                      <p:tavLst>
                                        <p:tav tm="0">
                                          <p:val>
                                            <p:strVal val="#ppt_x"/>
                                          </p:val>
                                        </p:tav>
                                        <p:tav tm="100000">
                                          <p:val>
                                            <p:strVal val="#ppt_x"/>
                                          </p:val>
                                        </p:tav>
                                      </p:tavLst>
                                    </p:anim>
                                    <p:anim calcmode="lin" valueType="num">
                                      <p:cBhvr additive="base">
                                        <p:cTn id="38" dur="500" fill="hold"/>
                                        <p:tgtEl>
                                          <p:spTgt spid="5738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7357"/>
                                        </p:tgtEl>
                                        <p:attrNameLst>
                                          <p:attrName>style.visibility</p:attrName>
                                        </p:attrNameLst>
                                      </p:cBhvr>
                                      <p:to>
                                        <p:strVal val="visible"/>
                                      </p:to>
                                    </p:set>
                                    <p:anim calcmode="lin" valueType="num">
                                      <p:cBhvr additive="base">
                                        <p:cTn id="43" dur="500" fill="hold"/>
                                        <p:tgtEl>
                                          <p:spTgt spid="57357"/>
                                        </p:tgtEl>
                                        <p:attrNameLst>
                                          <p:attrName>ppt_x</p:attrName>
                                        </p:attrNameLst>
                                      </p:cBhvr>
                                      <p:tavLst>
                                        <p:tav tm="0">
                                          <p:val>
                                            <p:strVal val="#ppt_x"/>
                                          </p:val>
                                        </p:tav>
                                        <p:tav tm="100000">
                                          <p:val>
                                            <p:strVal val="#ppt_x"/>
                                          </p:val>
                                        </p:tav>
                                      </p:tavLst>
                                    </p:anim>
                                    <p:anim calcmode="lin" valueType="num">
                                      <p:cBhvr additive="base">
                                        <p:cTn id="44" dur="500" fill="hold"/>
                                        <p:tgtEl>
                                          <p:spTgt spid="5735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nodeType="clickEffect">
                                  <p:stCondLst>
                                    <p:cond delay="0"/>
                                  </p:stCondLst>
                                  <p:childTnLst>
                                    <p:set>
                                      <p:cBhvr>
                                        <p:cTn id="48" dur="1" fill="hold">
                                          <p:stCondLst>
                                            <p:cond delay="0"/>
                                          </p:stCondLst>
                                        </p:cTn>
                                        <p:tgtEl>
                                          <p:spTgt spid="57365"/>
                                        </p:tgtEl>
                                        <p:attrNameLst>
                                          <p:attrName>style.visibility</p:attrName>
                                        </p:attrNameLst>
                                      </p:cBhvr>
                                      <p:to>
                                        <p:strVal val="visible"/>
                                      </p:to>
                                    </p:set>
                                    <p:animEffect transition="in" filter="box(in)">
                                      <p:cBhvr>
                                        <p:cTn id="49" dur="500"/>
                                        <p:tgtEl>
                                          <p:spTgt spid="57365"/>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57379"/>
                                        </p:tgtEl>
                                        <p:attrNameLst>
                                          <p:attrName>style.visibility</p:attrName>
                                        </p:attrNameLst>
                                      </p:cBhvr>
                                      <p:to>
                                        <p:strVal val="visible"/>
                                      </p:to>
                                    </p:set>
                                    <p:anim calcmode="lin" valueType="num">
                                      <p:cBhvr additive="base">
                                        <p:cTn id="54" dur="500" fill="hold"/>
                                        <p:tgtEl>
                                          <p:spTgt spid="57379"/>
                                        </p:tgtEl>
                                        <p:attrNameLst>
                                          <p:attrName>ppt_x</p:attrName>
                                        </p:attrNameLst>
                                      </p:cBhvr>
                                      <p:tavLst>
                                        <p:tav tm="0">
                                          <p:val>
                                            <p:strVal val="#ppt_x"/>
                                          </p:val>
                                        </p:tav>
                                        <p:tav tm="100000">
                                          <p:val>
                                            <p:strVal val="#ppt_x"/>
                                          </p:val>
                                        </p:tav>
                                      </p:tavLst>
                                    </p:anim>
                                    <p:anim calcmode="lin" valueType="num">
                                      <p:cBhvr additive="base">
                                        <p:cTn id="55" dur="500" fill="hold"/>
                                        <p:tgtEl>
                                          <p:spTgt spid="57379"/>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57377"/>
                                        </p:tgtEl>
                                        <p:attrNameLst>
                                          <p:attrName>style.visibility</p:attrName>
                                        </p:attrNameLst>
                                      </p:cBhvr>
                                      <p:to>
                                        <p:strVal val="visible"/>
                                      </p:to>
                                    </p:set>
                                    <p:anim calcmode="lin" valueType="num">
                                      <p:cBhvr additive="base">
                                        <p:cTn id="60" dur="500" fill="hold"/>
                                        <p:tgtEl>
                                          <p:spTgt spid="57377"/>
                                        </p:tgtEl>
                                        <p:attrNameLst>
                                          <p:attrName>ppt_x</p:attrName>
                                        </p:attrNameLst>
                                      </p:cBhvr>
                                      <p:tavLst>
                                        <p:tav tm="0">
                                          <p:val>
                                            <p:strVal val="#ppt_x"/>
                                          </p:val>
                                        </p:tav>
                                        <p:tav tm="100000">
                                          <p:val>
                                            <p:strVal val="#ppt_x"/>
                                          </p:val>
                                        </p:tav>
                                      </p:tavLst>
                                    </p:anim>
                                    <p:anim calcmode="lin" valueType="num">
                                      <p:cBhvr additive="base">
                                        <p:cTn id="61" dur="500" fill="hold"/>
                                        <p:tgtEl>
                                          <p:spTgt spid="57377"/>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57365"/>
                                        </p:tgtEl>
                                        <p:attrNameLst>
                                          <p:attrName>style.visibility</p:attrName>
                                        </p:attrNameLst>
                                      </p:cBhvr>
                                      <p:to>
                                        <p:strVal val="visible"/>
                                      </p:to>
                                    </p:set>
                                    <p:anim calcmode="lin" valueType="num">
                                      <p:cBhvr additive="base">
                                        <p:cTn id="66" dur="500" fill="hold"/>
                                        <p:tgtEl>
                                          <p:spTgt spid="57365"/>
                                        </p:tgtEl>
                                        <p:attrNameLst>
                                          <p:attrName>ppt_x</p:attrName>
                                        </p:attrNameLst>
                                      </p:cBhvr>
                                      <p:tavLst>
                                        <p:tav tm="0">
                                          <p:val>
                                            <p:strVal val="#ppt_x"/>
                                          </p:val>
                                        </p:tav>
                                        <p:tav tm="100000">
                                          <p:val>
                                            <p:strVal val="#ppt_x"/>
                                          </p:val>
                                        </p:tav>
                                      </p:tavLst>
                                    </p:anim>
                                    <p:anim calcmode="lin" valueType="num">
                                      <p:cBhvr additive="base">
                                        <p:cTn id="67" dur="500" fill="hold"/>
                                        <p:tgtEl>
                                          <p:spTgt spid="57365"/>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57385"/>
                                        </p:tgtEl>
                                        <p:attrNameLst>
                                          <p:attrName>style.visibility</p:attrName>
                                        </p:attrNameLst>
                                      </p:cBhvr>
                                      <p:to>
                                        <p:strVal val="visible"/>
                                      </p:to>
                                    </p:set>
                                    <p:anim calcmode="lin" valueType="num">
                                      <p:cBhvr additive="base">
                                        <p:cTn id="72" dur="500" fill="hold"/>
                                        <p:tgtEl>
                                          <p:spTgt spid="57385"/>
                                        </p:tgtEl>
                                        <p:attrNameLst>
                                          <p:attrName>ppt_x</p:attrName>
                                        </p:attrNameLst>
                                      </p:cBhvr>
                                      <p:tavLst>
                                        <p:tav tm="0">
                                          <p:val>
                                            <p:strVal val="#ppt_x"/>
                                          </p:val>
                                        </p:tav>
                                        <p:tav tm="100000">
                                          <p:val>
                                            <p:strVal val="#ppt_x"/>
                                          </p:val>
                                        </p:tav>
                                      </p:tavLst>
                                    </p:anim>
                                    <p:anim calcmode="lin" valueType="num">
                                      <p:cBhvr additive="base">
                                        <p:cTn id="73" dur="500" fill="hold"/>
                                        <p:tgtEl>
                                          <p:spTgt spid="573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p:bldP spid="57376" grpId="0"/>
      <p:bldP spid="5737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fr-FR">
                <a:latin typeface="Times New Roman" pitchFamily="18" charset="0"/>
              </a:rPr>
              <a:t>Caractéristiques de L’OO</a:t>
            </a:r>
          </a:p>
        </p:txBody>
      </p:sp>
      <p:sp>
        <p:nvSpPr>
          <p:cNvPr id="10243" name="Rectangle 3"/>
          <p:cNvSpPr>
            <a:spLocks noGrp="1" noChangeArrowheads="1"/>
          </p:cNvSpPr>
          <p:nvPr>
            <p:ph sz="quarter" idx="1"/>
          </p:nvPr>
        </p:nvSpPr>
        <p:spPr/>
        <p:txBody>
          <a:bodyPr>
            <a:normAutofit lnSpcReduction="10000"/>
          </a:bodyPr>
          <a:lstStyle/>
          <a:p>
            <a:pPr>
              <a:lnSpc>
                <a:spcPct val="80000"/>
              </a:lnSpc>
              <a:buFontTx/>
              <a:buNone/>
            </a:pPr>
            <a:r>
              <a:rPr lang="fr-FR" sz="2400" b="1">
                <a:latin typeface="Times New Roman" pitchFamily="18" charset="0"/>
              </a:rPr>
              <a:t>Polymorphisme </a:t>
            </a:r>
            <a:r>
              <a:rPr lang="fr-FR" sz="2400">
                <a:latin typeface="Times New Roman" pitchFamily="18" charset="0"/>
              </a:rPr>
              <a:t> : </a:t>
            </a:r>
          </a:p>
          <a:p>
            <a:pPr>
              <a:lnSpc>
                <a:spcPct val="80000"/>
              </a:lnSpc>
              <a:buFontTx/>
              <a:buNone/>
            </a:pPr>
            <a:endParaRPr lang="fr-FR" sz="2400">
              <a:latin typeface="Times New Roman" pitchFamily="18" charset="0"/>
            </a:endParaRPr>
          </a:p>
          <a:p>
            <a:pPr>
              <a:lnSpc>
                <a:spcPct val="80000"/>
              </a:lnSpc>
            </a:pPr>
            <a:r>
              <a:rPr lang="fr-FR" sz="2400">
                <a:latin typeface="Times New Roman" pitchFamily="18" charset="0"/>
              </a:rPr>
              <a:t>la même opération peut se comporter différemment sur différentes clases.</a:t>
            </a:r>
          </a:p>
          <a:p>
            <a:pPr>
              <a:lnSpc>
                <a:spcPct val="80000"/>
              </a:lnSpc>
            </a:pPr>
            <a:endParaRPr lang="fr-FR" sz="2400">
              <a:latin typeface="Times New Roman" pitchFamily="18" charset="0"/>
            </a:endParaRPr>
          </a:p>
          <a:p>
            <a:pPr>
              <a:lnSpc>
                <a:spcPct val="80000"/>
              </a:lnSpc>
            </a:pPr>
            <a:r>
              <a:rPr lang="fr-FR" sz="2400">
                <a:latin typeface="Times New Roman" pitchFamily="18" charset="0"/>
              </a:rPr>
              <a:t> Une opération est une action ou une transformation qu’un objet effectue ou subit.</a:t>
            </a:r>
          </a:p>
          <a:p>
            <a:pPr>
              <a:lnSpc>
                <a:spcPct val="80000"/>
              </a:lnSpc>
            </a:pPr>
            <a:endParaRPr lang="fr-FR" sz="2400">
              <a:latin typeface="Times New Roman" pitchFamily="18" charset="0"/>
            </a:endParaRPr>
          </a:p>
          <a:p>
            <a:pPr>
              <a:lnSpc>
                <a:spcPct val="80000"/>
              </a:lnSpc>
            </a:pPr>
            <a:r>
              <a:rPr lang="fr-FR" sz="2400">
                <a:latin typeface="Times New Roman" pitchFamily="18" charset="0"/>
              </a:rPr>
              <a:t> L’implémentation spécifique d’une opération par une certaine classe est appelée méthode. </a:t>
            </a:r>
          </a:p>
          <a:p>
            <a:pPr>
              <a:lnSpc>
                <a:spcPct val="80000"/>
              </a:lnSpc>
            </a:pPr>
            <a:endParaRPr lang="fr-FR" sz="2400">
              <a:latin typeface="Times New Roman" pitchFamily="18" charset="0"/>
            </a:endParaRPr>
          </a:p>
          <a:p>
            <a:pPr>
              <a:lnSpc>
                <a:spcPct val="80000"/>
              </a:lnSpc>
            </a:pPr>
            <a:r>
              <a:rPr lang="fr-FR" sz="2400">
                <a:latin typeface="Times New Roman" pitchFamily="18" charset="0"/>
              </a:rPr>
              <a:t>Une opération polymorphe peut être implémentée par plusieurs méthodes.</a:t>
            </a:r>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fr-FR"/>
              <a:t>Classes Abstraites</a:t>
            </a:r>
          </a:p>
        </p:txBody>
      </p:sp>
      <p:sp>
        <p:nvSpPr>
          <p:cNvPr id="61443" name="Rectangle 3"/>
          <p:cNvSpPr>
            <a:spLocks noGrp="1" noChangeArrowheads="1"/>
          </p:cNvSpPr>
          <p:nvPr>
            <p:ph sz="quarter" idx="1"/>
          </p:nvPr>
        </p:nvSpPr>
        <p:spPr/>
        <p:txBody>
          <a:bodyPr/>
          <a:lstStyle/>
          <a:p>
            <a:pPr>
              <a:lnSpc>
                <a:spcPct val="90000"/>
              </a:lnSpc>
            </a:pPr>
            <a:r>
              <a:rPr lang="fr-FR" sz="2800">
                <a:latin typeface="Times New Roman" pitchFamily="18" charset="0"/>
              </a:rPr>
              <a:t>Classes qui n’a pas d’instances directes</a:t>
            </a:r>
          </a:p>
          <a:p>
            <a:pPr>
              <a:lnSpc>
                <a:spcPct val="90000"/>
              </a:lnSpc>
            </a:pPr>
            <a:endParaRPr lang="fr-FR" sz="2800">
              <a:latin typeface="Times New Roman" pitchFamily="18" charset="0"/>
            </a:endParaRPr>
          </a:p>
          <a:p>
            <a:pPr>
              <a:lnSpc>
                <a:spcPct val="90000"/>
              </a:lnSpc>
            </a:pPr>
            <a:r>
              <a:rPr lang="fr-FR" sz="2800">
                <a:latin typeface="Times New Roman" pitchFamily="18" charset="0"/>
              </a:rPr>
              <a:t>les classes descendantes ont des instances directes</a:t>
            </a:r>
          </a:p>
          <a:p>
            <a:pPr>
              <a:lnSpc>
                <a:spcPct val="90000"/>
              </a:lnSpc>
            </a:pPr>
            <a:endParaRPr lang="fr-FR" sz="2800">
              <a:latin typeface="Times New Roman" pitchFamily="18" charset="0"/>
            </a:endParaRPr>
          </a:p>
          <a:p>
            <a:pPr>
              <a:lnSpc>
                <a:spcPct val="90000"/>
              </a:lnSpc>
            </a:pPr>
            <a:r>
              <a:rPr lang="fr-FR" sz="2800">
                <a:latin typeface="Times New Roman" pitchFamily="18" charset="0"/>
              </a:rPr>
              <a:t>Une classe concrète peut avoir des sous-classes abstraites (mais elles doivent avoir des descendants concrets)</a:t>
            </a:r>
          </a:p>
          <a:p>
            <a:pPr>
              <a:lnSpc>
                <a:spcPct val="90000"/>
              </a:lnSpc>
            </a:pPr>
            <a:endParaRPr lang="fr-FR" sz="2800">
              <a:latin typeface="Times New Roman" pitchFamily="18" charset="0"/>
            </a:endParaRPr>
          </a:p>
          <a:p>
            <a:pPr>
              <a:lnSpc>
                <a:spcPct val="90000"/>
              </a:lnSpc>
            </a:pPr>
            <a:r>
              <a:rPr lang="fr-FR" sz="2800">
                <a:latin typeface="Times New Roman" pitchFamily="18" charset="0"/>
              </a:rPr>
              <a:t>Une classe abstraite ne peut pas être une classe feuille dans l’arbre d’héritage </a:t>
            </a:r>
          </a:p>
        </p:txBody>
      </p: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fr-FR"/>
              <a:t>Classes Abstraites</a:t>
            </a:r>
          </a:p>
        </p:txBody>
      </p:sp>
      <p:sp>
        <p:nvSpPr>
          <p:cNvPr id="62467" name="Rectangle 3"/>
          <p:cNvSpPr>
            <a:spLocks noGrp="1" noChangeArrowheads="1"/>
          </p:cNvSpPr>
          <p:nvPr>
            <p:ph sz="quarter" idx="1"/>
          </p:nvPr>
        </p:nvSpPr>
        <p:spPr>
          <a:xfrm>
            <a:off x="457200" y="1600200"/>
            <a:ext cx="8229600" cy="4708525"/>
          </a:xfrm>
        </p:spPr>
        <p:txBody>
          <a:bodyPr/>
          <a:lstStyle/>
          <a:p>
            <a:pPr>
              <a:lnSpc>
                <a:spcPct val="90000"/>
              </a:lnSpc>
            </a:pPr>
            <a:r>
              <a:rPr lang="fr-FR" sz="2400">
                <a:latin typeface="Times New Roman" pitchFamily="18" charset="0"/>
              </a:rPr>
              <a:t>Organisent les propriétés communes à plusieurs classes.</a:t>
            </a:r>
          </a:p>
          <a:p>
            <a:pPr lvl="1">
              <a:lnSpc>
                <a:spcPct val="90000"/>
              </a:lnSpc>
            </a:pPr>
            <a:r>
              <a:rPr lang="fr-FR" sz="2000">
                <a:latin typeface="Times New Roman" pitchFamily="18" charset="0"/>
              </a:rPr>
              <a:t>pour encapsuler les classes qui participent à la même association ou agrégation</a:t>
            </a:r>
          </a:p>
          <a:p>
            <a:pPr lvl="1">
              <a:lnSpc>
                <a:spcPct val="90000"/>
              </a:lnSpc>
            </a:pPr>
            <a:r>
              <a:rPr lang="fr-FR" sz="2000">
                <a:latin typeface="Times New Roman" pitchFamily="18" charset="0"/>
              </a:rPr>
              <a:t>pour définir des méthodes qui doivent être héritées par des sous-classes</a:t>
            </a:r>
          </a:p>
          <a:p>
            <a:pPr lvl="1">
              <a:lnSpc>
                <a:spcPct val="90000"/>
              </a:lnSpc>
              <a:buFontTx/>
              <a:buNone/>
            </a:pPr>
            <a:r>
              <a:rPr lang="fr-FR" sz="2000">
                <a:latin typeface="Times New Roman" pitchFamily="18" charset="0"/>
              </a:rPr>
              <a:t> </a:t>
            </a:r>
          </a:p>
          <a:p>
            <a:pPr>
              <a:lnSpc>
                <a:spcPct val="90000"/>
              </a:lnSpc>
            </a:pPr>
            <a:r>
              <a:rPr lang="fr-FR" sz="2400">
                <a:latin typeface="Times New Roman" pitchFamily="18" charset="0"/>
              </a:rPr>
              <a:t>Peut définir le protocole pour une opération sans fournir de méthode correspondante. Les sous-classes doivent alors fournir l’implémentation</a:t>
            </a:r>
          </a:p>
          <a:p>
            <a:pPr>
              <a:lnSpc>
                <a:spcPct val="90000"/>
              </a:lnSpc>
            </a:pPr>
            <a:endParaRPr lang="fr-FR" sz="2400">
              <a:latin typeface="Times New Roman" pitchFamily="18" charset="0"/>
            </a:endParaRPr>
          </a:p>
          <a:p>
            <a:pPr>
              <a:lnSpc>
                <a:spcPct val="90000"/>
              </a:lnSpc>
            </a:pPr>
            <a:r>
              <a:rPr lang="fr-FR" sz="2400">
                <a:latin typeface="Times New Roman" pitchFamily="18" charset="0"/>
              </a:rPr>
              <a:t>Les classes descendantes peuvent affiner le protocole des (super)propriétés (restriction des types, surcharge du code d’initialisation, code des méthodes) mais elles ne peuvent pas élargir ou modifier le protocole.</a:t>
            </a:r>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fr-FR"/>
              <a:t>Classes Abstraites</a:t>
            </a:r>
          </a:p>
        </p:txBody>
      </p:sp>
      <p:sp>
        <p:nvSpPr>
          <p:cNvPr id="64515" name="Rectangle 3"/>
          <p:cNvSpPr>
            <a:spLocks noGrp="1" noChangeArrowheads="1"/>
          </p:cNvSpPr>
          <p:nvPr>
            <p:ph sz="quarter" idx="1"/>
          </p:nvPr>
        </p:nvSpPr>
        <p:spPr>
          <a:xfrm>
            <a:off x="457200" y="1600200"/>
            <a:ext cx="8229600" cy="4708525"/>
          </a:xfrm>
        </p:spPr>
        <p:txBody>
          <a:bodyPr/>
          <a:lstStyle/>
          <a:p>
            <a:r>
              <a:rPr lang="fr-FR">
                <a:latin typeface="Times New Roman" pitchFamily="18" charset="0"/>
              </a:rPr>
              <a:t>Certaines classes abstraites apparaissent naturellement dans le domaine d’application: employé, etc.</a:t>
            </a:r>
          </a:p>
          <a:p>
            <a:r>
              <a:rPr lang="fr-FR">
                <a:latin typeface="Times New Roman" pitchFamily="18" charset="0"/>
              </a:rPr>
              <a:t>Certaines classes abstraites sont introduites artificiellement pour faciliter la réutilisation du code.</a:t>
            </a:r>
          </a:p>
        </p:txBody>
      </p: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4"/>
          <p:cNvSpPr>
            <a:spLocks noGrp="1" noChangeArrowheads="1"/>
          </p:cNvSpPr>
          <p:nvPr>
            <p:ph type="title"/>
          </p:nvPr>
        </p:nvSpPr>
        <p:spPr/>
        <p:txBody>
          <a:bodyPr/>
          <a:lstStyle/>
          <a:p>
            <a:r>
              <a:rPr lang="fr-FR"/>
              <a:t>Classes Abstraites</a:t>
            </a:r>
          </a:p>
        </p:txBody>
      </p:sp>
      <p:grpSp>
        <p:nvGrpSpPr>
          <p:cNvPr id="65554" name="Group 18"/>
          <p:cNvGrpSpPr>
            <a:grpSpLocks/>
          </p:cNvGrpSpPr>
          <p:nvPr/>
        </p:nvGrpSpPr>
        <p:grpSpPr bwMode="auto">
          <a:xfrm>
            <a:off x="3563938" y="1844675"/>
            <a:ext cx="1871662" cy="1090613"/>
            <a:chOff x="431" y="1480"/>
            <a:chExt cx="1179" cy="687"/>
          </a:xfrm>
        </p:grpSpPr>
        <p:sp>
          <p:nvSpPr>
            <p:cNvPr id="65541" name="Text Box 5"/>
            <p:cNvSpPr txBox="1">
              <a:spLocks noChangeArrowheads="1"/>
            </p:cNvSpPr>
            <p:nvPr/>
          </p:nvSpPr>
          <p:spPr bwMode="auto">
            <a:xfrm>
              <a:off x="431" y="1480"/>
              <a:ext cx="1179" cy="256"/>
            </a:xfrm>
            <a:prstGeom prst="rect">
              <a:avLst/>
            </a:prstGeom>
            <a:noFill/>
            <a:ln w="9525">
              <a:solidFill>
                <a:schemeClr val="tx1"/>
              </a:solidFill>
              <a:miter lim="800000"/>
              <a:headEnd/>
              <a:tailEnd/>
            </a:ln>
            <a:effectLst/>
          </p:spPr>
          <p:txBody>
            <a:bodyPr>
              <a:spAutoFit/>
            </a:bodyPr>
            <a:lstStyle/>
            <a:p>
              <a:pPr algn="ctr">
                <a:spcBef>
                  <a:spcPct val="50000"/>
                </a:spcBef>
              </a:pPr>
              <a:r>
                <a:rPr lang="fr-FR" sz="2000">
                  <a:latin typeface="Times New Roman" pitchFamily="18" charset="0"/>
                </a:rPr>
                <a:t>Employé</a:t>
              </a:r>
            </a:p>
          </p:txBody>
        </p:sp>
        <p:sp>
          <p:nvSpPr>
            <p:cNvPr id="65542" name="Text Box 6"/>
            <p:cNvSpPr txBox="1">
              <a:spLocks noChangeArrowheads="1"/>
            </p:cNvSpPr>
            <p:nvPr/>
          </p:nvSpPr>
          <p:spPr bwMode="auto">
            <a:xfrm>
              <a:off x="431" y="1730"/>
              <a:ext cx="1179" cy="218"/>
            </a:xfrm>
            <a:prstGeom prst="rect">
              <a:avLst/>
            </a:prstGeom>
            <a:noFill/>
            <a:ln w="9525">
              <a:solidFill>
                <a:schemeClr val="tx1"/>
              </a:solidFill>
              <a:miter lim="800000"/>
              <a:headEnd/>
              <a:tailEnd/>
            </a:ln>
            <a:effectLst/>
          </p:spPr>
          <p:txBody>
            <a:bodyPr>
              <a:spAutoFit/>
            </a:bodyPr>
            <a:lstStyle/>
            <a:p>
              <a:pPr>
                <a:spcBef>
                  <a:spcPct val="50000"/>
                </a:spcBef>
              </a:pPr>
              <a:r>
                <a:rPr lang="fr-FR" sz="1600">
                  <a:latin typeface="Times New Roman" pitchFamily="18" charset="0"/>
                </a:rPr>
                <a:t>cumulsalaireanné</a:t>
              </a:r>
            </a:p>
          </p:txBody>
        </p:sp>
        <p:sp>
          <p:nvSpPr>
            <p:cNvPr id="65543" name="Text Box 7"/>
            <p:cNvSpPr txBox="1">
              <a:spLocks noChangeArrowheads="1"/>
            </p:cNvSpPr>
            <p:nvPr/>
          </p:nvSpPr>
          <p:spPr bwMode="auto">
            <a:xfrm>
              <a:off x="431" y="1949"/>
              <a:ext cx="1179" cy="218"/>
            </a:xfrm>
            <a:prstGeom prst="rect">
              <a:avLst/>
            </a:prstGeom>
            <a:noFill/>
            <a:ln w="9525">
              <a:solidFill>
                <a:schemeClr val="tx1"/>
              </a:solidFill>
              <a:miter lim="800000"/>
              <a:headEnd/>
              <a:tailEnd/>
            </a:ln>
            <a:effectLst/>
          </p:spPr>
          <p:txBody>
            <a:bodyPr>
              <a:spAutoFit/>
            </a:bodyPr>
            <a:lstStyle/>
            <a:p>
              <a:pPr>
                <a:spcBef>
                  <a:spcPct val="50000"/>
                </a:spcBef>
              </a:pPr>
              <a:r>
                <a:rPr lang="fr-FR" sz="1600" b="1" i="1">
                  <a:latin typeface="Times New Roman" pitchFamily="18" charset="0"/>
                </a:rPr>
                <a:t>calculerpaie</a:t>
              </a:r>
            </a:p>
          </p:txBody>
        </p:sp>
      </p:grpSp>
      <p:grpSp>
        <p:nvGrpSpPr>
          <p:cNvPr id="65555" name="Group 19"/>
          <p:cNvGrpSpPr>
            <a:grpSpLocks/>
          </p:cNvGrpSpPr>
          <p:nvPr/>
        </p:nvGrpSpPr>
        <p:grpSpPr bwMode="auto">
          <a:xfrm>
            <a:off x="900113" y="4152900"/>
            <a:ext cx="2376487" cy="1220788"/>
            <a:chOff x="567" y="2652"/>
            <a:chExt cx="1497" cy="769"/>
          </a:xfrm>
        </p:grpSpPr>
        <p:sp>
          <p:nvSpPr>
            <p:cNvPr id="65544" name="Text Box 8"/>
            <p:cNvSpPr txBox="1">
              <a:spLocks noChangeArrowheads="1"/>
            </p:cNvSpPr>
            <p:nvPr/>
          </p:nvSpPr>
          <p:spPr bwMode="auto">
            <a:xfrm>
              <a:off x="567" y="2652"/>
              <a:ext cx="1497" cy="256"/>
            </a:xfrm>
            <a:prstGeom prst="rect">
              <a:avLst/>
            </a:prstGeom>
            <a:noFill/>
            <a:ln w="9525">
              <a:solidFill>
                <a:schemeClr val="tx1"/>
              </a:solidFill>
              <a:miter lim="800000"/>
              <a:headEnd/>
              <a:tailEnd/>
            </a:ln>
            <a:effectLst/>
          </p:spPr>
          <p:txBody>
            <a:bodyPr>
              <a:spAutoFit/>
            </a:bodyPr>
            <a:lstStyle/>
            <a:p>
              <a:pPr algn="ctr">
                <a:spcBef>
                  <a:spcPct val="50000"/>
                </a:spcBef>
              </a:pPr>
              <a:r>
                <a:rPr lang="fr-FR" sz="2000">
                  <a:latin typeface="Times New Roman" pitchFamily="18" charset="0"/>
                </a:rPr>
                <a:t>EmployéHoraire</a:t>
              </a:r>
            </a:p>
          </p:txBody>
        </p:sp>
        <p:sp>
          <p:nvSpPr>
            <p:cNvPr id="65545" name="Text Box 9"/>
            <p:cNvSpPr txBox="1">
              <a:spLocks noChangeArrowheads="1"/>
            </p:cNvSpPr>
            <p:nvPr/>
          </p:nvSpPr>
          <p:spPr bwMode="auto">
            <a:xfrm>
              <a:off x="567" y="2902"/>
              <a:ext cx="1497" cy="295"/>
            </a:xfrm>
            <a:prstGeom prst="rect">
              <a:avLst/>
            </a:prstGeom>
            <a:noFill/>
            <a:ln w="9525">
              <a:solidFill>
                <a:schemeClr val="tx1"/>
              </a:solidFill>
              <a:miter lim="800000"/>
              <a:headEnd/>
              <a:tailEnd/>
            </a:ln>
            <a:effectLst/>
          </p:spPr>
          <p:txBody>
            <a:bodyPr>
              <a:spAutoFit/>
            </a:bodyPr>
            <a:lstStyle/>
            <a:p>
              <a:pPr>
                <a:lnSpc>
                  <a:spcPct val="50000"/>
                </a:lnSpc>
                <a:spcBef>
                  <a:spcPct val="50000"/>
                </a:spcBef>
              </a:pPr>
              <a:r>
                <a:rPr lang="fr-FR" sz="1600">
                  <a:latin typeface="Times New Roman" pitchFamily="18" charset="0"/>
                </a:rPr>
                <a:t>tauxhoraire</a:t>
              </a:r>
            </a:p>
            <a:p>
              <a:pPr>
                <a:lnSpc>
                  <a:spcPct val="50000"/>
                </a:lnSpc>
                <a:spcBef>
                  <a:spcPct val="50000"/>
                </a:spcBef>
              </a:pPr>
              <a:r>
                <a:rPr lang="fr-FR" sz="1600">
                  <a:latin typeface="Times New Roman" pitchFamily="18" charset="0"/>
                </a:rPr>
                <a:t>taux-heures-sup</a:t>
              </a:r>
            </a:p>
          </p:txBody>
        </p:sp>
        <p:sp>
          <p:nvSpPr>
            <p:cNvPr id="65546" name="Text Box 10"/>
            <p:cNvSpPr txBox="1">
              <a:spLocks noChangeArrowheads="1"/>
            </p:cNvSpPr>
            <p:nvPr/>
          </p:nvSpPr>
          <p:spPr bwMode="auto">
            <a:xfrm>
              <a:off x="567" y="3203"/>
              <a:ext cx="1497" cy="218"/>
            </a:xfrm>
            <a:prstGeom prst="rect">
              <a:avLst/>
            </a:prstGeom>
            <a:noFill/>
            <a:ln w="9525">
              <a:solidFill>
                <a:schemeClr val="tx1"/>
              </a:solidFill>
              <a:miter lim="800000"/>
              <a:headEnd/>
              <a:tailEnd/>
            </a:ln>
            <a:effectLst/>
          </p:spPr>
          <p:txBody>
            <a:bodyPr>
              <a:spAutoFit/>
            </a:bodyPr>
            <a:lstStyle/>
            <a:p>
              <a:pPr algn="ctr">
                <a:spcBef>
                  <a:spcPct val="50000"/>
                </a:spcBef>
              </a:pPr>
              <a:r>
                <a:rPr lang="fr-FR" sz="1600" b="1">
                  <a:latin typeface="Times New Roman" pitchFamily="18" charset="0"/>
                </a:rPr>
                <a:t>calculerpaie</a:t>
              </a:r>
            </a:p>
          </p:txBody>
        </p:sp>
      </p:grpSp>
      <p:grpSp>
        <p:nvGrpSpPr>
          <p:cNvPr id="65556" name="Group 20"/>
          <p:cNvGrpSpPr>
            <a:grpSpLocks/>
          </p:cNvGrpSpPr>
          <p:nvPr/>
        </p:nvGrpSpPr>
        <p:grpSpPr bwMode="auto">
          <a:xfrm>
            <a:off x="3635375" y="4159250"/>
            <a:ext cx="2376488" cy="1277938"/>
            <a:chOff x="2290" y="2704"/>
            <a:chExt cx="1497" cy="805"/>
          </a:xfrm>
        </p:grpSpPr>
        <p:sp>
          <p:nvSpPr>
            <p:cNvPr id="65548" name="Text Box 12"/>
            <p:cNvSpPr txBox="1">
              <a:spLocks noChangeArrowheads="1"/>
            </p:cNvSpPr>
            <p:nvPr/>
          </p:nvSpPr>
          <p:spPr bwMode="auto">
            <a:xfrm>
              <a:off x="2290" y="2704"/>
              <a:ext cx="1497" cy="256"/>
            </a:xfrm>
            <a:prstGeom prst="rect">
              <a:avLst/>
            </a:prstGeom>
            <a:noFill/>
            <a:ln w="9525">
              <a:solidFill>
                <a:schemeClr val="tx1"/>
              </a:solidFill>
              <a:miter lim="800000"/>
              <a:headEnd/>
              <a:tailEnd/>
            </a:ln>
            <a:effectLst/>
          </p:spPr>
          <p:txBody>
            <a:bodyPr>
              <a:spAutoFit/>
            </a:bodyPr>
            <a:lstStyle/>
            <a:p>
              <a:pPr algn="ctr">
                <a:spcBef>
                  <a:spcPct val="50000"/>
                </a:spcBef>
              </a:pPr>
              <a:r>
                <a:rPr lang="fr-FR" sz="2000">
                  <a:latin typeface="Times New Roman" pitchFamily="18" charset="0"/>
                </a:rPr>
                <a:t>EmployéSalarié</a:t>
              </a:r>
            </a:p>
          </p:txBody>
        </p:sp>
        <p:sp>
          <p:nvSpPr>
            <p:cNvPr id="65549" name="Text Box 13"/>
            <p:cNvSpPr txBox="1">
              <a:spLocks noChangeArrowheads="1"/>
            </p:cNvSpPr>
            <p:nvPr/>
          </p:nvSpPr>
          <p:spPr bwMode="auto">
            <a:xfrm>
              <a:off x="2290" y="2954"/>
              <a:ext cx="1497" cy="344"/>
            </a:xfrm>
            <a:prstGeom prst="rect">
              <a:avLst/>
            </a:prstGeom>
            <a:noFill/>
            <a:ln w="9525">
              <a:solidFill>
                <a:schemeClr val="tx1"/>
              </a:solidFill>
              <a:miter lim="800000"/>
              <a:headEnd/>
              <a:tailEnd/>
            </a:ln>
            <a:effectLst/>
          </p:spPr>
          <p:txBody>
            <a:bodyPr>
              <a:spAutoFit/>
            </a:bodyPr>
            <a:lstStyle/>
            <a:p>
              <a:pPr>
                <a:lnSpc>
                  <a:spcPct val="50000"/>
                </a:lnSpc>
                <a:spcBef>
                  <a:spcPct val="50000"/>
                </a:spcBef>
              </a:pPr>
              <a:endParaRPr lang="fr-FR" sz="1000">
                <a:latin typeface="Times New Roman" pitchFamily="18" charset="0"/>
              </a:endParaRPr>
            </a:p>
            <a:p>
              <a:pPr>
                <a:lnSpc>
                  <a:spcPct val="50000"/>
                </a:lnSpc>
                <a:spcBef>
                  <a:spcPct val="50000"/>
                </a:spcBef>
              </a:pPr>
              <a:r>
                <a:rPr lang="fr-FR" sz="1600">
                  <a:latin typeface="Times New Roman" pitchFamily="18" charset="0"/>
                </a:rPr>
                <a:t>taux hebdo</a:t>
              </a:r>
            </a:p>
            <a:p>
              <a:pPr>
                <a:lnSpc>
                  <a:spcPct val="50000"/>
                </a:lnSpc>
                <a:spcBef>
                  <a:spcPct val="50000"/>
                </a:spcBef>
              </a:pPr>
              <a:endParaRPr lang="fr-FR" sz="800">
                <a:latin typeface="Times New Roman" pitchFamily="18" charset="0"/>
              </a:endParaRPr>
            </a:p>
          </p:txBody>
        </p:sp>
        <p:sp>
          <p:nvSpPr>
            <p:cNvPr id="65550" name="Text Box 14"/>
            <p:cNvSpPr txBox="1">
              <a:spLocks noChangeArrowheads="1"/>
            </p:cNvSpPr>
            <p:nvPr/>
          </p:nvSpPr>
          <p:spPr bwMode="auto">
            <a:xfrm>
              <a:off x="2290" y="3291"/>
              <a:ext cx="1497" cy="218"/>
            </a:xfrm>
            <a:prstGeom prst="rect">
              <a:avLst/>
            </a:prstGeom>
            <a:noFill/>
            <a:ln w="9525">
              <a:solidFill>
                <a:schemeClr val="tx1"/>
              </a:solidFill>
              <a:miter lim="800000"/>
              <a:headEnd/>
              <a:tailEnd/>
            </a:ln>
            <a:effectLst/>
          </p:spPr>
          <p:txBody>
            <a:bodyPr>
              <a:spAutoFit/>
            </a:bodyPr>
            <a:lstStyle/>
            <a:p>
              <a:pPr>
                <a:spcBef>
                  <a:spcPct val="50000"/>
                </a:spcBef>
              </a:pPr>
              <a:r>
                <a:rPr lang="fr-FR" sz="1600" b="1">
                  <a:latin typeface="Times New Roman" pitchFamily="18" charset="0"/>
                </a:rPr>
                <a:t>calculerpaie</a:t>
              </a:r>
            </a:p>
          </p:txBody>
        </p:sp>
      </p:grpSp>
      <p:grpSp>
        <p:nvGrpSpPr>
          <p:cNvPr id="65557" name="Group 21"/>
          <p:cNvGrpSpPr>
            <a:grpSpLocks/>
          </p:cNvGrpSpPr>
          <p:nvPr/>
        </p:nvGrpSpPr>
        <p:grpSpPr bwMode="auto">
          <a:xfrm>
            <a:off x="6353175" y="4156075"/>
            <a:ext cx="2376488" cy="1277938"/>
            <a:chOff x="4014" y="2750"/>
            <a:chExt cx="1497" cy="805"/>
          </a:xfrm>
        </p:grpSpPr>
        <p:sp>
          <p:nvSpPr>
            <p:cNvPr id="65551" name="Text Box 15"/>
            <p:cNvSpPr txBox="1">
              <a:spLocks noChangeArrowheads="1"/>
            </p:cNvSpPr>
            <p:nvPr/>
          </p:nvSpPr>
          <p:spPr bwMode="auto">
            <a:xfrm>
              <a:off x="4014" y="2750"/>
              <a:ext cx="1497" cy="256"/>
            </a:xfrm>
            <a:prstGeom prst="rect">
              <a:avLst/>
            </a:prstGeom>
            <a:noFill/>
            <a:ln w="9525">
              <a:solidFill>
                <a:schemeClr val="tx1"/>
              </a:solidFill>
              <a:miter lim="800000"/>
              <a:headEnd/>
              <a:tailEnd/>
            </a:ln>
            <a:effectLst/>
          </p:spPr>
          <p:txBody>
            <a:bodyPr>
              <a:spAutoFit/>
            </a:bodyPr>
            <a:lstStyle/>
            <a:p>
              <a:pPr algn="ctr">
                <a:spcBef>
                  <a:spcPct val="50000"/>
                </a:spcBef>
              </a:pPr>
              <a:r>
                <a:rPr lang="fr-FR" sz="2000">
                  <a:latin typeface="Times New Roman" pitchFamily="18" charset="0"/>
                </a:rPr>
                <a:t>Vacataire</a:t>
              </a:r>
            </a:p>
          </p:txBody>
        </p:sp>
        <p:sp>
          <p:nvSpPr>
            <p:cNvPr id="65552" name="Text Box 16"/>
            <p:cNvSpPr txBox="1">
              <a:spLocks noChangeArrowheads="1"/>
            </p:cNvSpPr>
            <p:nvPr/>
          </p:nvSpPr>
          <p:spPr bwMode="auto">
            <a:xfrm>
              <a:off x="4014" y="3000"/>
              <a:ext cx="1497" cy="344"/>
            </a:xfrm>
            <a:prstGeom prst="rect">
              <a:avLst/>
            </a:prstGeom>
            <a:noFill/>
            <a:ln w="9525">
              <a:solidFill>
                <a:schemeClr val="tx1"/>
              </a:solidFill>
              <a:miter lim="800000"/>
              <a:headEnd/>
              <a:tailEnd/>
            </a:ln>
            <a:effectLst/>
          </p:spPr>
          <p:txBody>
            <a:bodyPr>
              <a:spAutoFit/>
            </a:bodyPr>
            <a:lstStyle/>
            <a:p>
              <a:pPr>
                <a:lnSpc>
                  <a:spcPct val="50000"/>
                </a:lnSpc>
                <a:spcBef>
                  <a:spcPct val="50000"/>
                </a:spcBef>
              </a:pPr>
              <a:endParaRPr lang="fr-FR" sz="1000">
                <a:latin typeface="Times New Roman" pitchFamily="18" charset="0"/>
              </a:endParaRPr>
            </a:p>
            <a:p>
              <a:pPr>
                <a:lnSpc>
                  <a:spcPct val="50000"/>
                </a:lnSpc>
                <a:spcBef>
                  <a:spcPct val="50000"/>
                </a:spcBef>
              </a:pPr>
              <a:r>
                <a:rPr lang="fr-FR" sz="1600">
                  <a:latin typeface="Times New Roman" pitchFamily="18" charset="0"/>
                </a:rPr>
                <a:t>taux journalier</a:t>
              </a:r>
            </a:p>
            <a:p>
              <a:pPr>
                <a:lnSpc>
                  <a:spcPct val="50000"/>
                </a:lnSpc>
                <a:spcBef>
                  <a:spcPct val="50000"/>
                </a:spcBef>
              </a:pPr>
              <a:endParaRPr lang="fr-FR" sz="800">
                <a:latin typeface="Times New Roman" pitchFamily="18" charset="0"/>
              </a:endParaRPr>
            </a:p>
          </p:txBody>
        </p:sp>
        <p:sp>
          <p:nvSpPr>
            <p:cNvPr id="65553" name="Text Box 17"/>
            <p:cNvSpPr txBox="1">
              <a:spLocks noChangeArrowheads="1"/>
            </p:cNvSpPr>
            <p:nvPr/>
          </p:nvSpPr>
          <p:spPr bwMode="auto">
            <a:xfrm>
              <a:off x="4014" y="3337"/>
              <a:ext cx="1497" cy="218"/>
            </a:xfrm>
            <a:prstGeom prst="rect">
              <a:avLst/>
            </a:prstGeom>
            <a:noFill/>
            <a:ln w="9525">
              <a:solidFill>
                <a:schemeClr val="tx1"/>
              </a:solidFill>
              <a:miter lim="800000"/>
              <a:headEnd/>
              <a:tailEnd/>
            </a:ln>
            <a:effectLst/>
          </p:spPr>
          <p:txBody>
            <a:bodyPr>
              <a:spAutoFit/>
            </a:bodyPr>
            <a:lstStyle/>
            <a:p>
              <a:pPr>
                <a:spcBef>
                  <a:spcPct val="50000"/>
                </a:spcBef>
              </a:pPr>
              <a:r>
                <a:rPr lang="fr-FR" sz="1600" b="1">
                  <a:latin typeface="Times New Roman" pitchFamily="18" charset="0"/>
                </a:rPr>
                <a:t>calculerpaie</a:t>
              </a:r>
            </a:p>
          </p:txBody>
        </p:sp>
      </p:grpSp>
      <p:sp>
        <p:nvSpPr>
          <p:cNvPr id="65558" name="AutoShape 22"/>
          <p:cNvSpPr>
            <a:spLocks noChangeArrowheads="1"/>
          </p:cNvSpPr>
          <p:nvPr/>
        </p:nvSpPr>
        <p:spPr bwMode="auto">
          <a:xfrm>
            <a:off x="4427538" y="2924175"/>
            <a:ext cx="288925" cy="217488"/>
          </a:xfrm>
          <a:prstGeom prst="triangle">
            <a:avLst>
              <a:gd name="adj" fmla="val 50000"/>
            </a:avLst>
          </a:prstGeom>
          <a:noFill/>
          <a:ln w="9525">
            <a:solidFill>
              <a:schemeClr val="tx1"/>
            </a:solidFill>
            <a:miter lim="800000"/>
            <a:headEnd/>
            <a:tailEnd/>
          </a:ln>
          <a:effectLst/>
        </p:spPr>
        <p:txBody>
          <a:bodyPr wrap="none" anchor="ctr"/>
          <a:lstStyle/>
          <a:p>
            <a:endParaRPr lang="fr-FR"/>
          </a:p>
        </p:txBody>
      </p:sp>
      <p:sp>
        <p:nvSpPr>
          <p:cNvPr id="65559" name="Line 23"/>
          <p:cNvSpPr>
            <a:spLocks noChangeShapeType="1"/>
          </p:cNvSpPr>
          <p:nvPr/>
        </p:nvSpPr>
        <p:spPr bwMode="auto">
          <a:xfrm>
            <a:off x="4572000" y="3141663"/>
            <a:ext cx="0" cy="935037"/>
          </a:xfrm>
          <a:prstGeom prst="line">
            <a:avLst/>
          </a:prstGeom>
          <a:noFill/>
          <a:ln w="9525">
            <a:solidFill>
              <a:schemeClr val="tx1"/>
            </a:solidFill>
            <a:round/>
            <a:headEnd/>
            <a:tailEnd/>
          </a:ln>
          <a:effectLst/>
        </p:spPr>
        <p:txBody>
          <a:bodyPr/>
          <a:lstStyle/>
          <a:p>
            <a:endParaRPr lang="fr-FR"/>
          </a:p>
        </p:txBody>
      </p:sp>
      <p:sp>
        <p:nvSpPr>
          <p:cNvPr id="65561" name="Line 25"/>
          <p:cNvSpPr>
            <a:spLocks noChangeShapeType="1"/>
          </p:cNvSpPr>
          <p:nvPr/>
        </p:nvSpPr>
        <p:spPr bwMode="auto">
          <a:xfrm>
            <a:off x="2484438" y="3789363"/>
            <a:ext cx="4895850" cy="0"/>
          </a:xfrm>
          <a:prstGeom prst="line">
            <a:avLst/>
          </a:prstGeom>
          <a:noFill/>
          <a:ln w="9525">
            <a:solidFill>
              <a:schemeClr val="tx1"/>
            </a:solidFill>
            <a:round/>
            <a:headEnd/>
            <a:tailEnd/>
          </a:ln>
          <a:effectLst/>
        </p:spPr>
        <p:txBody>
          <a:bodyPr/>
          <a:lstStyle/>
          <a:p>
            <a:endParaRPr lang="fr-FR"/>
          </a:p>
        </p:txBody>
      </p:sp>
      <p:sp>
        <p:nvSpPr>
          <p:cNvPr id="65562" name="Line 26"/>
          <p:cNvSpPr>
            <a:spLocks noChangeShapeType="1"/>
          </p:cNvSpPr>
          <p:nvPr/>
        </p:nvSpPr>
        <p:spPr bwMode="auto">
          <a:xfrm>
            <a:off x="2484438" y="3789363"/>
            <a:ext cx="0" cy="360362"/>
          </a:xfrm>
          <a:prstGeom prst="line">
            <a:avLst/>
          </a:prstGeom>
          <a:noFill/>
          <a:ln w="9525">
            <a:solidFill>
              <a:schemeClr val="tx1"/>
            </a:solidFill>
            <a:round/>
            <a:headEnd/>
            <a:tailEnd/>
          </a:ln>
          <a:effectLst/>
        </p:spPr>
        <p:txBody>
          <a:bodyPr/>
          <a:lstStyle/>
          <a:p>
            <a:endParaRPr lang="fr-FR"/>
          </a:p>
        </p:txBody>
      </p:sp>
      <p:sp>
        <p:nvSpPr>
          <p:cNvPr id="65563" name="Line 27"/>
          <p:cNvSpPr>
            <a:spLocks noChangeShapeType="1"/>
          </p:cNvSpPr>
          <p:nvPr/>
        </p:nvSpPr>
        <p:spPr bwMode="auto">
          <a:xfrm>
            <a:off x="7380288" y="3789363"/>
            <a:ext cx="0" cy="360362"/>
          </a:xfrm>
          <a:prstGeom prst="line">
            <a:avLst/>
          </a:prstGeom>
          <a:noFill/>
          <a:ln w="9525">
            <a:solidFill>
              <a:schemeClr val="tx1"/>
            </a:solidFill>
            <a:round/>
            <a:headEnd/>
            <a:tailEnd/>
          </a:ln>
          <a:effectLst/>
        </p:spPr>
        <p:txBody>
          <a:bodyPr/>
          <a:lstStyle/>
          <a:p>
            <a:endParaRPr lang="fr-FR"/>
          </a:p>
        </p:txBody>
      </p:sp>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fr-FR"/>
              <a:t>Classes Abstraites</a:t>
            </a:r>
          </a:p>
        </p:txBody>
      </p:sp>
      <p:grpSp>
        <p:nvGrpSpPr>
          <p:cNvPr id="67587" name="Group 3"/>
          <p:cNvGrpSpPr>
            <a:grpSpLocks/>
          </p:cNvGrpSpPr>
          <p:nvPr/>
        </p:nvGrpSpPr>
        <p:grpSpPr bwMode="auto">
          <a:xfrm>
            <a:off x="3563938" y="1844675"/>
            <a:ext cx="1871662" cy="1090613"/>
            <a:chOff x="431" y="1480"/>
            <a:chExt cx="1179" cy="687"/>
          </a:xfrm>
        </p:grpSpPr>
        <p:sp>
          <p:nvSpPr>
            <p:cNvPr id="67588" name="Text Box 4"/>
            <p:cNvSpPr txBox="1">
              <a:spLocks noChangeArrowheads="1"/>
            </p:cNvSpPr>
            <p:nvPr/>
          </p:nvSpPr>
          <p:spPr bwMode="auto">
            <a:xfrm>
              <a:off x="431" y="1480"/>
              <a:ext cx="1179" cy="256"/>
            </a:xfrm>
            <a:prstGeom prst="rect">
              <a:avLst/>
            </a:prstGeom>
            <a:noFill/>
            <a:ln w="9525">
              <a:solidFill>
                <a:schemeClr val="tx1"/>
              </a:solidFill>
              <a:miter lim="800000"/>
              <a:headEnd/>
              <a:tailEnd/>
            </a:ln>
            <a:effectLst/>
          </p:spPr>
          <p:txBody>
            <a:bodyPr>
              <a:spAutoFit/>
            </a:bodyPr>
            <a:lstStyle/>
            <a:p>
              <a:pPr algn="ctr">
                <a:spcBef>
                  <a:spcPct val="50000"/>
                </a:spcBef>
              </a:pPr>
              <a:r>
                <a:rPr lang="fr-FR" sz="2000">
                  <a:latin typeface="Times New Roman" pitchFamily="18" charset="0"/>
                </a:rPr>
                <a:t>ObjetGraphique</a:t>
              </a:r>
            </a:p>
          </p:txBody>
        </p:sp>
        <p:sp>
          <p:nvSpPr>
            <p:cNvPr id="67589" name="Text Box 5"/>
            <p:cNvSpPr txBox="1">
              <a:spLocks noChangeArrowheads="1"/>
            </p:cNvSpPr>
            <p:nvPr/>
          </p:nvSpPr>
          <p:spPr bwMode="auto">
            <a:xfrm>
              <a:off x="431" y="1730"/>
              <a:ext cx="1179" cy="218"/>
            </a:xfrm>
            <a:prstGeom prst="rect">
              <a:avLst/>
            </a:prstGeom>
            <a:noFill/>
            <a:ln w="9525">
              <a:solidFill>
                <a:schemeClr val="tx1"/>
              </a:solidFill>
              <a:miter lim="800000"/>
              <a:headEnd/>
              <a:tailEnd/>
            </a:ln>
            <a:effectLst/>
          </p:spPr>
          <p:txBody>
            <a:bodyPr>
              <a:spAutoFit/>
            </a:bodyPr>
            <a:lstStyle/>
            <a:p>
              <a:pPr>
                <a:spcBef>
                  <a:spcPct val="50000"/>
                </a:spcBef>
              </a:pPr>
              <a:endParaRPr lang="fr-FR" sz="1600">
                <a:latin typeface="Times New Roman" pitchFamily="18" charset="0"/>
              </a:endParaRPr>
            </a:p>
          </p:txBody>
        </p:sp>
        <p:sp>
          <p:nvSpPr>
            <p:cNvPr id="67590" name="Text Box 6"/>
            <p:cNvSpPr txBox="1">
              <a:spLocks noChangeArrowheads="1"/>
            </p:cNvSpPr>
            <p:nvPr/>
          </p:nvSpPr>
          <p:spPr bwMode="auto">
            <a:xfrm>
              <a:off x="431" y="1949"/>
              <a:ext cx="1179" cy="218"/>
            </a:xfrm>
            <a:prstGeom prst="rect">
              <a:avLst/>
            </a:prstGeom>
            <a:noFill/>
            <a:ln w="9525">
              <a:solidFill>
                <a:schemeClr val="tx1"/>
              </a:solidFill>
              <a:miter lim="800000"/>
              <a:headEnd/>
              <a:tailEnd/>
            </a:ln>
            <a:effectLst/>
          </p:spPr>
          <p:txBody>
            <a:bodyPr>
              <a:spAutoFit/>
            </a:bodyPr>
            <a:lstStyle/>
            <a:p>
              <a:pPr>
                <a:spcBef>
                  <a:spcPct val="50000"/>
                </a:spcBef>
              </a:pPr>
              <a:r>
                <a:rPr lang="fr-FR" sz="1600" b="1" i="1">
                  <a:latin typeface="Times New Roman" pitchFamily="18" charset="0"/>
                </a:rPr>
                <a:t>dessiner</a:t>
              </a:r>
            </a:p>
          </p:txBody>
        </p:sp>
      </p:grpSp>
      <p:grpSp>
        <p:nvGrpSpPr>
          <p:cNvPr id="67591" name="Group 7"/>
          <p:cNvGrpSpPr>
            <a:grpSpLocks/>
          </p:cNvGrpSpPr>
          <p:nvPr/>
        </p:nvGrpSpPr>
        <p:grpSpPr bwMode="auto">
          <a:xfrm>
            <a:off x="900113" y="4152900"/>
            <a:ext cx="2376487" cy="1220788"/>
            <a:chOff x="567" y="2652"/>
            <a:chExt cx="1497" cy="769"/>
          </a:xfrm>
        </p:grpSpPr>
        <p:sp>
          <p:nvSpPr>
            <p:cNvPr id="67592" name="Text Box 8"/>
            <p:cNvSpPr txBox="1">
              <a:spLocks noChangeArrowheads="1"/>
            </p:cNvSpPr>
            <p:nvPr/>
          </p:nvSpPr>
          <p:spPr bwMode="auto">
            <a:xfrm>
              <a:off x="567" y="2652"/>
              <a:ext cx="1497" cy="256"/>
            </a:xfrm>
            <a:prstGeom prst="rect">
              <a:avLst/>
            </a:prstGeom>
            <a:noFill/>
            <a:ln w="9525">
              <a:solidFill>
                <a:schemeClr val="tx1"/>
              </a:solidFill>
              <a:miter lim="800000"/>
              <a:headEnd/>
              <a:tailEnd/>
            </a:ln>
            <a:effectLst/>
          </p:spPr>
          <p:txBody>
            <a:bodyPr>
              <a:spAutoFit/>
            </a:bodyPr>
            <a:lstStyle/>
            <a:p>
              <a:pPr algn="ctr">
                <a:spcBef>
                  <a:spcPct val="50000"/>
                </a:spcBef>
              </a:pPr>
              <a:r>
                <a:rPr lang="fr-FR" sz="2000">
                  <a:latin typeface="Times New Roman" pitchFamily="18" charset="0"/>
                </a:rPr>
                <a:t>Rectangle</a:t>
              </a:r>
            </a:p>
          </p:txBody>
        </p:sp>
        <p:sp>
          <p:nvSpPr>
            <p:cNvPr id="67593" name="Text Box 9"/>
            <p:cNvSpPr txBox="1">
              <a:spLocks noChangeArrowheads="1"/>
            </p:cNvSpPr>
            <p:nvPr/>
          </p:nvSpPr>
          <p:spPr bwMode="auto">
            <a:xfrm>
              <a:off x="567" y="2902"/>
              <a:ext cx="1497" cy="295"/>
            </a:xfrm>
            <a:prstGeom prst="rect">
              <a:avLst/>
            </a:prstGeom>
            <a:noFill/>
            <a:ln w="9525">
              <a:solidFill>
                <a:schemeClr val="tx1"/>
              </a:solidFill>
              <a:miter lim="800000"/>
              <a:headEnd/>
              <a:tailEnd/>
            </a:ln>
            <a:effectLst/>
          </p:spPr>
          <p:txBody>
            <a:bodyPr>
              <a:spAutoFit/>
            </a:bodyPr>
            <a:lstStyle/>
            <a:p>
              <a:pPr>
                <a:lnSpc>
                  <a:spcPct val="50000"/>
                </a:lnSpc>
                <a:spcBef>
                  <a:spcPct val="50000"/>
                </a:spcBef>
              </a:pPr>
              <a:endParaRPr lang="fr-FR" sz="1600">
                <a:latin typeface="Times New Roman" pitchFamily="18" charset="0"/>
              </a:endParaRPr>
            </a:p>
            <a:p>
              <a:pPr>
                <a:lnSpc>
                  <a:spcPct val="50000"/>
                </a:lnSpc>
                <a:spcBef>
                  <a:spcPct val="50000"/>
                </a:spcBef>
              </a:pPr>
              <a:endParaRPr lang="fr-FR" sz="1600">
                <a:latin typeface="Times New Roman" pitchFamily="18" charset="0"/>
              </a:endParaRPr>
            </a:p>
          </p:txBody>
        </p:sp>
        <p:sp>
          <p:nvSpPr>
            <p:cNvPr id="67594" name="Text Box 10"/>
            <p:cNvSpPr txBox="1">
              <a:spLocks noChangeArrowheads="1"/>
            </p:cNvSpPr>
            <p:nvPr/>
          </p:nvSpPr>
          <p:spPr bwMode="auto">
            <a:xfrm>
              <a:off x="567" y="3203"/>
              <a:ext cx="1497" cy="218"/>
            </a:xfrm>
            <a:prstGeom prst="rect">
              <a:avLst/>
            </a:prstGeom>
            <a:noFill/>
            <a:ln w="9525">
              <a:solidFill>
                <a:schemeClr val="tx1"/>
              </a:solidFill>
              <a:miter lim="800000"/>
              <a:headEnd/>
              <a:tailEnd/>
            </a:ln>
            <a:effectLst/>
          </p:spPr>
          <p:txBody>
            <a:bodyPr>
              <a:spAutoFit/>
            </a:bodyPr>
            <a:lstStyle/>
            <a:p>
              <a:pPr algn="ctr">
                <a:spcBef>
                  <a:spcPct val="50000"/>
                </a:spcBef>
              </a:pPr>
              <a:r>
                <a:rPr lang="fr-FR" sz="1600" b="1">
                  <a:latin typeface="Times New Roman" pitchFamily="18" charset="0"/>
                </a:rPr>
                <a:t>dessiner</a:t>
              </a:r>
            </a:p>
          </p:txBody>
        </p:sp>
      </p:grpSp>
      <p:grpSp>
        <p:nvGrpSpPr>
          <p:cNvPr id="67595" name="Group 11"/>
          <p:cNvGrpSpPr>
            <a:grpSpLocks/>
          </p:cNvGrpSpPr>
          <p:nvPr/>
        </p:nvGrpSpPr>
        <p:grpSpPr bwMode="auto">
          <a:xfrm>
            <a:off x="3635375" y="4159250"/>
            <a:ext cx="2376488" cy="1277938"/>
            <a:chOff x="2290" y="2704"/>
            <a:chExt cx="1497" cy="805"/>
          </a:xfrm>
        </p:grpSpPr>
        <p:sp>
          <p:nvSpPr>
            <p:cNvPr id="67596" name="Text Box 12"/>
            <p:cNvSpPr txBox="1">
              <a:spLocks noChangeArrowheads="1"/>
            </p:cNvSpPr>
            <p:nvPr/>
          </p:nvSpPr>
          <p:spPr bwMode="auto">
            <a:xfrm>
              <a:off x="2290" y="2704"/>
              <a:ext cx="1497" cy="256"/>
            </a:xfrm>
            <a:prstGeom prst="rect">
              <a:avLst/>
            </a:prstGeom>
            <a:noFill/>
            <a:ln w="9525">
              <a:solidFill>
                <a:schemeClr val="tx1"/>
              </a:solidFill>
              <a:miter lim="800000"/>
              <a:headEnd/>
              <a:tailEnd/>
            </a:ln>
            <a:effectLst/>
          </p:spPr>
          <p:txBody>
            <a:bodyPr>
              <a:spAutoFit/>
            </a:bodyPr>
            <a:lstStyle/>
            <a:p>
              <a:pPr algn="ctr">
                <a:spcBef>
                  <a:spcPct val="50000"/>
                </a:spcBef>
              </a:pPr>
              <a:r>
                <a:rPr lang="fr-FR" sz="2000">
                  <a:latin typeface="Times New Roman" pitchFamily="18" charset="0"/>
                </a:rPr>
                <a:t>Ellipse</a:t>
              </a:r>
            </a:p>
          </p:txBody>
        </p:sp>
        <p:sp>
          <p:nvSpPr>
            <p:cNvPr id="67597" name="Text Box 13"/>
            <p:cNvSpPr txBox="1">
              <a:spLocks noChangeArrowheads="1"/>
            </p:cNvSpPr>
            <p:nvPr/>
          </p:nvSpPr>
          <p:spPr bwMode="auto">
            <a:xfrm>
              <a:off x="2290" y="2954"/>
              <a:ext cx="1497" cy="344"/>
            </a:xfrm>
            <a:prstGeom prst="rect">
              <a:avLst/>
            </a:prstGeom>
            <a:noFill/>
            <a:ln w="9525">
              <a:solidFill>
                <a:schemeClr val="tx1"/>
              </a:solidFill>
              <a:miter lim="800000"/>
              <a:headEnd/>
              <a:tailEnd/>
            </a:ln>
            <a:effectLst/>
          </p:spPr>
          <p:txBody>
            <a:bodyPr>
              <a:spAutoFit/>
            </a:bodyPr>
            <a:lstStyle/>
            <a:p>
              <a:pPr>
                <a:lnSpc>
                  <a:spcPct val="50000"/>
                </a:lnSpc>
                <a:spcBef>
                  <a:spcPct val="50000"/>
                </a:spcBef>
              </a:pPr>
              <a:endParaRPr lang="fr-FR" sz="1000">
                <a:latin typeface="Times New Roman" pitchFamily="18" charset="0"/>
              </a:endParaRPr>
            </a:p>
            <a:p>
              <a:pPr>
                <a:lnSpc>
                  <a:spcPct val="50000"/>
                </a:lnSpc>
                <a:spcBef>
                  <a:spcPct val="50000"/>
                </a:spcBef>
              </a:pPr>
              <a:endParaRPr lang="fr-FR" sz="1600">
                <a:latin typeface="Times New Roman" pitchFamily="18" charset="0"/>
              </a:endParaRPr>
            </a:p>
            <a:p>
              <a:pPr>
                <a:lnSpc>
                  <a:spcPct val="50000"/>
                </a:lnSpc>
                <a:spcBef>
                  <a:spcPct val="50000"/>
                </a:spcBef>
              </a:pPr>
              <a:endParaRPr lang="fr-FR" sz="800">
                <a:latin typeface="Times New Roman" pitchFamily="18" charset="0"/>
              </a:endParaRPr>
            </a:p>
          </p:txBody>
        </p:sp>
        <p:sp>
          <p:nvSpPr>
            <p:cNvPr id="67598" name="Text Box 14"/>
            <p:cNvSpPr txBox="1">
              <a:spLocks noChangeArrowheads="1"/>
            </p:cNvSpPr>
            <p:nvPr/>
          </p:nvSpPr>
          <p:spPr bwMode="auto">
            <a:xfrm>
              <a:off x="2290" y="3291"/>
              <a:ext cx="1497" cy="218"/>
            </a:xfrm>
            <a:prstGeom prst="rect">
              <a:avLst/>
            </a:prstGeom>
            <a:noFill/>
            <a:ln w="9525">
              <a:solidFill>
                <a:schemeClr val="tx1"/>
              </a:solidFill>
              <a:miter lim="800000"/>
              <a:headEnd/>
              <a:tailEnd/>
            </a:ln>
            <a:effectLst/>
          </p:spPr>
          <p:txBody>
            <a:bodyPr>
              <a:spAutoFit/>
            </a:bodyPr>
            <a:lstStyle/>
            <a:p>
              <a:pPr>
                <a:spcBef>
                  <a:spcPct val="50000"/>
                </a:spcBef>
              </a:pPr>
              <a:r>
                <a:rPr lang="fr-FR" sz="1600" b="1">
                  <a:latin typeface="Times New Roman" pitchFamily="18" charset="0"/>
                </a:rPr>
                <a:t>dessiner</a:t>
              </a:r>
            </a:p>
          </p:txBody>
        </p:sp>
      </p:grpSp>
      <p:grpSp>
        <p:nvGrpSpPr>
          <p:cNvPr id="67599" name="Group 15"/>
          <p:cNvGrpSpPr>
            <a:grpSpLocks/>
          </p:cNvGrpSpPr>
          <p:nvPr/>
        </p:nvGrpSpPr>
        <p:grpSpPr bwMode="auto">
          <a:xfrm>
            <a:off x="6353175" y="4156075"/>
            <a:ext cx="2376488" cy="1277938"/>
            <a:chOff x="4014" y="2750"/>
            <a:chExt cx="1497" cy="805"/>
          </a:xfrm>
        </p:grpSpPr>
        <p:sp>
          <p:nvSpPr>
            <p:cNvPr id="67600" name="Text Box 16"/>
            <p:cNvSpPr txBox="1">
              <a:spLocks noChangeArrowheads="1"/>
            </p:cNvSpPr>
            <p:nvPr/>
          </p:nvSpPr>
          <p:spPr bwMode="auto">
            <a:xfrm>
              <a:off x="4014" y="2750"/>
              <a:ext cx="1497" cy="256"/>
            </a:xfrm>
            <a:prstGeom prst="rect">
              <a:avLst/>
            </a:prstGeom>
            <a:noFill/>
            <a:ln w="9525">
              <a:solidFill>
                <a:schemeClr val="tx1"/>
              </a:solidFill>
              <a:miter lim="800000"/>
              <a:headEnd/>
              <a:tailEnd/>
            </a:ln>
            <a:effectLst/>
          </p:spPr>
          <p:txBody>
            <a:bodyPr>
              <a:spAutoFit/>
            </a:bodyPr>
            <a:lstStyle/>
            <a:p>
              <a:pPr algn="ctr">
                <a:spcBef>
                  <a:spcPct val="50000"/>
                </a:spcBef>
              </a:pPr>
              <a:r>
                <a:rPr lang="fr-FR" sz="2000">
                  <a:latin typeface="Times New Roman" pitchFamily="18" charset="0"/>
                </a:rPr>
                <a:t>Trait</a:t>
              </a:r>
            </a:p>
          </p:txBody>
        </p:sp>
        <p:sp>
          <p:nvSpPr>
            <p:cNvPr id="67601" name="Text Box 17"/>
            <p:cNvSpPr txBox="1">
              <a:spLocks noChangeArrowheads="1"/>
            </p:cNvSpPr>
            <p:nvPr/>
          </p:nvSpPr>
          <p:spPr bwMode="auto">
            <a:xfrm>
              <a:off x="4014" y="3000"/>
              <a:ext cx="1497" cy="344"/>
            </a:xfrm>
            <a:prstGeom prst="rect">
              <a:avLst/>
            </a:prstGeom>
            <a:noFill/>
            <a:ln w="9525">
              <a:solidFill>
                <a:schemeClr val="tx1"/>
              </a:solidFill>
              <a:miter lim="800000"/>
              <a:headEnd/>
              <a:tailEnd/>
            </a:ln>
            <a:effectLst/>
          </p:spPr>
          <p:txBody>
            <a:bodyPr>
              <a:spAutoFit/>
            </a:bodyPr>
            <a:lstStyle/>
            <a:p>
              <a:pPr>
                <a:lnSpc>
                  <a:spcPct val="50000"/>
                </a:lnSpc>
                <a:spcBef>
                  <a:spcPct val="50000"/>
                </a:spcBef>
              </a:pPr>
              <a:endParaRPr lang="fr-FR" sz="1000">
                <a:latin typeface="Times New Roman" pitchFamily="18" charset="0"/>
              </a:endParaRPr>
            </a:p>
            <a:p>
              <a:pPr>
                <a:lnSpc>
                  <a:spcPct val="50000"/>
                </a:lnSpc>
                <a:spcBef>
                  <a:spcPct val="50000"/>
                </a:spcBef>
              </a:pPr>
              <a:endParaRPr lang="fr-FR" sz="1600">
                <a:latin typeface="Times New Roman" pitchFamily="18" charset="0"/>
              </a:endParaRPr>
            </a:p>
            <a:p>
              <a:pPr>
                <a:lnSpc>
                  <a:spcPct val="50000"/>
                </a:lnSpc>
                <a:spcBef>
                  <a:spcPct val="50000"/>
                </a:spcBef>
              </a:pPr>
              <a:endParaRPr lang="fr-FR" sz="800">
                <a:latin typeface="Times New Roman" pitchFamily="18" charset="0"/>
              </a:endParaRPr>
            </a:p>
          </p:txBody>
        </p:sp>
        <p:sp>
          <p:nvSpPr>
            <p:cNvPr id="67602" name="Text Box 18"/>
            <p:cNvSpPr txBox="1">
              <a:spLocks noChangeArrowheads="1"/>
            </p:cNvSpPr>
            <p:nvPr/>
          </p:nvSpPr>
          <p:spPr bwMode="auto">
            <a:xfrm>
              <a:off x="4014" y="3337"/>
              <a:ext cx="1497" cy="218"/>
            </a:xfrm>
            <a:prstGeom prst="rect">
              <a:avLst/>
            </a:prstGeom>
            <a:noFill/>
            <a:ln w="9525">
              <a:solidFill>
                <a:schemeClr val="tx1"/>
              </a:solidFill>
              <a:miter lim="800000"/>
              <a:headEnd/>
              <a:tailEnd/>
            </a:ln>
            <a:effectLst/>
          </p:spPr>
          <p:txBody>
            <a:bodyPr>
              <a:spAutoFit/>
            </a:bodyPr>
            <a:lstStyle/>
            <a:p>
              <a:pPr>
                <a:spcBef>
                  <a:spcPct val="50000"/>
                </a:spcBef>
              </a:pPr>
              <a:r>
                <a:rPr lang="fr-FR" sz="1600" b="1">
                  <a:latin typeface="Times New Roman" pitchFamily="18" charset="0"/>
                </a:rPr>
                <a:t>dessiner</a:t>
              </a:r>
            </a:p>
          </p:txBody>
        </p:sp>
      </p:grpSp>
      <p:sp>
        <p:nvSpPr>
          <p:cNvPr id="67603" name="AutoShape 19"/>
          <p:cNvSpPr>
            <a:spLocks noChangeArrowheads="1"/>
          </p:cNvSpPr>
          <p:nvPr/>
        </p:nvSpPr>
        <p:spPr bwMode="auto">
          <a:xfrm>
            <a:off x="4427538" y="2924175"/>
            <a:ext cx="288925" cy="217488"/>
          </a:xfrm>
          <a:prstGeom prst="triangle">
            <a:avLst>
              <a:gd name="adj" fmla="val 50000"/>
            </a:avLst>
          </a:prstGeom>
          <a:noFill/>
          <a:ln w="9525">
            <a:solidFill>
              <a:schemeClr val="tx1"/>
            </a:solidFill>
            <a:miter lim="800000"/>
            <a:headEnd/>
            <a:tailEnd/>
          </a:ln>
          <a:effectLst/>
        </p:spPr>
        <p:txBody>
          <a:bodyPr wrap="none" anchor="ctr"/>
          <a:lstStyle/>
          <a:p>
            <a:endParaRPr lang="fr-FR"/>
          </a:p>
        </p:txBody>
      </p:sp>
      <p:sp>
        <p:nvSpPr>
          <p:cNvPr id="67604" name="Line 20"/>
          <p:cNvSpPr>
            <a:spLocks noChangeShapeType="1"/>
          </p:cNvSpPr>
          <p:nvPr/>
        </p:nvSpPr>
        <p:spPr bwMode="auto">
          <a:xfrm>
            <a:off x="4572000" y="3141663"/>
            <a:ext cx="0" cy="935037"/>
          </a:xfrm>
          <a:prstGeom prst="line">
            <a:avLst/>
          </a:prstGeom>
          <a:noFill/>
          <a:ln w="9525">
            <a:solidFill>
              <a:schemeClr val="tx1"/>
            </a:solidFill>
            <a:round/>
            <a:headEnd/>
            <a:tailEnd/>
          </a:ln>
          <a:effectLst/>
        </p:spPr>
        <p:txBody>
          <a:bodyPr/>
          <a:lstStyle/>
          <a:p>
            <a:endParaRPr lang="fr-FR"/>
          </a:p>
        </p:txBody>
      </p:sp>
      <p:sp>
        <p:nvSpPr>
          <p:cNvPr id="67605" name="Line 21"/>
          <p:cNvSpPr>
            <a:spLocks noChangeShapeType="1"/>
          </p:cNvSpPr>
          <p:nvPr/>
        </p:nvSpPr>
        <p:spPr bwMode="auto">
          <a:xfrm>
            <a:off x="2484438" y="3789363"/>
            <a:ext cx="4895850" cy="0"/>
          </a:xfrm>
          <a:prstGeom prst="line">
            <a:avLst/>
          </a:prstGeom>
          <a:noFill/>
          <a:ln w="9525">
            <a:solidFill>
              <a:schemeClr val="tx1"/>
            </a:solidFill>
            <a:round/>
            <a:headEnd/>
            <a:tailEnd/>
          </a:ln>
          <a:effectLst/>
        </p:spPr>
        <p:txBody>
          <a:bodyPr/>
          <a:lstStyle/>
          <a:p>
            <a:endParaRPr lang="fr-FR"/>
          </a:p>
        </p:txBody>
      </p:sp>
      <p:sp>
        <p:nvSpPr>
          <p:cNvPr id="67606" name="Line 22"/>
          <p:cNvSpPr>
            <a:spLocks noChangeShapeType="1"/>
          </p:cNvSpPr>
          <p:nvPr/>
        </p:nvSpPr>
        <p:spPr bwMode="auto">
          <a:xfrm>
            <a:off x="2484438" y="3789363"/>
            <a:ext cx="0" cy="360362"/>
          </a:xfrm>
          <a:prstGeom prst="line">
            <a:avLst/>
          </a:prstGeom>
          <a:noFill/>
          <a:ln w="9525">
            <a:solidFill>
              <a:schemeClr val="tx1"/>
            </a:solidFill>
            <a:round/>
            <a:headEnd/>
            <a:tailEnd/>
          </a:ln>
          <a:effectLst/>
        </p:spPr>
        <p:txBody>
          <a:bodyPr/>
          <a:lstStyle/>
          <a:p>
            <a:endParaRPr lang="fr-FR"/>
          </a:p>
        </p:txBody>
      </p:sp>
      <p:sp>
        <p:nvSpPr>
          <p:cNvPr id="67607" name="Line 23"/>
          <p:cNvSpPr>
            <a:spLocks noChangeShapeType="1"/>
          </p:cNvSpPr>
          <p:nvPr/>
        </p:nvSpPr>
        <p:spPr bwMode="auto">
          <a:xfrm>
            <a:off x="7380288" y="3789363"/>
            <a:ext cx="0" cy="360362"/>
          </a:xfrm>
          <a:prstGeom prst="line">
            <a:avLst/>
          </a:prstGeom>
          <a:noFill/>
          <a:ln w="9525">
            <a:solidFill>
              <a:schemeClr val="tx1"/>
            </a:solidFill>
            <a:round/>
            <a:headEnd/>
            <a:tailEnd/>
          </a:ln>
          <a:effectLst/>
        </p:spPr>
        <p:txBody>
          <a:bodyPr/>
          <a:lstStyle/>
          <a:p>
            <a:endParaRPr lang="fr-FR"/>
          </a:p>
        </p:txBody>
      </p:sp>
    </p:spTree>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endParaRPr lang="fr-FR"/>
          </a:p>
        </p:txBody>
      </p:sp>
      <p:sp>
        <p:nvSpPr>
          <p:cNvPr id="76803" name="Rectangle 3"/>
          <p:cNvSpPr>
            <a:spLocks noGrp="1" noChangeArrowheads="1"/>
          </p:cNvSpPr>
          <p:nvPr>
            <p:ph sz="quarter" idx="1"/>
          </p:nvPr>
        </p:nvSpPr>
        <p:spPr/>
        <p:txBody>
          <a:bodyPr/>
          <a:lstStyle/>
          <a:p>
            <a:pPr>
              <a:lnSpc>
                <a:spcPct val="90000"/>
              </a:lnSpc>
            </a:pPr>
            <a:r>
              <a:rPr lang="fr-FR" sz="2800"/>
              <a:t>Méthode abstraite: fonction non implémentée devant être surchargée par toute sous-classe non abstraite.</a:t>
            </a:r>
          </a:p>
          <a:p>
            <a:pPr>
              <a:lnSpc>
                <a:spcPct val="90000"/>
              </a:lnSpc>
            </a:pPr>
            <a:r>
              <a:rPr lang="fr-FR" sz="2800"/>
              <a:t>Vocabulaire: méthode virtuelle, méthode virtuelle pure (abstraite)</a:t>
            </a:r>
          </a:p>
          <a:p>
            <a:pPr>
              <a:lnSpc>
                <a:spcPct val="90000"/>
              </a:lnSpc>
            </a:pPr>
            <a:r>
              <a:rPr lang="fr-FR" sz="2800"/>
              <a:t>En C++, une classe abstraite est une classe contenant au moins une méthode virtuelle pure (méthode abstraite);</a:t>
            </a:r>
          </a:p>
          <a:p>
            <a:pPr>
              <a:lnSpc>
                <a:spcPct val="90000"/>
              </a:lnSpc>
            </a:pPr>
            <a:r>
              <a:rPr lang="fr-FR" sz="2800"/>
              <a:t>En Java, C#, la classe est déclarée abstraite:</a:t>
            </a:r>
          </a:p>
          <a:p>
            <a:pPr lvl="1">
              <a:lnSpc>
                <a:spcPct val="90000"/>
              </a:lnSpc>
            </a:pPr>
            <a:r>
              <a:rPr lang="fr-FR" sz="2400" b="1"/>
              <a:t>abstract</a:t>
            </a:r>
            <a:r>
              <a:rPr lang="fr-FR" sz="2400"/>
              <a:t> class C {…}</a:t>
            </a:r>
          </a:p>
        </p:txBody>
      </p:sp>
    </p:spTree>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endParaRPr lang="fr-FR"/>
          </a:p>
        </p:txBody>
      </p:sp>
      <p:sp>
        <p:nvSpPr>
          <p:cNvPr id="77827" name="Rectangle 3"/>
          <p:cNvSpPr>
            <a:spLocks noGrp="1" noChangeArrowheads="1"/>
          </p:cNvSpPr>
          <p:nvPr>
            <p:ph sz="quarter" idx="1"/>
          </p:nvPr>
        </p:nvSpPr>
        <p:spPr/>
        <p:txBody>
          <a:bodyPr/>
          <a:lstStyle/>
          <a:p>
            <a:pPr>
              <a:lnSpc>
                <a:spcPct val="80000"/>
              </a:lnSpc>
            </a:pPr>
            <a:r>
              <a:rPr lang="fr-FR" sz="1600"/>
              <a:t>Quelques points concernant les membres virtuelss:</a:t>
            </a:r>
          </a:p>
          <a:p>
            <a:pPr>
              <a:lnSpc>
                <a:spcPct val="80000"/>
              </a:lnSpc>
            </a:pPr>
            <a:r>
              <a:rPr lang="fr-FR" sz="1600"/>
              <a:t>Les méthodes ne sont pas les seules à pouvoir redéfinies ou masquées. Cela est possible avec n’importe quel membre d’une classe, possédant une implémentation (méthodes, propriétés C#)</a:t>
            </a:r>
          </a:p>
          <a:p>
            <a:pPr>
              <a:lnSpc>
                <a:spcPct val="80000"/>
              </a:lnSpc>
            </a:pPr>
            <a:r>
              <a:rPr lang="fr-FR" sz="1600"/>
              <a:t>Les champs ne peuvent pas être déclaré virtuels. Toutefois il est possible (en C#) de masquer une version de base d’un champ en déclarant un champ du même nom dans une classe dérivée.  L’accès à la version de base depuis la classe dérivée est possible avec la syntaxe base.&lt;nom_champ&gt;. En fait dans ces conditions il serait plus simple de déclarer les champs </a:t>
            </a:r>
            <a:r>
              <a:rPr lang="fr-FR" sz="1600" i="1"/>
              <a:t>private.</a:t>
            </a:r>
          </a:p>
          <a:p>
            <a:pPr>
              <a:lnSpc>
                <a:spcPct val="80000"/>
              </a:lnSpc>
            </a:pPr>
            <a:r>
              <a:rPr lang="fr-FR" sz="1600"/>
              <a:t>Les méthodes et autres éléments statiques ne peuvent pas être déclarés virtuels mais il peuvent être masqués. </a:t>
            </a:r>
          </a:p>
          <a:p>
            <a:pPr>
              <a:lnSpc>
                <a:spcPct val="80000"/>
              </a:lnSpc>
            </a:pPr>
            <a:r>
              <a:rPr lang="fr-FR" sz="1600"/>
              <a:t>Ce n’est pas parce que une méthode a été virtuelle qu’elle doit être redéfinie. En général à la rencontre d’un appel à une méthode virtuelle, le compilateur recherche la définition de la méthode d’abord dans la classe concernée; si la méthode n’est pas définie ou redéfinie dans cette classe le compilateur recherche la version dans la classe de base suivante et ainsi de suite en remontant la hiérarchie. Ce processus intervient au moment de la compilation lorsque le compilateur construit la vtable pour chaque classe. Cela n’a donc aucun impact sur les performances à l’exécution.</a:t>
            </a:r>
          </a:p>
        </p:txBody>
      </p:sp>
    </p:spTree>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fr-FR"/>
              <a:t>Classes abstraites</a:t>
            </a:r>
          </a:p>
        </p:txBody>
      </p:sp>
      <p:sp>
        <p:nvSpPr>
          <p:cNvPr id="78851" name="Rectangle 3"/>
          <p:cNvSpPr>
            <a:spLocks noGrp="1" noChangeArrowheads="1"/>
          </p:cNvSpPr>
          <p:nvPr>
            <p:ph sz="quarter" idx="1"/>
          </p:nvPr>
        </p:nvSpPr>
        <p:spPr/>
        <p:txBody>
          <a:bodyPr/>
          <a:lstStyle/>
          <a:p>
            <a:pPr>
              <a:lnSpc>
                <a:spcPct val="90000"/>
              </a:lnSpc>
            </a:pPr>
            <a:r>
              <a:rPr lang="fr-FR"/>
              <a:t>Intérêt:</a:t>
            </a:r>
          </a:p>
          <a:p>
            <a:pPr>
              <a:lnSpc>
                <a:spcPct val="90000"/>
              </a:lnSpc>
            </a:pPr>
            <a:r>
              <a:rPr lang="fr-FR"/>
              <a:t>Permettent souvent une meilleure conception de hiérarchie des classes (reflétant plus précisément ce que l’on essaie de modéliser)</a:t>
            </a:r>
          </a:p>
          <a:p>
            <a:pPr>
              <a:lnSpc>
                <a:spcPct val="90000"/>
              </a:lnSpc>
            </a:pPr>
            <a:r>
              <a:rPr lang="fr-FR"/>
              <a:t>Permettent une meilleure localisation des erreurs d’exécution</a:t>
            </a:r>
          </a:p>
          <a:p>
            <a:pPr>
              <a:lnSpc>
                <a:spcPct val="90000"/>
              </a:lnSpc>
            </a:pPr>
            <a:r>
              <a:rPr lang="fr-FR"/>
              <a:t>Les classes abstraites ont un caractère général et donc souvent réutilisable.</a:t>
            </a:r>
          </a:p>
        </p:txBody>
      </p:sp>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fr-FR"/>
              <a:t>Classe Générique</a:t>
            </a:r>
          </a:p>
        </p:txBody>
      </p:sp>
      <p:sp>
        <p:nvSpPr>
          <p:cNvPr id="68611" name="Rectangle 3"/>
          <p:cNvSpPr>
            <a:spLocks noGrp="1" noChangeArrowheads="1"/>
          </p:cNvSpPr>
          <p:nvPr>
            <p:ph sz="quarter" idx="1"/>
          </p:nvPr>
        </p:nvSpPr>
        <p:spPr/>
        <p:txBody>
          <a:bodyPr/>
          <a:lstStyle/>
          <a:p>
            <a:endParaRPr lang="fr-FR"/>
          </a:p>
        </p:txBody>
      </p:sp>
    </p:spTree>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228600"/>
            <a:ext cx="8229600" cy="896938"/>
          </a:xfrm>
        </p:spPr>
        <p:txBody>
          <a:bodyPr/>
          <a:lstStyle/>
          <a:p>
            <a:r>
              <a:rPr lang="fr-FR" sz="3200" b="1">
                <a:latin typeface="Times New Roman" pitchFamily="18" charset="0"/>
              </a:rPr>
              <a:t>Polymorphisme</a:t>
            </a:r>
          </a:p>
        </p:txBody>
      </p:sp>
      <p:sp>
        <p:nvSpPr>
          <p:cNvPr id="69635" name="Rectangle 3"/>
          <p:cNvSpPr>
            <a:spLocks noGrp="1" noChangeArrowheads="1"/>
          </p:cNvSpPr>
          <p:nvPr>
            <p:ph sz="quarter" idx="1"/>
          </p:nvPr>
        </p:nvSpPr>
        <p:spPr>
          <a:xfrm>
            <a:off x="457200" y="1268413"/>
            <a:ext cx="8229600" cy="5040312"/>
          </a:xfrm>
        </p:spPr>
        <p:txBody>
          <a:bodyPr/>
          <a:lstStyle/>
          <a:p>
            <a:r>
              <a:rPr lang="fr-FR">
                <a:latin typeface="Times New Roman" pitchFamily="18" charset="0"/>
              </a:rPr>
              <a:t>Une référence à une superclasse C peut (légitimement) pointer sur une instance de n’importe quel descendant (direct ou indirect) de C.</a:t>
            </a:r>
          </a:p>
          <a:p>
            <a:pPr>
              <a:buFontTx/>
              <a:buNone/>
            </a:pPr>
            <a:endParaRPr lang="fr-FR">
              <a:latin typeface="Times New Roman" pitchFamily="18" charset="0"/>
            </a:endParaRPr>
          </a:p>
          <a:p>
            <a:r>
              <a:rPr lang="fr-FR">
                <a:latin typeface="Times New Roman" pitchFamily="18" charset="0"/>
              </a:rPr>
              <a:t>Un tableau de références sur C peut contenir des instances de n’importe quel descendant de C.</a:t>
            </a:r>
          </a:p>
          <a:p>
            <a:endParaRPr lang="fr-FR">
              <a:latin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fr-FR">
                <a:latin typeface="Times New Roman" pitchFamily="18" charset="0"/>
              </a:rPr>
              <a:t>Caractéristiques de L’OO</a:t>
            </a:r>
          </a:p>
        </p:txBody>
      </p:sp>
      <p:sp>
        <p:nvSpPr>
          <p:cNvPr id="11267" name="Rectangle 3"/>
          <p:cNvSpPr>
            <a:spLocks noGrp="1" noChangeArrowheads="1"/>
          </p:cNvSpPr>
          <p:nvPr>
            <p:ph sz="quarter" idx="1"/>
          </p:nvPr>
        </p:nvSpPr>
        <p:spPr>
          <a:xfrm>
            <a:off x="457200" y="1484313"/>
            <a:ext cx="8229600" cy="4897437"/>
          </a:xfrm>
        </p:spPr>
        <p:txBody>
          <a:bodyPr>
            <a:normAutofit lnSpcReduction="10000"/>
          </a:bodyPr>
          <a:lstStyle/>
          <a:p>
            <a:pPr>
              <a:lnSpc>
                <a:spcPct val="80000"/>
              </a:lnSpc>
              <a:buFontTx/>
              <a:buNone/>
            </a:pPr>
            <a:r>
              <a:rPr lang="fr-FR" sz="2400" b="1">
                <a:latin typeface="Times New Roman" pitchFamily="18" charset="0"/>
              </a:rPr>
              <a:t>L’héritage</a:t>
            </a:r>
            <a:r>
              <a:rPr lang="fr-FR" sz="2400">
                <a:latin typeface="Times New Roman" pitchFamily="18" charset="0"/>
              </a:rPr>
              <a:t>  : </a:t>
            </a:r>
          </a:p>
          <a:p>
            <a:pPr>
              <a:lnSpc>
                <a:spcPct val="80000"/>
              </a:lnSpc>
              <a:buFontTx/>
              <a:buNone/>
            </a:pPr>
            <a:endParaRPr lang="fr-FR" sz="2400">
              <a:latin typeface="Times New Roman" pitchFamily="18" charset="0"/>
            </a:endParaRPr>
          </a:p>
          <a:p>
            <a:pPr>
              <a:lnSpc>
                <a:spcPct val="80000"/>
              </a:lnSpc>
            </a:pPr>
            <a:r>
              <a:rPr lang="fr-FR" sz="2400">
                <a:latin typeface="Times New Roman" pitchFamily="18" charset="0"/>
              </a:rPr>
              <a:t>Partage des attributs et des opérations entre les classes s’appuyant sur une relation hiérarchique.</a:t>
            </a:r>
          </a:p>
          <a:p>
            <a:pPr>
              <a:lnSpc>
                <a:spcPct val="80000"/>
              </a:lnSpc>
            </a:pPr>
            <a:endParaRPr lang="fr-FR" sz="2400">
              <a:latin typeface="Times New Roman" pitchFamily="18" charset="0"/>
            </a:endParaRPr>
          </a:p>
          <a:p>
            <a:pPr>
              <a:lnSpc>
                <a:spcPct val="80000"/>
              </a:lnSpc>
            </a:pPr>
            <a:r>
              <a:rPr lang="fr-FR" sz="2400">
                <a:latin typeface="Times New Roman" pitchFamily="18" charset="0"/>
              </a:rPr>
              <a:t> Une classe peut être définie à grands traits (super-classe) et ensuite affinées dans des sous-classes de plus en plus fines. Chaque sous incorpore ou hérite toutes les propriétés de sa super-classe et y ajoute ses propres propriétés.</a:t>
            </a:r>
          </a:p>
          <a:p>
            <a:pPr>
              <a:lnSpc>
                <a:spcPct val="80000"/>
              </a:lnSpc>
              <a:buFontTx/>
              <a:buNone/>
            </a:pPr>
            <a:endParaRPr lang="fr-FR" sz="2400">
              <a:latin typeface="Times New Roman" pitchFamily="18" charset="0"/>
            </a:endParaRPr>
          </a:p>
          <a:p>
            <a:pPr>
              <a:lnSpc>
                <a:spcPct val="80000"/>
              </a:lnSpc>
            </a:pPr>
            <a:r>
              <a:rPr lang="fr-FR" sz="2400">
                <a:latin typeface="Times New Roman" pitchFamily="18" charset="0"/>
              </a:rPr>
              <a:t>La possibilité de factoriser des propriétés communes à plusieurs classes dans une super-classe commune et d’hériter les propriétés de la super-classe peut réduire de façon significative les répétitions dans la conception et dans les programmes.</a:t>
            </a:r>
          </a:p>
        </p:txBody>
      </p:sp>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228600"/>
            <a:ext cx="8229600" cy="896938"/>
          </a:xfrm>
        </p:spPr>
        <p:txBody>
          <a:bodyPr/>
          <a:lstStyle/>
          <a:p>
            <a:r>
              <a:rPr lang="fr-FR" sz="3200" b="1">
                <a:latin typeface="Times New Roman" pitchFamily="18" charset="0"/>
              </a:rPr>
              <a:t>Polymorphisme</a:t>
            </a:r>
          </a:p>
        </p:txBody>
      </p:sp>
      <p:sp>
        <p:nvSpPr>
          <p:cNvPr id="70659" name="Rectangle 3"/>
          <p:cNvSpPr>
            <a:spLocks noGrp="1" noChangeArrowheads="1"/>
          </p:cNvSpPr>
          <p:nvPr>
            <p:ph sz="quarter" idx="1"/>
          </p:nvPr>
        </p:nvSpPr>
        <p:spPr>
          <a:xfrm>
            <a:off x="457200" y="1268413"/>
            <a:ext cx="8229600" cy="5040312"/>
          </a:xfrm>
        </p:spPr>
        <p:txBody>
          <a:bodyPr/>
          <a:lstStyle/>
          <a:p>
            <a:r>
              <a:rPr lang="fr-FR">
                <a:latin typeface="Times New Roman" pitchFamily="18" charset="0"/>
              </a:rPr>
              <a:t>Question: </a:t>
            </a:r>
          </a:p>
          <a:p>
            <a:pPr lvl="1"/>
            <a:r>
              <a:rPr lang="fr-FR"/>
              <a:t>Soit une méthode m de la superclasse C, redéfinie dans les sous-classes C</a:t>
            </a:r>
            <a:r>
              <a:rPr lang="fr-FR" baseline="-25000"/>
              <a:t>1</a:t>
            </a:r>
            <a:r>
              <a:rPr lang="fr-FR"/>
              <a:t>, …C</a:t>
            </a:r>
            <a:r>
              <a:rPr lang="fr-FR" baseline="-25000"/>
              <a:t>n </a:t>
            </a:r>
            <a:r>
              <a:rPr lang="fr-FR"/>
              <a:t>de C;</a:t>
            </a:r>
          </a:p>
          <a:p>
            <a:pPr lvl="1"/>
            <a:r>
              <a:rPr lang="fr-FR"/>
              <a:t>Soit refc (refc: C) une référence à une instance quelconque de C ou d’un descendant C</a:t>
            </a:r>
            <a:r>
              <a:rPr lang="fr-FR" baseline="-25000"/>
              <a:t>i</a:t>
            </a:r>
            <a:r>
              <a:rPr lang="fr-FR"/>
              <a:t> de C;</a:t>
            </a:r>
          </a:p>
          <a:p>
            <a:pPr lvl="1"/>
            <a:r>
              <a:rPr lang="fr-FR"/>
              <a:t>Soit le message : refc.m(). </a:t>
            </a:r>
            <a:r>
              <a:rPr lang="fr-FR">
                <a:solidFill>
                  <a:schemeClr val="hlink"/>
                </a:solidFill>
              </a:rPr>
              <a:t>Quelle version de m doit être appelée étant donnée que refc peut référencer un C ou un C</a:t>
            </a:r>
            <a:r>
              <a:rPr lang="fr-FR" baseline="-25000">
                <a:solidFill>
                  <a:schemeClr val="hlink"/>
                </a:solidFill>
              </a:rPr>
              <a:t>i</a:t>
            </a:r>
            <a:r>
              <a:rPr lang="fr-FR">
                <a:solidFill>
                  <a:schemeClr val="hlink"/>
                </a:solidFill>
              </a:rPr>
              <a:t>  ?</a:t>
            </a:r>
          </a:p>
          <a:p>
            <a:pPr lvl="1">
              <a:buFontTx/>
              <a:buNone/>
            </a:pPr>
            <a:endParaRPr lang="fr-FR"/>
          </a:p>
        </p:txBody>
      </p:sp>
    </p:spTree>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457200" y="228600"/>
            <a:ext cx="8229600" cy="896938"/>
          </a:xfrm>
        </p:spPr>
        <p:txBody>
          <a:bodyPr/>
          <a:lstStyle/>
          <a:p>
            <a:r>
              <a:rPr lang="fr-FR" sz="3200" b="1">
                <a:latin typeface="Times New Roman" pitchFamily="18" charset="0"/>
              </a:rPr>
              <a:t>Polymorphisme</a:t>
            </a:r>
          </a:p>
        </p:txBody>
      </p:sp>
      <p:sp>
        <p:nvSpPr>
          <p:cNvPr id="71683" name="Rectangle 3"/>
          <p:cNvSpPr>
            <a:spLocks noGrp="1" noChangeArrowheads="1"/>
          </p:cNvSpPr>
          <p:nvPr>
            <p:ph sz="quarter" idx="1"/>
          </p:nvPr>
        </p:nvSpPr>
        <p:spPr>
          <a:xfrm>
            <a:off x="457200" y="1268413"/>
            <a:ext cx="8229600" cy="5040312"/>
          </a:xfrm>
        </p:spPr>
        <p:txBody>
          <a:bodyPr/>
          <a:lstStyle/>
          <a:p>
            <a:pPr>
              <a:lnSpc>
                <a:spcPct val="90000"/>
              </a:lnSpc>
            </a:pPr>
            <a:r>
              <a:rPr lang="fr-FR">
                <a:latin typeface="Times New Roman" pitchFamily="18" charset="0"/>
              </a:rPr>
              <a:t>Question: </a:t>
            </a:r>
          </a:p>
          <a:p>
            <a:pPr lvl="1">
              <a:lnSpc>
                <a:spcPct val="90000"/>
              </a:lnSpc>
              <a:buFontTx/>
              <a:buNone/>
            </a:pPr>
            <a:r>
              <a:rPr lang="fr-FR"/>
              <a:t>Soit le message : refc.m(). </a:t>
            </a:r>
            <a:r>
              <a:rPr lang="fr-FR">
                <a:solidFill>
                  <a:schemeClr val="hlink"/>
                </a:solidFill>
              </a:rPr>
              <a:t>Quelle version de m doit être appelée étant donnée que refc peut référencer un C ou un C</a:t>
            </a:r>
            <a:r>
              <a:rPr lang="fr-FR" baseline="-25000">
                <a:solidFill>
                  <a:schemeClr val="hlink"/>
                </a:solidFill>
              </a:rPr>
              <a:t>i</a:t>
            </a:r>
            <a:r>
              <a:rPr lang="fr-FR">
                <a:solidFill>
                  <a:schemeClr val="hlink"/>
                </a:solidFill>
              </a:rPr>
              <a:t>  ?</a:t>
            </a:r>
          </a:p>
          <a:p>
            <a:pPr>
              <a:lnSpc>
                <a:spcPct val="90000"/>
              </a:lnSpc>
            </a:pPr>
            <a:r>
              <a:rPr lang="fr-FR"/>
              <a:t>Réponses:</a:t>
            </a:r>
          </a:p>
          <a:p>
            <a:pPr lvl="1">
              <a:lnSpc>
                <a:spcPct val="90000"/>
              </a:lnSpc>
            </a:pPr>
            <a:r>
              <a:rPr lang="fr-FR"/>
              <a:t>Si l’on se base sur le type de la référence (C), C.m() sera évoquée;</a:t>
            </a:r>
          </a:p>
          <a:p>
            <a:pPr lvl="1">
              <a:lnSpc>
                <a:spcPct val="90000"/>
              </a:lnSpc>
            </a:pPr>
            <a:r>
              <a:rPr lang="fr-FR"/>
              <a:t>Si l’on se base sur le contenu de l’objet référencé, sot Cj la classe de cet objet, alors la méthode Cj.m() sera évoquée. </a:t>
            </a:r>
            <a:r>
              <a:rPr lang="fr-FR">
                <a:sym typeface="Wingdings" pitchFamily="2" charset="2"/>
              </a:rPr>
              <a:t>Polymorphisme</a:t>
            </a:r>
            <a:endParaRPr lang="fr-FR"/>
          </a:p>
          <a:p>
            <a:pPr lvl="1">
              <a:lnSpc>
                <a:spcPct val="90000"/>
              </a:lnSpc>
              <a:buFontTx/>
              <a:buNone/>
            </a:pPr>
            <a:endParaRPr lang="fr-FR"/>
          </a:p>
        </p:txBody>
      </p:sp>
    </p:spTree>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228600"/>
            <a:ext cx="8229600" cy="896938"/>
          </a:xfrm>
        </p:spPr>
        <p:txBody>
          <a:bodyPr/>
          <a:lstStyle/>
          <a:p>
            <a:r>
              <a:rPr lang="fr-FR" sz="3200" b="1">
                <a:latin typeface="Times New Roman" pitchFamily="18" charset="0"/>
              </a:rPr>
              <a:t>Polymorphisme</a:t>
            </a:r>
          </a:p>
        </p:txBody>
      </p:sp>
      <p:sp>
        <p:nvSpPr>
          <p:cNvPr id="72707" name="Rectangle 3"/>
          <p:cNvSpPr>
            <a:spLocks noGrp="1" noChangeArrowheads="1"/>
          </p:cNvSpPr>
          <p:nvPr>
            <p:ph sz="quarter" idx="1"/>
          </p:nvPr>
        </p:nvSpPr>
        <p:spPr>
          <a:xfrm>
            <a:off x="457200" y="1268413"/>
            <a:ext cx="8229600" cy="5040312"/>
          </a:xfrm>
        </p:spPr>
        <p:txBody>
          <a:bodyPr/>
          <a:lstStyle/>
          <a:p>
            <a:pPr>
              <a:lnSpc>
                <a:spcPct val="90000"/>
              </a:lnSpc>
            </a:pPr>
            <a:r>
              <a:rPr lang="fr-FR">
                <a:latin typeface="Times New Roman" pitchFamily="18" charset="0"/>
              </a:rPr>
              <a:t>Définition: </a:t>
            </a:r>
            <a:r>
              <a:rPr lang="fr-FR" sz="2800">
                <a:latin typeface="Times New Roman" pitchFamily="18" charset="0"/>
              </a:rPr>
              <a:t>la possibilité qu’une variable soit utilisée pour référencer des objets de différents types et pour appeler automatiquement la version appropriée de la méthode de l’objet qu’elle référence</a:t>
            </a:r>
            <a:r>
              <a:rPr lang="fr-FR" sz="2400">
                <a:latin typeface="Times New Roman" pitchFamily="18" charset="0"/>
              </a:rPr>
              <a:t>.</a:t>
            </a:r>
          </a:p>
          <a:p>
            <a:pPr>
              <a:lnSpc>
                <a:spcPct val="90000"/>
              </a:lnSpc>
            </a:pPr>
            <a:endParaRPr lang="fr-FR" sz="2400">
              <a:latin typeface="Times New Roman" pitchFamily="18" charset="0"/>
            </a:endParaRPr>
          </a:p>
          <a:p>
            <a:pPr>
              <a:lnSpc>
                <a:spcPct val="90000"/>
              </a:lnSpc>
            </a:pPr>
            <a:r>
              <a:rPr lang="fr-FR">
                <a:latin typeface="Times New Roman" pitchFamily="18" charset="0"/>
              </a:rPr>
              <a:t>Avantages : </a:t>
            </a:r>
          </a:p>
          <a:p>
            <a:pPr lvl="1">
              <a:lnSpc>
                <a:spcPct val="90000"/>
              </a:lnSpc>
            </a:pPr>
            <a:r>
              <a:rPr lang="fr-FR">
                <a:latin typeface="Times New Roman" pitchFamily="18" charset="0"/>
              </a:rPr>
              <a:t>Possibilité de regrouper des objets d’une même hiérarchie dans une même structure (tableau, liste etc.) pour les traiter de façon uniforme.</a:t>
            </a:r>
          </a:p>
          <a:p>
            <a:pPr lvl="1">
              <a:lnSpc>
                <a:spcPct val="90000"/>
              </a:lnSpc>
            </a:pPr>
            <a:r>
              <a:rPr lang="fr-FR">
                <a:latin typeface="Times New Roman" pitchFamily="18" charset="0"/>
              </a:rPr>
              <a:t>Référencer un code nouveau </a:t>
            </a:r>
            <a:r>
              <a:rPr lang="fr-FR"/>
              <a:t>à partir d’un code ancien. </a:t>
            </a:r>
          </a:p>
        </p:txBody>
      </p:sp>
    </p:spTree>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228600"/>
            <a:ext cx="8229600" cy="896938"/>
          </a:xfrm>
        </p:spPr>
        <p:txBody>
          <a:bodyPr/>
          <a:lstStyle/>
          <a:p>
            <a:r>
              <a:rPr lang="fr-FR" sz="3200" b="1">
                <a:latin typeface="Times New Roman" pitchFamily="18" charset="0"/>
              </a:rPr>
              <a:t>Polymorphisme</a:t>
            </a:r>
          </a:p>
        </p:txBody>
      </p:sp>
      <p:sp>
        <p:nvSpPr>
          <p:cNvPr id="73731" name="Rectangle 3"/>
          <p:cNvSpPr>
            <a:spLocks noGrp="1" noChangeArrowheads="1"/>
          </p:cNvSpPr>
          <p:nvPr>
            <p:ph sz="quarter" idx="1"/>
          </p:nvPr>
        </p:nvSpPr>
        <p:spPr>
          <a:xfrm>
            <a:off x="468313" y="1268413"/>
            <a:ext cx="8229600" cy="5040312"/>
          </a:xfrm>
        </p:spPr>
        <p:txBody>
          <a:bodyPr/>
          <a:lstStyle/>
          <a:p>
            <a:pPr>
              <a:lnSpc>
                <a:spcPct val="90000"/>
              </a:lnSpc>
            </a:pPr>
            <a:r>
              <a:rPr lang="fr-FR" sz="2800"/>
              <a:t>Mise en Œuvre:</a:t>
            </a:r>
          </a:p>
          <a:p>
            <a:pPr lvl="1">
              <a:lnSpc>
                <a:spcPct val="90000"/>
              </a:lnSpc>
            </a:pPr>
            <a:r>
              <a:rPr lang="fr-FR" sz="2400"/>
              <a:t>Pour utiliser le polymorphisme sur une méthode m, il faut que m soit définie dans la superclasse et dans la sous-classe.</a:t>
            </a:r>
          </a:p>
          <a:p>
            <a:pPr lvl="1">
              <a:lnSpc>
                <a:spcPct val="90000"/>
              </a:lnSpc>
            </a:pPr>
            <a:r>
              <a:rPr lang="fr-FR" sz="2400"/>
              <a:t>Approche Java: mise en œuvre automatique du polymorphisme (toute méthode est considérée comme virtuelle);</a:t>
            </a:r>
          </a:p>
          <a:p>
            <a:pPr lvl="1">
              <a:lnSpc>
                <a:spcPct val="90000"/>
              </a:lnSpc>
            </a:pPr>
            <a:r>
              <a:rPr lang="fr-FR" sz="2400"/>
              <a:t>Approche C++: la méthode concernée doit être déclarée virtuelle dans la superclasses et redéfinie dans les sous-classes qui nécessitent une redéfinition.</a:t>
            </a:r>
          </a:p>
          <a:p>
            <a:pPr lvl="1">
              <a:lnSpc>
                <a:spcPct val="90000"/>
              </a:lnSpc>
            </a:pPr>
            <a:r>
              <a:rPr lang="fr-FR" sz="2400"/>
              <a:t>Approche C#: la méthode doit être déclarée virtual (dans la superclasse) et override (dans la sous-classe)</a:t>
            </a:r>
          </a:p>
        </p:txBody>
      </p:sp>
    </p:spTree>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57200" y="228600"/>
            <a:ext cx="8229600" cy="896938"/>
          </a:xfrm>
        </p:spPr>
        <p:txBody>
          <a:bodyPr/>
          <a:lstStyle/>
          <a:p>
            <a:r>
              <a:rPr lang="fr-FR" sz="3200" b="1">
                <a:latin typeface="Times New Roman" pitchFamily="18" charset="0"/>
              </a:rPr>
              <a:t>Polymorphisme</a:t>
            </a:r>
          </a:p>
        </p:txBody>
      </p:sp>
      <p:sp>
        <p:nvSpPr>
          <p:cNvPr id="75779" name="Rectangle 3"/>
          <p:cNvSpPr>
            <a:spLocks noGrp="1" noChangeArrowheads="1"/>
          </p:cNvSpPr>
          <p:nvPr>
            <p:ph sz="quarter" idx="1"/>
          </p:nvPr>
        </p:nvSpPr>
        <p:spPr>
          <a:xfrm>
            <a:off x="468313" y="1268413"/>
            <a:ext cx="8229600" cy="5040312"/>
          </a:xfrm>
        </p:spPr>
        <p:txBody>
          <a:bodyPr/>
          <a:lstStyle/>
          <a:p>
            <a:r>
              <a:rPr lang="fr-FR">
                <a:latin typeface="Times New Roman" pitchFamily="18" charset="0"/>
              </a:rPr>
              <a:t>Quelques raisons contre la « virtualité automatique » des méthodes:</a:t>
            </a:r>
          </a:p>
          <a:p>
            <a:pPr>
              <a:buFontTx/>
              <a:buNone/>
            </a:pPr>
            <a:endParaRPr lang="fr-FR">
              <a:latin typeface="Times New Roman" pitchFamily="18" charset="0"/>
            </a:endParaRPr>
          </a:p>
          <a:p>
            <a:pPr lvl="1"/>
            <a:r>
              <a:rPr lang="fr-FR" sz="2400">
                <a:latin typeface="Times New Roman" pitchFamily="18" charset="0"/>
              </a:rPr>
              <a:t>Performance: pour une fonction non virtuelle, la définition de la méthode à utiliser est identifiable dès la compilation. Ainsi le compilateur peut améliorer les performances par exemple en faisant du inline (incorporation de code). Ceci est impossible pour une méthode virtuelle.</a:t>
            </a:r>
          </a:p>
          <a:p>
            <a:pPr lvl="1">
              <a:buFontTx/>
              <a:buNone/>
            </a:pPr>
            <a:endParaRPr lang="fr-FR" sz="2400">
              <a:latin typeface="Times New Roman" pitchFamily="18" charset="0"/>
            </a:endParaRPr>
          </a:p>
          <a:p>
            <a:pPr lvl="1"/>
            <a:r>
              <a:rPr lang="fr-FR" sz="2400">
                <a:latin typeface="Times New Roman" pitchFamily="18" charset="0"/>
              </a:rPr>
              <a:t>Certaines méthodes n’ont pas besoin d’être redefinies (ex.: méthodes internes) et n’ont pas à être déclarées virtuelles</a:t>
            </a:r>
            <a:r>
              <a:rPr lang="fr-FR">
                <a:latin typeface="Times New Roman" pitchFamily="18" charset="0"/>
              </a:rPr>
              <a:t>;</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fr-FR" sz="3200"/>
              <a:t>Approche traditionnelle vs Approche OO</a:t>
            </a:r>
          </a:p>
        </p:txBody>
      </p:sp>
      <p:sp>
        <p:nvSpPr>
          <p:cNvPr id="12291" name="Rectangle 3"/>
          <p:cNvSpPr>
            <a:spLocks noGrp="1" noChangeArrowheads="1"/>
          </p:cNvSpPr>
          <p:nvPr>
            <p:ph sz="quarter" idx="1"/>
          </p:nvPr>
        </p:nvSpPr>
        <p:spPr>
          <a:xfrm>
            <a:off x="457200" y="1341438"/>
            <a:ext cx="8229600" cy="4754562"/>
          </a:xfrm>
        </p:spPr>
        <p:txBody>
          <a:bodyPr/>
          <a:lstStyle/>
          <a:p>
            <a:pPr>
              <a:lnSpc>
                <a:spcPct val="90000"/>
              </a:lnSpc>
              <a:buFontTx/>
              <a:buNone/>
            </a:pPr>
            <a:r>
              <a:rPr lang="fr-FR" sz="2400"/>
              <a:t>Approche classique</a:t>
            </a:r>
          </a:p>
          <a:p>
            <a:pPr>
              <a:lnSpc>
                <a:spcPct val="90000"/>
              </a:lnSpc>
            </a:pPr>
            <a:r>
              <a:rPr lang="fr-FR" sz="2000"/>
              <a:t>orienté «fonctions » : spécification et décomposition des fonctionnalités du système (quoi faire). </a:t>
            </a:r>
          </a:p>
          <a:p>
            <a:pPr>
              <a:lnSpc>
                <a:spcPct val="90000"/>
              </a:lnSpc>
            </a:pPr>
            <a:r>
              <a:rPr lang="fr-FR" sz="2000"/>
              <a:t>Approche  « plus directe »  pour implémenter le but souhaité </a:t>
            </a:r>
          </a:p>
          <a:p>
            <a:pPr>
              <a:lnSpc>
                <a:spcPct val="90000"/>
              </a:lnSpc>
            </a:pPr>
            <a:r>
              <a:rPr lang="fr-FR" sz="2400"/>
              <a:t>Approche Objet</a:t>
            </a:r>
          </a:p>
          <a:p>
            <a:pPr>
              <a:lnSpc>
                <a:spcPct val="90000"/>
              </a:lnSpc>
            </a:pPr>
            <a:r>
              <a:rPr lang="fr-FR" sz="2000"/>
              <a:t>orienté «entités » : identification des objets du domaine d’application, puis identification des procédures applicables à ces objets</a:t>
            </a:r>
          </a:p>
          <a:p>
            <a:pPr>
              <a:lnSpc>
                <a:spcPct val="90000"/>
              </a:lnSpc>
            </a:pPr>
            <a:r>
              <a:rPr lang="fr-FR" sz="2400"/>
              <a:t>moins directe que l’approche classique,</a:t>
            </a:r>
          </a:p>
          <a:p>
            <a:pPr>
              <a:lnSpc>
                <a:spcPct val="90000"/>
              </a:lnSpc>
            </a:pPr>
            <a:r>
              <a:rPr lang="fr-FR" sz="2400"/>
              <a:t>résistent mieux aux changements car elle s’appuie sur la structure sous-jacente du domaine d’application lui-même plutôt que sur  les besoins fonctionnels liés à un seul problème.</a:t>
            </a:r>
            <a:r>
              <a:rPr lang="fr-FR" sz="2800"/>
              <a:t> </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4506" name="Group 170"/>
          <p:cNvGrpSpPr>
            <a:grpSpLocks/>
          </p:cNvGrpSpPr>
          <p:nvPr/>
        </p:nvGrpSpPr>
        <p:grpSpPr bwMode="auto">
          <a:xfrm>
            <a:off x="611188" y="1412875"/>
            <a:ext cx="2376487" cy="2016125"/>
            <a:chOff x="385" y="890"/>
            <a:chExt cx="1497" cy="1270"/>
          </a:xfrm>
        </p:grpSpPr>
        <p:grpSp>
          <p:nvGrpSpPr>
            <p:cNvPr id="14409" name="Group 73"/>
            <p:cNvGrpSpPr>
              <a:grpSpLocks/>
            </p:cNvGrpSpPr>
            <p:nvPr/>
          </p:nvGrpSpPr>
          <p:grpSpPr bwMode="auto">
            <a:xfrm>
              <a:off x="385" y="890"/>
              <a:ext cx="1316" cy="939"/>
              <a:chOff x="1777" y="3673"/>
              <a:chExt cx="2160" cy="900"/>
            </a:xfrm>
          </p:grpSpPr>
          <p:sp>
            <p:nvSpPr>
              <p:cNvPr id="14410" name="Line 74"/>
              <p:cNvSpPr>
                <a:spLocks noChangeShapeType="1"/>
              </p:cNvSpPr>
              <p:nvPr/>
            </p:nvSpPr>
            <p:spPr bwMode="auto">
              <a:xfrm flipH="1">
                <a:off x="2137" y="3673"/>
                <a:ext cx="540" cy="540"/>
              </a:xfrm>
              <a:prstGeom prst="line">
                <a:avLst/>
              </a:prstGeom>
              <a:noFill/>
              <a:ln w="38100">
                <a:solidFill>
                  <a:schemeClr val="tx1"/>
                </a:solidFill>
                <a:round/>
                <a:headEnd/>
                <a:tailEnd/>
              </a:ln>
            </p:spPr>
            <p:txBody>
              <a:bodyPr/>
              <a:lstStyle/>
              <a:p>
                <a:endParaRPr lang="fr-FR"/>
              </a:p>
            </p:txBody>
          </p:sp>
          <p:sp>
            <p:nvSpPr>
              <p:cNvPr id="14411" name="Line 75"/>
              <p:cNvSpPr>
                <a:spLocks noChangeShapeType="1"/>
              </p:cNvSpPr>
              <p:nvPr/>
            </p:nvSpPr>
            <p:spPr bwMode="auto">
              <a:xfrm>
                <a:off x="2677" y="3673"/>
                <a:ext cx="0" cy="540"/>
              </a:xfrm>
              <a:prstGeom prst="line">
                <a:avLst/>
              </a:prstGeom>
              <a:noFill/>
              <a:ln w="38100">
                <a:solidFill>
                  <a:schemeClr val="tx1"/>
                </a:solidFill>
                <a:round/>
                <a:headEnd/>
                <a:tailEnd/>
              </a:ln>
            </p:spPr>
            <p:txBody>
              <a:bodyPr/>
              <a:lstStyle/>
              <a:p>
                <a:endParaRPr lang="fr-FR"/>
              </a:p>
            </p:txBody>
          </p:sp>
          <p:sp>
            <p:nvSpPr>
              <p:cNvPr id="14412" name="Line 76"/>
              <p:cNvSpPr>
                <a:spLocks noChangeShapeType="1"/>
              </p:cNvSpPr>
              <p:nvPr/>
            </p:nvSpPr>
            <p:spPr bwMode="auto">
              <a:xfrm>
                <a:off x="2677" y="3673"/>
                <a:ext cx="540" cy="540"/>
              </a:xfrm>
              <a:prstGeom prst="line">
                <a:avLst/>
              </a:prstGeom>
              <a:noFill/>
              <a:ln w="38100">
                <a:solidFill>
                  <a:schemeClr val="tx1"/>
                </a:solidFill>
                <a:round/>
                <a:headEnd/>
                <a:tailEnd/>
              </a:ln>
            </p:spPr>
            <p:txBody>
              <a:bodyPr/>
              <a:lstStyle/>
              <a:p>
                <a:endParaRPr lang="fr-FR"/>
              </a:p>
            </p:txBody>
          </p:sp>
          <p:sp>
            <p:nvSpPr>
              <p:cNvPr id="14413" name="Line 77"/>
              <p:cNvSpPr>
                <a:spLocks noChangeShapeType="1"/>
              </p:cNvSpPr>
              <p:nvPr/>
            </p:nvSpPr>
            <p:spPr bwMode="auto">
              <a:xfrm>
                <a:off x="2677" y="3673"/>
                <a:ext cx="1080" cy="540"/>
              </a:xfrm>
              <a:prstGeom prst="line">
                <a:avLst/>
              </a:prstGeom>
              <a:noFill/>
              <a:ln w="38100">
                <a:solidFill>
                  <a:schemeClr val="tx1"/>
                </a:solidFill>
                <a:round/>
                <a:headEnd/>
                <a:tailEnd/>
              </a:ln>
            </p:spPr>
            <p:txBody>
              <a:bodyPr/>
              <a:lstStyle/>
              <a:p>
                <a:endParaRPr lang="fr-FR"/>
              </a:p>
            </p:txBody>
          </p:sp>
          <p:sp>
            <p:nvSpPr>
              <p:cNvPr id="14414" name="Line 78"/>
              <p:cNvSpPr>
                <a:spLocks noChangeShapeType="1"/>
              </p:cNvSpPr>
              <p:nvPr/>
            </p:nvSpPr>
            <p:spPr bwMode="auto">
              <a:xfrm flipH="1">
                <a:off x="1777" y="4213"/>
                <a:ext cx="360" cy="180"/>
              </a:xfrm>
              <a:prstGeom prst="line">
                <a:avLst/>
              </a:prstGeom>
              <a:noFill/>
              <a:ln w="38100">
                <a:solidFill>
                  <a:schemeClr val="tx1"/>
                </a:solidFill>
                <a:round/>
                <a:headEnd/>
                <a:tailEnd/>
              </a:ln>
            </p:spPr>
            <p:txBody>
              <a:bodyPr/>
              <a:lstStyle/>
              <a:p>
                <a:endParaRPr lang="fr-FR"/>
              </a:p>
            </p:txBody>
          </p:sp>
          <p:sp>
            <p:nvSpPr>
              <p:cNvPr id="14415" name="Line 79"/>
              <p:cNvSpPr>
                <a:spLocks noChangeShapeType="1"/>
              </p:cNvSpPr>
              <p:nvPr/>
            </p:nvSpPr>
            <p:spPr bwMode="auto">
              <a:xfrm flipH="1">
                <a:off x="1957" y="4213"/>
                <a:ext cx="180" cy="180"/>
              </a:xfrm>
              <a:prstGeom prst="line">
                <a:avLst/>
              </a:prstGeom>
              <a:noFill/>
              <a:ln w="38100">
                <a:solidFill>
                  <a:schemeClr val="tx1"/>
                </a:solidFill>
                <a:round/>
                <a:headEnd/>
                <a:tailEnd/>
              </a:ln>
            </p:spPr>
            <p:txBody>
              <a:bodyPr/>
              <a:lstStyle/>
              <a:p>
                <a:endParaRPr lang="fr-FR"/>
              </a:p>
            </p:txBody>
          </p:sp>
          <p:sp>
            <p:nvSpPr>
              <p:cNvPr id="14416" name="Line 80"/>
              <p:cNvSpPr>
                <a:spLocks noChangeShapeType="1"/>
              </p:cNvSpPr>
              <p:nvPr/>
            </p:nvSpPr>
            <p:spPr bwMode="auto">
              <a:xfrm>
                <a:off x="2137" y="4213"/>
                <a:ext cx="0" cy="180"/>
              </a:xfrm>
              <a:prstGeom prst="line">
                <a:avLst/>
              </a:prstGeom>
              <a:noFill/>
              <a:ln w="38100">
                <a:solidFill>
                  <a:schemeClr val="tx1"/>
                </a:solidFill>
                <a:round/>
                <a:headEnd/>
                <a:tailEnd/>
              </a:ln>
            </p:spPr>
            <p:txBody>
              <a:bodyPr/>
              <a:lstStyle/>
              <a:p>
                <a:endParaRPr lang="fr-FR"/>
              </a:p>
            </p:txBody>
          </p:sp>
          <p:sp>
            <p:nvSpPr>
              <p:cNvPr id="14417" name="Line 81"/>
              <p:cNvSpPr>
                <a:spLocks noChangeShapeType="1"/>
              </p:cNvSpPr>
              <p:nvPr/>
            </p:nvSpPr>
            <p:spPr bwMode="auto">
              <a:xfrm>
                <a:off x="2137" y="4213"/>
                <a:ext cx="180" cy="180"/>
              </a:xfrm>
              <a:prstGeom prst="line">
                <a:avLst/>
              </a:prstGeom>
              <a:noFill/>
              <a:ln w="38100">
                <a:solidFill>
                  <a:schemeClr val="tx1"/>
                </a:solidFill>
                <a:round/>
                <a:headEnd/>
                <a:tailEnd/>
              </a:ln>
            </p:spPr>
            <p:txBody>
              <a:bodyPr/>
              <a:lstStyle/>
              <a:p>
                <a:endParaRPr lang="fr-FR"/>
              </a:p>
            </p:txBody>
          </p:sp>
          <p:grpSp>
            <p:nvGrpSpPr>
              <p:cNvPr id="14418" name="Group 82"/>
              <p:cNvGrpSpPr>
                <a:grpSpLocks/>
              </p:cNvGrpSpPr>
              <p:nvPr/>
            </p:nvGrpSpPr>
            <p:grpSpPr bwMode="auto">
              <a:xfrm>
                <a:off x="2497" y="4213"/>
                <a:ext cx="360" cy="180"/>
                <a:chOff x="2497" y="3937"/>
                <a:chExt cx="360" cy="180"/>
              </a:xfrm>
            </p:grpSpPr>
            <p:sp>
              <p:nvSpPr>
                <p:cNvPr id="14419" name="Line 83"/>
                <p:cNvSpPr>
                  <a:spLocks noChangeShapeType="1"/>
                </p:cNvSpPr>
                <p:nvPr/>
              </p:nvSpPr>
              <p:spPr bwMode="auto">
                <a:xfrm flipH="1">
                  <a:off x="2497" y="3937"/>
                  <a:ext cx="180" cy="180"/>
                </a:xfrm>
                <a:prstGeom prst="line">
                  <a:avLst/>
                </a:prstGeom>
                <a:noFill/>
                <a:ln w="38100">
                  <a:solidFill>
                    <a:schemeClr val="tx1"/>
                  </a:solidFill>
                  <a:round/>
                  <a:headEnd/>
                  <a:tailEnd/>
                </a:ln>
              </p:spPr>
              <p:txBody>
                <a:bodyPr/>
                <a:lstStyle/>
                <a:p>
                  <a:endParaRPr lang="fr-FR"/>
                </a:p>
              </p:txBody>
            </p:sp>
            <p:sp>
              <p:nvSpPr>
                <p:cNvPr id="14420" name="Line 84"/>
                <p:cNvSpPr>
                  <a:spLocks noChangeShapeType="1"/>
                </p:cNvSpPr>
                <p:nvPr/>
              </p:nvSpPr>
              <p:spPr bwMode="auto">
                <a:xfrm>
                  <a:off x="2677" y="3937"/>
                  <a:ext cx="0" cy="180"/>
                </a:xfrm>
                <a:prstGeom prst="line">
                  <a:avLst/>
                </a:prstGeom>
                <a:noFill/>
                <a:ln w="38100">
                  <a:solidFill>
                    <a:schemeClr val="tx1"/>
                  </a:solidFill>
                  <a:round/>
                  <a:headEnd/>
                  <a:tailEnd/>
                </a:ln>
              </p:spPr>
              <p:txBody>
                <a:bodyPr/>
                <a:lstStyle/>
                <a:p>
                  <a:endParaRPr lang="fr-FR"/>
                </a:p>
              </p:txBody>
            </p:sp>
            <p:sp>
              <p:nvSpPr>
                <p:cNvPr id="14421" name="Line 85"/>
                <p:cNvSpPr>
                  <a:spLocks noChangeShapeType="1"/>
                </p:cNvSpPr>
                <p:nvPr/>
              </p:nvSpPr>
              <p:spPr bwMode="auto">
                <a:xfrm>
                  <a:off x="2677" y="3937"/>
                  <a:ext cx="180" cy="180"/>
                </a:xfrm>
                <a:prstGeom prst="line">
                  <a:avLst/>
                </a:prstGeom>
                <a:noFill/>
                <a:ln w="38100">
                  <a:solidFill>
                    <a:schemeClr val="tx1"/>
                  </a:solidFill>
                  <a:round/>
                  <a:headEnd/>
                  <a:tailEnd/>
                </a:ln>
              </p:spPr>
              <p:txBody>
                <a:bodyPr/>
                <a:lstStyle/>
                <a:p>
                  <a:endParaRPr lang="fr-FR"/>
                </a:p>
              </p:txBody>
            </p:sp>
          </p:grpSp>
          <p:grpSp>
            <p:nvGrpSpPr>
              <p:cNvPr id="14422" name="Group 86"/>
              <p:cNvGrpSpPr>
                <a:grpSpLocks/>
              </p:cNvGrpSpPr>
              <p:nvPr/>
            </p:nvGrpSpPr>
            <p:grpSpPr bwMode="auto">
              <a:xfrm>
                <a:off x="3037" y="4213"/>
                <a:ext cx="360" cy="180"/>
                <a:chOff x="2497" y="3937"/>
                <a:chExt cx="360" cy="180"/>
              </a:xfrm>
            </p:grpSpPr>
            <p:sp>
              <p:nvSpPr>
                <p:cNvPr id="14423" name="Line 87"/>
                <p:cNvSpPr>
                  <a:spLocks noChangeShapeType="1"/>
                </p:cNvSpPr>
                <p:nvPr/>
              </p:nvSpPr>
              <p:spPr bwMode="auto">
                <a:xfrm flipH="1">
                  <a:off x="2497" y="3937"/>
                  <a:ext cx="180" cy="180"/>
                </a:xfrm>
                <a:prstGeom prst="line">
                  <a:avLst/>
                </a:prstGeom>
                <a:noFill/>
                <a:ln w="38100">
                  <a:solidFill>
                    <a:schemeClr val="tx1"/>
                  </a:solidFill>
                  <a:round/>
                  <a:headEnd/>
                  <a:tailEnd/>
                </a:ln>
              </p:spPr>
              <p:txBody>
                <a:bodyPr/>
                <a:lstStyle/>
                <a:p>
                  <a:endParaRPr lang="fr-FR"/>
                </a:p>
              </p:txBody>
            </p:sp>
            <p:sp>
              <p:nvSpPr>
                <p:cNvPr id="14424" name="Line 88"/>
                <p:cNvSpPr>
                  <a:spLocks noChangeShapeType="1"/>
                </p:cNvSpPr>
                <p:nvPr/>
              </p:nvSpPr>
              <p:spPr bwMode="auto">
                <a:xfrm>
                  <a:off x="2677" y="3937"/>
                  <a:ext cx="0" cy="180"/>
                </a:xfrm>
                <a:prstGeom prst="line">
                  <a:avLst/>
                </a:prstGeom>
                <a:noFill/>
                <a:ln w="38100">
                  <a:solidFill>
                    <a:schemeClr val="tx1"/>
                  </a:solidFill>
                  <a:round/>
                  <a:headEnd/>
                  <a:tailEnd/>
                </a:ln>
              </p:spPr>
              <p:txBody>
                <a:bodyPr/>
                <a:lstStyle/>
                <a:p>
                  <a:endParaRPr lang="fr-FR"/>
                </a:p>
              </p:txBody>
            </p:sp>
            <p:sp>
              <p:nvSpPr>
                <p:cNvPr id="14425" name="Line 89"/>
                <p:cNvSpPr>
                  <a:spLocks noChangeShapeType="1"/>
                </p:cNvSpPr>
                <p:nvPr/>
              </p:nvSpPr>
              <p:spPr bwMode="auto">
                <a:xfrm>
                  <a:off x="2677" y="3937"/>
                  <a:ext cx="180" cy="180"/>
                </a:xfrm>
                <a:prstGeom prst="line">
                  <a:avLst/>
                </a:prstGeom>
                <a:noFill/>
                <a:ln w="38100">
                  <a:solidFill>
                    <a:schemeClr val="tx1"/>
                  </a:solidFill>
                  <a:round/>
                  <a:headEnd/>
                  <a:tailEnd/>
                </a:ln>
              </p:spPr>
              <p:txBody>
                <a:bodyPr/>
                <a:lstStyle/>
                <a:p>
                  <a:endParaRPr lang="fr-FR"/>
                </a:p>
              </p:txBody>
            </p:sp>
          </p:grpSp>
          <p:grpSp>
            <p:nvGrpSpPr>
              <p:cNvPr id="14426" name="Group 90"/>
              <p:cNvGrpSpPr>
                <a:grpSpLocks/>
              </p:cNvGrpSpPr>
              <p:nvPr/>
            </p:nvGrpSpPr>
            <p:grpSpPr bwMode="auto">
              <a:xfrm>
                <a:off x="3577" y="4213"/>
                <a:ext cx="360" cy="180"/>
                <a:chOff x="2497" y="3937"/>
                <a:chExt cx="360" cy="180"/>
              </a:xfrm>
            </p:grpSpPr>
            <p:sp>
              <p:nvSpPr>
                <p:cNvPr id="14427" name="Line 91"/>
                <p:cNvSpPr>
                  <a:spLocks noChangeShapeType="1"/>
                </p:cNvSpPr>
                <p:nvPr/>
              </p:nvSpPr>
              <p:spPr bwMode="auto">
                <a:xfrm flipH="1">
                  <a:off x="2497" y="3937"/>
                  <a:ext cx="180" cy="180"/>
                </a:xfrm>
                <a:prstGeom prst="line">
                  <a:avLst/>
                </a:prstGeom>
                <a:noFill/>
                <a:ln w="38100">
                  <a:solidFill>
                    <a:schemeClr val="tx1"/>
                  </a:solidFill>
                  <a:round/>
                  <a:headEnd/>
                  <a:tailEnd/>
                </a:ln>
              </p:spPr>
              <p:txBody>
                <a:bodyPr/>
                <a:lstStyle/>
                <a:p>
                  <a:endParaRPr lang="fr-FR"/>
                </a:p>
              </p:txBody>
            </p:sp>
            <p:sp>
              <p:nvSpPr>
                <p:cNvPr id="14428" name="Line 92"/>
                <p:cNvSpPr>
                  <a:spLocks noChangeShapeType="1"/>
                </p:cNvSpPr>
                <p:nvPr/>
              </p:nvSpPr>
              <p:spPr bwMode="auto">
                <a:xfrm>
                  <a:off x="2677" y="3937"/>
                  <a:ext cx="0" cy="180"/>
                </a:xfrm>
                <a:prstGeom prst="line">
                  <a:avLst/>
                </a:prstGeom>
                <a:noFill/>
                <a:ln w="38100">
                  <a:solidFill>
                    <a:schemeClr val="tx1"/>
                  </a:solidFill>
                  <a:round/>
                  <a:headEnd/>
                  <a:tailEnd/>
                </a:ln>
              </p:spPr>
              <p:txBody>
                <a:bodyPr/>
                <a:lstStyle/>
                <a:p>
                  <a:endParaRPr lang="fr-FR"/>
                </a:p>
              </p:txBody>
            </p:sp>
            <p:sp>
              <p:nvSpPr>
                <p:cNvPr id="14429" name="Line 93"/>
                <p:cNvSpPr>
                  <a:spLocks noChangeShapeType="1"/>
                </p:cNvSpPr>
                <p:nvPr/>
              </p:nvSpPr>
              <p:spPr bwMode="auto">
                <a:xfrm>
                  <a:off x="2677" y="3937"/>
                  <a:ext cx="180" cy="180"/>
                </a:xfrm>
                <a:prstGeom prst="line">
                  <a:avLst/>
                </a:prstGeom>
                <a:noFill/>
                <a:ln w="38100">
                  <a:solidFill>
                    <a:schemeClr val="tx1"/>
                  </a:solidFill>
                  <a:round/>
                  <a:headEnd/>
                  <a:tailEnd/>
                </a:ln>
              </p:spPr>
              <p:txBody>
                <a:bodyPr/>
                <a:lstStyle/>
                <a:p>
                  <a:endParaRPr lang="fr-FR"/>
                </a:p>
              </p:txBody>
            </p:sp>
          </p:grpSp>
          <p:grpSp>
            <p:nvGrpSpPr>
              <p:cNvPr id="14430" name="Group 94"/>
              <p:cNvGrpSpPr>
                <a:grpSpLocks/>
              </p:cNvGrpSpPr>
              <p:nvPr/>
            </p:nvGrpSpPr>
            <p:grpSpPr bwMode="auto">
              <a:xfrm>
                <a:off x="2707" y="4393"/>
                <a:ext cx="360" cy="180"/>
                <a:chOff x="2497" y="3937"/>
                <a:chExt cx="360" cy="180"/>
              </a:xfrm>
            </p:grpSpPr>
            <p:sp>
              <p:nvSpPr>
                <p:cNvPr id="14431" name="Line 95"/>
                <p:cNvSpPr>
                  <a:spLocks noChangeShapeType="1"/>
                </p:cNvSpPr>
                <p:nvPr/>
              </p:nvSpPr>
              <p:spPr bwMode="auto">
                <a:xfrm flipH="1">
                  <a:off x="2497" y="3937"/>
                  <a:ext cx="180" cy="180"/>
                </a:xfrm>
                <a:prstGeom prst="line">
                  <a:avLst/>
                </a:prstGeom>
                <a:noFill/>
                <a:ln w="38100">
                  <a:solidFill>
                    <a:schemeClr val="tx1"/>
                  </a:solidFill>
                  <a:round/>
                  <a:headEnd/>
                  <a:tailEnd/>
                </a:ln>
              </p:spPr>
              <p:txBody>
                <a:bodyPr/>
                <a:lstStyle/>
                <a:p>
                  <a:endParaRPr lang="fr-FR"/>
                </a:p>
              </p:txBody>
            </p:sp>
            <p:sp>
              <p:nvSpPr>
                <p:cNvPr id="14432" name="Line 96"/>
                <p:cNvSpPr>
                  <a:spLocks noChangeShapeType="1"/>
                </p:cNvSpPr>
                <p:nvPr/>
              </p:nvSpPr>
              <p:spPr bwMode="auto">
                <a:xfrm>
                  <a:off x="2677" y="3937"/>
                  <a:ext cx="0" cy="180"/>
                </a:xfrm>
                <a:prstGeom prst="line">
                  <a:avLst/>
                </a:prstGeom>
                <a:noFill/>
                <a:ln w="38100">
                  <a:solidFill>
                    <a:schemeClr val="tx1"/>
                  </a:solidFill>
                  <a:round/>
                  <a:headEnd/>
                  <a:tailEnd/>
                </a:ln>
              </p:spPr>
              <p:txBody>
                <a:bodyPr/>
                <a:lstStyle/>
                <a:p>
                  <a:endParaRPr lang="fr-FR"/>
                </a:p>
              </p:txBody>
            </p:sp>
            <p:sp>
              <p:nvSpPr>
                <p:cNvPr id="14433" name="Line 97"/>
                <p:cNvSpPr>
                  <a:spLocks noChangeShapeType="1"/>
                </p:cNvSpPr>
                <p:nvPr/>
              </p:nvSpPr>
              <p:spPr bwMode="auto">
                <a:xfrm>
                  <a:off x="2677" y="3937"/>
                  <a:ext cx="180" cy="180"/>
                </a:xfrm>
                <a:prstGeom prst="line">
                  <a:avLst/>
                </a:prstGeom>
                <a:noFill/>
                <a:ln w="38100">
                  <a:solidFill>
                    <a:schemeClr val="tx1"/>
                  </a:solidFill>
                  <a:round/>
                  <a:headEnd/>
                  <a:tailEnd/>
                </a:ln>
              </p:spPr>
              <p:txBody>
                <a:bodyPr/>
                <a:lstStyle/>
                <a:p>
                  <a:endParaRPr lang="fr-FR"/>
                </a:p>
              </p:txBody>
            </p:sp>
          </p:grpSp>
          <p:sp>
            <p:nvSpPr>
              <p:cNvPr id="14434" name="Line 98"/>
              <p:cNvSpPr>
                <a:spLocks noChangeShapeType="1"/>
              </p:cNvSpPr>
              <p:nvPr/>
            </p:nvSpPr>
            <p:spPr bwMode="auto">
              <a:xfrm>
                <a:off x="1777" y="4393"/>
                <a:ext cx="0" cy="180"/>
              </a:xfrm>
              <a:prstGeom prst="line">
                <a:avLst/>
              </a:prstGeom>
              <a:noFill/>
              <a:ln w="38100">
                <a:solidFill>
                  <a:schemeClr val="tx1"/>
                </a:solidFill>
                <a:round/>
                <a:headEnd/>
                <a:tailEnd/>
              </a:ln>
            </p:spPr>
            <p:txBody>
              <a:bodyPr/>
              <a:lstStyle/>
              <a:p>
                <a:endParaRPr lang="fr-FR"/>
              </a:p>
            </p:txBody>
          </p:sp>
        </p:grpSp>
        <p:sp>
          <p:nvSpPr>
            <p:cNvPr id="14500" name="Text Box 164"/>
            <p:cNvSpPr txBox="1">
              <a:spLocks noChangeArrowheads="1"/>
            </p:cNvSpPr>
            <p:nvPr/>
          </p:nvSpPr>
          <p:spPr bwMode="auto">
            <a:xfrm>
              <a:off x="454" y="1863"/>
              <a:ext cx="1428" cy="297"/>
            </a:xfrm>
            <a:prstGeom prst="rect">
              <a:avLst/>
            </a:prstGeom>
            <a:noFill/>
            <a:ln w="9525">
              <a:noFill/>
              <a:miter lim="800000"/>
              <a:headEnd/>
              <a:tailEnd/>
            </a:ln>
          </p:spPr>
          <p:txBody>
            <a:bodyPr/>
            <a:lstStyle/>
            <a:p>
              <a:r>
                <a:rPr lang="fr-FR" sz="2000">
                  <a:latin typeface="Times New Roman" pitchFamily="18" charset="0"/>
                </a:rPr>
                <a:t>Hiérarchie des SDD</a:t>
              </a:r>
            </a:p>
          </p:txBody>
        </p:sp>
      </p:grpSp>
      <p:grpSp>
        <p:nvGrpSpPr>
          <p:cNvPr id="14507" name="Group 171"/>
          <p:cNvGrpSpPr>
            <a:grpSpLocks/>
          </p:cNvGrpSpPr>
          <p:nvPr/>
        </p:nvGrpSpPr>
        <p:grpSpPr bwMode="auto">
          <a:xfrm>
            <a:off x="323850" y="3651250"/>
            <a:ext cx="3168650" cy="2082800"/>
            <a:chOff x="204" y="2300"/>
            <a:chExt cx="1996" cy="1312"/>
          </a:xfrm>
        </p:grpSpPr>
        <p:grpSp>
          <p:nvGrpSpPr>
            <p:cNvPr id="14480" name="Group 144"/>
            <p:cNvGrpSpPr>
              <a:grpSpLocks/>
            </p:cNvGrpSpPr>
            <p:nvPr/>
          </p:nvGrpSpPr>
          <p:grpSpPr bwMode="auto">
            <a:xfrm>
              <a:off x="385" y="2300"/>
              <a:ext cx="1190" cy="994"/>
              <a:chOff x="1777" y="5749"/>
              <a:chExt cx="2160" cy="900"/>
            </a:xfrm>
          </p:grpSpPr>
          <p:sp>
            <p:nvSpPr>
              <p:cNvPr id="14481" name="Line 145"/>
              <p:cNvSpPr>
                <a:spLocks noChangeShapeType="1"/>
              </p:cNvSpPr>
              <p:nvPr/>
            </p:nvSpPr>
            <p:spPr bwMode="auto">
              <a:xfrm flipH="1">
                <a:off x="2137" y="5749"/>
                <a:ext cx="540" cy="540"/>
              </a:xfrm>
              <a:prstGeom prst="line">
                <a:avLst/>
              </a:prstGeom>
              <a:noFill/>
              <a:ln w="38100">
                <a:solidFill>
                  <a:schemeClr val="tx1"/>
                </a:solidFill>
                <a:round/>
                <a:headEnd/>
                <a:tailEnd/>
              </a:ln>
            </p:spPr>
            <p:txBody>
              <a:bodyPr/>
              <a:lstStyle/>
              <a:p>
                <a:endParaRPr lang="fr-FR"/>
              </a:p>
            </p:txBody>
          </p:sp>
          <p:sp>
            <p:nvSpPr>
              <p:cNvPr id="14482" name="Line 146"/>
              <p:cNvSpPr>
                <a:spLocks noChangeShapeType="1"/>
              </p:cNvSpPr>
              <p:nvPr/>
            </p:nvSpPr>
            <p:spPr bwMode="auto">
              <a:xfrm>
                <a:off x="2677" y="5749"/>
                <a:ext cx="0" cy="540"/>
              </a:xfrm>
              <a:prstGeom prst="line">
                <a:avLst/>
              </a:prstGeom>
              <a:noFill/>
              <a:ln w="38100">
                <a:solidFill>
                  <a:schemeClr val="tx1"/>
                </a:solidFill>
                <a:round/>
                <a:headEnd/>
                <a:tailEnd/>
              </a:ln>
            </p:spPr>
            <p:txBody>
              <a:bodyPr/>
              <a:lstStyle/>
              <a:p>
                <a:endParaRPr lang="fr-FR"/>
              </a:p>
            </p:txBody>
          </p:sp>
          <p:sp>
            <p:nvSpPr>
              <p:cNvPr id="14483" name="Line 147"/>
              <p:cNvSpPr>
                <a:spLocks noChangeShapeType="1"/>
              </p:cNvSpPr>
              <p:nvPr/>
            </p:nvSpPr>
            <p:spPr bwMode="auto">
              <a:xfrm>
                <a:off x="2677" y="5749"/>
                <a:ext cx="1080" cy="540"/>
              </a:xfrm>
              <a:prstGeom prst="line">
                <a:avLst/>
              </a:prstGeom>
              <a:noFill/>
              <a:ln w="38100">
                <a:solidFill>
                  <a:schemeClr val="tx1"/>
                </a:solidFill>
                <a:round/>
                <a:headEnd/>
                <a:tailEnd/>
              </a:ln>
            </p:spPr>
            <p:txBody>
              <a:bodyPr/>
              <a:lstStyle/>
              <a:p>
                <a:endParaRPr lang="fr-FR"/>
              </a:p>
            </p:txBody>
          </p:sp>
          <p:sp>
            <p:nvSpPr>
              <p:cNvPr id="14484" name="Line 148"/>
              <p:cNvSpPr>
                <a:spLocks noChangeShapeType="1"/>
              </p:cNvSpPr>
              <p:nvPr/>
            </p:nvSpPr>
            <p:spPr bwMode="auto">
              <a:xfrm flipH="1">
                <a:off x="1777" y="6289"/>
                <a:ext cx="360" cy="180"/>
              </a:xfrm>
              <a:prstGeom prst="line">
                <a:avLst/>
              </a:prstGeom>
              <a:noFill/>
              <a:ln w="38100">
                <a:solidFill>
                  <a:schemeClr val="tx1"/>
                </a:solidFill>
                <a:round/>
                <a:headEnd/>
                <a:tailEnd/>
              </a:ln>
            </p:spPr>
            <p:txBody>
              <a:bodyPr/>
              <a:lstStyle/>
              <a:p>
                <a:endParaRPr lang="fr-FR"/>
              </a:p>
            </p:txBody>
          </p:sp>
          <p:sp>
            <p:nvSpPr>
              <p:cNvPr id="14485" name="Line 149"/>
              <p:cNvSpPr>
                <a:spLocks noChangeShapeType="1"/>
              </p:cNvSpPr>
              <p:nvPr/>
            </p:nvSpPr>
            <p:spPr bwMode="auto">
              <a:xfrm flipH="1">
                <a:off x="1957" y="6289"/>
                <a:ext cx="180" cy="180"/>
              </a:xfrm>
              <a:prstGeom prst="line">
                <a:avLst/>
              </a:prstGeom>
              <a:noFill/>
              <a:ln w="38100">
                <a:solidFill>
                  <a:schemeClr val="tx1"/>
                </a:solidFill>
                <a:round/>
                <a:headEnd/>
                <a:tailEnd/>
              </a:ln>
            </p:spPr>
            <p:txBody>
              <a:bodyPr/>
              <a:lstStyle/>
              <a:p>
                <a:endParaRPr lang="fr-FR"/>
              </a:p>
            </p:txBody>
          </p:sp>
          <p:sp>
            <p:nvSpPr>
              <p:cNvPr id="14486" name="Line 150"/>
              <p:cNvSpPr>
                <a:spLocks noChangeShapeType="1"/>
              </p:cNvSpPr>
              <p:nvPr/>
            </p:nvSpPr>
            <p:spPr bwMode="auto">
              <a:xfrm>
                <a:off x="2137" y="6289"/>
                <a:ext cx="0" cy="180"/>
              </a:xfrm>
              <a:prstGeom prst="line">
                <a:avLst/>
              </a:prstGeom>
              <a:noFill/>
              <a:ln w="38100">
                <a:solidFill>
                  <a:schemeClr val="tx1"/>
                </a:solidFill>
                <a:round/>
                <a:headEnd/>
                <a:tailEnd/>
              </a:ln>
            </p:spPr>
            <p:txBody>
              <a:bodyPr/>
              <a:lstStyle/>
              <a:p>
                <a:endParaRPr lang="fr-FR"/>
              </a:p>
            </p:txBody>
          </p:sp>
          <p:sp>
            <p:nvSpPr>
              <p:cNvPr id="14487" name="Line 151"/>
              <p:cNvSpPr>
                <a:spLocks noChangeShapeType="1"/>
              </p:cNvSpPr>
              <p:nvPr/>
            </p:nvSpPr>
            <p:spPr bwMode="auto">
              <a:xfrm>
                <a:off x="2137" y="6289"/>
                <a:ext cx="180" cy="180"/>
              </a:xfrm>
              <a:prstGeom prst="line">
                <a:avLst/>
              </a:prstGeom>
              <a:noFill/>
              <a:ln w="38100">
                <a:solidFill>
                  <a:schemeClr val="tx1"/>
                </a:solidFill>
                <a:round/>
                <a:headEnd/>
                <a:tailEnd/>
              </a:ln>
            </p:spPr>
            <p:txBody>
              <a:bodyPr/>
              <a:lstStyle/>
              <a:p>
                <a:endParaRPr lang="fr-FR"/>
              </a:p>
            </p:txBody>
          </p:sp>
          <p:grpSp>
            <p:nvGrpSpPr>
              <p:cNvPr id="14488" name="Group 152"/>
              <p:cNvGrpSpPr>
                <a:grpSpLocks/>
              </p:cNvGrpSpPr>
              <p:nvPr/>
            </p:nvGrpSpPr>
            <p:grpSpPr bwMode="auto">
              <a:xfrm>
                <a:off x="2497" y="6289"/>
                <a:ext cx="360" cy="180"/>
                <a:chOff x="2497" y="3937"/>
                <a:chExt cx="360" cy="180"/>
              </a:xfrm>
            </p:grpSpPr>
            <p:sp>
              <p:nvSpPr>
                <p:cNvPr id="14489" name="Line 153"/>
                <p:cNvSpPr>
                  <a:spLocks noChangeShapeType="1"/>
                </p:cNvSpPr>
                <p:nvPr/>
              </p:nvSpPr>
              <p:spPr bwMode="auto">
                <a:xfrm flipH="1">
                  <a:off x="2497" y="3937"/>
                  <a:ext cx="180" cy="180"/>
                </a:xfrm>
                <a:prstGeom prst="line">
                  <a:avLst/>
                </a:prstGeom>
                <a:noFill/>
                <a:ln w="38100">
                  <a:solidFill>
                    <a:schemeClr val="tx1"/>
                  </a:solidFill>
                  <a:round/>
                  <a:headEnd/>
                  <a:tailEnd/>
                </a:ln>
              </p:spPr>
              <p:txBody>
                <a:bodyPr/>
                <a:lstStyle/>
                <a:p>
                  <a:endParaRPr lang="fr-FR"/>
                </a:p>
              </p:txBody>
            </p:sp>
            <p:sp>
              <p:nvSpPr>
                <p:cNvPr id="14490" name="Line 154"/>
                <p:cNvSpPr>
                  <a:spLocks noChangeShapeType="1"/>
                </p:cNvSpPr>
                <p:nvPr/>
              </p:nvSpPr>
              <p:spPr bwMode="auto">
                <a:xfrm>
                  <a:off x="2677" y="3937"/>
                  <a:ext cx="0" cy="180"/>
                </a:xfrm>
                <a:prstGeom prst="line">
                  <a:avLst/>
                </a:prstGeom>
                <a:noFill/>
                <a:ln w="38100">
                  <a:solidFill>
                    <a:schemeClr val="tx1"/>
                  </a:solidFill>
                  <a:round/>
                  <a:headEnd/>
                  <a:tailEnd/>
                </a:ln>
              </p:spPr>
              <p:txBody>
                <a:bodyPr/>
                <a:lstStyle/>
                <a:p>
                  <a:endParaRPr lang="fr-FR"/>
                </a:p>
              </p:txBody>
            </p:sp>
            <p:sp>
              <p:nvSpPr>
                <p:cNvPr id="14491" name="Line 155"/>
                <p:cNvSpPr>
                  <a:spLocks noChangeShapeType="1"/>
                </p:cNvSpPr>
                <p:nvPr/>
              </p:nvSpPr>
              <p:spPr bwMode="auto">
                <a:xfrm>
                  <a:off x="2677" y="3937"/>
                  <a:ext cx="180" cy="180"/>
                </a:xfrm>
                <a:prstGeom prst="line">
                  <a:avLst/>
                </a:prstGeom>
                <a:noFill/>
                <a:ln w="38100">
                  <a:solidFill>
                    <a:schemeClr val="tx1"/>
                  </a:solidFill>
                  <a:round/>
                  <a:headEnd/>
                  <a:tailEnd/>
                </a:ln>
              </p:spPr>
              <p:txBody>
                <a:bodyPr/>
                <a:lstStyle/>
                <a:p>
                  <a:endParaRPr lang="fr-FR"/>
                </a:p>
              </p:txBody>
            </p:sp>
          </p:grpSp>
          <p:grpSp>
            <p:nvGrpSpPr>
              <p:cNvPr id="14492" name="Group 156"/>
              <p:cNvGrpSpPr>
                <a:grpSpLocks/>
              </p:cNvGrpSpPr>
              <p:nvPr/>
            </p:nvGrpSpPr>
            <p:grpSpPr bwMode="auto">
              <a:xfrm>
                <a:off x="3577" y="6289"/>
                <a:ext cx="360" cy="180"/>
                <a:chOff x="2497" y="3937"/>
                <a:chExt cx="360" cy="180"/>
              </a:xfrm>
            </p:grpSpPr>
            <p:sp>
              <p:nvSpPr>
                <p:cNvPr id="14493" name="Line 157"/>
                <p:cNvSpPr>
                  <a:spLocks noChangeShapeType="1"/>
                </p:cNvSpPr>
                <p:nvPr/>
              </p:nvSpPr>
              <p:spPr bwMode="auto">
                <a:xfrm flipH="1">
                  <a:off x="2497" y="3937"/>
                  <a:ext cx="180" cy="180"/>
                </a:xfrm>
                <a:prstGeom prst="line">
                  <a:avLst/>
                </a:prstGeom>
                <a:noFill/>
                <a:ln w="38100">
                  <a:solidFill>
                    <a:schemeClr val="tx1"/>
                  </a:solidFill>
                  <a:round/>
                  <a:headEnd/>
                  <a:tailEnd/>
                </a:ln>
              </p:spPr>
              <p:txBody>
                <a:bodyPr/>
                <a:lstStyle/>
                <a:p>
                  <a:endParaRPr lang="fr-FR"/>
                </a:p>
              </p:txBody>
            </p:sp>
            <p:sp>
              <p:nvSpPr>
                <p:cNvPr id="14494" name="Line 158"/>
                <p:cNvSpPr>
                  <a:spLocks noChangeShapeType="1"/>
                </p:cNvSpPr>
                <p:nvPr/>
              </p:nvSpPr>
              <p:spPr bwMode="auto">
                <a:xfrm>
                  <a:off x="2677" y="3937"/>
                  <a:ext cx="0" cy="180"/>
                </a:xfrm>
                <a:prstGeom prst="line">
                  <a:avLst/>
                </a:prstGeom>
                <a:noFill/>
                <a:ln w="38100">
                  <a:solidFill>
                    <a:schemeClr val="tx1"/>
                  </a:solidFill>
                  <a:round/>
                  <a:headEnd/>
                  <a:tailEnd/>
                </a:ln>
              </p:spPr>
              <p:txBody>
                <a:bodyPr/>
                <a:lstStyle/>
                <a:p>
                  <a:endParaRPr lang="fr-FR"/>
                </a:p>
              </p:txBody>
            </p:sp>
            <p:sp>
              <p:nvSpPr>
                <p:cNvPr id="14495" name="Line 159"/>
                <p:cNvSpPr>
                  <a:spLocks noChangeShapeType="1"/>
                </p:cNvSpPr>
                <p:nvPr/>
              </p:nvSpPr>
              <p:spPr bwMode="auto">
                <a:xfrm>
                  <a:off x="2677" y="3937"/>
                  <a:ext cx="180" cy="180"/>
                </a:xfrm>
                <a:prstGeom prst="line">
                  <a:avLst/>
                </a:prstGeom>
                <a:noFill/>
                <a:ln w="38100">
                  <a:solidFill>
                    <a:schemeClr val="tx1"/>
                  </a:solidFill>
                  <a:round/>
                  <a:headEnd/>
                  <a:tailEnd/>
                </a:ln>
              </p:spPr>
              <p:txBody>
                <a:bodyPr/>
                <a:lstStyle/>
                <a:p>
                  <a:endParaRPr lang="fr-FR"/>
                </a:p>
              </p:txBody>
            </p:sp>
          </p:grpSp>
          <p:grpSp>
            <p:nvGrpSpPr>
              <p:cNvPr id="14496" name="Group 160"/>
              <p:cNvGrpSpPr>
                <a:grpSpLocks/>
              </p:cNvGrpSpPr>
              <p:nvPr/>
            </p:nvGrpSpPr>
            <p:grpSpPr bwMode="auto">
              <a:xfrm>
                <a:off x="3397" y="6469"/>
                <a:ext cx="360" cy="180"/>
                <a:chOff x="2497" y="3937"/>
                <a:chExt cx="360" cy="180"/>
              </a:xfrm>
            </p:grpSpPr>
            <p:sp>
              <p:nvSpPr>
                <p:cNvPr id="14497" name="Line 161"/>
                <p:cNvSpPr>
                  <a:spLocks noChangeShapeType="1"/>
                </p:cNvSpPr>
                <p:nvPr/>
              </p:nvSpPr>
              <p:spPr bwMode="auto">
                <a:xfrm flipH="1">
                  <a:off x="2497" y="3937"/>
                  <a:ext cx="180" cy="180"/>
                </a:xfrm>
                <a:prstGeom prst="line">
                  <a:avLst/>
                </a:prstGeom>
                <a:noFill/>
                <a:ln w="38100">
                  <a:solidFill>
                    <a:schemeClr val="tx1"/>
                  </a:solidFill>
                  <a:round/>
                  <a:headEnd/>
                  <a:tailEnd/>
                </a:ln>
              </p:spPr>
              <p:txBody>
                <a:bodyPr/>
                <a:lstStyle/>
                <a:p>
                  <a:endParaRPr lang="fr-FR"/>
                </a:p>
              </p:txBody>
            </p:sp>
            <p:sp>
              <p:nvSpPr>
                <p:cNvPr id="14498" name="Line 162"/>
                <p:cNvSpPr>
                  <a:spLocks noChangeShapeType="1"/>
                </p:cNvSpPr>
                <p:nvPr/>
              </p:nvSpPr>
              <p:spPr bwMode="auto">
                <a:xfrm>
                  <a:off x="2677" y="3937"/>
                  <a:ext cx="0" cy="180"/>
                </a:xfrm>
                <a:prstGeom prst="line">
                  <a:avLst/>
                </a:prstGeom>
                <a:noFill/>
                <a:ln w="38100">
                  <a:solidFill>
                    <a:schemeClr val="tx1"/>
                  </a:solidFill>
                  <a:round/>
                  <a:headEnd/>
                  <a:tailEnd/>
                </a:ln>
              </p:spPr>
              <p:txBody>
                <a:bodyPr/>
                <a:lstStyle/>
                <a:p>
                  <a:endParaRPr lang="fr-FR"/>
                </a:p>
              </p:txBody>
            </p:sp>
            <p:sp>
              <p:nvSpPr>
                <p:cNvPr id="14499" name="Line 163"/>
                <p:cNvSpPr>
                  <a:spLocks noChangeShapeType="1"/>
                </p:cNvSpPr>
                <p:nvPr/>
              </p:nvSpPr>
              <p:spPr bwMode="auto">
                <a:xfrm>
                  <a:off x="2677" y="3937"/>
                  <a:ext cx="180" cy="180"/>
                </a:xfrm>
                <a:prstGeom prst="line">
                  <a:avLst/>
                </a:prstGeom>
                <a:noFill/>
                <a:ln w="38100">
                  <a:solidFill>
                    <a:schemeClr val="tx1"/>
                  </a:solidFill>
                  <a:round/>
                  <a:headEnd/>
                  <a:tailEnd/>
                </a:ln>
              </p:spPr>
              <p:txBody>
                <a:bodyPr/>
                <a:lstStyle/>
                <a:p>
                  <a:endParaRPr lang="fr-FR"/>
                </a:p>
              </p:txBody>
            </p:sp>
          </p:grpSp>
        </p:grpSp>
        <p:sp>
          <p:nvSpPr>
            <p:cNvPr id="14501" name="Text Box 165"/>
            <p:cNvSpPr txBox="1">
              <a:spLocks noChangeArrowheads="1"/>
            </p:cNvSpPr>
            <p:nvPr/>
          </p:nvSpPr>
          <p:spPr bwMode="auto">
            <a:xfrm>
              <a:off x="204" y="3249"/>
              <a:ext cx="1996" cy="363"/>
            </a:xfrm>
            <a:prstGeom prst="rect">
              <a:avLst/>
            </a:prstGeom>
            <a:noFill/>
            <a:ln w="9525">
              <a:noFill/>
              <a:miter lim="800000"/>
              <a:headEnd/>
              <a:tailEnd/>
            </a:ln>
          </p:spPr>
          <p:txBody>
            <a:bodyPr/>
            <a:lstStyle/>
            <a:p>
              <a:r>
                <a:rPr lang="fr-FR" sz="2000">
                  <a:latin typeface="Times New Roman" pitchFamily="18" charset="0"/>
                </a:rPr>
                <a:t>Hiérarchie des procédures</a:t>
              </a:r>
            </a:p>
          </p:txBody>
        </p:sp>
      </p:grpSp>
      <p:grpSp>
        <p:nvGrpSpPr>
          <p:cNvPr id="14508" name="Group 172"/>
          <p:cNvGrpSpPr>
            <a:grpSpLocks/>
          </p:cNvGrpSpPr>
          <p:nvPr/>
        </p:nvGrpSpPr>
        <p:grpSpPr bwMode="auto">
          <a:xfrm>
            <a:off x="5003800" y="1854200"/>
            <a:ext cx="2663825" cy="3303588"/>
            <a:chOff x="3152" y="1168"/>
            <a:chExt cx="1678" cy="2081"/>
          </a:xfrm>
        </p:grpSpPr>
        <p:grpSp>
          <p:nvGrpSpPr>
            <p:cNvPr id="14435" name="Group 99"/>
            <p:cNvGrpSpPr>
              <a:grpSpLocks/>
            </p:cNvGrpSpPr>
            <p:nvPr/>
          </p:nvGrpSpPr>
          <p:grpSpPr bwMode="auto">
            <a:xfrm>
              <a:off x="3335" y="1168"/>
              <a:ext cx="1450" cy="1219"/>
              <a:chOff x="6637" y="4033"/>
              <a:chExt cx="2160" cy="900"/>
            </a:xfrm>
          </p:grpSpPr>
          <p:sp>
            <p:nvSpPr>
              <p:cNvPr id="14436" name="Line 100"/>
              <p:cNvSpPr>
                <a:spLocks noChangeShapeType="1"/>
              </p:cNvSpPr>
              <p:nvPr/>
            </p:nvSpPr>
            <p:spPr bwMode="auto">
              <a:xfrm flipH="1">
                <a:off x="6997" y="4033"/>
                <a:ext cx="540" cy="540"/>
              </a:xfrm>
              <a:prstGeom prst="line">
                <a:avLst/>
              </a:prstGeom>
              <a:noFill/>
              <a:ln w="38100">
                <a:solidFill>
                  <a:schemeClr val="tx1"/>
                </a:solidFill>
                <a:round/>
                <a:headEnd/>
                <a:tailEnd/>
              </a:ln>
            </p:spPr>
            <p:txBody>
              <a:bodyPr/>
              <a:lstStyle/>
              <a:p>
                <a:endParaRPr lang="fr-FR"/>
              </a:p>
            </p:txBody>
          </p:sp>
          <p:sp>
            <p:nvSpPr>
              <p:cNvPr id="14437" name="Line 101"/>
              <p:cNvSpPr>
                <a:spLocks noChangeShapeType="1"/>
              </p:cNvSpPr>
              <p:nvPr/>
            </p:nvSpPr>
            <p:spPr bwMode="auto">
              <a:xfrm>
                <a:off x="7537" y="4033"/>
                <a:ext cx="0" cy="540"/>
              </a:xfrm>
              <a:prstGeom prst="line">
                <a:avLst/>
              </a:prstGeom>
              <a:noFill/>
              <a:ln w="38100">
                <a:solidFill>
                  <a:schemeClr val="tx1"/>
                </a:solidFill>
                <a:round/>
                <a:headEnd/>
                <a:tailEnd/>
              </a:ln>
            </p:spPr>
            <p:txBody>
              <a:bodyPr/>
              <a:lstStyle/>
              <a:p>
                <a:endParaRPr lang="fr-FR"/>
              </a:p>
            </p:txBody>
          </p:sp>
          <p:sp>
            <p:nvSpPr>
              <p:cNvPr id="14438" name="Line 102"/>
              <p:cNvSpPr>
                <a:spLocks noChangeShapeType="1"/>
              </p:cNvSpPr>
              <p:nvPr/>
            </p:nvSpPr>
            <p:spPr bwMode="auto">
              <a:xfrm>
                <a:off x="7537" y="4033"/>
                <a:ext cx="540" cy="540"/>
              </a:xfrm>
              <a:prstGeom prst="line">
                <a:avLst/>
              </a:prstGeom>
              <a:noFill/>
              <a:ln w="38100">
                <a:solidFill>
                  <a:schemeClr val="tx1"/>
                </a:solidFill>
                <a:round/>
                <a:headEnd/>
                <a:tailEnd/>
              </a:ln>
            </p:spPr>
            <p:txBody>
              <a:bodyPr/>
              <a:lstStyle/>
              <a:p>
                <a:endParaRPr lang="fr-FR"/>
              </a:p>
            </p:txBody>
          </p:sp>
          <p:sp>
            <p:nvSpPr>
              <p:cNvPr id="14439" name="Line 103"/>
              <p:cNvSpPr>
                <a:spLocks noChangeShapeType="1"/>
              </p:cNvSpPr>
              <p:nvPr/>
            </p:nvSpPr>
            <p:spPr bwMode="auto">
              <a:xfrm>
                <a:off x="7537" y="4033"/>
                <a:ext cx="1080" cy="540"/>
              </a:xfrm>
              <a:prstGeom prst="line">
                <a:avLst/>
              </a:prstGeom>
              <a:noFill/>
              <a:ln w="38100">
                <a:solidFill>
                  <a:schemeClr val="tx1"/>
                </a:solidFill>
                <a:round/>
                <a:headEnd/>
                <a:tailEnd/>
              </a:ln>
            </p:spPr>
            <p:txBody>
              <a:bodyPr/>
              <a:lstStyle/>
              <a:p>
                <a:endParaRPr lang="fr-FR"/>
              </a:p>
            </p:txBody>
          </p:sp>
          <p:sp>
            <p:nvSpPr>
              <p:cNvPr id="14440" name="Line 104"/>
              <p:cNvSpPr>
                <a:spLocks noChangeShapeType="1"/>
              </p:cNvSpPr>
              <p:nvPr/>
            </p:nvSpPr>
            <p:spPr bwMode="auto">
              <a:xfrm flipH="1">
                <a:off x="6637" y="4573"/>
                <a:ext cx="360" cy="180"/>
              </a:xfrm>
              <a:prstGeom prst="line">
                <a:avLst/>
              </a:prstGeom>
              <a:noFill/>
              <a:ln w="38100">
                <a:solidFill>
                  <a:schemeClr val="tx1"/>
                </a:solidFill>
                <a:round/>
                <a:headEnd/>
                <a:tailEnd/>
              </a:ln>
            </p:spPr>
            <p:txBody>
              <a:bodyPr/>
              <a:lstStyle/>
              <a:p>
                <a:endParaRPr lang="fr-FR"/>
              </a:p>
            </p:txBody>
          </p:sp>
          <p:sp>
            <p:nvSpPr>
              <p:cNvPr id="14441" name="Line 105"/>
              <p:cNvSpPr>
                <a:spLocks noChangeShapeType="1"/>
              </p:cNvSpPr>
              <p:nvPr/>
            </p:nvSpPr>
            <p:spPr bwMode="auto">
              <a:xfrm flipH="1">
                <a:off x="6817" y="4573"/>
                <a:ext cx="180" cy="180"/>
              </a:xfrm>
              <a:prstGeom prst="line">
                <a:avLst/>
              </a:prstGeom>
              <a:noFill/>
              <a:ln w="38100">
                <a:solidFill>
                  <a:schemeClr val="tx1"/>
                </a:solidFill>
                <a:round/>
                <a:headEnd/>
                <a:tailEnd/>
              </a:ln>
            </p:spPr>
            <p:txBody>
              <a:bodyPr/>
              <a:lstStyle/>
              <a:p>
                <a:endParaRPr lang="fr-FR"/>
              </a:p>
            </p:txBody>
          </p:sp>
          <p:sp>
            <p:nvSpPr>
              <p:cNvPr id="14442" name="Line 106"/>
              <p:cNvSpPr>
                <a:spLocks noChangeShapeType="1"/>
              </p:cNvSpPr>
              <p:nvPr/>
            </p:nvSpPr>
            <p:spPr bwMode="auto">
              <a:xfrm>
                <a:off x="6997" y="4573"/>
                <a:ext cx="0" cy="180"/>
              </a:xfrm>
              <a:prstGeom prst="line">
                <a:avLst/>
              </a:prstGeom>
              <a:noFill/>
              <a:ln w="38100">
                <a:solidFill>
                  <a:schemeClr val="tx1"/>
                </a:solidFill>
                <a:round/>
                <a:headEnd/>
                <a:tailEnd/>
              </a:ln>
            </p:spPr>
            <p:txBody>
              <a:bodyPr/>
              <a:lstStyle/>
              <a:p>
                <a:endParaRPr lang="fr-FR"/>
              </a:p>
            </p:txBody>
          </p:sp>
          <p:sp>
            <p:nvSpPr>
              <p:cNvPr id="14443" name="Line 107"/>
              <p:cNvSpPr>
                <a:spLocks noChangeShapeType="1"/>
              </p:cNvSpPr>
              <p:nvPr/>
            </p:nvSpPr>
            <p:spPr bwMode="auto">
              <a:xfrm>
                <a:off x="6997" y="4573"/>
                <a:ext cx="180" cy="180"/>
              </a:xfrm>
              <a:prstGeom prst="line">
                <a:avLst/>
              </a:prstGeom>
              <a:noFill/>
              <a:ln w="38100">
                <a:solidFill>
                  <a:schemeClr val="tx1"/>
                </a:solidFill>
                <a:round/>
                <a:headEnd/>
                <a:tailEnd/>
              </a:ln>
            </p:spPr>
            <p:txBody>
              <a:bodyPr/>
              <a:lstStyle/>
              <a:p>
                <a:endParaRPr lang="fr-FR"/>
              </a:p>
            </p:txBody>
          </p:sp>
          <p:grpSp>
            <p:nvGrpSpPr>
              <p:cNvPr id="14444" name="Group 108"/>
              <p:cNvGrpSpPr>
                <a:grpSpLocks/>
              </p:cNvGrpSpPr>
              <p:nvPr/>
            </p:nvGrpSpPr>
            <p:grpSpPr bwMode="auto">
              <a:xfrm>
                <a:off x="7357" y="4573"/>
                <a:ext cx="360" cy="180"/>
                <a:chOff x="2497" y="3937"/>
                <a:chExt cx="360" cy="180"/>
              </a:xfrm>
            </p:grpSpPr>
            <p:sp>
              <p:nvSpPr>
                <p:cNvPr id="14445" name="Line 109"/>
                <p:cNvSpPr>
                  <a:spLocks noChangeShapeType="1"/>
                </p:cNvSpPr>
                <p:nvPr/>
              </p:nvSpPr>
              <p:spPr bwMode="auto">
                <a:xfrm flipH="1">
                  <a:off x="2497" y="3937"/>
                  <a:ext cx="180" cy="180"/>
                </a:xfrm>
                <a:prstGeom prst="line">
                  <a:avLst/>
                </a:prstGeom>
                <a:noFill/>
                <a:ln w="38100">
                  <a:solidFill>
                    <a:schemeClr val="tx1"/>
                  </a:solidFill>
                  <a:round/>
                  <a:headEnd/>
                  <a:tailEnd/>
                </a:ln>
              </p:spPr>
              <p:txBody>
                <a:bodyPr/>
                <a:lstStyle/>
                <a:p>
                  <a:endParaRPr lang="fr-FR"/>
                </a:p>
              </p:txBody>
            </p:sp>
            <p:sp>
              <p:nvSpPr>
                <p:cNvPr id="14446" name="Line 110"/>
                <p:cNvSpPr>
                  <a:spLocks noChangeShapeType="1"/>
                </p:cNvSpPr>
                <p:nvPr/>
              </p:nvSpPr>
              <p:spPr bwMode="auto">
                <a:xfrm>
                  <a:off x="2677" y="3937"/>
                  <a:ext cx="0" cy="180"/>
                </a:xfrm>
                <a:prstGeom prst="line">
                  <a:avLst/>
                </a:prstGeom>
                <a:noFill/>
                <a:ln w="38100">
                  <a:solidFill>
                    <a:schemeClr val="tx1"/>
                  </a:solidFill>
                  <a:round/>
                  <a:headEnd/>
                  <a:tailEnd/>
                </a:ln>
              </p:spPr>
              <p:txBody>
                <a:bodyPr/>
                <a:lstStyle/>
                <a:p>
                  <a:endParaRPr lang="fr-FR"/>
                </a:p>
              </p:txBody>
            </p:sp>
            <p:sp>
              <p:nvSpPr>
                <p:cNvPr id="14447" name="Line 111"/>
                <p:cNvSpPr>
                  <a:spLocks noChangeShapeType="1"/>
                </p:cNvSpPr>
                <p:nvPr/>
              </p:nvSpPr>
              <p:spPr bwMode="auto">
                <a:xfrm>
                  <a:off x="2677" y="3937"/>
                  <a:ext cx="180" cy="180"/>
                </a:xfrm>
                <a:prstGeom prst="line">
                  <a:avLst/>
                </a:prstGeom>
                <a:noFill/>
                <a:ln w="38100">
                  <a:solidFill>
                    <a:schemeClr val="tx1"/>
                  </a:solidFill>
                  <a:round/>
                  <a:headEnd/>
                  <a:tailEnd/>
                </a:ln>
              </p:spPr>
              <p:txBody>
                <a:bodyPr/>
                <a:lstStyle/>
                <a:p>
                  <a:endParaRPr lang="fr-FR"/>
                </a:p>
              </p:txBody>
            </p:sp>
          </p:grpSp>
          <p:grpSp>
            <p:nvGrpSpPr>
              <p:cNvPr id="14448" name="Group 112"/>
              <p:cNvGrpSpPr>
                <a:grpSpLocks/>
              </p:cNvGrpSpPr>
              <p:nvPr/>
            </p:nvGrpSpPr>
            <p:grpSpPr bwMode="auto">
              <a:xfrm>
                <a:off x="7897" y="4573"/>
                <a:ext cx="360" cy="180"/>
                <a:chOff x="2497" y="3937"/>
                <a:chExt cx="360" cy="180"/>
              </a:xfrm>
            </p:grpSpPr>
            <p:sp>
              <p:nvSpPr>
                <p:cNvPr id="14449" name="Line 113"/>
                <p:cNvSpPr>
                  <a:spLocks noChangeShapeType="1"/>
                </p:cNvSpPr>
                <p:nvPr/>
              </p:nvSpPr>
              <p:spPr bwMode="auto">
                <a:xfrm flipH="1">
                  <a:off x="2497" y="3937"/>
                  <a:ext cx="180" cy="180"/>
                </a:xfrm>
                <a:prstGeom prst="line">
                  <a:avLst/>
                </a:prstGeom>
                <a:noFill/>
                <a:ln w="38100">
                  <a:solidFill>
                    <a:schemeClr val="tx1"/>
                  </a:solidFill>
                  <a:round/>
                  <a:headEnd/>
                  <a:tailEnd/>
                </a:ln>
              </p:spPr>
              <p:txBody>
                <a:bodyPr/>
                <a:lstStyle/>
                <a:p>
                  <a:endParaRPr lang="fr-FR"/>
                </a:p>
              </p:txBody>
            </p:sp>
            <p:sp>
              <p:nvSpPr>
                <p:cNvPr id="14450" name="Line 114"/>
                <p:cNvSpPr>
                  <a:spLocks noChangeShapeType="1"/>
                </p:cNvSpPr>
                <p:nvPr/>
              </p:nvSpPr>
              <p:spPr bwMode="auto">
                <a:xfrm>
                  <a:off x="2677" y="3937"/>
                  <a:ext cx="0" cy="180"/>
                </a:xfrm>
                <a:prstGeom prst="line">
                  <a:avLst/>
                </a:prstGeom>
                <a:noFill/>
                <a:ln w="38100">
                  <a:solidFill>
                    <a:schemeClr val="tx1"/>
                  </a:solidFill>
                  <a:round/>
                  <a:headEnd/>
                  <a:tailEnd/>
                </a:ln>
              </p:spPr>
              <p:txBody>
                <a:bodyPr/>
                <a:lstStyle/>
                <a:p>
                  <a:endParaRPr lang="fr-FR"/>
                </a:p>
              </p:txBody>
            </p:sp>
            <p:sp>
              <p:nvSpPr>
                <p:cNvPr id="14451" name="Line 115"/>
                <p:cNvSpPr>
                  <a:spLocks noChangeShapeType="1"/>
                </p:cNvSpPr>
                <p:nvPr/>
              </p:nvSpPr>
              <p:spPr bwMode="auto">
                <a:xfrm>
                  <a:off x="2677" y="3937"/>
                  <a:ext cx="180" cy="180"/>
                </a:xfrm>
                <a:prstGeom prst="line">
                  <a:avLst/>
                </a:prstGeom>
                <a:noFill/>
                <a:ln w="38100">
                  <a:solidFill>
                    <a:schemeClr val="tx1"/>
                  </a:solidFill>
                  <a:round/>
                  <a:headEnd/>
                  <a:tailEnd/>
                </a:ln>
              </p:spPr>
              <p:txBody>
                <a:bodyPr/>
                <a:lstStyle/>
                <a:p>
                  <a:endParaRPr lang="fr-FR"/>
                </a:p>
              </p:txBody>
            </p:sp>
          </p:grpSp>
          <p:grpSp>
            <p:nvGrpSpPr>
              <p:cNvPr id="14452" name="Group 116"/>
              <p:cNvGrpSpPr>
                <a:grpSpLocks/>
              </p:cNvGrpSpPr>
              <p:nvPr/>
            </p:nvGrpSpPr>
            <p:grpSpPr bwMode="auto">
              <a:xfrm>
                <a:off x="8437" y="4573"/>
                <a:ext cx="360" cy="180"/>
                <a:chOff x="2497" y="3937"/>
                <a:chExt cx="360" cy="180"/>
              </a:xfrm>
            </p:grpSpPr>
            <p:sp>
              <p:nvSpPr>
                <p:cNvPr id="14453" name="Line 117"/>
                <p:cNvSpPr>
                  <a:spLocks noChangeShapeType="1"/>
                </p:cNvSpPr>
                <p:nvPr/>
              </p:nvSpPr>
              <p:spPr bwMode="auto">
                <a:xfrm flipH="1">
                  <a:off x="2497" y="3937"/>
                  <a:ext cx="180" cy="180"/>
                </a:xfrm>
                <a:prstGeom prst="line">
                  <a:avLst/>
                </a:prstGeom>
                <a:noFill/>
                <a:ln w="38100">
                  <a:solidFill>
                    <a:schemeClr val="tx1"/>
                  </a:solidFill>
                  <a:round/>
                  <a:headEnd/>
                  <a:tailEnd/>
                </a:ln>
              </p:spPr>
              <p:txBody>
                <a:bodyPr/>
                <a:lstStyle/>
                <a:p>
                  <a:endParaRPr lang="fr-FR"/>
                </a:p>
              </p:txBody>
            </p:sp>
            <p:sp>
              <p:nvSpPr>
                <p:cNvPr id="14454" name="Line 118"/>
                <p:cNvSpPr>
                  <a:spLocks noChangeShapeType="1"/>
                </p:cNvSpPr>
                <p:nvPr/>
              </p:nvSpPr>
              <p:spPr bwMode="auto">
                <a:xfrm>
                  <a:off x="2677" y="3937"/>
                  <a:ext cx="0" cy="180"/>
                </a:xfrm>
                <a:prstGeom prst="line">
                  <a:avLst/>
                </a:prstGeom>
                <a:noFill/>
                <a:ln w="38100">
                  <a:solidFill>
                    <a:schemeClr val="tx1"/>
                  </a:solidFill>
                  <a:round/>
                  <a:headEnd/>
                  <a:tailEnd/>
                </a:ln>
              </p:spPr>
              <p:txBody>
                <a:bodyPr/>
                <a:lstStyle/>
                <a:p>
                  <a:endParaRPr lang="fr-FR"/>
                </a:p>
              </p:txBody>
            </p:sp>
            <p:sp>
              <p:nvSpPr>
                <p:cNvPr id="14455" name="Line 119"/>
                <p:cNvSpPr>
                  <a:spLocks noChangeShapeType="1"/>
                </p:cNvSpPr>
                <p:nvPr/>
              </p:nvSpPr>
              <p:spPr bwMode="auto">
                <a:xfrm>
                  <a:off x="2677" y="3937"/>
                  <a:ext cx="180" cy="180"/>
                </a:xfrm>
                <a:prstGeom prst="line">
                  <a:avLst/>
                </a:prstGeom>
                <a:noFill/>
                <a:ln w="38100">
                  <a:solidFill>
                    <a:schemeClr val="tx1"/>
                  </a:solidFill>
                  <a:round/>
                  <a:headEnd/>
                  <a:tailEnd/>
                </a:ln>
              </p:spPr>
              <p:txBody>
                <a:bodyPr/>
                <a:lstStyle/>
                <a:p>
                  <a:endParaRPr lang="fr-FR"/>
                </a:p>
              </p:txBody>
            </p:sp>
          </p:grpSp>
          <p:grpSp>
            <p:nvGrpSpPr>
              <p:cNvPr id="14456" name="Group 120"/>
              <p:cNvGrpSpPr>
                <a:grpSpLocks/>
              </p:cNvGrpSpPr>
              <p:nvPr/>
            </p:nvGrpSpPr>
            <p:grpSpPr bwMode="auto">
              <a:xfrm>
                <a:off x="6637" y="4753"/>
                <a:ext cx="360" cy="180"/>
                <a:chOff x="2497" y="3937"/>
                <a:chExt cx="360" cy="180"/>
              </a:xfrm>
            </p:grpSpPr>
            <p:sp>
              <p:nvSpPr>
                <p:cNvPr id="14457" name="Line 121"/>
                <p:cNvSpPr>
                  <a:spLocks noChangeShapeType="1"/>
                </p:cNvSpPr>
                <p:nvPr/>
              </p:nvSpPr>
              <p:spPr bwMode="auto">
                <a:xfrm flipH="1">
                  <a:off x="2497" y="3937"/>
                  <a:ext cx="180" cy="180"/>
                </a:xfrm>
                <a:prstGeom prst="line">
                  <a:avLst/>
                </a:prstGeom>
                <a:noFill/>
                <a:ln w="38100">
                  <a:solidFill>
                    <a:schemeClr val="tx1"/>
                  </a:solidFill>
                  <a:round/>
                  <a:headEnd/>
                  <a:tailEnd/>
                </a:ln>
              </p:spPr>
              <p:txBody>
                <a:bodyPr/>
                <a:lstStyle/>
                <a:p>
                  <a:endParaRPr lang="fr-FR"/>
                </a:p>
              </p:txBody>
            </p:sp>
            <p:sp>
              <p:nvSpPr>
                <p:cNvPr id="14458" name="Line 122"/>
                <p:cNvSpPr>
                  <a:spLocks noChangeShapeType="1"/>
                </p:cNvSpPr>
                <p:nvPr/>
              </p:nvSpPr>
              <p:spPr bwMode="auto">
                <a:xfrm>
                  <a:off x="2677" y="3937"/>
                  <a:ext cx="0" cy="180"/>
                </a:xfrm>
                <a:prstGeom prst="line">
                  <a:avLst/>
                </a:prstGeom>
                <a:noFill/>
                <a:ln w="38100">
                  <a:solidFill>
                    <a:schemeClr val="tx1"/>
                  </a:solidFill>
                  <a:round/>
                  <a:headEnd/>
                  <a:tailEnd/>
                </a:ln>
              </p:spPr>
              <p:txBody>
                <a:bodyPr/>
                <a:lstStyle/>
                <a:p>
                  <a:endParaRPr lang="fr-FR"/>
                </a:p>
              </p:txBody>
            </p:sp>
            <p:sp>
              <p:nvSpPr>
                <p:cNvPr id="14459" name="Line 123"/>
                <p:cNvSpPr>
                  <a:spLocks noChangeShapeType="1"/>
                </p:cNvSpPr>
                <p:nvPr/>
              </p:nvSpPr>
              <p:spPr bwMode="auto">
                <a:xfrm>
                  <a:off x="2677" y="3937"/>
                  <a:ext cx="180" cy="180"/>
                </a:xfrm>
                <a:prstGeom prst="line">
                  <a:avLst/>
                </a:prstGeom>
                <a:noFill/>
                <a:ln w="38100">
                  <a:solidFill>
                    <a:schemeClr val="tx1"/>
                  </a:solidFill>
                  <a:round/>
                  <a:headEnd/>
                  <a:tailEnd/>
                </a:ln>
              </p:spPr>
              <p:txBody>
                <a:bodyPr/>
                <a:lstStyle/>
                <a:p>
                  <a:endParaRPr lang="fr-FR"/>
                </a:p>
              </p:txBody>
            </p:sp>
          </p:grpSp>
          <p:sp>
            <p:nvSpPr>
              <p:cNvPr id="14460" name="Line 124"/>
              <p:cNvSpPr>
                <a:spLocks noChangeShapeType="1"/>
              </p:cNvSpPr>
              <p:nvPr/>
            </p:nvSpPr>
            <p:spPr bwMode="auto">
              <a:xfrm>
                <a:off x="8437" y="4753"/>
                <a:ext cx="0" cy="180"/>
              </a:xfrm>
              <a:prstGeom prst="line">
                <a:avLst/>
              </a:prstGeom>
              <a:noFill/>
              <a:ln w="38100">
                <a:solidFill>
                  <a:schemeClr val="tx1"/>
                </a:solidFill>
                <a:round/>
                <a:headEnd/>
                <a:tailEnd/>
              </a:ln>
            </p:spPr>
            <p:txBody>
              <a:bodyPr/>
              <a:lstStyle/>
              <a:p>
                <a:endParaRPr lang="fr-FR"/>
              </a:p>
            </p:txBody>
          </p:sp>
        </p:grpSp>
        <p:sp>
          <p:nvSpPr>
            <p:cNvPr id="14502" name="Text Box 166"/>
            <p:cNvSpPr txBox="1">
              <a:spLocks noChangeArrowheads="1"/>
            </p:cNvSpPr>
            <p:nvPr/>
          </p:nvSpPr>
          <p:spPr bwMode="auto">
            <a:xfrm>
              <a:off x="3152" y="2659"/>
              <a:ext cx="1678" cy="590"/>
            </a:xfrm>
            <a:prstGeom prst="rect">
              <a:avLst/>
            </a:prstGeom>
            <a:noFill/>
            <a:ln w="9525">
              <a:noFill/>
              <a:miter lim="800000"/>
              <a:headEnd/>
              <a:tailEnd/>
            </a:ln>
          </p:spPr>
          <p:txBody>
            <a:bodyPr/>
            <a:lstStyle/>
            <a:p>
              <a:r>
                <a:rPr lang="fr-FR" sz="2000">
                  <a:latin typeface="Times New Roman" pitchFamily="18" charset="0"/>
                </a:rPr>
                <a:t>Hiérarchie des Classes</a:t>
              </a:r>
            </a:p>
            <a:p>
              <a:r>
                <a:rPr lang="fr-FR" sz="2000">
                  <a:latin typeface="Times New Roman" pitchFamily="18" charset="0"/>
                </a:rPr>
                <a:t>(SDD+Opérations)</a:t>
              </a:r>
            </a:p>
          </p:txBody>
        </p:sp>
      </p:grpSp>
      <p:sp>
        <p:nvSpPr>
          <p:cNvPr id="14503" name="Text Box 167"/>
          <p:cNvSpPr txBox="1">
            <a:spLocks noChangeArrowheads="1"/>
          </p:cNvSpPr>
          <p:nvPr/>
        </p:nvSpPr>
        <p:spPr bwMode="auto">
          <a:xfrm>
            <a:off x="611188" y="404813"/>
            <a:ext cx="2881312" cy="431800"/>
          </a:xfrm>
          <a:prstGeom prst="rect">
            <a:avLst/>
          </a:prstGeom>
          <a:noFill/>
          <a:ln w="9525">
            <a:noFill/>
            <a:miter lim="800000"/>
            <a:headEnd/>
            <a:tailEnd/>
          </a:ln>
        </p:spPr>
        <p:txBody>
          <a:bodyPr/>
          <a:lstStyle/>
          <a:p>
            <a:r>
              <a:rPr lang="fr-FR" sz="2000">
                <a:latin typeface="Times New Roman" pitchFamily="18" charset="0"/>
              </a:rPr>
              <a:t>Approche conventionnelle</a:t>
            </a:r>
          </a:p>
        </p:txBody>
      </p:sp>
      <p:sp>
        <p:nvSpPr>
          <p:cNvPr id="14504" name="Text Box 168"/>
          <p:cNvSpPr txBox="1">
            <a:spLocks noChangeArrowheads="1"/>
          </p:cNvSpPr>
          <p:nvPr/>
        </p:nvSpPr>
        <p:spPr bwMode="auto">
          <a:xfrm>
            <a:off x="5651500" y="333375"/>
            <a:ext cx="2087563" cy="431800"/>
          </a:xfrm>
          <a:prstGeom prst="rect">
            <a:avLst/>
          </a:prstGeom>
          <a:noFill/>
          <a:ln w="9525">
            <a:noFill/>
            <a:miter lim="800000"/>
            <a:headEnd/>
            <a:tailEnd/>
          </a:ln>
        </p:spPr>
        <p:txBody>
          <a:bodyPr/>
          <a:lstStyle/>
          <a:p>
            <a:r>
              <a:rPr lang="fr-FR" sz="2000">
                <a:latin typeface="Times New Roman" pitchFamily="18" charset="0"/>
              </a:rPr>
              <a:t>Approche OO</a:t>
            </a:r>
          </a:p>
        </p:txBody>
      </p:sp>
      <p:sp>
        <p:nvSpPr>
          <p:cNvPr id="14505" name="Line 169"/>
          <p:cNvSpPr>
            <a:spLocks noChangeShapeType="1"/>
          </p:cNvSpPr>
          <p:nvPr/>
        </p:nvSpPr>
        <p:spPr bwMode="auto">
          <a:xfrm>
            <a:off x="4140200" y="1196975"/>
            <a:ext cx="0" cy="4248150"/>
          </a:xfrm>
          <a:prstGeom prst="line">
            <a:avLst/>
          </a:prstGeom>
          <a:noFill/>
          <a:ln w="38100">
            <a:solidFill>
              <a:schemeClr val="tx1"/>
            </a:solidFill>
            <a:prstDash val="dashDot"/>
            <a:round/>
            <a:headEnd/>
            <a:tailEnd/>
          </a:ln>
          <a:effectLst/>
        </p:spPr>
        <p:txBody>
          <a:bodyPr/>
          <a:lstStyle/>
          <a:p>
            <a:endParaRPr lang="fr-F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503"/>
                                        </p:tgtEl>
                                        <p:attrNameLst>
                                          <p:attrName>style.visibility</p:attrName>
                                        </p:attrNameLst>
                                      </p:cBhvr>
                                      <p:to>
                                        <p:strVal val="visible"/>
                                      </p:to>
                                    </p:set>
                                    <p:animEffect transition="in" filter="box(in)">
                                      <p:cBhvr>
                                        <p:cTn id="7" dur="500"/>
                                        <p:tgtEl>
                                          <p:spTgt spid="1450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4506"/>
                                        </p:tgtEl>
                                        <p:attrNameLst>
                                          <p:attrName>style.visibility</p:attrName>
                                        </p:attrNameLst>
                                      </p:cBhvr>
                                      <p:to>
                                        <p:strVal val="visible"/>
                                      </p:to>
                                    </p:set>
                                    <p:animEffect transition="in" filter="diamond(in)">
                                      <p:cBhvr>
                                        <p:cTn id="12" dur="2000"/>
                                        <p:tgtEl>
                                          <p:spTgt spid="14506"/>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4507"/>
                                        </p:tgtEl>
                                        <p:attrNameLst>
                                          <p:attrName>style.visibility</p:attrName>
                                        </p:attrNameLst>
                                      </p:cBhvr>
                                      <p:to>
                                        <p:strVal val="visible"/>
                                      </p:to>
                                    </p:set>
                                    <p:animEffect transition="in" filter="diamond(in)">
                                      <p:cBhvr>
                                        <p:cTn id="17" dur="2000"/>
                                        <p:tgtEl>
                                          <p:spTgt spid="1450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4505"/>
                                        </p:tgtEl>
                                        <p:attrNameLst>
                                          <p:attrName>style.visibility</p:attrName>
                                        </p:attrNameLst>
                                      </p:cBhvr>
                                      <p:to>
                                        <p:strVal val="visible"/>
                                      </p:to>
                                    </p:set>
                                    <p:anim calcmode="lin" valueType="num">
                                      <p:cBhvr additive="base">
                                        <p:cTn id="22" dur="500" fill="hold"/>
                                        <p:tgtEl>
                                          <p:spTgt spid="14505"/>
                                        </p:tgtEl>
                                        <p:attrNameLst>
                                          <p:attrName>ppt_x</p:attrName>
                                        </p:attrNameLst>
                                      </p:cBhvr>
                                      <p:tavLst>
                                        <p:tav tm="0">
                                          <p:val>
                                            <p:strVal val="#ppt_x"/>
                                          </p:val>
                                        </p:tav>
                                        <p:tav tm="100000">
                                          <p:val>
                                            <p:strVal val="#ppt_x"/>
                                          </p:val>
                                        </p:tav>
                                      </p:tavLst>
                                    </p:anim>
                                    <p:anim calcmode="lin" valueType="num">
                                      <p:cBhvr additive="base">
                                        <p:cTn id="23" dur="500" fill="hold"/>
                                        <p:tgtEl>
                                          <p:spTgt spid="14505"/>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grpId="0" nodeType="clickEffect">
                                  <p:stCondLst>
                                    <p:cond delay="0"/>
                                  </p:stCondLst>
                                  <p:childTnLst>
                                    <p:set>
                                      <p:cBhvr>
                                        <p:cTn id="27" dur="1" fill="hold">
                                          <p:stCondLst>
                                            <p:cond delay="0"/>
                                          </p:stCondLst>
                                        </p:cTn>
                                        <p:tgtEl>
                                          <p:spTgt spid="14504"/>
                                        </p:tgtEl>
                                        <p:attrNameLst>
                                          <p:attrName>style.visibility</p:attrName>
                                        </p:attrNameLst>
                                      </p:cBhvr>
                                      <p:to>
                                        <p:strVal val="visible"/>
                                      </p:to>
                                    </p:set>
                                    <p:animEffect transition="in" filter="diamond(in)">
                                      <p:cBhvr>
                                        <p:cTn id="28" dur="2000"/>
                                        <p:tgtEl>
                                          <p:spTgt spid="14504"/>
                                        </p:tgtEl>
                                      </p:cBhvr>
                                    </p:animEffect>
                                  </p:childTnLst>
                                </p:cTn>
                              </p:par>
                            </p:childTnLst>
                          </p:cTn>
                        </p:par>
                      </p:childTnLst>
                    </p:cTn>
                  </p:par>
                  <p:par>
                    <p:cTn id="29" fill="hold">
                      <p:stCondLst>
                        <p:cond delay="indefinite"/>
                      </p:stCondLst>
                      <p:childTnLst>
                        <p:par>
                          <p:cTn id="30" fill="hold">
                            <p:stCondLst>
                              <p:cond delay="0"/>
                            </p:stCondLst>
                            <p:childTnLst>
                              <p:par>
                                <p:cTn id="31" presetID="8" presetClass="entr" presetSubtype="16" fill="hold" nodeType="clickEffect">
                                  <p:stCondLst>
                                    <p:cond delay="0"/>
                                  </p:stCondLst>
                                  <p:childTnLst>
                                    <p:set>
                                      <p:cBhvr>
                                        <p:cTn id="32" dur="1" fill="hold">
                                          <p:stCondLst>
                                            <p:cond delay="0"/>
                                          </p:stCondLst>
                                        </p:cTn>
                                        <p:tgtEl>
                                          <p:spTgt spid="14508"/>
                                        </p:tgtEl>
                                        <p:attrNameLst>
                                          <p:attrName>style.visibility</p:attrName>
                                        </p:attrNameLst>
                                      </p:cBhvr>
                                      <p:to>
                                        <p:strVal val="visible"/>
                                      </p:to>
                                    </p:set>
                                    <p:animEffect transition="in" filter="diamond(in)">
                                      <p:cBhvr>
                                        <p:cTn id="33" dur="2000"/>
                                        <p:tgtEl>
                                          <p:spTgt spid="14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03" grpId="0"/>
      <p:bldP spid="14504" grpId="0"/>
      <p:bldP spid="1450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fr-FR">
                <a:latin typeface="Times New Roman" pitchFamily="18" charset="0"/>
              </a:rPr>
              <a:t>Thèmes de L’OO</a:t>
            </a:r>
          </a:p>
        </p:txBody>
      </p:sp>
      <p:sp>
        <p:nvSpPr>
          <p:cNvPr id="15363" name="Rectangle 3"/>
          <p:cNvSpPr>
            <a:spLocks noGrp="1" noChangeArrowheads="1"/>
          </p:cNvSpPr>
          <p:nvPr>
            <p:ph sz="quarter" idx="1"/>
          </p:nvPr>
        </p:nvSpPr>
        <p:spPr/>
        <p:txBody>
          <a:bodyPr/>
          <a:lstStyle/>
          <a:p>
            <a:pPr>
              <a:lnSpc>
                <a:spcPct val="90000"/>
              </a:lnSpc>
              <a:buFontTx/>
              <a:buNone/>
            </a:pPr>
            <a:r>
              <a:rPr lang="fr-FR" sz="2800">
                <a:latin typeface="Times New Roman" pitchFamily="18" charset="0"/>
              </a:rPr>
              <a:t>Abstraction</a:t>
            </a:r>
            <a:r>
              <a:rPr lang="fr-FR">
                <a:latin typeface="Times New Roman" pitchFamily="18" charset="0"/>
              </a:rPr>
              <a:t> </a:t>
            </a:r>
          </a:p>
          <a:p>
            <a:pPr>
              <a:lnSpc>
                <a:spcPct val="90000"/>
              </a:lnSpc>
            </a:pPr>
            <a:r>
              <a:rPr lang="fr-FR" sz="2400">
                <a:latin typeface="Times New Roman" pitchFamily="18" charset="0"/>
              </a:rPr>
              <a:t>Se concentrer sur les aspects essentiels d’une entité et ignorer les propriétés « accidentelles ». </a:t>
            </a:r>
          </a:p>
          <a:p>
            <a:pPr lvl="1">
              <a:lnSpc>
                <a:spcPct val="90000"/>
              </a:lnSpc>
            </a:pPr>
            <a:r>
              <a:rPr lang="fr-FR" sz="2000">
                <a:latin typeface="Times New Roman" pitchFamily="18" charset="0"/>
              </a:rPr>
              <a:t>Déterminer ce qu’est un objet et ce qu’il fait avant de décider comment il sera implémenté</a:t>
            </a:r>
          </a:p>
          <a:p>
            <a:pPr>
              <a:lnSpc>
                <a:spcPct val="90000"/>
              </a:lnSpc>
            </a:pPr>
            <a:r>
              <a:rPr lang="fr-FR" sz="2400">
                <a:latin typeface="Times New Roman" pitchFamily="18" charset="0"/>
              </a:rPr>
              <a:t>Se réfère toujours à un but précis et est incomplète. </a:t>
            </a:r>
          </a:p>
          <a:p>
            <a:pPr lvl="1">
              <a:lnSpc>
                <a:spcPct val="90000"/>
              </a:lnSpc>
              <a:buFontTx/>
              <a:buNone/>
            </a:pPr>
            <a:endParaRPr lang="fr-FR" sz="2000">
              <a:latin typeface="Times New Roman" pitchFamily="18" charset="0"/>
            </a:endParaRPr>
          </a:p>
          <a:p>
            <a:pPr>
              <a:lnSpc>
                <a:spcPct val="90000"/>
              </a:lnSpc>
            </a:pPr>
            <a:r>
              <a:rPr lang="fr-FR" sz="2400">
                <a:latin typeface="Times New Roman" pitchFamily="18" charset="0"/>
              </a:rPr>
              <a:t>l’usage approprié de l’abstraction permet d’utiliser (en le faisant évoluer) le même modèle aussi bien pour l’analyse que pour la conception de haut niveau, la structure des programmes, la structure des bases de données et la documentation.</a:t>
            </a:r>
            <a:r>
              <a:rPr lang="fr-FR"/>
              <a:t> </a:t>
            </a:r>
            <a:r>
              <a:rPr lang="fr-FR">
                <a:latin typeface="Times New Roman" pitchFamily="18" charset="0"/>
              </a:rPr>
              <a:t> </a:t>
            </a:r>
          </a:p>
        </p:txBody>
      </p:sp>
    </p:spTree>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édian">
  <a:themeElements>
    <a:clrScheme name="Mé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é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é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4115</TotalTime>
  <Words>3093</Words>
  <Application>Microsoft Office PowerPoint</Application>
  <PresentationFormat>Affichage à l'écran (4:3)</PresentationFormat>
  <Paragraphs>507</Paragraphs>
  <Slides>64</Slides>
  <Notes>59</Notes>
  <HiddenSlides>0</HiddenSlides>
  <MMClips>0</MMClips>
  <ScaleCrop>false</ScaleCrop>
  <HeadingPairs>
    <vt:vector size="4" baseType="variant">
      <vt:variant>
        <vt:lpstr>Thème</vt:lpstr>
      </vt:variant>
      <vt:variant>
        <vt:i4>1</vt:i4>
      </vt:variant>
      <vt:variant>
        <vt:lpstr>Titres des diapositives</vt:lpstr>
      </vt:variant>
      <vt:variant>
        <vt:i4>64</vt:i4>
      </vt:variant>
    </vt:vector>
  </HeadingPairs>
  <TitlesOfParts>
    <vt:vector size="65" baseType="lpstr">
      <vt:lpstr>Médian</vt:lpstr>
      <vt:lpstr>PROGRAMMATION ORIENTEE OBJET</vt:lpstr>
      <vt:lpstr>Caractéristiques de L’OO</vt:lpstr>
      <vt:lpstr>Caractéristiques de L’OO</vt:lpstr>
      <vt:lpstr>Caractéristiques de L’OO</vt:lpstr>
      <vt:lpstr>Caractéristiques de L’OO</vt:lpstr>
      <vt:lpstr>Caractéristiques de L’OO</vt:lpstr>
      <vt:lpstr>Approche traditionnelle vs Approche OO</vt:lpstr>
      <vt:lpstr>Présentation PowerPoint</vt:lpstr>
      <vt:lpstr>Thèmes de L’OO</vt:lpstr>
      <vt:lpstr>Thèmes de L’OO</vt:lpstr>
      <vt:lpstr>Thèmes de L’OO</vt:lpstr>
      <vt:lpstr>Thèmes de L’OO</vt:lpstr>
      <vt:lpstr>Thèmes de L’OO</vt:lpstr>
      <vt:lpstr>Modélisation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Héritage Mutiple</vt:lpstr>
      <vt:lpstr>Héritage Mutiple</vt:lpstr>
      <vt:lpstr>Héritage Multiple</vt:lpstr>
      <vt:lpstr>Présentation PowerPoint</vt:lpstr>
      <vt:lpstr>Présentation PowerPoint</vt:lpstr>
      <vt:lpstr>Héritage Multiple</vt:lpstr>
      <vt:lpstr>Héritage Multiple</vt:lpstr>
      <vt:lpstr>Présentation PowerPoint</vt:lpstr>
      <vt:lpstr>Contournement</vt:lpstr>
      <vt:lpstr>Contournement</vt:lpstr>
      <vt:lpstr>Contournement</vt:lpstr>
      <vt:lpstr>Contournement</vt:lpstr>
      <vt:lpstr>Contournement</vt:lpstr>
      <vt:lpstr>DELEGATION</vt:lpstr>
      <vt:lpstr>DELEGATION</vt:lpstr>
      <vt:lpstr>Classes Abstraites</vt:lpstr>
      <vt:lpstr>Classes Abstraites</vt:lpstr>
      <vt:lpstr>Classes Abstraites</vt:lpstr>
      <vt:lpstr>Classes Abstraites</vt:lpstr>
      <vt:lpstr>Classes Abstraites</vt:lpstr>
      <vt:lpstr>Présentation PowerPoint</vt:lpstr>
      <vt:lpstr>Présentation PowerPoint</vt:lpstr>
      <vt:lpstr>Classes abstraites</vt:lpstr>
      <vt:lpstr>Classe Générique</vt:lpstr>
      <vt:lpstr>Polymorphisme</vt:lpstr>
      <vt:lpstr>Polymorphisme</vt:lpstr>
      <vt:lpstr>Polymorphisme</vt:lpstr>
      <vt:lpstr>Polymorphisme</vt:lpstr>
      <vt:lpstr>Polymorphisme</vt:lpstr>
      <vt:lpstr>Polymorphisme</vt:lpstr>
    </vt:vector>
  </TitlesOfParts>
  <Company>Idec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Idec</dc:creator>
  <cp:lastModifiedBy>TIGER ELECTRONIQUE</cp:lastModifiedBy>
  <cp:revision>86</cp:revision>
  <dcterms:created xsi:type="dcterms:W3CDTF">2005-08-19T23:09:05Z</dcterms:created>
  <dcterms:modified xsi:type="dcterms:W3CDTF">2013-01-17T19:59:01Z</dcterms:modified>
</cp:coreProperties>
</file>