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5" r:id="rId1"/>
  </p:sldMasterIdLst>
  <p:notesMasterIdLst>
    <p:notesMasterId r:id="rId30"/>
  </p:notesMasterIdLst>
  <p:handoutMasterIdLst>
    <p:handoutMasterId r:id="rId31"/>
  </p:handoutMasterIdLst>
  <p:sldIdLst>
    <p:sldId id="425" r:id="rId2"/>
    <p:sldId id="426" r:id="rId3"/>
    <p:sldId id="427" r:id="rId4"/>
    <p:sldId id="458" r:id="rId5"/>
    <p:sldId id="457" r:id="rId6"/>
    <p:sldId id="429" r:id="rId7"/>
    <p:sldId id="430" r:id="rId8"/>
    <p:sldId id="435" r:id="rId9"/>
    <p:sldId id="488" r:id="rId10"/>
    <p:sldId id="476" r:id="rId11"/>
    <p:sldId id="489" r:id="rId12"/>
    <p:sldId id="490" r:id="rId13"/>
    <p:sldId id="491" r:id="rId14"/>
    <p:sldId id="459" r:id="rId15"/>
    <p:sldId id="460" r:id="rId16"/>
    <p:sldId id="465" r:id="rId17"/>
    <p:sldId id="466" r:id="rId18"/>
    <p:sldId id="467" r:id="rId19"/>
    <p:sldId id="441" r:id="rId20"/>
    <p:sldId id="477" r:id="rId21"/>
    <p:sldId id="448" r:id="rId22"/>
    <p:sldId id="445" r:id="rId23"/>
    <p:sldId id="446" r:id="rId24"/>
    <p:sldId id="447" r:id="rId25"/>
    <p:sldId id="451" r:id="rId26"/>
    <p:sldId id="479" r:id="rId27"/>
    <p:sldId id="480" r:id="rId28"/>
    <p:sldId id="487" r:id="rId29"/>
  </p:sldIdLst>
  <p:sldSz cx="9144000" cy="6858000" type="screen4x3"/>
  <p:notesSz cx="9601200" cy="7315200"/>
  <p:defaultTextStyle>
    <a:defPPr>
      <a:defRPr lang="en-US"/>
    </a:defPPr>
    <a:lvl1pPr algn="l" rtl="0" eaLnBrk="0" fontAlgn="base" hangingPunct="0">
      <a:spcBef>
        <a:spcPct val="0"/>
      </a:spcBef>
      <a:spcAft>
        <a:spcPct val="0"/>
      </a:spcAft>
      <a:defRPr sz="2000" kern="1200">
        <a:solidFill>
          <a:schemeClr val="tx1"/>
        </a:solidFill>
        <a:latin typeface="Arial" charset="0"/>
        <a:ea typeface="+mn-ea"/>
        <a:cs typeface="+mn-cs"/>
      </a:defRPr>
    </a:lvl1pPr>
    <a:lvl2pPr marL="457200" algn="l" rtl="0" eaLnBrk="0" fontAlgn="base" hangingPunct="0">
      <a:spcBef>
        <a:spcPct val="0"/>
      </a:spcBef>
      <a:spcAft>
        <a:spcPct val="0"/>
      </a:spcAft>
      <a:defRPr sz="2000" kern="1200">
        <a:solidFill>
          <a:schemeClr val="tx1"/>
        </a:solidFill>
        <a:latin typeface="Arial" charset="0"/>
        <a:ea typeface="+mn-ea"/>
        <a:cs typeface="+mn-cs"/>
      </a:defRPr>
    </a:lvl2pPr>
    <a:lvl3pPr marL="914400" algn="l" rtl="0" eaLnBrk="0" fontAlgn="base" hangingPunct="0">
      <a:spcBef>
        <a:spcPct val="0"/>
      </a:spcBef>
      <a:spcAft>
        <a:spcPct val="0"/>
      </a:spcAft>
      <a:defRPr sz="2000" kern="1200">
        <a:solidFill>
          <a:schemeClr val="tx1"/>
        </a:solidFill>
        <a:latin typeface="Arial" charset="0"/>
        <a:ea typeface="+mn-ea"/>
        <a:cs typeface="+mn-cs"/>
      </a:defRPr>
    </a:lvl3pPr>
    <a:lvl4pPr marL="1371600" algn="l" rtl="0" eaLnBrk="0" fontAlgn="base" hangingPunct="0">
      <a:spcBef>
        <a:spcPct val="0"/>
      </a:spcBef>
      <a:spcAft>
        <a:spcPct val="0"/>
      </a:spcAft>
      <a:defRPr sz="2000" kern="1200">
        <a:solidFill>
          <a:schemeClr val="tx1"/>
        </a:solidFill>
        <a:latin typeface="Arial" charset="0"/>
        <a:ea typeface="+mn-ea"/>
        <a:cs typeface="+mn-cs"/>
      </a:defRPr>
    </a:lvl4pPr>
    <a:lvl5pPr marL="1828800" algn="l" rtl="0" eaLnBrk="0" fontAlgn="base" hangingPunct="0">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304">
          <p15:clr>
            <a:srgbClr val="A4A3A4"/>
          </p15:clr>
        </p15:guide>
        <p15:guide id="2" pos="302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AD08C"/>
    <a:srgbClr val="AA7900"/>
    <a:srgbClr val="FFFF99"/>
    <a:srgbClr val="E7F8FF"/>
    <a:srgbClr val="663300"/>
    <a:srgbClr val="99CCFF"/>
    <a:srgbClr val="FFCC99"/>
    <a:srgbClr val="FF9933"/>
    <a:srgbClr val="F79D7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147" autoAdjust="0"/>
    <p:restoredTop sz="96405" autoAdjust="0"/>
  </p:normalViewPr>
  <p:slideViewPr>
    <p:cSldViewPr snapToGrid="0">
      <p:cViewPr varScale="1">
        <p:scale>
          <a:sx n="122" d="100"/>
          <a:sy n="122" d="100"/>
        </p:scale>
        <p:origin x="1072" y="176"/>
      </p:cViewPr>
      <p:guideLst>
        <p:guide orient="horz" pos="2160"/>
        <p:guide pos="2880"/>
      </p:guideLst>
    </p:cSldViewPr>
  </p:slideViewPr>
  <p:notesTextViewPr>
    <p:cViewPr>
      <p:scale>
        <a:sx n="100" d="100"/>
        <a:sy n="100" d="100"/>
      </p:scale>
      <p:origin x="0" y="0"/>
    </p:cViewPr>
  </p:notesTextViewPr>
  <p:notesViewPr>
    <p:cSldViewPr snapToGrid="0">
      <p:cViewPr varScale="1">
        <p:scale>
          <a:sx n="73" d="100"/>
          <a:sy n="73" d="100"/>
        </p:scale>
        <p:origin x="-534" y="-96"/>
      </p:cViewPr>
      <p:guideLst>
        <p:guide orient="horz" pos="2304"/>
        <p:guide pos="302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bwMode="auto">
          <a:xfrm>
            <a:off x="458788" y="303213"/>
            <a:ext cx="87360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6643" tIns="48320" rIns="96643" bIns="48320" numCol="1" anchor="t" anchorCtr="0" compatLnSpc="1">
            <a:prstTxWarp prst="textNoShape">
              <a:avLst/>
            </a:prstTxWarp>
          </a:bodyPr>
          <a:lstStyle>
            <a:lvl1pPr defTabSz="968375">
              <a:defRPr sz="1400">
                <a:latin typeface="Times New Roman" charset="0"/>
              </a:defRPr>
            </a:lvl1pPr>
          </a:lstStyle>
          <a:p>
            <a:r>
              <a:rPr lang="en-US" altLang="en-US"/>
              <a:t>IFSM300: Week 3 - Data and Databases</a:t>
            </a:r>
          </a:p>
        </p:txBody>
      </p:sp>
      <p:sp>
        <p:nvSpPr>
          <p:cNvPr id="21508" name="Rectangle 4"/>
          <p:cNvSpPr>
            <a:spLocks noGrp="1" noChangeArrowheads="1"/>
          </p:cNvSpPr>
          <p:nvPr>
            <p:ph type="ftr" sz="quarter" idx="2"/>
          </p:nvPr>
        </p:nvSpPr>
        <p:spPr bwMode="auto">
          <a:xfrm>
            <a:off x="381000" y="6629400"/>
            <a:ext cx="416083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6643" tIns="48320" rIns="96643" bIns="48320" numCol="1" anchor="b" anchorCtr="0" compatLnSpc="1">
            <a:prstTxWarp prst="textNoShape">
              <a:avLst/>
            </a:prstTxWarp>
          </a:bodyPr>
          <a:lstStyle>
            <a:lvl1pPr defTabSz="968375">
              <a:defRPr sz="1400">
                <a:latin typeface="Times New Roman" charset="0"/>
              </a:defRPr>
            </a:lvl1pPr>
          </a:lstStyle>
          <a:p>
            <a:r>
              <a:rPr lang="en-US" altLang="en-US"/>
              <a:t>Copyright © 2018  R.M. Laurie</a:t>
            </a:r>
          </a:p>
        </p:txBody>
      </p:sp>
      <p:sp>
        <p:nvSpPr>
          <p:cNvPr id="21509" name="Rectangle 5"/>
          <p:cNvSpPr>
            <a:spLocks noGrp="1" noChangeArrowheads="1"/>
          </p:cNvSpPr>
          <p:nvPr>
            <p:ph type="sldNum" sz="quarter" idx="3"/>
          </p:nvPr>
        </p:nvSpPr>
        <p:spPr bwMode="auto">
          <a:xfrm>
            <a:off x="5106988" y="6629400"/>
            <a:ext cx="4156075"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6643" tIns="48320" rIns="96643" bIns="48320" numCol="1" anchor="b" anchorCtr="0" compatLnSpc="1">
            <a:prstTxWarp prst="textNoShape">
              <a:avLst/>
            </a:prstTxWarp>
          </a:bodyPr>
          <a:lstStyle>
            <a:lvl1pPr algn="r" defTabSz="968375">
              <a:defRPr sz="1400">
                <a:latin typeface="Times New Roman" charset="0"/>
              </a:defRPr>
            </a:lvl1pPr>
          </a:lstStyle>
          <a:p>
            <a:fld id="{B15D6AA3-C657-C64F-8C02-C631E97B60F8}" type="slidenum">
              <a:rPr lang="en-US" altLang="en-US"/>
              <a:pPr/>
              <a:t>‹#›</a:t>
            </a:fld>
            <a:endParaRPr lang="en-US" altLang="en-US"/>
          </a:p>
        </p:txBody>
      </p:sp>
    </p:spTree>
    <p:extLst>
      <p:ext uri="{BB962C8B-B14F-4D97-AF65-F5344CB8AC3E}">
        <p14:creationId xmlns:p14="http://schemas.microsoft.com/office/powerpoint/2010/main" val="48390474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41624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6643" tIns="48320" rIns="96643" bIns="48320" numCol="1" anchor="t" anchorCtr="0" compatLnSpc="1">
            <a:prstTxWarp prst="textNoShape">
              <a:avLst/>
            </a:prstTxWarp>
          </a:bodyPr>
          <a:lstStyle>
            <a:lvl1pPr defTabSz="968375">
              <a:defRPr sz="1400">
                <a:latin typeface="Times New Roman" charset="0"/>
              </a:defRPr>
            </a:lvl1pPr>
          </a:lstStyle>
          <a:p>
            <a:r>
              <a:rPr lang="en-US" altLang="en-US"/>
              <a:t>IFSM300: Week 3 - Data and Databases</a:t>
            </a:r>
          </a:p>
        </p:txBody>
      </p:sp>
      <p:sp>
        <p:nvSpPr>
          <p:cNvPr id="5123" name="Rectangle 3"/>
          <p:cNvSpPr>
            <a:spLocks noGrp="1" noChangeArrowheads="1"/>
          </p:cNvSpPr>
          <p:nvPr>
            <p:ph type="dt" idx="1"/>
          </p:nvPr>
        </p:nvSpPr>
        <p:spPr bwMode="auto">
          <a:xfrm>
            <a:off x="5440363" y="0"/>
            <a:ext cx="41608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6643" tIns="48320" rIns="96643" bIns="48320" numCol="1" anchor="t" anchorCtr="0" compatLnSpc="1">
            <a:prstTxWarp prst="textNoShape">
              <a:avLst/>
            </a:prstTxWarp>
          </a:bodyPr>
          <a:lstStyle>
            <a:lvl1pPr algn="r" defTabSz="968375">
              <a:defRPr sz="1400">
                <a:latin typeface="Times New Roman" charset="0"/>
              </a:defRPr>
            </a:lvl1pPr>
          </a:lstStyle>
          <a:p>
            <a:endParaRPr lang="en-US" altLang="en-US"/>
          </a:p>
        </p:txBody>
      </p:sp>
      <p:sp>
        <p:nvSpPr>
          <p:cNvPr id="5124" name="Rectangle 4"/>
          <p:cNvSpPr>
            <a:spLocks noGrp="1" noRot="1" noChangeAspect="1" noChangeArrowheads="1" noTextEdit="1"/>
          </p:cNvSpPr>
          <p:nvPr>
            <p:ph type="sldImg" idx="2"/>
          </p:nvPr>
        </p:nvSpPr>
        <p:spPr bwMode="auto">
          <a:xfrm>
            <a:off x="2973388" y="547688"/>
            <a:ext cx="3657600" cy="27432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1281113" y="3475038"/>
            <a:ext cx="7038975" cy="329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6643" tIns="48320" rIns="96643" bIns="483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126" name="Rectangle 6"/>
          <p:cNvSpPr>
            <a:spLocks noGrp="1" noChangeArrowheads="1"/>
          </p:cNvSpPr>
          <p:nvPr>
            <p:ph type="ftr" sz="quarter" idx="4"/>
          </p:nvPr>
        </p:nvSpPr>
        <p:spPr bwMode="auto">
          <a:xfrm>
            <a:off x="0" y="6948488"/>
            <a:ext cx="41624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6643" tIns="48320" rIns="96643" bIns="48320" numCol="1" anchor="b" anchorCtr="0" compatLnSpc="1">
            <a:prstTxWarp prst="textNoShape">
              <a:avLst/>
            </a:prstTxWarp>
          </a:bodyPr>
          <a:lstStyle>
            <a:lvl1pPr defTabSz="968375">
              <a:defRPr sz="1400">
                <a:latin typeface="Times New Roman" charset="0"/>
              </a:defRPr>
            </a:lvl1pPr>
          </a:lstStyle>
          <a:p>
            <a:r>
              <a:rPr lang="en-US" altLang="en-US"/>
              <a:t>Copyright © 2018  R.M. Laurie</a:t>
            </a:r>
          </a:p>
        </p:txBody>
      </p:sp>
      <p:sp>
        <p:nvSpPr>
          <p:cNvPr id="5127" name="Rectangle 7"/>
          <p:cNvSpPr>
            <a:spLocks noGrp="1" noChangeArrowheads="1"/>
          </p:cNvSpPr>
          <p:nvPr>
            <p:ph type="sldNum" sz="quarter" idx="5"/>
          </p:nvPr>
        </p:nvSpPr>
        <p:spPr bwMode="auto">
          <a:xfrm>
            <a:off x="5440363" y="6948488"/>
            <a:ext cx="41608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6643" tIns="48320" rIns="96643" bIns="48320" numCol="1" anchor="b" anchorCtr="0" compatLnSpc="1">
            <a:prstTxWarp prst="textNoShape">
              <a:avLst/>
            </a:prstTxWarp>
          </a:bodyPr>
          <a:lstStyle>
            <a:lvl1pPr algn="r" defTabSz="968375">
              <a:defRPr sz="1400">
                <a:latin typeface="Times New Roman" charset="0"/>
              </a:defRPr>
            </a:lvl1pPr>
          </a:lstStyle>
          <a:p>
            <a:fld id="{83FC54C4-975F-9741-B2C4-801F6A51C158}" type="slidenum">
              <a:rPr lang="en-US" altLang="en-US"/>
              <a:pPr/>
              <a:t>‹#›</a:t>
            </a:fld>
            <a:endParaRPr lang="en-US" altLang="en-US"/>
          </a:p>
        </p:txBody>
      </p:sp>
    </p:spTree>
    <p:extLst>
      <p:ext uri="{BB962C8B-B14F-4D97-AF65-F5344CB8AC3E}">
        <p14:creationId xmlns:p14="http://schemas.microsoft.com/office/powerpoint/2010/main" val="2862885748"/>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kumimoji="1"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en-US"/>
              <a:t>IFSM300: Week 3 - Data and Databases</a:t>
            </a:r>
          </a:p>
        </p:txBody>
      </p:sp>
      <p:sp>
        <p:nvSpPr>
          <p:cNvPr id="6" name="Rectangle 7"/>
          <p:cNvSpPr>
            <a:spLocks noGrp="1" noChangeArrowheads="1"/>
          </p:cNvSpPr>
          <p:nvPr>
            <p:ph type="sldNum" sz="quarter" idx="5"/>
          </p:nvPr>
        </p:nvSpPr>
        <p:spPr>
          <a:ln/>
        </p:spPr>
        <p:txBody>
          <a:bodyPr/>
          <a:lstStyle/>
          <a:p>
            <a:fld id="{B749F896-99BE-DF45-8924-BFCA5F660767}" type="slidenum">
              <a:rPr lang="en-US" altLang="en-US"/>
              <a:pPr/>
              <a:t>1</a:t>
            </a:fld>
            <a:endParaRPr lang="en-US" altLang="en-US"/>
          </a:p>
        </p:txBody>
      </p:sp>
      <p:sp>
        <p:nvSpPr>
          <p:cNvPr id="941058" name="Rectangle 2"/>
          <p:cNvSpPr>
            <a:spLocks noGrp="1" noRot="1" noChangeAspect="1" noChangeArrowheads="1" noTextEdit="1"/>
          </p:cNvSpPr>
          <p:nvPr>
            <p:ph type="sldImg"/>
          </p:nvPr>
        </p:nvSpPr>
        <p:spPr>
          <a:xfrm>
            <a:off x="2973388" y="549275"/>
            <a:ext cx="3656012" cy="2741613"/>
          </a:xfrm>
          <a:ln/>
        </p:spPr>
      </p:sp>
      <p:sp>
        <p:nvSpPr>
          <p:cNvPr id="941059" name="Rectangle 3"/>
          <p:cNvSpPr>
            <a:spLocks noGrp="1" noChangeArrowheads="1"/>
          </p:cNvSpPr>
          <p:nvPr>
            <p:ph type="body" idx="1"/>
          </p:nvPr>
        </p:nvSpPr>
        <p:spPr>
          <a:xfrm>
            <a:off x="1281113" y="3475038"/>
            <a:ext cx="7038975" cy="3290887"/>
          </a:xfrm>
        </p:spPr>
        <p:txBody>
          <a:bodyPr/>
          <a:lstStyle/>
          <a:p>
            <a:r>
              <a:rPr lang="en-US" altLang="en-US"/>
              <a:t>The chapter opening case discusses HP’s difficulties in collecting and tracking timely, consistent data from across the entire enterprise. This case illustrates some of the common challenges regarding data management that face numerous companies. </a:t>
            </a:r>
          </a:p>
          <a:p>
            <a:endParaRPr lang="en-US" altLang="en-US"/>
          </a:p>
          <a:p>
            <a:r>
              <a:rPr lang="en-US" altLang="en-US"/>
              <a:t>Ask students how HP’s data inconsistencies arose and what the effect of data inconsistency was. </a:t>
            </a:r>
          </a:p>
          <a:p>
            <a:endParaRPr lang="en-US" altLang="en-US"/>
          </a:p>
          <a:p>
            <a:r>
              <a:rPr lang="en-US" altLang="en-US"/>
              <a:t>As the text says “An effective information system provides users with accurate, timely, and relevant information.” Ask students to define and explain why these three characteristics (accurate, timely, relevant) are important.</a:t>
            </a:r>
          </a:p>
        </p:txBody>
      </p:sp>
    </p:spTree>
    <p:extLst>
      <p:ext uri="{BB962C8B-B14F-4D97-AF65-F5344CB8AC3E}">
        <p14:creationId xmlns:p14="http://schemas.microsoft.com/office/powerpoint/2010/main" val="5810194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ltLang="en-US"/>
              <a:t>IFSM300: Week 3 - Data and Databases</a:t>
            </a:r>
          </a:p>
        </p:txBody>
      </p:sp>
      <p:sp>
        <p:nvSpPr>
          <p:cNvPr id="5" name="Footer Placeholder 4"/>
          <p:cNvSpPr>
            <a:spLocks noGrp="1"/>
          </p:cNvSpPr>
          <p:nvPr>
            <p:ph type="ftr" sz="quarter" idx="11"/>
          </p:nvPr>
        </p:nvSpPr>
        <p:spPr/>
        <p:txBody>
          <a:bodyPr/>
          <a:lstStyle/>
          <a:p>
            <a:r>
              <a:rPr lang="en-US" altLang="en-US"/>
              <a:t>Copyright © 2018  R.M. Laurie</a:t>
            </a:r>
          </a:p>
        </p:txBody>
      </p:sp>
      <p:sp>
        <p:nvSpPr>
          <p:cNvPr id="6" name="Slide Number Placeholder 5"/>
          <p:cNvSpPr>
            <a:spLocks noGrp="1"/>
          </p:cNvSpPr>
          <p:nvPr>
            <p:ph type="sldNum" sz="quarter" idx="12"/>
          </p:nvPr>
        </p:nvSpPr>
        <p:spPr/>
        <p:txBody>
          <a:bodyPr/>
          <a:lstStyle/>
          <a:p>
            <a:fld id="{83FC54C4-975F-9741-B2C4-801F6A51C158}" type="slidenum">
              <a:rPr lang="en-US" altLang="en-US" smtClean="0"/>
              <a:pPr/>
              <a:t>13</a:t>
            </a:fld>
            <a:endParaRPr lang="en-US" altLang="en-US"/>
          </a:p>
        </p:txBody>
      </p:sp>
    </p:spTree>
    <p:extLst>
      <p:ext uri="{BB962C8B-B14F-4D97-AF65-F5344CB8AC3E}">
        <p14:creationId xmlns:p14="http://schemas.microsoft.com/office/powerpoint/2010/main" val="12092900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a:noFill/>
        </p:spPr>
        <p:txBody>
          <a:bodyPr/>
          <a:lstStyle>
            <a:lvl1pPr defTabSz="966788">
              <a:defRPr sz="2400">
                <a:solidFill>
                  <a:schemeClr val="tx1"/>
                </a:solidFill>
                <a:latin typeface="Arial" panose="020B0604020202020204" pitchFamily="34" charset="0"/>
              </a:defRPr>
            </a:lvl1pPr>
            <a:lvl2pPr marL="742950" indent="-285750" defTabSz="966788">
              <a:defRPr sz="2400">
                <a:solidFill>
                  <a:schemeClr val="tx1"/>
                </a:solidFill>
                <a:latin typeface="Arial" panose="020B0604020202020204" pitchFamily="34" charset="0"/>
              </a:defRPr>
            </a:lvl2pPr>
            <a:lvl3pPr marL="1143000" indent="-228600" defTabSz="966788">
              <a:defRPr sz="2400">
                <a:solidFill>
                  <a:schemeClr val="tx1"/>
                </a:solidFill>
                <a:latin typeface="Arial" panose="020B0604020202020204" pitchFamily="34" charset="0"/>
              </a:defRPr>
            </a:lvl3pPr>
            <a:lvl4pPr marL="1600200" indent="-228600" defTabSz="966788">
              <a:defRPr sz="2400">
                <a:solidFill>
                  <a:schemeClr val="tx1"/>
                </a:solidFill>
                <a:latin typeface="Arial" panose="020B0604020202020204" pitchFamily="34" charset="0"/>
              </a:defRPr>
            </a:lvl4pPr>
            <a:lvl5pPr marL="2057400" indent="-228600" defTabSz="966788">
              <a:defRPr sz="24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defRPr>
            </a:lvl9pPr>
          </a:lstStyle>
          <a:p>
            <a:r>
              <a:rPr lang="da-DK" altLang="en-US" sz="1300">
                <a:solidFill>
                  <a:srgbClr val="3399FF"/>
                </a:solidFill>
                <a:latin typeface="Times New Roman" panose="02020603050405020304" pitchFamily="18" charset="0"/>
              </a:rPr>
              <a:t>IFSM300: Week 3 - Data and Databases</a:t>
            </a:r>
            <a:endParaRPr lang="en-US" altLang="en-US" sz="1300">
              <a:solidFill>
                <a:srgbClr val="3399FF"/>
              </a:solidFill>
              <a:latin typeface="Times New Roman" panose="02020603050405020304" pitchFamily="18" charset="0"/>
            </a:endParaRPr>
          </a:p>
        </p:txBody>
      </p:sp>
      <p:sp>
        <p:nvSpPr>
          <p:cNvPr id="38915" name="Rectangle 6"/>
          <p:cNvSpPr>
            <a:spLocks noGrp="1" noChangeArrowheads="1"/>
          </p:cNvSpPr>
          <p:nvPr>
            <p:ph type="ftr" sz="quarter" idx="4"/>
          </p:nvPr>
        </p:nvSpPr>
        <p:spPr>
          <a:noFill/>
        </p:spPr>
        <p:txBody>
          <a:bodyPr/>
          <a:lstStyle>
            <a:lvl1pPr defTabSz="966788">
              <a:defRPr sz="2400">
                <a:solidFill>
                  <a:schemeClr val="tx1"/>
                </a:solidFill>
                <a:latin typeface="Arial" panose="020B0604020202020204" pitchFamily="34" charset="0"/>
              </a:defRPr>
            </a:lvl1pPr>
            <a:lvl2pPr marL="742950" indent="-285750" defTabSz="966788">
              <a:defRPr sz="2400">
                <a:solidFill>
                  <a:schemeClr val="tx1"/>
                </a:solidFill>
                <a:latin typeface="Arial" panose="020B0604020202020204" pitchFamily="34" charset="0"/>
              </a:defRPr>
            </a:lvl2pPr>
            <a:lvl3pPr marL="1143000" indent="-228600" defTabSz="966788">
              <a:defRPr sz="2400">
                <a:solidFill>
                  <a:schemeClr val="tx1"/>
                </a:solidFill>
                <a:latin typeface="Arial" panose="020B0604020202020204" pitchFamily="34" charset="0"/>
              </a:defRPr>
            </a:lvl3pPr>
            <a:lvl4pPr marL="1600200" indent="-228600" defTabSz="966788">
              <a:defRPr sz="2400">
                <a:solidFill>
                  <a:schemeClr val="tx1"/>
                </a:solidFill>
                <a:latin typeface="Arial" panose="020B0604020202020204" pitchFamily="34" charset="0"/>
              </a:defRPr>
            </a:lvl4pPr>
            <a:lvl5pPr marL="2057400" indent="-228600" defTabSz="966788">
              <a:defRPr sz="24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1300">
                <a:solidFill>
                  <a:srgbClr val="3399FF"/>
                </a:solidFill>
                <a:latin typeface="Times New Roman" panose="02020603050405020304" pitchFamily="18" charset="0"/>
              </a:rPr>
              <a:t>Copyright © 2017  R.M. Laurie</a:t>
            </a:r>
          </a:p>
        </p:txBody>
      </p:sp>
      <p:sp>
        <p:nvSpPr>
          <p:cNvPr id="38916" name="Rectangle 7"/>
          <p:cNvSpPr>
            <a:spLocks noGrp="1" noChangeArrowheads="1"/>
          </p:cNvSpPr>
          <p:nvPr>
            <p:ph type="sldNum" sz="quarter" idx="5"/>
          </p:nvPr>
        </p:nvSpPr>
        <p:spPr>
          <a:noFill/>
        </p:spPr>
        <p:txBody>
          <a:bodyPr/>
          <a:lstStyle>
            <a:lvl1pPr defTabSz="966788">
              <a:defRPr sz="2400">
                <a:solidFill>
                  <a:schemeClr val="tx1"/>
                </a:solidFill>
                <a:latin typeface="Arial" panose="020B0604020202020204" pitchFamily="34" charset="0"/>
              </a:defRPr>
            </a:lvl1pPr>
            <a:lvl2pPr marL="742950" indent="-285750" defTabSz="966788">
              <a:defRPr sz="2400">
                <a:solidFill>
                  <a:schemeClr val="tx1"/>
                </a:solidFill>
                <a:latin typeface="Arial" panose="020B0604020202020204" pitchFamily="34" charset="0"/>
              </a:defRPr>
            </a:lvl2pPr>
            <a:lvl3pPr marL="1143000" indent="-228600" defTabSz="966788">
              <a:defRPr sz="2400">
                <a:solidFill>
                  <a:schemeClr val="tx1"/>
                </a:solidFill>
                <a:latin typeface="Arial" panose="020B0604020202020204" pitchFamily="34" charset="0"/>
              </a:defRPr>
            </a:lvl3pPr>
            <a:lvl4pPr marL="1600200" indent="-228600" defTabSz="966788">
              <a:defRPr sz="2400">
                <a:solidFill>
                  <a:schemeClr val="tx1"/>
                </a:solidFill>
                <a:latin typeface="Arial" panose="020B0604020202020204" pitchFamily="34" charset="0"/>
              </a:defRPr>
            </a:lvl4pPr>
            <a:lvl5pPr marL="2057400" indent="-228600" defTabSz="966788">
              <a:defRPr sz="24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defRPr>
            </a:lvl9pPr>
          </a:lstStyle>
          <a:p>
            <a:fld id="{D06AE0C3-C371-4C46-89E4-1912B5246EBC}" type="slidenum">
              <a:rPr lang="en-US" altLang="en-US" sz="1300">
                <a:solidFill>
                  <a:srgbClr val="3399FF"/>
                </a:solidFill>
                <a:latin typeface="Times New Roman" panose="02020603050405020304" pitchFamily="18" charset="0"/>
              </a:rPr>
              <a:pPr/>
              <a:t>14</a:t>
            </a:fld>
            <a:endParaRPr lang="en-US" altLang="en-US" sz="1300">
              <a:solidFill>
                <a:srgbClr val="3399FF"/>
              </a:solidFill>
              <a:latin typeface="Times New Roman" panose="02020603050405020304" pitchFamily="18" charset="0"/>
            </a:endParaRPr>
          </a:p>
        </p:txBody>
      </p:sp>
      <p:sp>
        <p:nvSpPr>
          <p:cNvPr id="38917" name="Rectangle 2"/>
          <p:cNvSpPr>
            <a:spLocks noChangeArrowheads="1"/>
          </p:cNvSpPr>
          <p:nvPr/>
        </p:nvSpPr>
        <p:spPr bwMode="auto">
          <a:xfrm>
            <a:off x="5799138" y="0"/>
            <a:ext cx="4435475"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8918" name="Rectangle 3"/>
          <p:cNvSpPr>
            <a:spLocks noChangeArrowheads="1"/>
          </p:cNvSpPr>
          <p:nvPr/>
        </p:nvSpPr>
        <p:spPr bwMode="auto">
          <a:xfrm>
            <a:off x="5799138" y="6743700"/>
            <a:ext cx="4435475"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0137" tIns="0" rIns="20137" bIns="0" anchor="b"/>
          <a:lstStyle>
            <a:lvl1pPr defTabSz="966788">
              <a:defRPr sz="2400">
                <a:solidFill>
                  <a:schemeClr val="tx1"/>
                </a:solidFill>
                <a:latin typeface="Arial" panose="020B0604020202020204" pitchFamily="34" charset="0"/>
              </a:defRPr>
            </a:lvl1pPr>
            <a:lvl2pPr marL="742950" indent="-285750" defTabSz="966788">
              <a:defRPr sz="2400">
                <a:solidFill>
                  <a:schemeClr val="tx1"/>
                </a:solidFill>
                <a:latin typeface="Arial" panose="020B0604020202020204" pitchFamily="34" charset="0"/>
              </a:defRPr>
            </a:lvl2pPr>
            <a:lvl3pPr marL="1143000" indent="-228600" defTabSz="966788">
              <a:defRPr sz="2400">
                <a:solidFill>
                  <a:schemeClr val="tx1"/>
                </a:solidFill>
                <a:latin typeface="Arial" panose="020B0604020202020204" pitchFamily="34" charset="0"/>
              </a:defRPr>
            </a:lvl3pPr>
            <a:lvl4pPr marL="1600200" indent="-228600" defTabSz="966788">
              <a:defRPr sz="2400">
                <a:solidFill>
                  <a:schemeClr val="tx1"/>
                </a:solidFill>
                <a:latin typeface="Arial" panose="020B0604020202020204" pitchFamily="34" charset="0"/>
              </a:defRPr>
            </a:lvl4pPr>
            <a:lvl5pPr marL="2057400" indent="-228600" defTabSz="966788">
              <a:defRPr sz="24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defRPr>
            </a:lvl9pPr>
          </a:lstStyle>
          <a:p>
            <a:pPr algn="r"/>
            <a:r>
              <a:rPr lang="en-US" altLang="en-US" sz="1100" i="1">
                <a:latin typeface="Times New Roman" panose="02020603050405020304" pitchFamily="18" charset="0"/>
              </a:rPr>
              <a:t>16</a:t>
            </a:r>
          </a:p>
        </p:txBody>
      </p:sp>
      <p:sp>
        <p:nvSpPr>
          <p:cNvPr id="38919" name="Rectangle 4"/>
          <p:cNvSpPr>
            <a:spLocks noChangeArrowheads="1"/>
          </p:cNvSpPr>
          <p:nvPr/>
        </p:nvSpPr>
        <p:spPr bwMode="auto">
          <a:xfrm>
            <a:off x="0" y="6743700"/>
            <a:ext cx="4435475"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8920" name="Rectangle 5"/>
          <p:cNvSpPr>
            <a:spLocks noChangeArrowheads="1"/>
          </p:cNvSpPr>
          <p:nvPr/>
        </p:nvSpPr>
        <p:spPr bwMode="auto">
          <a:xfrm>
            <a:off x="0" y="0"/>
            <a:ext cx="4435475"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8921" name="Rectangle 6"/>
          <p:cNvSpPr>
            <a:spLocks noChangeArrowheads="1"/>
          </p:cNvSpPr>
          <p:nvPr/>
        </p:nvSpPr>
        <p:spPr bwMode="auto">
          <a:xfrm>
            <a:off x="5799138" y="0"/>
            <a:ext cx="4435475"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8922" name="Rectangle 7"/>
          <p:cNvSpPr>
            <a:spLocks noChangeArrowheads="1"/>
          </p:cNvSpPr>
          <p:nvPr/>
        </p:nvSpPr>
        <p:spPr bwMode="auto">
          <a:xfrm>
            <a:off x="5799138" y="6743700"/>
            <a:ext cx="4435475"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0137" tIns="0" rIns="20137" bIns="0" anchor="b"/>
          <a:lstStyle>
            <a:lvl1pPr defTabSz="966788">
              <a:defRPr sz="2400">
                <a:solidFill>
                  <a:schemeClr val="tx1"/>
                </a:solidFill>
                <a:latin typeface="Arial" panose="020B0604020202020204" pitchFamily="34" charset="0"/>
              </a:defRPr>
            </a:lvl1pPr>
            <a:lvl2pPr marL="742950" indent="-285750" defTabSz="966788">
              <a:defRPr sz="2400">
                <a:solidFill>
                  <a:schemeClr val="tx1"/>
                </a:solidFill>
                <a:latin typeface="Arial" panose="020B0604020202020204" pitchFamily="34" charset="0"/>
              </a:defRPr>
            </a:lvl2pPr>
            <a:lvl3pPr marL="1143000" indent="-228600" defTabSz="966788">
              <a:defRPr sz="2400">
                <a:solidFill>
                  <a:schemeClr val="tx1"/>
                </a:solidFill>
                <a:latin typeface="Arial" panose="020B0604020202020204" pitchFamily="34" charset="0"/>
              </a:defRPr>
            </a:lvl3pPr>
            <a:lvl4pPr marL="1600200" indent="-228600" defTabSz="966788">
              <a:defRPr sz="2400">
                <a:solidFill>
                  <a:schemeClr val="tx1"/>
                </a:solidFill>
                <a:latin typeface="Arial" panose="020B0604020202020204" pitchFamily="34" charset="0"/>
              </a:defRPr>
            </a:lvl4pPr>
            <a:lvl5pPr marL="2057400" indent="-228600" defTabSz="966788">
              <a:defRPr sz="24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defRPr>
            </a:lvl9pPr>
          </a:lstStyle>
          <a:p>
            <a:pPr algn="r"/>
            <a:r>
              <a:rPr lang="en-US" altLang="en-US" sz="1100" i="1">
                <a:latin typeface="Times New Roman" panose="02020603050405020304" pitchFamily="18" charset="0"/>
              </a:rPr>
              <a:t>16</a:t>
            </a:r>
          </a:p>
        </p:txBody>
      </p:sp>
      <p:sp>
        <p:nvSpPr>
          <p:cNvPr id="38923" name="Rectangle 8"/>
          <p:cNvSpPr>
            <a:spLocks noChangeArrowheads="1"/>
          </p:cNvSpPr>
          <p:nvPr/>
        </p:nvSpPr>
        <p:spPr bwMode="auto">
          <a:xfrm>
            <a:off x="0" y="6743700"/>
            <a:ext cx="4435475"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8924" name="Rectangle 9"/>
          <p:cNvSpPr>
            <a:spLocks noChangeArrowheads="1"/>
          </p:cNvSpPr>
          <p:nvPr/>
        </p:nvSpPr>
        <p:spPr bwMode="auto">
          <a:xfrm>
            <a:off x="0" y="0"/>
            <a:ext cx="4435475"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8925" name="Rectangle 10"/>
          <p:cNvSpPr>
            <a:spLocks noGrp="1" noRot="1" noChangeAspect="1" noChangeArrowheads="1" noTextEdit="1"/>
          </p:cNvSpPr>
          <p:nvPr>
            <p:ph type="sldImg"/>
          </p:nvPr>
        </p:nvSpPr>
        <p:spPr>
          <a:xfrm>
            <a:off x="3349625" y="538163"/>
            <a:ext cx="3535363" cy="2651125"/>
          </a:xfrm>
          <a:ln w="12700" cap="flat"/>
        </p:spPr>
      </p:sp>
      <p:sp>
        <p:nvSpPr>
          <p:cNvPr id="38926" name="Rectangle 11"/>
          <p:cNvSpPr>
            <a:spLocks noGrp="1" noChangeArrowheads="1"/>
          </p:cNvSpPr>
          <p:nvPr>
            <p:ph type="body" idx="1"/>
          </p:nvPr>
        </p:nvSpPr>
        <p:spPr>
          <a:xfrm>
            <a:off x="1365250" y="3371850"/>
            <a:ext cx="7504113" cy="3194050"/>
          </a:xfrm>
          <a:noFill/>
          <a:extLst>
            <a:ext uri="{91240B29-F687-4F45-9708-019B960494DF}">
              <a14:hiddenLine xmlns:a14="http://schemas.microsoft.com/office/drawing/2010/main" w="12700">
                <a:solidFill>
                  <a:schemeClr val="tx1"/>
                </a:solidFill>
                <a:miter lim="800000"/>
                <a:headEnd/>
                <a:tailEnd/>
              </a14:hiddenLine>
            </a:ext>
          </a:extLst>
        </p:spPr>
        <p:txBody>
          <a:bodyPr lIns="95648" tIns="46985" rIns="95648" bIns="46985"/>
          <a:lstStyle/>
          <a:p>
            <a:endParaRPr lang="en-US" altLang="en-US"/>
          </a:p>
        </p:txBody>
      </p:sp>
    </p:spTree>
    <p:extLst>
      <p:ext uri="{BB962C8B-B14F-4D97-AF65-F5344CB8AC3E}">
        <p14:creationId xmlns:p14="http://schemas.microsoft.com/office/powerpoint/2010/main" val="16974529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a:noFill/>
        </p:spPr>
        <p:txBody>
          <a:bodyPr/>
          <a:lstStyle>
            <a:lvl1pPr defTabSz="966788">
              <a:defRPr sz="2400">
                <a:solidFill>
                  <a:schemeClr val="tx1"/>
                </a:solidFill>
                <a:latin typeface="Arial" panose="020B0604020202020204" pitchFamily="34" charset="0"/>
              </a:defRPr>
            </a:lvl1pPr>
            <a:lvl2pPr marL="742950" indent="-285750" defTabSz="966788">
              <a:defRPr sz="2400">
                <a:solidFill>
                  <a:schemeClr val="tx1"/>
                </a:solidFill>
                <a:latin typeface="Arial" panose="020B0604020202020204" pitchFamily="34" charset="0"/>
              </a:defRPr>
            </a:lvl2pPr>
            <a:lvl3pPr marL="1143000" indent="-228600" defTabSz="966788">
              <a:defRPr sz="2400">
                <a:solidFill>
                  <a:schemeClr val="tx1"/>
                </a:solidFill>
                <a:latin typeface="Arial" panose="020B0604020202020204" pitchFamily="34" charset="0"/>
              </a:defRPr>
            </a:lvl3pPr>
            <a:lvl4pPr marL="1600200" indent="-228600" defTabSz="966788">
              <a:defRPr sz="2400">
                <a:solidFill>
                  <a:schemeClr val="tx1"/>
                </a:solidFill>
                <a:latin typeface="Arial" panose="020B0604020202020204" pitchFamily="34" charset="0"/>
              </a:defRPr>
            </a:lvl4pPr>
            <a:lvl5pPr marL="2057400" indent="-228600" defTabSz="966788">
              <a:defRPr sz="24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defRPr>
            </a:lvl9pPr>
          </a:lstStyle>
          <a:p>
            <a:r>
              <a:rPr lang="da-DK" altLang="en-US" sz="1300">
                <a:solidFill>
                  <a:srgbClr val="3399FF"/>
                </a:solidFill>
                <a:latin typeface="Times New Roman" panose="02020603050405020304" pitchFamily="18" charset="0"/>
              </a:rPr>
              <a:t>IFSM300: Week 3 - Data and Databases</a:t>
            </a:r>
            <a:endParaRPr lang="en-US" altLang="en-US" sz="1300">
              <a:solidFill>
                <a:srgbClr val="3399FF"/>
              </a:solidFill>
              <a:latin typeface="Times New Roman" panose="02020603050405020304" pitchFamily="18" charset="0"/>
            </a:endParaRPr>
          </a:p>
        </p:txBody>
      </p:sp>
      <p:sp>
        <p:nvSpPr>
          <p:cNvPr id="39939" name="Rectangle 6"/>
          <p:cNvSpPr>
            <a:spLocks noGrp="1" noChangeArrowheads="1"/>
          </p:cNvSpPr>
          <p:nvPr>
            <p:ph type="ftr" sz="quarter" idx="4"/>
          </p:nvPr>
        </p:nvSpPr>
        <p:spPr>
          <a:noFill/>
        </p:spPr>
        <p:txBody>
          <a:bodyPr/>
          <a:lstStyle>
            <a:lvl1pPr defTabSz="966788">
              <a:defRPr sz="2400">
                <a:solidFill>
                  <a:schemeClr val="tx1"/>
                </a:solidFill>
                <a:latin typeface="Arial" panose="020B0604020202020204" pitchFamily="34" charset="0"/>
              </a:defRPr>
            </a:lvl1pPr>
            <a:lvl2pPr marL="742950" indent="-285750" defTabSz="966788">
              <a:defRPr sz="2400">
                <a:solidFill>
                  <a:schemeClr val="tx1"/>
                </a:solidFill>
                <a:latin typeface="Arial" panose="020B0604020202020204" pitchFamily="34" charset="0"/>
              </a:defRPr>
            </a:lvl2pPr>
            <a:lvl3pPr marL="1143000" indent="-228600" defTabSz="966788">
              <a:defRPr sz="2400">
                <a:solidFill>
                  <a:schemeClr val="tx1"/>
                </a:solidFill>
                <a:latin typeface="Arial" panose="020B0604020202020204" pitchFamily="34" charset="0"/>
              </a:defRPr>
            </a:lvl3pPr>
            <a:lvl4pPr marL="1600200" indent="-228600" defTabSz="966788">
              <a:defRPr sz="2400">
                <a:solidFill>
                  <a:schemeClr val="tx1"/>
                </a:solidFill>
                <a:latin typeface="Arial" panose="020B0604020202020204" pitchFamily="34" charset="0"/>
              </a:defRPr>
            </a:lvl4pPr>
            <a:lvl5pPr marL="2057400" indent="-228600" defTabSz="966788">
              <a:defRPr sz="24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1300">
                <a:solidFill>
                  <a:srgbClr val="3399FF"/>
                </a:solidFill>
                <a:latin typeface="Times New Roman" panose="02020603050405020304" pitchFamily="18" charset="0"/>
              </a:rPr>
              <a:t>Copyright © 2017  R.M. Laurie</a:t>
            </a:r>
          </a:p>
        </p:txBody>
      </p:sp>
      <p:sp>
        <p:nvSpPr>
          <p:cNvPr id="39940" name="Rectangle 7"/>
          <p:cNvSpPr>
            <a:spLocks noGrp="1" noChangeArrowheads="1"/>
          </p:cNvSpPr>
          <p:nvPr>
            <p:ph type="sldNum" sz="quarter" idx="5"/>
          </p:nvPr>
        </p:nvSpPr>
        <p:spPr>
          <a:noFill/>
        </p:spPr>
        <p:txBody>
          <a:bodyPr/>
          <a:lstStyle>
            <a:lvl1pPr defTabSz="966788">
              <a:defRPr sz="2400">
                <a:solidFill>
                  <a:schemeClr val="tx1"/>
                </a:solidFill>
                <a:latin typeface="Arial" panose="020B0604020202020204" pitchFamily="34" charset="0"/>
              </a:defRPr>
            </a:lvl1pPr>
            <a:lvl2pPr marL="742950" indent="-285750" defTabSz="966788">
              <a:defRPr sz="2400">
                <a:solidFill>
                  <a:schemeClr val="tx1"/>
                </a:solidFill>
                <a:latin typeface="Arial" panose="020B0604020202020204" pitchFamily="34" charset="0"/>
              </a:defRPr>
            </a:lvl2pPr>
            <a:lvl3pPr marL="1143000" indent="-228600" defTabSz="966788">
              <a:defRPr sz="2400">
                <a:solidFill>
                  <a:schemeClr val="tx1"/>
                </a:solidFill>
                <a:latin typeface="Arial" panose="020B0604020202020204" pitchFamily="34" charset="0"/>
              </a:defRPr>
            </a:lvl3pPr>
            <a:lvl4pPr marL="1600200" indent="-228600" defTabSz="966788">
              <a:defRPr sz="2400">
                <a:solidFill>
                  <a:schemeClr val="tx1"/>
                </a:solidFill>
                <a:latin typeface="Arial" panose="020B0604020202020204" pitchFamily="34" charset="0"/>
              </a:defRPr>
            </a:lvl4pPr>
            <a:lvl5pPr marL="2057400" indent="-228600" defTabSz="966788">
              <a:defRPr sz="24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defRPr>
            </a:lvl9pPr>
          </a:lstStyle>
          <a:p>
            <a:fld id="{351302B3-D8AB-4245-ACEC-71A3B4292E6D}" type="slidenum">
              <a:rPr lang="en-US" altLang="en-US" sz="1300">
                <a:solidFill>
                  <a:srgbClr val="3399FF"/>
                </a:solidFill>
                <a:latin typeface="Times New Roman" panose="02020603050405020304" pitchFamily="18" charset="0"/>
              </a:rPr>
              <a:pPr/>
              <a:t>15</a:t>
            </a:fld>
            <a:endParaRPr lang="en-US" altLang="en-US" sz="1300">
              <a:solidFill>
                <a:srgbClr val="3399FF"/>
              </a:solidFill>
              <a:latin typeface="Times New Roman" panose="02020603050405020304" pitchFamily="18" charset="0"/>
            </a:endParaRPr>
          </a:p>
        </p:txBody>
      </p:sp>
      <p:sp>
        <p:nvSpPr>
          <p:cNvPr id="39941" name="Rectangle 2"/>
          <p:cNvSpPr>
            <a:spLocks noChangeArrowheads="1"/>
          </p:cNvSpPr>
          <p:nvPr/>
        </p:nvSpPr>
        <p:spPr bwMode="auto">
          <a:xfrm>
            <a:off x="5799138" y="0"/>
            <a:ext cx="4435475"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9942" name="Rectangle 3"/>
          <p:cNvSpPr>
            <a:spLocks noChangeArrowheads="1"/>
          </p:cNvSpPr>
          <p:nvPr/>
        </p:nvSpPr>
        <p:spPr bwMode="auto">
          <a:xfrm>
            <a:off x="5799138" y="6743700"/>
            <a:ext cx="4435475"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0137" tIns="0" rIns="20137" bIns="0" anchor="b"/>
          <a:lstStyle>
            <a:lvl1pPr defTabSz="966788">
              <a:defRPr sz="2400">
                <a:solidFill>
                  <a:schemeClr val="tx1"/>
                </a:solidFill>
                <a:latin typeface="Arial" panose="020B0604020202020204" pitchFamily="34" charset="0"/>
              </a:defRPr>
            </a:lvl1pPr>
            <a:lvl2pPr marL="742950" indent="-285750" defTabSz="966788">
              <a:defRPr sz="2400">
                <a:solidFill>
                  <a:schemeClr val="tx1"/>
                </a:solidFill>
                <a:latin typeface="Arial" panose="020B0604020202020204" pitchFamily="34" charset="0"/>
              </a:defRPr>
            </a:lvl2pPr>
            <a:lvl3pPr marL="1143000" indent="-228600" defTabSz="966788">
              <a:defRPr sz="2400">
                <a:solidFill>
                  <a:schemeClr val="tx1"/>
                </a:solidFill>
                <a:latin typeface="Arial" panose="020B0604020202020204" pitchFamily="34" charset="0"/>
              </a:defRPr>
            </a:lvl3pPr>
            <a:lvl4pPr marL="1600200" indent="-228600" defTabSz="966788">
              <a:defRPr sz="2400">
                <a:solidFill>
                  <a:schemeClr val="tx1"/>
                </a:solidFill>
                <a:latin typeface="Arial" panose="020B0604020202020204" pitchFamily="34" charset="0"/>
              </a:defRPr>
            </a:lvl4pPr>
            <a:lvl5pPr marL="2057400" indent="-228600" defTabSz="966788">
              <a:defRPr sz="24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defRPr>
            </a:lvl9pPr>
          </a:lstStyle>
          <a:p>
            <a:pPr algn="r"/>
            <a:r>
              <a:rPr lang="en-US" altLang="en-US" sz="1100" i="1">
                <a:latin typeface="Times New Roman" panose="02020603050405020304" pitchFamily="18" charset="0"/>
              </a:rPr>
              <a:t>16</a:t>
            </a:r>
          </a:p>
        </p:txBody>
      </p:sp>
      <p:sp>
        <p:nvSpPr>
          <p:cNvPr id="39943" name="Rectangle 4"/>
          <p:cNvSpPr>
            <a:spLocks noChangeArrowheads="1"/>
          </p:cNvSpPr>
          <p:nvPr/>
        </p:nvSpPr>
        <p:spPr bwMode="auto">
          <a:xfrm>
            <a:off x="0" y="6743700"/>
            <a:ext cx="4435475"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9944" name="Rectangle 5"/>
          <p:cNvSpPr>
            <a:spLocks noChangeArrowheads="1"/>
          </p:cNvSpPr>
          <p:nvPr/>
        </p:nvSpPr>
        <p:spPr bwMode="auto">
          <a:xfrm>
            <a:off x="0" y="0"/>
            <a:ext cx="4435475"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9945" name="Rectangle 6"/>
          <p:cNvSpPr>
            <a:spLocks noChangeArrowheads="1"/>
          </p:cNvSpPr>
          <p:nvPr/>
        </p:nvSpPr>
        <p:spPr bwMode="auto">
          <a:xfrm>
            <a:off x="5799138" y="0"/>
            <a:ext cx="4435475"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9946" name="Rectangle 7"/>
          <p:cNvSpPr>
            <a:spLocks noChangeArrowheads="1"/>
          </p:cNvSpPr>
          <p:nvPr/>
        </p:nvSpPr>
        <p:spPr bwMode="auto">
          <a:xfrm>
            <a:off x="5799138" y="6743700"/>
            <a:ext cx="4435475"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0137" tIns="0" rIns="20137" bIns="0" anchor="b"/>
          <a:lstStyle>
            <a:lvl1pPr defTabSz="966788">
              <a:defRPr sz="2400">
                <a:solidFill>
                  <a:schemeClr val="tx1"/>
                </a:solidFill>
                <a:latin typeface="Arial" panose="020B0604020202020204" pitchFamily="34" charset="0"/>
              </a:defRPr>
            </a:lvl1pPr>
            <a:lvl2pPr marL="742950" indent="-285750" defTabSz="966788">
              <a:defRPr sz="2400">
                <a:solidFill>
                  <a:schemeClr val="tx1"/>
                </a:solidFill>
                <a:latin typeface="Arial" panose="020B0604020202020204" pitchFamily="34" charset="0"/>
              </a:defRPr>
            </a:lvl2pPr>
            <a:lvl3pPr marL="1143000" indent="-228600" defTabSz="966788">
              <a:defRPr sz="2400">
                <a:solidFill>
                  <a:schemeClr val="tx1"/>
                </a:solidFill>
                <a:latin typeface="Arial" panose="020B0604020202020204" pitchFamily="34" charset="0"/>
              </a:defRPr>
            </a:lvl3pPr>
            <a:lvl4pPr marL="1600200" indent="-228600" defTabSz="966788">
              <a:defRPr sz="2400">
                <a:solidFill>
                  <a:schemeClr val="tx1"/>
                </a:solidFill>
                <a:latin typeface="Arial" panose="020B0604020202020204" pitchFamily="34" charset="0"/>
              </a:defRPr>
            </a:lvl4pPr>
            <a:lvl5pPr marL="2057400" indent="-228600" defTabSz="966788">
              <a:defRPr sz="24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defRPr>
            </a:lvl9pPr>
          </a:lstStyle>
          <a:p>
            <a:pPr algn="r"/>
            <a:r>
              <a:rPr lang="en-US" altLang="en-US" sz="1100" i="1">
                <a:latin typeface="Times New Roman" panose="02020603050405020304" pitchFamily="18" charset="0"/>
              </a:rPr>
              <a:t>16</a:t>
            </a:r>
          </a:p>
        </p:txBody>
      </p:sp>
      <p:sp>
        <p:nvSpPr>
          <p:cNvPr id="39947" name="Rectangle 8"/>
          <p:cNvSpPr>
            <a:spLocks noChangeArrowheads="1"/>
          </p:cNvSpPr>
          <p:nvPr/>
        </p:nvSpPr>
        <p:spPr bwMode="auto">
          <a:xfrm>
            <a:off x="0" y="6743700"/>
            <a:ext cx="4435475"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9948" name="Rectangle 9"/>
          <p:cNvSpPr>
            <a:spLocks noChangeArrowheads="1"/>
          </p:cNvSpPr>
          <p:nvPr/>
        </p:nvSpPr>
        <p:spPr bwMode="auto">
          <a:xfrm>
            <a:off x="0" y="0"/>
            <a:ext cx="4435475"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9949" name="Rectangle 10"/>
          <p:cNvSpPr>
            <a:spLocks noGrp="1" noRot="1" noChangeAspect="1" noChangeArrowheads="1" noTextEdit="1"/>
          </p:cNvSpPr>
          <p:nvPr>
            <p:ph type="sldImg"/>
          </p:nvPr>
        </p:nvSpPr>
        <p:spPr>
          <a:xfrm>
            <a:off x="3349625" y="538163"/>
            <a:ext cx="3535363" cy="2651125"/>
          </a:xfrm>
          <a:ln w="12700" cap="flat"/>
        </p:spPr>
      </p:sp>
      <p:sp>
        <p:nvSpPr>
          <p:cNvPr id="39950" name="Rectangle 11"/>
          <p:cNvSpPr>
            <a:spLocks noGrp="1" noChangeArrowheads="1"/>
          </p:cNvSpPr>
          <p:nvPr>
            <p:ph type="body" idx="1"/>
          </p:nvPr>
        </p:nvSpPr>
        <p:spPr>
          <a:xfrm>
            <a:off x="1365250" y="3371850"/>
            <a:ext cx="7504113" cy="3194050"/>
          </a:xfrm>
          <a:noFill/>
          <a:extLst>
            <a:ext uri="{91240B29-F687-4F45-9708-019B960494DF}">
              <a14:hiddenLine xmlns:a14="http://schemas.microsoft.com/office/drawing/2010/main" w="12700">
                <a:solidFill>
                  <a:schemeClr val="tx1"/>
                </a:solidFill>
                <a:miter lim="800000"/>
                <a:headEnd/>
                <a:tailEnd/>
              </a14:hiddenLine>
            </a:ext>
          </a:extLst>
        </p:spPr>
        <p:txBody>
          <a:bodyPr lIns="95648" tIns="46985" rIns="95648" bIns="46985"/>
          <a:lstStyle/>
          <a:p>
            <a:endParaRPr lang="en-US" altLang="en-US"/>
          </a:p>
        </p:txBody>
      </p:sp>
    </p:spTree>
    <p:extLst>
      <p:ext uri="{BB962C8B-B14F-4D97-AF65-F5344CB8AC3E}">
        <p14:creationId xmlns:p14="http://schemas.microsoft.com/office/powerpoint/2010/main" val="10079306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hdr" sz="quarter"/>
          </p:nvPr>
        </p:nvSpPr>
        <p:spPr>
          <a:noFill/>
        </p:spPr>
        <p:txBody>
          <a:bodyPr/>
          <a:lstStyle>
            <a:lvl1pPr defTabSz="966788">
              <a:defRPr sz="2400">
                <a:solidFill>
                  <a:schemeClr val="tx1"/>
                </a:solidFill>
                <a:latin typeface="Arial" panose="020B0604020202020204" pitchFamily="34" charset="0"/>
              </a:defRPr>
            </a:lvl1pPr>
            <a:lvl2pPr marL="742950" indent="-285750" defTabSz="966788">
              <a:defRPr sz="2400">
                <a:solidFill>
                  <a:schemeClr val="tx1"/>
                </a:solidFill>
                <a:latin typeface="Arial" panose="020B0604020202020204" pitchFamily="34" charset="0"/>
              </a:defRPr>
            </a:lvl2pPr>
            <a:lvl3pPr marL="1143000" indent="-228600" defTabSz="966788">
              <a:defRPr sz="2400">
                <a:solidFill>
                  <a:schemeClr val="tx1"/>
                </a:solidFill>
                <a:latin typeface="Arial" panose="020B0604020202020204" pitchFamily="34" charset="0"/>
              </a:defRPr>
            </a:lvl3pPr>
            <a:lvl4pPr marL="1600200" indent="-228600" defTabSz="966788">
              <a:defRPr sz="2400">
                <a:solidFill>
                  <a:schemeClr val="tx1"/>
                </a:solidFill>
                <a:latin typeface="Arial" panose="020B0604020202020204" pitchFamily="34" charset="0"/>
              </a:defRPr>
            </a:lvl4pPr>
            <a:lvl5pPr marL="2057400" indent="-228600" defTabSz="966788">
              <a:defRPr sz="24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defRPr>
            </a:lvl9pPr>
          </a:lstStyle>
          <a:p>
            <a:r>
              <a:rPr lang="da-DK" altLang="en-US" sz="1300">
                <a:solidFill>
                  <a:srgbClr val="3399FF"/>
                </a:solidFill>
                <a:latin typeface="Times New Roman" panose="02020603050405020304" pitchFamily="18" charset="0"/>
              </a:rPr>
              <a:t>IFSM300: Week 3 - Data and Databases</a:t>
            </a:r>
            <a:endParaRPr lang="en-US" altLang="en-US" sz="1300">
              <a:solidFill>
                <a:srgbClr val="3399FF"/>
              </a:solidFill>
              <a:latin typeface="Times New Roman" panose="02020603050405020304" pitchFamily="18" charset="0"/>
            </a:endParaRPr>
          </a:p>
        </p:txBody>
      </p:sp>
      <p:sp>
        <p:nvSpPr>
          <p:cNvPr id="41987" name="Rectangle 6"/>
          <p:cNvSpPr>
            <a:spLocks noGrp="1" noChangeArrowheads="1"/>
          </p:cNvSpPr>
          <p:nvPr>
            <p:ph type="ftr" sz="quarter" idx="4"/>
          </p:nvPr>
        </p:nvSpPr>
        <p:spPr>
          <a:noFill/>
        </p:spPr>
        <p:txBody>
          <a:bodyPr/>
          <a:lstStyle>
            <a:lvl1pPr defTabSz="966788">
              <a:defRPr sz="2400">
                <a:solidFill>
                  <a:schemeClr val="tx1"/>
                </a:solidFill>
                <a:latin typeface="Arial" panose="020B0604020202020204" pitchFamily="34" charset="0"/>
              </a:defRPr>
            </a:lvl1pPr>
            <a:lvl2pPr marL="742950" indent="-285750" defTabSz="966788">
              <a:defRPr sz="2400">
                <a:solidFill>
                  <a:schemeClr val="tx1"/>
                </a:solidFill>
                <a:latin typeface="Arial" panose="020B0604020202020204" pitchFamily="34" charset="0"/>
              </a:defRPr>
            </a:lvl2pPr>
            <a:lvl3pPr marL="1143000" indent="-228600" defTabSz="966788">
              <a:defRPr sz="2400">
                <a:solidFill>
                  <a:schemeClr val="tx1"/>
                </a:solidFill>
                <a:latin typeface="Arial" panose="020B0604020202020204" pitchFamily="34" charset="0"/>
              </a:defRPr>
            </a:lvl3pPr>
            <a:lvl4pPr marL="1600200" indent="-228600" defTabSz="966788">
              <a:defRPr sz="2400">
                <a:solidFill>
                  <a:schemeClr val="tx1"/>
                </a:solidFill>
                <a:latin typeface="Arial" panose="020B0604020202020204" pitchFamily="34" charset="0"/>
              </a:defRPr>
            </a:lvl4pPr>
            <a:lvl5pPr marL="2057400" indent="-228600" defTabSz="966788">
              <a:defRPr sz="24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1300">
                <a:solidFill>
                  <a:srgbClr val="3399FF"/>
                </a:solidFill>
                <a:latin typeface="Times New Roman" panose="02020603050405020304" pitchFamily="18" charset="0"/>
              </a:rPr>
              <a:t>Copyright © 2017  R.M. Laurie</a:t>
            </a:r>
          </a:p>
        </p:txBody>
      </p:sp>
      <p:sp>
        <p:nvSpPr>
          <p:cNvPr id="41988" name="Rectangle 7"/>
          <p:cNvSpPr>
            <a:spLocks noGrp="1" noChangeArrowheads="1"/>
          </p:cNvSpPr>
          <p:nvPr>
            <p:ph type="sldNum" sz="quarter" idx="5"/>
          </p:nvPr>
        </p:nvSpPr>
        <p:spPr>
          <a:noFill/>
        </p:spPr>
        <p:txBody>
          <a:bodyPr/>
          <a:lstStyle>
            <a:lvl1pPr defTabSz="966788">
              <a:defRPr sz="2400">
                <a:solidFill>
                  <a:schemeClr val="tx1"/>
                </a:solidFill>
                <a:latin typeface="Arial" panose="020B0604020202020204" pitchFamily="34" charset="0"/>
              </a:defRPr>
            </a:lvl1pPr>
            <a:lvl2pPr marL="742950" indent="-285750" defTabSz="966788">
              <a:defRPr sz="2400">
                <a:solidFill>
                  <a:schemeClr val="tx1"/>
                </a:solidFill>
                <a:latin typeface="Arial" panose="020B0604020202020204" pitchFamily="34" charset="0"/>
              </a:defRPr>
            </a:lvl2pPr>
            <a:lvl3pPr marL="1143000" indent="-228600" defTabSz="966788">
              <a:defRPr sz="2400">
                <a:solidFill>
                  <a:schemeClr val="tx1"/>
                </a:solidFill>
                <a:latin typeface="Arial" panose="020B0604020202020204" pitchFamily="34" charset="0"/>
              </a:defRPr>
            </a:lvl3pPr>
            <a:lvl4pPr marL="1600200" indent="-228600" defTabSz="966788">
              <a:defRPr sz="2400">
                <a:solidFill>
                  <a:schemeClr val="tx1"/>
                </a:solidFill>
                <a:latin typeface="Arial" panose="020B0604020202020204" pitchFamily="34" charset="0"/>
              </a:defRPr>
            </a:lvl4pPr>
            <a:lvl5pPr marL="2057400" indent="-228600" defTabSz="966788">
              <a:defRPr sz="24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defRPr>
            </a:lvl9pPr>
          </a:lstStyle>
          <a:p>
            <a:fld id="{CC6FA5C5-20FB-4F52-B322-3AF9580FD4DA}" type="slidenum">
              <a:rPr lang="en-US" altLang="en-US" sz="1300">
                <a:solidFill>
                  <a:srgbClr val="3399FF"/>
                </a:solidFill>
                <a:latin typeface="Times New Roman" panose="02020603050405020304" pitchFamily="18" charset="0"/>
              </a:rPr>
              <a:pPr/>
              <a:t>16</a:t>
            </a:fld>
            <a:endParaRPr lang="en-US" altLang="en-US" sz="1300">
              <a:solidFill>
                <a:srgbClr val="3399FF"/>
              </a:solidFill>
              <a:latin typeface="Times New Roman" panose="02020603050405020304" pitchFamily="18" charset="0"/>
            </a:endParaRPr>
          </a:p>
        </p:txBody>
      </p:sp>
      <p:sp>
        <p:nvSpPr>
          <p:cNvPr id="41989" name="Rectangle 2"/>
          <p:cNvSpPr>
            <a:spLocks noChangeArrowheads="1"/>
          </p:cNvSpPr>
          <p:nvPr/>
        </p:nvSpPr>
        <p:spPr bwMode="auto">
          <a:xfrm>
            <a:off x="5799138" y="0"/>
            <a:ext cx="4435475"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41990" name="Rectangle 3"/>
          <p:cNvSpPr>
            <a:spLocks noChangeArrowheads="1"/>
          </p:cNvSpPr>
          <p:nvPr/>
        </p:nvSpPr>
        <p:spPr bwMode="auto">
          <a:xfrm>
            <a:off x="5799138" y="6743700"/>
            <a:ext cx="4435475"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0137" tIns="0" rIns="20137" bIns="0" anchor="b"/>
          <a:lstStyle>
            <a:lvl1pPr defTabSz="966788">
              <a:defRPr sz="2400">
                <a:solidFill>
                  <a:schemeClr val="tx1"/>
                </a:solidFill>
                <a:latin typeface="Arial" panose="020B0604020202020204" pitchFamily="34" charset="0"/>
              </a:defRPr>
            </a:lvl1pPr>
            <a:lvl2pPr marL="742950" indent="-285750" defTabSz="966788">
              <a:defRPr sz="2400">
                <a:solidFill>
                  <a:schemeClr val="tx1"/>
                </a:solidFill>
                <a:latin typeface="Arial" panose="020B0604020202020204" pitchFamily="34" charset="0"/>
              </a:defRPr>
            </a:lvl2pPr>
            <a:lvl3pPr marL="1143000" indent="-228600" defTabSz="966788">
              <a:defRPr sz="2400">
                <a:solidFill>
                  <a:schemeClr val="tx1"/>
                </a:solidFill>
                <a:latin typeface="Arial" panose="020B0604020202020204" pitchFamily="34" charset="0"/>
              </a:defRPr>
            </a:lvl3pPr>
            <a:lvl4pPr marL="1600200" indent="-228600" defTabSz="966788">
              <a:defRPr sz="2400">
                <a:solidFill>
                  <a:schemeClr val="tx1"/>
                </a:solidFill>
                <a:latin typeface="Arial" panose="020B0604020202020204" pitchFamily="34" charset="0"/>
              </a:defRPr>
            </a:lvl4pPr>
            <a:lvl5pPr marL="2057400" indent="-228600" defTabSz="966788">
              <a:defRPr sz="24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defRPr>
            </a:lvl9pPr>
          </a:lstStyle>
          <a:p>
            <a:pPr algn="r"/>
            <a:r>
              <a:rPr lang="en-US" altLang="en-US" sz="1100" i="1">
                <a:latin typeface="Times New Roman" panose="02020603050405020304" pitchFamily="18" charset="0"/>
              </a:rPr>
              <a:t>16</a:t>
            </a:r>
          </a:p>
        </p:txBody>
      </p:sp>
      <p:sp>
        <p:nvSpPr>
          <p:cNvPr id="41991" name="Rectangle 4"/>
          <p:cNvSpPr>
            <a:spLocks noChangeArrowheads="1"/>
          </p:cNvSpPr>
          <p:nvPr/>
        </p:nvSpPr>
        <p:spPr bwMode="auto">
          <a:xfrm>
            <a:off x="0" y="6743700"/>
            <a:ext cx="4435475"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41992" name="Rectangle 5"/>
          <p:cNvSpPr>
            <a:spLocks noChangeArrowheads="1"/>
          </p:cNvSpPr>
          <p:nvPr/>
        </p:nvSpPr>
        <p:spPr bwMode="auto">
          <a:xfrm>
            <a:off x="0" y="0"/>
            <a:ext cx="4435475"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41993" name="Rectangle 6"/>
          <p:cNvSpPr>
            <a:spLocks noChangeArrowheads="1"/>
          </p:cNvSpPr>
          <p:nvPr/>
        </p:nvSpPr>
        <p:spPr bwMode="auto">
          <a:xfrm>
            <a:off x="5799138" y="0"/>
            <a:ext cx="4435475"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41994" name="Rectangle 7"/>
          <p:cNvSpPr>
            <a:spLocks noChangeArrowheads="1"/>
          </p:cNvSpPr>
          <p:nvPr/>
        </p:nvSpPr>
        <p:spPr bwMode="auto">
          <a:xfrm>
            <a:off x="5799138" y="6743700"/>
            <a:ext cx="4435475"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0137" tIns="0" rIns="20137" bIns="0" anchor="b"/>
          <a:lstStyle>
            <a:lvl1pPr defTabSz="966788">
              <a:defRPr sz="2400">
                <a:solidFill>
                  <a:schemeClr val="tx1"/>
                </a:solidFill>
                <a:latin typeface="Arial" panose="020B0604020202020204" pitchFamily="34" charset="0"/>
              </a:defRPr>
            </a:lvl1pPr>
            <a:lvl2pPr marL="742950" indent="-285750" defTabSz="966788">
              <a:defRPr sz="2400">
                <a:solidFill>
                  <a:schemeClr val="tx1"/>
                </a:solidFill>
                <a:latin typeface="Arial" panose="020B0604020202020204" pitchFamily="34" charset="0"/>
              </a:defRPr>
            </a:lvl2pPr>
            <a:lvl3pPr marL="1143000" indent="-228600" defTabSz="966788">
              <a:defRPr sz="2400">
                <a:solidFill>
                  <a:schemeClr val="tx1"/>
                </a:solidFill>
                <a:latin typeface="Arial" panose="020B0604020202020204" pitchFamily="34" charset="0"/>
              </a:defRPr>
            </a:lvl3pPr>
            <a:lvl4pPr marL="1600200" indent="-228600" defTabSz="966788">
              <a:defRPr sz="2400">
                <a:solidFill>
                  <a:schemeClr val="tx1"/>
                </a:solidFill>
                <a:latin typeface="Arial" panose="020B0604020202020204" pitchFamily="34" charset="0"/>
              </a:defRPr>
            </a:lvl4pPr>
            <a:lvl5pPr marL="2057400" indent="-228600" defTabSz="966788">
              <a:defRPr sz="24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defRPr>
            </a:lvl9pPr>
          </a:lstStyle>
          <a:p>
            <a:pPr algn="r"/>
            <a:r>
              <a:rPr lang="en-US" altLang="en-US" sz="1100" i="1">
                <a:latin typeface="Times New Roman" panose="02020603050405020304" pitchFamily="18" charset="0"/>
              </a:rPr>
              <a:t>16</a:t>
            </a:r>
          </a:p>
        </p:txBody>
      </p:sp>
      <p:sp>
        <p:nvSpPr>
          <p:cNvPr id="41995" name="Rectangle 8"/>
          <p:cNvSpPr>
            <a:spLocks noChangeArrowheads="1"/>
          </p:cNvSpPr>
          <p:nvPr/>
        </p:nvSpPr>
        <p:spPr bwMode="auto">
          <a:xfrm>
            <a:off x="0" y="6743700"/>
            <a:ext cx="4435475"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41996" name="Rectangle 9"/>
          <p:cNvSpPr>
            <a:spLocks noChangeArrowheads="1"/>
          </p:cNvSpPr>
          <p:nvPr/>
        </p:nvSpPr>
        <p:spPr bwMode="auto">
          <a:xfrm>
            <a:off x="0" y="0"/>
            <a:ext cx="4435475"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41997" name="Rectangle 10"/>
          <p:cNvSpPr>
            <a:spLocks noGrp="1" noRot="1" noChangeAspect="1" noChangeArrowheads="1" noTextEdit="1"/>
          </p:cNvSpPr>
          <p:nvPr>
            <p:ph type="sldImg"/>
          </p:nvPr>
        </p:nvSpPr>
        <p:spPr>
          <a:xfrm>
            <a:off x="3349625" y="538163"/>
            <a:ext cx="3535363" cy="2651125"/>
          </a:xfrm>
          <a:ln w="12700" cap="flat"/>
        </p:spPr>
      </p:sp>
      <p:sp>
        <p:nvSpPr>
          <p:cNvPr id="41998" name="Rectangle 11"/>
          <p:cNvSpPr>
            <a:spLocks noGrp="1" noChangeArrowheads="1"/>
          </p:cNvSpPr>
          <p:nvPr>
            <p:ph type="body" idx="1"/>
          </p:nvPr>
        </p:nvSpPr>
        <p:spPr>
          <a:xfrm>
            <a:off x="1365250" y="3371850"/>
            <a:ext cx="7504113" cy="3194050"/>
          </a:xfrm>
          <a:noFill/>
          <a:extLst>
            <a:ext uri="{91240B29-F687-4F45-9708-019B960494DF}">
              <a14:hiddenLine xmlns:a14="http://schemas.microsoft.com/office/drawing/2010/main" w="12700">
                <a:solidFill>
                  <a:schemeClr val="tx1"/>
                </a:solidFill>
                <a:miter lim="800000"/>
                <a:headEnd/>
                <a:tailEnd/>
              </a14:hiddenLine>
            </a:ext>
          </a:extLst>
        </p:spPr>
        <p:txBody>
          <a:bodyPr lIns="95648" tIns="46985" rIns="95648" bIns="46985"/>
          <a:lstStyle/>
          <a:p>
            <a:endParaRPr lang="en-US" altLang="en-US"/>
          </a:p>
        </p:txBody>
      </p:sp>
    </p:spTree>
    <p:extLst>
      <p:ext uri="{BB962C8B-B14F-4D97-AF65-F5344CB8AC3E}">
        <p14:creationId xmlns:p14="http://schemas.microsoft.com/office/powerpoint/2010/main" val="16409349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a:noFill/>
        </p:spPr>
        <p:txBody>
          <a:bodyPr/>
          <a:lstStyle>
            <a:lvl1pPr defTabSz="966788">
              <a:defRPr sz="2400">
                <a:solidFill>
                  <a:schemeClr val="tx1"/>
                </a:solidFill>
                <a:latin typeface="Arial" panose="020B0604020202020204" pitchFamily="34" charset="0"/>
              </a:defRPr>
            </a:lvl1pPr>
            <a:lvl2pPr marL="742950" indent="-285750" defTabSz="966788">
              <a:defRPr sz="2400">
                <a:solidFill>
                  <a:schemeClr val="tx1"/>
                </a:solidFill>
                <a:latin typeface="Arial" panose="020B0604020202020204" pitchFamily="34" charset="0"/>
              </a:defRPr>
            </a:lvl2pPr>
            <a:lvl3pPr marL="1143000" indent="-228600" defTabSz="966788">
              <a:defRPr sz="2400">
                <a:solidFill>
                  <a:schemeClr val="tx1"/>
                </a:solidFill>
                <a:latin typeface="Arial" panose="020B0604020202020204" pitchFamily="34" charset="0"/>
              </a:defRPr>
            </a:lvl3pPr>
            <a:lvl4pPr marL="1600200" indent="-228600" defTabSz="966788">
              <a:defRPr sz="2400">
                <a:solidFill>
                  <a:schemeClr val="tx1"/>
                </a:solidFill>
                <a:latin typeface="Arial" panose="020B0604020202020204" pitchFamily="34" charset="0"/>
              </a:defRPr>
            </a:lvl4pPr>
            <a:lvl5pPr marL="2057400" indent="-228600" defTabSz="966788">
              <a:defRPr sz="24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defRPr>
            </a:lvl9pPr>
          </a:lstStyle>
          <a:p>
            <a:r>
              <a:rPr lang="da-DK" altLang="en-US" sz="1300">
                <a:solidFill>
                  <a:srgbClr val="3399FF"/>
                </a:solidFill>
                <a:latin typeface="Times New Roman" panose="02020603050405020304" pitchFamily="18" charset="0"/>
              </a:rPr>
              <a:t>IFSM300: Week 3 - Data and Databases</a:t>
            </a:r>
            <a:endParaRPr lang="en-US" altLang="en-US" sz="1300">
              <a:solidFill>
                <a:srgbClr val="3399FF"/>
              </a:solidFill>
              <a:latin typeface="Times New Roman" panose="02020603050405020304" pitchFamily="18" charset="0"/>
            </a:endParaRPr>
          </a:p>
        </p:txBody>
      </p:sp>
      <p:sp>
        <p:nvSpPr>
          <p:cNvPr id="43011" name="Rectangle 6"/>
          <p:cNvSpPr>
            <a:spLocks noGrp="1" noChangeArrowheads="1"/>
          </p:cNvSpPr>
          <p:nvPr>
            <p:ph type="ftr" sz="quarter" idx="4"/>
          </p:nvPr>
        </p:nvSpPr>
        <p:spPr>
          <a:noFill/>
        </p:spPr>
        <p:txBody>
          <a:bodyPr/>
          <a:lstStyle>
            <a:lvl1pPr defTabSz="966788">
              <a:defRPr sz="2400">
                <a:solidFill>
                  <a:schemeClr val="tx1"/>
                </a:solidFill>
                <a:latin typeface="Arial" panose="020B0604020202020204" pitchFamily="34" charset="0"/>
              </a:defRPr>
            </a:lvl1pPr>
            <a:lvl2pPr marL="742950" indent="-285750" defTabSz="966788">
              <a:defRPr sz="2400">
                <a:solidFill>
                  <a:schemeClr val="tx1"/>
                </a:solidFill>
                <a:latin typeface="Arial" panose="020B0604020202020204" pitchFamily="34" charset="0"/>
              </a:defRPr>
            </a:lvl2pPr>
            <a:lvl3pPr marL="1143000" indent="-228600" defTabSz="966788">
              <a:defRPr sz="2400">
                <a:solidFill>
                  <a:schemeClr val="tx1"/>
                </a:solidFill>
                <a:latin typeface="Arial" panose="020B0604020202020204" pitchFamily="34" charset="0"/>
              </a:defRPr>
            </a:lvl3pPr>
            <a:lvl4pPr marL="1600200" indent="-228600" defTabSz="966788">
              <a:defRPr sz="2400">
                <a:solidFill>
                  <a:schemeClr val="tx1"/>
                </a:solidFill>
                <a:latin typeface="Arial" panose="020B0604020202020204" pitchFamily="34" charset="0"/>
              </a:defRPr>
            </a:lvl4pPr>
            <a:lvl5pPr marL="2057400" indent="-228600" defTabSz="966788">
              <a:defRPr sz="24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1300">
                <a:solidFill>
                  <a:srgbClr val="3399FF"/>
                </a:solidFill>
                <a:latin typeface="Times New Roman" panose="02020603050405020304" pitchFamily="18" charset="0"/>
              </a:rPr>
              <a:t>Copyright © 2017  R.M. Laurie</a:t>
            </a:r>
          </a:p>
        </p:txBody>
      </p:sp>
      <p:sp>
        <p:nvSpPr>
          <p:cNvPr id="43012" name="Rectangle 7"/>
          <p:cNvSpPr>
            <a:spLocks noGrp="1" noChangeArrowheads="1"/>
          </p:cNvSpPr>
          <p:nvPr>
            <p:ph type="sldNum" sz="quarter" idx="5"/>
          </p:nvPr>
        </p:nvSpPr>
        <p:spPr>
          <a:noFill/>
        </p:spPr>
        <p:txBody>
          <a:bodyPr/>
          <a:lstStyle>
            <a:lvl1pPr defTabSz="966788">
              <a:defRPr sz="2400">
                <a:solidFill>
                  <a:schemeClr val="tx1"/>
                </a:solidFill>
                <a:latin typeface="Arial" panose="020B0604020202020204" pitchFamily="34" charset="0"/>
              </a:defRPr>
            </a:lvl1pPr>
            <a:lvl2pPr marL="742950" indent="-285750" defTabSz="966788">
              <a:defRPr sz="2400">
                <a:solidFill>
                  <a:schemeClr val="tx1"/>
                </a:solidFill>
                <a:latin typeface="Arial" panose="020B0604020202020204" pitchFamily="34" charset="0"/>
              </a:defRPr>
            </a:lvl2pPr>
            <a:lvl3pPr marL="1143000" indent="-228600" defTabSz="966788">
              <a:defRPr sz="2400">
                <a:solidFill>
                  <a:schemeClr val="tx1"/>
                </a:solidFill>
                <a:latin typeface="Arial" panose="020B0604020202020204" pitchFamily="34" charset="0"/>
              </a:defRPr>
            </a:lvl3pPr>
            <a:lvl4pPr marL="1600200" indent="-228600" defTabSz="966788">
              <a:defRPr sz="2400">
                <a:solidFill>
                  <a:schemeClr val="tx1"/>
                </a:solidFill>
                <a:latin typeface="Arial" panose="020B0604020202020204" pitchFamily="34" charset="0"/>
              </a:defRPr>
            </a:lvl4pPr>
            <a:lvl5pPr marL="2057400" indent="-228600" defTabSz="966788">
              <a:defRPr sz="24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defRPr>
            </a:lvl9pPr>
          </a:lstStyle>
          <a:p>
            <a:fld id="{C22E8DF6-2B49-4623-B0C8-383129E95750}" type="slidenum">
              <a:rPr lang="en-US" altLang="en-US" sz="1300">
                <a:solidFill>
                  <a:srgbClr val="3399FF"/>
                </a:solidFill>
                <a:latin typeface="Times New Roman" panose="02020603050405020304" pitchFamily="18" charset="0"/>
              </a:rPr>
              <a:pPr/>
              <a:t>17</a:t>
            </a:fld>
            <a:endParaRPr lang="en-US" altLang="en-US" sz="1300">
              <a:solidFill>
                <a:srgbClr val="3399FF"/>
              </a:solidFill>
              <a:latin typeface="Times New Roman" panose="02020603050405020304" pitchFamily="18" charset="0"/>
            </a:endParaRPr>
          </a:p>
        </p:txBody>
      </p:sp>
      <p:sp>
        <p:nvSpPr>
          <p:cNvPr id="43013" name="Rectangle 2"/>
          <p:cNvSpPr>
            <a:spLocks noChangeArrowheads="1"/>
          </p:cNvSpPr>
          <p:nvPr/>
        </p:nvSpPr>
        <p:spPr bwMode="auto">
          <a:xfrm>
            <a:off x="5799138" y="0"/>
            <a:ext cx="4435475"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43014" name="Rectangle 3"/>
          <p:cNvSpPr>
            <a:spLocks noChangeArrowheads="1"/>
          </p:cNvSpPr>
          <p:nvPr/>
        </p:nvSpPr>
        <p:spPr bwMode="auto">
          <a:xfrm>
            <a:off x="5799138" y="6743700"/>
            <a:ext cx="4435475"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0137" tIns="0" rIns="20137" bIns="0" anchor="b"/>
          <a:lstStyle>
            <a:lvl1pPr defTabSz="966788">
              <a:defRPr sz="2400">
                <a:solidFill>
                  <a:schemeClr val="tx1"/>
                </a:solidFill>
                <a:latin typeface="Arial" panose="020B0604020202020204" pitchFamily="34" charset="0"/>
              </a:defRPr>
            </a:lvl1pPr>
            <a:lvl2pPr marL="742950" indent="-285750" defTabSz="966788">
              <a:defRPr sz="2400">
                <a:solidFill>
                  <a:schemeClr val="tx1"/>
                </a:solidFill>
                <a:latin typeface="Arial" panose="020B0604020202020204" pitchFamily="34" charset="0"/>
              </a:defRPr>
            </a:lvl2pPr>
            <a:lvl3pPr marL="1143000" indent="-228600" defTabSz="966788">
              <a:defRPr sz="2400">
                <a:solidFill>
                  <a:schemeClr val="tx1"/>
                </a:solidFill>
                <a:latin typeface="Arial" panose="020B0604020202020204" pitchFamily="34" charset="0"/>
              </a:defRPr>
            </a:lvl3pPr>
            <a:lvl4pPr marL="1600200" indent="-228600" defTabSz="966788">
              <a:defRPr sz="2400">
                <a:solidFill>
                  <a:schemeClr val="tx1"/>
                </a:solidFill>
                <a:latin typeface="Arial" panose="020B0604020202020204" pitchFamily="34" charset="0"/>
              </a:defRPr>
            </a:lvl4pPr>
            <a:lvl5pPr marL="2057400" indent="-228600" defTabSz="966788">
              <a:defRPr sz="24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defRPr>
            </a:lvl9pPr>
          </a:lstStyle>
          <a:p>
            <a:pPr algn="r"/>
            <a:r>
              <a:rPr lang="en-US" altLang="en-US" sz="1100" i="1">
                <a:latin typeface="Times New Roman" panose="02020603050405020304" pitchFamily="18" charset="0"/>
              </a:rPr>
              <a:t>16</a:t>
            </a:r>
          </a:p>
        </p:txBody>
      </p:sp>
      <p:sp>
        <p:nvSpPr>
          <p:cNvPr id="43015" name="Rectangle 4"/>
          <p:cNvSpPr>
            <a:spLocks noChangeArrowheads="1"/>
          </p:cNvSpPr>
          <p:nvPr/>
        </p:nvSpPr>
        <p:spPr bwMode="auto">
          <a:xfrm>
            <a:off x="0" y="6743700"/>
            <a:ext cx="4435475"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43016" name="Rectangle 5"/>
          <p:cNvSpPr>
            <a:spLocks noChangeArrowheads="1"/>
          </p:cNvSpPr>
          <p:nvPr/>
        </p:nvSpPr>
        <p:spPr bwMode="auto">
          <a:xfrm>
            <a:off x="0" y="0"/>
            <a:ext cx="4435475"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43017" name="Rectangle 6"/>
          <p:cNvSpPr>
            <a:spLocks noChangeArrowheads="1"/>
          </p:cNvSpPr>
          <p:nvPr/>
        </p:nvSpPr>
        <p:spPr bwMode="auto">
          <a:xfrm>
            <a:off x="5799138" y="0"/>
            <a:ext cx="4435475"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43018" name="Rectangle 7"/>
          <p:cNvSpPr>
            <a:spLocks noChangeArrowheads="1"/>
          </p:cNvSpPr>
          <p:nvPr/>
        </p:nvSpPr>
        <p:spPr bwMode="auto">
          <a:xfrm>
            <a:off x="5799138" y="6743700"/>
            <a:ext cx="4435475"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0137" tIns="0" rIns="20137" bIns="0" anchor="b"/>
          <a:lstStyle>
            <a:lvl1pPr defTabSz="966788">
              <a:defRPr sz="2400">
                <a:solidFill>
                  <a:schemeClr val="tx1"/>
                </a:solidFill>
                <a:latin typeface="Arial" panose="020B0604020202020204" pitchFamily="34" charset="0"/>
              </a:defRPr>
            </a:lvl1pPr>
            <a:lvl2pPr marL="742950" indent="-285750" defTabSz="966788">
              <a:defRPr sz="2400">
                <a:solidFill>
                  <a:schemeClr val="tx1"/>
                </a:solidFill>
                <a:latin typeface="Arial" panose="020B0604020202020204" pitchFamily="34" charset="0"/>
              </a:defRPr>
            </a:lvl2pPr>
            <a:lvl3pPr marL="1143000" indent="-228600" defTabSz="966788">
              <a:defRPr sz="2400">
                <a:solidFill>
                  <a:schemeClr val="tx1"/>
                </a:solidFill>
                <a:latin typeface="Arial" panose="020B0604020202020204" pitchFamily="34" charset="0"/>
              </a:defRPr>
            </a:lvl3pPr>
            <a:lvl4pPr marL="1600200" indent="-228600" defTabSz="966788">
              <a:defRPr sz="2400">
                <a:solidFill>
                  <a:schemeClr val="tx1"/>
                </a:solidFill>
                <a:latin typeface="Arial" panose="020B0604020202020204" pitchFamily="34" charset="0"/>
              </a:defRPr>
            </a:lvl4pPr>
            <a:lvl5pPr marL="2057400" indent="-228600" defTabSz="966788">
              <a:defRPr sz="24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defRPr>
            </a:lvl9pPr>
          </a:lstStyle>
          <a:p>
            <a:pPr algn="r"/>
            <a:r>
              <a:rPr lang="en-US" altLang="en-US" sz="1100" i="1">
                <a:latin typeface="Times New Roman" panose="02020603050405020304" pitchFamily="18" charset="0"/>
              </a:rPr>
              <a:t>16</a:t>
            </a:r>
          </a:p>
        </p:txBody>
      </p:sp>
      <p:sp>
        <p:nvSpPr>
          <p:cNvPr id="43019" name="Rectangle 8"/>
          <p:cNvSpPr>
            <a:spLocks noChangeArrowheads="1"/>
          </p:cNvSpPr>
          <p:nvPr/>
        </p:nvSpPr>
        <p:spPr bwMode="auto">
          <a:xfrm>
            <a:off x="0" y="6743700"/>
            <a:ext cx="4435475"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43020" name="Rectangle 9"/>
          <p:cNvSpPr>
            <a:spLocks noChangeArrowheads="1"/>
          </p:cNvSpPr>
          <p:nvPr/>
        </p:nvSpPr>
        <p:spPr bwMode="auto">
          <a:xfrm>
            <a:off x="0" y="0"/>
            <a:ext cx="4435475"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43021" name="Rectangle 10"/>
          <p:cNvSpPr>
            <a:spLocks noGrp="1" noRot="1" noChangeAspect="1" noChangeArrowheads="1" noTextEdit="1"/>
          </p:cNvSpPr>
          <p:nvPr>
            <p:ph type="sldImg"/>
          </p:nvPr>
        </p:nvSpPr>
        <p:spPr>
          <a:xfrm>
            <a:off x="3349625" y="538163"/>
            <a:ext cx="3535363" cy="2651125"/>
          </a:xfrm>
          <a:ln w="12700" cap="flat"/>
        </p:spPr>
      </p:sp>
      <p:sp>
        <p:nvSpPr>
          <p:cNvPr id="43022" name="Rectangle 11"/>
          <p:cNvSpPr>
            <a:spLocks noGrp="1" noChangeArrowheads="1"/>
          </p:cNvSpPr>
          <p:nvPr>
            <p:ph type="body" idx="1"/>
          </p:nvPr>
        </p:nvSpPr>
        <p:spPr>
          <a:xfrm>
            <a:off x="1365250" y="3371850"/>
            <a:ext cx="7504113" cy="3194050"/>
          </a:xfrm>
          <a:noFill/>
          <a:extLst>
            <a:ext uri="{91240B29-F687-4F45-9708-019B960494DF}">
              <a14:hiddenLine xmlns:a14="http://schemas.microsoft.com/office/drawing/2010/main" w="12700">
                <a:solidFill>
                  <a:schemeClr val="tx1"/>
                </a:solidFill>
                <a:miter lim="800000"/>
                <a:headEnd/>
                <a:tailEnd/>
              </a14:hiddenLine>
            </a:ext>
          </a:extLst>
        </p:spPr>
        <p:txBody>
          <a:bodyPr lIns="95648" tIns="46985" rIns="95648" bIns="46985"/>
          <a:lstStyle/>
          <a:p>
            <a:endParaRPr lang="en-US" altLang="en-US"/>
          </a:p>
        </p:txBody>
      </p:sp>
    </p:spTree>
    <p:extLst>
      <p:ext uri="{BB962C8B-B14F-4D97-AF65-F5344CB8AC3E}">
        <p14:creationId xmlns:p14="http://schemas.microsoft.com/office/powerpoint/2010/main" val="2688541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a:noFill/>
        </p:spPr>
        <p:txBody>
          <a:bodyPr/>
          <a:lstStyle>
            <a:lvl1pPr defTabSz="966788">
              <a:defRPr sz="2400">
                <a:solidFill>
                  <a:schemeClr val="tx1"/>
                </a:solidFill>
                <a:latin typeface="Arial" panose="020B0604020202020204" pitchFamily="34" charset="0"/>
              </a:defRPr>
            </a:lvl1pPr>
            <a:lvl2pPr marL="742950" indent="-285750" defTabSz="966788">
              <a:defRPr sz="2400">
                <a:solidFill>
                  <a:schemeClr val="tx1"/>
                </a:solidFill>
                <a:latin typeface="Arial" panose="020B0604020202020204" pitchFamily="34" charset="0"/>
              </a:defRPr>
            </a:lvl2pPr>
            <a:lvl3pPr marL="1143000" indent="-228600" defTabSz="966788">
              <a:defRPr sz="2400">
                <a:solidFill>
                  <a:schemeClr val="tx1"/>
                </a:solidFill>
                <a:latin typeface="Arial" panose="020B0604020202020204" pitchFamily="34" charset="0"/>
              </a:defRPr>
            </a:lvl3pPr>
            <a:lvl4pPr marL="1600200" indent="-228600" defTabSz="966788">
              <a:defRPr sz="2400">
                <a:solidFill>
                  <a:schemeClr val="tx1"/>
                </a:solidFill>
                <a:latin typeface="Arial" panose="020B0604020202020204" pitchFamily="34" charset="0"/>
              </a:defRPr>
            </a:lvl4pPr>
            <a:lvl5pPr marL="2057400" indent="-228600" defTabSz="966788">
              <a:defRPr sz="24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defRPr>
            </a:lvl9pPr>
          </a:lstStyle>
          <a:p>
            <a:r>
              <a:rPr lang="da-DK" altLang="en-US" sz="1300">
                <a:solidFill>
                  <a:srgbClr val="3399FF"/>
                </a:solidFill>
                <a:latin typeface="Times New Roman" panose="02020603050405020304" pitchFamily="18" charset="0"/>
              </a:rPr>
              <a:t>IFSM300: Week 3 - Data and Databases</a:t>
            </a:r>
            <a:endParaRPr lang="en-US" altLang="en-US" sz="1300">
              <a:solidFill>
                <a:srgbClr val="3399FF"/>
              </a:solidFill>
              <a:latin typeface="Times New Roman" panose="02020603050405020304" pitchFamily="18" charset="0"/>
            </a:endParaRPr>
          </a:p>
        </p:txBody>
      </p:sp>
      <p:sp>
        <p:nvSpPr>
          <p:cNvPr id="44035" name="Rectangle 6"/>
          <p:cNvSpPr>
            <a:spLocks noGrp="1" noChangeArrowheads="1"/>
          </p:cNvSpPr>
          <p:nvPr>
            <p:ph type="ftr" sz="quarter" idx="4"/>
          </p:nvPr>
        </p:nvSpPr>
        <p:spPr>
          <a:noFill/>
        </p:spPr>
        <p:txBody>
          <a:bodyPr/>
          <a:lstStyle>
            <a:lvl1pPr defTabSz="966788">
              <a:defRPr sz="2400">
                <a:solidFill>
                  <a:schemeClr val="tx1"/>
                </a:solidFill>
                <a:latin typeface="Arial" panose="020B0604020202020204" pitchFamily="34" charset="0"/>
              </a:defRPr>
            </a:lvl1pPr>
            <a:lvl2pPr marL="742950" indent="-285750" defTabSz="966788">
              <a:defRPr sz="2400">
                <a:solidFill>
                  <a:schemeClr val="tx1"/>
                </a:solidFill>
                <a:latin typeface="Arial" panose="020B0604020202020204" pitchFamily="34" charset="0"/>
              </a:defRPr>
            </a:lvl2pPr>
            <a:lvl3pPr marL="1143000" indent="-228600" defTabSz="966788">
              <a:defRPr sz="2400">
                <a:solidFill>
                  <a:schemeClr val="tx1"/>
                </a:solidFill>
                <a:latin typeface="Arial" panose="020B0604020202020204" pitchFamily="34" charset="0"/>
              </a:defRPr>
            </a:lvl3pPr>
            <a:lvl4pPr marL="1600200" indent="-228600" defTabSz="966788">
              <a:defRPr sz="2400">
                <a:solidFill>
                  <a:schemeClr val="tx1"/>
                </a:solidFill>
                <a:latin typeface="Arial" panose="020B0604020202020204" pitchFamily="34" charset="0"/>
              </a:defRPr>
            </a:lvl4pPr>
            <a:lvl5pPr marL="2057400" indent="-228600" defTabSz="966788">
              <a:defRPr sz="24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1300">
                <a:solidFill>
                  <a:srgbClr val="3399FF"/>
                </a:solidFill>
                <a:latin typeface="Times New Roman" panose="02020603050405020304" pitchFamily="18" charset="0"/>
              </a:rPr>
              <a:t>Copyright © 2017  R.M. Laurie</a:t>
            </a:r>
          </a:p>
        </p:txBody>
      </p:sp>
      <p:sp>
        <p:nvSpPr>
          <p:cNvPr id="44036" name="Rectangle 7"/>
          <p:cNvSpPr>
            <a:spLocks noGrp="1" noChangeArrowheads="1"/>
          </p:cNvSpPr>
          <p:nvPr>
            <p:ph type="sldNum" sz="quarter" idx="5"/>
          </p:nvPr>
        </p:nvSpPr>
        <p:spPr>
          <a:noFill/>
        </p:spPr>
        <p:txBody>
          <a:bodyPr/>
          <a:lstStyle>
            <a:lvl1pPr defTabSz="966788">
              <a:defRPr sz="2400">
                <a:solidFill>
                  <a:schemeClr val="tx1"/>
                </a:solidFill>
                <a:latin typeface="Arial" panose="020B0604020202020204" pitchFamily="34" charset="0"/>
              </a:defRPr>
            </a:lvl1pPr>
            <a:lvl2pPr marL="742950" indent="-285750" defTabSz="966788">
              <a:defRPr sz="2400">
                <a:solidFill>
                  <a:schemeClr val="tx1"/>
                </a:solidFill>
                <a:latin typeface="Arial" panose="020B0604020202020204" pitchFamily="34" charset="0"/>
              </a:defRPr>
            </a:lvl2pPr>
            <a:lvl3pPr marL="1143000" indent="-228600" defTabSz="966788">
              <a:defRPr sz="2400">
                <a:solidFill>
                  <a:schemeClr val="tx1"/>
                </a:solidFill>
                <a:latin typeface="Arial" panose="020B0604020202020204" pitchFamily="34" charset="0"/>
              </a:defRPr>
            </a:lvl3pPr>
            <a:lvl4pPr marL="1600200" indent="-228600" defTabSz="966788">
              <a:defRPr sz="2400">
                <a:solidFill>
                  <a:schemeClr val="tx1"/>
                </a:solidFill>
                <a:latin typeface="Arial" panose="020B0604020202020204" pitchFamily="34" charset="0"/>
              </a:defRPr>
            </a:lvl4pPr>
            <a:lvl5pPr marL="2057400" indent="-228600" defTabSz="966788">
              <a:defRPr sz="24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defRPr>
            </a:lvl9pPr>
          </a:lstStyle>
          <a:p>
            <a:fld id="{B35C9B5C-4970-4942-8D0E-B3BDA783853E}" type="slidenum">
              <a:rPr lang="en-US" altLang="en-US" sz="1300">
                <a:solidFill>
                  <a:srgbClr val="3399FF"/>
                </a:solidFill>
                <a:latin typeface="Times New Roman" panose="02020603050405020304" pitchFamily="18" charset="0"/>
              </a:rPr>
              <a:pPr/>
              <a:t>18</a:t>
            </a:fld>
            <a:endParaRPr lang="en-US" altLang="en-US" sz="1300">
              <a:solidFill>
                <a:srgbClr val="3399FF"/>
              </a:solidFill>
              <a:latin typeface="Times New Roman" panose="02020603050405020304" pitchFamily="18" charset="0"/>
            </a:endParaRPr>
          </a:p>
        </p:txBody>
      </p:sp>
      <p:sp>
        <p:nvSpPr>
          <p:cNvPr id="44037" name="Rectangle 2"/>
          <p:cNvSpPr>
            <a:spLocks noChangeArrowheads="1"/>
          </p:cNvSpPr>
          <p:nvPr/>
        </p:nvSpPr>
        <p:spPr bwMode="auto">
          <a:xfrm>
            <a:off x="5799138" y="0"/>
            <a:ext cx="4435475"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44038" name="Rectangle 3"/>
          <p:cNvSpPr>
            <a:spLocks noChangeArrowheads="1"/>
          </p:cNvSpPr>
          <p:nvPr/>
        </p:nvSpPr>
        <p:spPr bwMode="auto">
          <a:xfrm>
            <a:off x="5799138" y="6743700"/>
            <a:ext cx="4435475"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0137" tIns="0" rIns="20137" bIns="0" anchor="b"/>
          <a:lstStyle>
            <a:lvl1pPr defTabSz="966788">
              <a:defRPr sz="2400">
                <a:solidFill>
                  <a:schemeClr val="tx1"/>
                </a:solidFill>
                <a:latin typeface="Arial" panose="020B0604020202020204" pitchFamily="34" charset="0"/>
              </a:defRPr>
            </a:lvl1pPr>
            <a:lvl2pPr marL="742950" indent="-285750" defTabSz="966788">
              <a:defRPr sz="2400">
                <a:solidFill>
                  <a:schemeClr val="tx1"/>
                </a:solidFill>
                <a:latin typeface="Arial" panose="020B0604020202020204" pitchFamily="34" charset="0"/>
              </a:defRPr>
            </a:lvl2pPr>
            <a:lvl3pPr marL="1143000" indent="-228600" defTabSz="966788">
              <a:defRPr sz="2400">
                <a:solidFill>
                  <a:schemeClr val="tx1"/>
                </a:solidFill>
                <a:latin typeface="Arial" panose="020B0604020202020204" pitchFamily="34" charset="0"/>
              </a:defRPr>
            </a:lvl3pPr>
            <a:lvl4pPr marL="1600200" indent="-228600" defTabSz="966788">
              <a:defRPr sz="2400">
                <a:solidFill>
                  <a:schemeClr val="tx1"/>
                </a:solidFill>
                <a:latin typeface="Arial" panose="020B0604020202020204" pitchFamily="34" charset="0"/>
              </a:defRPr>
            </a:lvl4pPr>
            <a:lvl5pPr marL="2057400" indent="-228600" defTabSz="966788">
              <a:defRPr sz="24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defRPr>
            </a:lvl9pPr>
          </a:lstStyle>
          <a:p>
            <a:pPr algn="r"/>
            <a:r>
              <a:rPr lang="en-US" altLang="en-US" sz="1100" i="1">
                <a:latin typeface="Times New Roman" panose="02020603050405020304" pitchFamily="18" charset="0"/>
              </a:rPr>
              <a:t>16</a:t>
            </a:r>
          </a:p>
        </p:txBody>
      </p:sp>
      <p:sp>
        <p:nvSpPr>
          <p:cNvPr id="44039" name="Rectangle 4"/>
          <p:cNvSpPr>
            <a:spLocks noChangeArrowheads="1"/>
          </p:cNvSpPr>
          <p:nvPr/>
        </p:nvSpPr>
        <p:spPr bwMode="auto">
          <a:xfrm>
            <a:off x="0" y="6743700"/>
            <a:ext cx="4435475"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44040" name="Rectangle 5"/>
          <p:cNvSpPr>
            <a:spLocks noChangeArrowheads="1"/>
          </p:cNvSpPr>
          <p:nvPr/>
        </p:nvSpPr>
        <p:spPr bwMode="auto">
          <a:xfrm>
            <a:off x="0" y="0"/>
            <a:ext cx="4435475"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44041" name="Rectangle 6"/>
          <p:cNvSpPr>
            <a:spLocks noChangeArrowheads="1"/>
          </p:cNvSpPr>
          <p:nvPr/>
        </p:nvSpPr>
        <p:spPr bwMode="auto">
          <a:xfrm>
            <a:off x="5799138" y="0"/>
            <a:ext cx="4435475"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44042" name="Rectangle 7"/>
          <p:cNvSpPr>
            <a:spLocks noChangeArrowheads="1"/>
          </p:cNvSpPr>
          <p:nvPr/>
        </p:nvSpPr>
        <p:spPr bwMode="auto">
          <a:xfrm>
            <a:off x="5799138" y="6743700"/>
            <a:ext cx="4435475"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0137" tIns="0" rIns="20137" bIns="0" anchor="b"/>
          <a:lstStyle>
            <a:lvl1pPr defTabSz="966788">
              <a:defRPr sz="2400">
                <a:solidFill>
                  <a:schemeClr val="tx1"/>
                </a:solidFill>
                <a:latin typeface="Arial" panose="020B0604020202020204" pitchFamily="34" charset="0"/>
              </a:defRPr>
            </a:lvl1pPr>
            <a:lvl2pPr marL="742950" indent="-285750" defTabSz="966788">
              <a:defRPr sz="2400">
                <a:solidFill>
                  <a:schemeClr val="tx1"/>
                </a:solidFill>
                <a:latin typeface="Arial" panose="020B0604020202020204" pitchFamily="34" charset="0"/>
              </a:defRPr>
            </a:lvl2pPr>
            <a:lvl3pPr marL="1143000" indent="-228600" defTabSz="966788">
              <a:defRPr sz="2400">
                <a:solidFill>
                  <a:schemeClr val="tx1"/>
                </a:solidFill>
                <a:latin typeface="Arial" panose="020B0604020202020204" pitchFamily="34" charset="0"/>
              </a:defRPr>
            </a:lvl3pPr>
            <a:lvl4pPr marL="1600200" indent="-228600" defTabSz="966788">
              <a:defRPr sz="2400">
                <a:solidFill>
                  <a:schemeClr val="tx1"/>
                </a:solidFill>
                <a:latin typeface="Arial" panose="020B0604020202020204" pitchFamily="34" charset="0"/>
              </a:defRPr>
            </a:lvl4pPr>
            <a:lvl5pPr marL="2057400" indent="-228600" defTabSz="966788">
              <a:defRPr sz="24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defRPr>
            </a:lvl9pPr>
          </a:lstStyle>
          <a:p>
            <a:pPr algn="r"/>
            <a:r>
              <a:rPr lang="en-US" altLang="en-US" sz="1100" i="1">
                <a:latin typeface="Times New Roman" panose="02020603050405020304" pitchFamily="18" charset="0"/>
              </a:rPr>
              <a:t>16</a:t>
            </a:r>
          </a:p>
        </p:txBody>
      </p:sp>
      <p:sp>
        <p:nvSpPr>
          <p:cNvPr id="44043" name="Rectangle 8"/>
          <p:cNvSpPr>
            <a:spLocks noChangeArrowheads="1"/>
          </p:cNvSpPr>
          <p:nvPr/>
        </p:nvSpPr>
        <p:spPr bwMode="auto">
          <a:xfrm>
            <a:off x="0" y="6743700"/>
            <a:ext cx="4435475"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44044" name="Rectangle 9"/>
          <p:cNvSpPr>
            <a:spLocks noChangeArrowheads="1"/>
          </p:cNvSpPr>
          <p:nvPr/>
        </p:nvSpPr>
        <p:spPr bwMode="auto">
          <a:xfrm>
            <a:off x="0" y="0"/>
            <a:ext cx="4435475"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44045" name="Rectangle 10"/>
          <p:cNvSpPr>
            <a:spLocks noGrp="1" noRot="1" noChangeAspect="1" noChangeArrowheads="1" noTextEdit="1"/>
          </p:cNvSpPr>
          <p:nvPr>
            <p:ph type="sldImg"/>
          </p:nvPr>
        </p:nvSpPr>
        <p:spPr>
          <a:xfrm>
            <a:off x="3349625" y="538163"/>
            <a:ext cx="3535363" cy="2651125"/>
          </a:xfrm>
          <a:ln w="12700" cap="flat"/>
        </p:spPr>
      </p:sp>
      <p:sp>
        <p:nvSpPr>
          <p:cNvPr id="44046" name="Rectangle 11"/>
          <p:cNvSpPr>
            <a:spLocks noGrp="1" noChangeArrowheads="1"/>
          </p:cNvSpPr>
          <p:nvPr>
            <p:ph type="body" idx="1"/>
          </p:nvPr>
        </p:nvSpPr>
        <p:spPr>
          <a:xfrm>
            <a:off x="1365250" y="3371850"/>
            <a:ext cx="7504113" cy="3194050"/>
          </a:xfrm>
          <a:noFill/>
          <a:extLst>
            <a:ext uri="{91240B29-F687-4F45-9708-019B960494DF}">
              <a14:hiddenLine xmlns:a14="http://schemas.microsoft.com/office/drawing/2010/main" w="12700">
                <a:solidFill>
                  <a:schemeClr val="tx1"/>
                </a:solidFill>
                <a:miter lim="800000"/>
                <a:headEnd/>
                <a:tailEnd/>
              </a14:hiddenLine>
            </a:ext>
          </a:extLst>
        </p:spPr>
        <p:txBody>
          <a:bodyPr lIns="95648" tIns="46985" rIns="95648" bIns="46985"/>
          <a:lstStyle/>
          <a:p>
            <a:endParaRPr lang="en-US" altLang="en-US"/>
          </a:p>
        </p:txBody>
      </p:sp>
    </p:spTree>
    <p:extLst>
      <p:ext uri="{BB962C8B-B14F-4D97-AF65-F5344CB8AC3E}">
        <p14:creationId xmlns:p14="http://schemas.microsoft.com/office/powerpoint/2010/main" val="18936510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a:noFill/>
        </p:spPr>
        <p:txBody>
          <a:bodyPr/>
          <a:lstStyle>
            <a:lvl1pPr defTabSz="966788">
              <a:defRPr sz="2400">
                <a:solidFill>
                  <a:schemeClr val="tx1"/>
                </a:solidFill>
                <a:latin typeface="Arial" panose="020B0604020202020204" pitchFamily="34" charset="0"/>
              </a:defRPr>
            </a:lvl1pPr>
            <a:lvl2pPr marL="742950" indent="-285750" defTabSz="966788">
              <a:defRPr sz="2400">
                <a:solidFill>
                  <a:schemeClr val="tx1"/>
                </a:solidFill>
                <a:latin typeface="Arial" panose="020B0604020202020204" pitchFamily="34" charset="0"/>
              </a:defRPr>
            </a:lvl2pPr>
            <a:lvl3pPr marL="1143000" indent="-228600" defTabSz="966788">
              <a:defRPr sz="2400">
                <a:solidFill>
                  <a:schemeClr val="tx1"/>
                </a:solidFill>
                <a:latin typeface="Arial" panose="020B0604020202020204" pitchFamily="34" charset="0"/>
              </a:defRPr>
            </a:lvl3pPr>
            <a:lvl4pPr marL="1600200" indent="-228600" defTabSz="966788">
              <a:defRPr sz="2400">
                <a:solidFill>
                  <a:schemeClr val="tx1"/>
                </a:solidFill>
                <a:latin typeface="Arial" panose="020B0604020202020204" pitchFamily="34" charset="0"/>
              </a:defRPr>
            </a:lvl4pPr>
            <a:lvl5pPr marL="2057400" indent="-228600" defTabSz="966788">
              <a:defRPr sz="24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defRPr>
            </a:lvl9pPr>
          </a:lstStyle>
          <a:p>
            <a:r>
              <a:rPr lang="da-DK" altLang="en-US" sz="1300">
                <a:solidFill>
                  <a:srgbClr val="3399FF"/>
                </a:solidFill>
                <a:latin typeface="Times New Roman" panose="02020603050405020304" pitchFamily="18" charset="0"/>
              </a:rPr>
              <a:t>IFSM300: Week 3 - Data and Databases</a:t>
            </a:r>
            <a:endParaRPr lang="en-US" altLang="en-US" sz="1300">
              <a:solidFill>
                <a:srgbClr val="3399FF"/>
              </a:solidFill>
              <a:latin typeface="Times New Roman" panose="02020603050405020304" pitchFamily="18" charset="0"/>
            </a:endParaRPr>
          </a:p>
        </p:txBody>
      </p:sp>
      <p:sp>
        <p:nvSpPr>
          <p:cNvPr id="45059" name="Rectangle 6"/>
          <p:cNvSpPr>
            <a:spLocks noGrp="1" noChangeArrowheads="1"/>
          </p:cNvSpPr>
          <p:nvPr>
            <p:ph type="ftr" sz="quarter" idx="4"/>
          </p:nvPr>
        </p:nvSpPr>
        <p:spPr>
          <a:noFill/>
        </p:spPr>
        <p:txBody>
          <a:bodyPr/>
          <a:lstStyle>
            <a:lvl1pPr defTabSz="966788">
              <a:defRPr sz="2400">
                <a:solidFill>
                  <a:schemeClr val="tx1"/>
                </a:solidFill>
                <a:latin typeface="Arial" panose="020B0604020202020204" pitchFamily="34" charset="0"/>
              </a:defRPr>
            </a:lvl1pPr>
            <a:lvl2pPr marL="742950" indent="-285750" defTabSz="966788">
              <a:defRPr sz="2400">
                <a:solidFill>
                  <a:schemeClr val="tx1"/>
                </a:solidFill>
                <a:latin typeface="Arial" panose="020B0604020202020204" pitchFamily="34" charset="0"/>
              </a:defRPr>
            </a:lvl2pPr>
            <a:lvl3pPr marL="1143000" indent="-228600" defTabSz="966788">
              <a:defRPr sz="2400">
                <a:solidFill>
                  <a:schemeClr val="tx1"/>
                </a:solidFill>
                <a:latin typeface="Arial" panose="020B0604020202020204" pitchFamily="34" charset="0"/>
              </a:defRPr>
            </a:lvl3pPr>
            <a:lvl4pPr marL="1600200" indent="-228600" defTabSz="966788">
              <a:defRPr sz="2400">
                <a:solidFill>
                  <a:schemeClr val="tx1"/>
                </a:solidFill>
                <a:latin typeface="Arial" panose="020B0604020202020204" pitchFamily="34" charset="0"/>
              </a:defRPr>
            </a:lvl4pPr>
            <a:lvl5pPr marL="2057400" indent="-228600" defTabSz="966788">
              <a:defRPr sz="24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1300">
                <a:solidFill>
                  <a:srgbClr val="3399FF"/>
                </a:solidFill>
                <a:latin typeface="Times New Roman" panose="02020603050405020304" pitchFamily="18" charset="0"/>
              </a:rPr>
              <a:t>Copyright © 2017  R.M. Laurie</a:t>
            </a:r>
          </a:p>
        </p:txBody>
      </p:sp>
      <p:sp>
        <p:nvSpPr>
          <p:cNvPr id="45060" name="Rectangle 7"/>
          <p:cNvSpPr>
            <a:spLocks noGrp="1" noChangeArrowheads="1"/>
          </p:cNvSpPr>
          <p:nvPr>
            <p:ph type="sldNum" sz="quarter" idx="5"/>
          </p:nvPr>
        </p:nvSpPr>
        <p:spPr>
          <a:noFill/>
        </p:spPr>
        <p:txBody>
          <a:bodyPr/>
          <a:lstStyle>
            <a:lvl1pPr defTabSz="966788">
              <a:defRPr sz="2400">
                <a:solidFill>
                  <a:schemeClr val="tx1"/>
                </a:solidFill>
                <a:latin typeface="Arial" panose="020B0604020202020204" pitchFamily="34" charset="0"/>
              </a:defRPr>
            </a:lvl1pPr>
            <a:lvl2pPr marL="742950" indent="-285750" defTabSz="966788">
              <a:defRPr sz="2400">
                <a:solidFill>
                  <a:schemeClr val="tx1"/>
                </a:solidFill>
                <a:latin typeface="Arial" panose="020B0604020202020204" pitchFamily="34" charset="0"/>
              </a:defRPr>
            </a:lvl2pPr>
            <a:lvl3pPr marL="1143000" indent="-228600" defTabSz="966788">
              <a:defRPr sz="2400">
                <a:solidFill>
                  <a:schemeClr val="tx1"/>
                </a:solidFill>
                <a:latin typeface="Arial" panose="020B0604020202020204" pitchFamily="34" charset="0"/>
              </a:defRPr>
            </a:lvl3pPr>
            <a:lvl4pPr marL="1600200" indent="-228600" defTabSz="966788">
              <a:defRPr sz="2400">
                <a:solidFill>
                  <a:schemeClr val="tx1"/>
                </a:solidFill>
                <a:latin typeface="Arial" panose="020B0604020202020204" pitchFamily="34" charset="0"/>
              </a:defRPr>
            </a:lvl4pPr>
            <a:lvl5pPr marL="2057400" indent="-228600" defTabSz="966788">
              <a:defRPr sz="24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defRPr>
            </a:lvl9pPr>
          </a:lstStyle>
          <a:p>
            <a:fld id="{E6C734B6-8B2E-4BA2-91E1-D59BD440D062}" type="slidenum">
              <a:rPr lang="en-US" altLang="en-US" sz="1300">
                <a:solidFill>
                  <a:srgbClr val="3399FF"/>
                </a:solidFill>
                <a:latin typeface="Times New Roman" panose="02020603050405020304" pitchFamily="18" charset="0"/>
              </a:rPr>
              <a:pPr/>
              <a:t>20</a:t>
            </a:fld>
            <a:endParaRPr lang="en-US" altLang="en-US" sz="1300">
              <a:solidFill>
                <a:srgbClr val="3399FF"/>
              </a:solidFill>
              <a:latin typeface="Times New Roman" panose="02020603050405020304" pitchFamily="18" charset="0"/>
            </a:endParaRPr>
          </a:p>
        </p:txBody>
      </p:sp>
      <p:sp>
        <p:nvSpPr>
          <p:cNvPr id="45061" name="Rectangle 2"/>
          <p:cNvSpPr>
            <a:spLocks noChangeArrowheads="1"/>
          </p:cNvSpPr>
          <p:nvPr/>
        </p:nvSpPr>
        <p:spPr bwMode="auto">
          <a:xfrm>
            <a:off x="5799138" y="0"/>
            <a:ext cx="4435475"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45062" name="Rectangle 3"/>
          <p:cNvSpPr>
            <a:spLocks noChangeArrowheads="1"/>
          </p:cNvSpPr>
          <p:nvPr/>
        </p:nvSpPr>
        <p:spPr bwMode="auto">
          <a:xfrm>
            <a:off x="5799138" y="6743700"/>
            <a:ext cx="4435475"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0137" tIns="0" rIns="20137" bIns="0" anchor="b"/>
          <a:lstStyle>
            <a:lvl1pPr defTabSz="966788">
              <a:defRPr sz="2400">
                <a:solidFill>
                  <a:schemeClr val="tx1"/>
                </a:solidFill>
                <a:latin typeface="Arial" panose="020B0604020202020204" pitchFamily="34" charset="0"/>
              </a:defRPr>
            </a:lvl1pPr>
            <a:lvl2pPr marL="742950" indent="-285750" defTabSz="966788">
              <a:defRPr sz="2400">
                <a:solidFill>
                  <a:schemeClr val="tx1"/>
                </a:solidFill>
                <a:latin typeface="Arial" panose="020B0604020202020204" pitchFamily="34" charset="0"/>
              </a:defRPr>
            </a:lvl2pPr>
            <a:lvl3pPr marL="1143000" indent="-228600" defTabSz="966788">
              <a:defRPr sz="2400">
                <a:solidFill>
                  <a:schemeClr val="tx1"/>
                </a:solidFill>
                <a:latin typeface="Arial" panose="020B0604020202020204" pitchFamily="34" charset="0"/>
              </a:defRPr>
            </a:lvl3pPr>
            <a:lvl4pPr marL="1600200" indent="-228600" defTabSz="966788">
              <a:defRPr sz="2400">
                <a:solidFill>
                  <a:schemeClr val="tx1"/>
                </a:solidFill>
                <a:latin typeface="Arial" panose="020B0604020202020204" pitchFamily="34" charset="0"/>
              </a:defRPr>
            </a:lvl4pPr>
            <a:lvl5pPr marL="2057400" indent="-228600" defTabSz="966788">
              <a:defRPr sz="24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defRPr>
            </a:lvl9pPr>
          </a:lstStyle>
          <a:p>
            <a:pPr algn="r"/>
            <a:r>
              <a:rPr lang="en-US" altLang="en-US" sz="1100" i="1">
                <a:latin typeface="Times New Roman" panose="02020603050405020304" pitchFamily="18" charset="0"/>
              </a:rPr>
              <a:t>16</a:t>
            </a:r>
          </a:p>
        </p:txBody>
      </p:sp>
      <p:sp>
        <p:nvSpPr>
          <p:cNvPr id="45063" name="Rectangle 4"/>
          <p:cNvSpPr>
            <a:spLocks noChangeArrowheads="1"/>
          </p:cNvSpPr>
          <p:nvPr/>
        </p:nvSpPr>
        <p:spPr bwMode="auto">
          <a:xfrm>
            <a:off x="0" y="6743700"/>
            <a:ext cx="4435475"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45064" name="Rectangle 5"/>
          <p:cNvSpPr>
            <a:spLocks noChangeArrowheads="1"/>
          </p:cNvSpPr>
          <p:nvPr/>
        </p:nvSpPr>
        <p:spPr bwMode="auto">
          <a:xfrm>
            <a:off x="0" y="0"/>
            <a:ext cx="4435475"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45065" name="Rectangle 6"/>
          <p:cNvSpPr>
            <a:spLocks noChangeArrowheads="1"/>
          </p:cNvSpPr>
          <p:nvPr/>
        </p:nvSpPr>
        <p:spPr bwMode="auto">
          <a:xfrm>
            <a:off x="5799138" y="0"/>
            <a:ext cx="4435475"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45066" name="Rectangle 7"/>
          <p:cNvSpPr>
            <a:spLocks noChangeArrowheads="1"/>
          </p:cNvSpPr>
          <p:nvPr/>
        </p:nvSpPr>
        <p:spPr bwMode="auto">
          <a:xfrm>
            <a:off x="5799138" y="6743700"/>
            <a:ext cx="4435475"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0137" tIns="0" rIns="20137" bIns="0" anchor="b"/>
          <a:lstStyle>
            <a:lvl1pPr defTabSz="966788">
              <a:defRPr sz="2400">
                <a:solidFill>
                  <a:schemeClr val="tx1"/>
                </a:solidFill>
                <a:latin typeface="Arial" panose="020B0604020202020204" pitchFamily="34" charset="0"/>
              </a:defRPr>
            </a:lvl1pPr>
            <a:lvl2pPr marL="742950" indent="-285750" defTabSz="966788">
              <a:defRPr sz="2400">
                <a:solidFill>
                  <a:schemeClr val="tx1"/>
                </a:solidFill>
                <a:latin typeface="Arial" panose="020B0604020202020204" pitchFamily="34" charset="0"/>
              </a:defRPr>
            </a:lvl2pPr>
            <a:lvl3pPr marL="1143000" indent="-228600" defTabSz="966788">
              <a:defRPr sz="2400">
                <a:solidFill>
                  <a:schemeClr val="tx1"/>
                </a:solidFill>
                <a:latin typeface="Arial" panose="020B0604020202020204" pitchFamily="34" charset="0"/>
              </a:defRPr>
            </a:lvl3pPr>
            <a:lvl4pPr marL="1600200" indent="-228600" defTabSz="966788">
              <a:defRPr sz="2400">
                <a:solidFill>
                  <a:schemeClr val="tx1"/>
                </a:solidFill>
                <a:latin typeface="Arial" panose="020B0604020202020204" pitchFamily="34" charset="0"/>
              </a:defRPr>
            </a:lvl4pPr>
            <a:lvl5pPr marL="2057400" indent="-228600" defTabSz="966788">
              <a:defRPr sz="24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defRPr>
            </a:lvl9pPr>
          </a:lstStyle>
          <a:p>
            <a:pPr algn="r"/>
            <a:r>
              <a:rPr lang="en-US" altLang="en-US" sz="1100" i="1">
                <a:latin typeface="Times New Roman" panose="02020603050405020304" pitchFamily="18" charset="0"/>
              </a:rPr>
              <a:t>16</a:t>
            </a:r>
          </a:p>
        </p:txBody>
      </p:sp>
      <p:sp>
        <p:nvSpPr>
          <p:cNvPr id="45067" name="Rectangle 8"/>
          <p:cNvSpPr>
            <a:spLocks noChangeArrowheads="1"/>
          </p:cNvSpPr>
          <p:nvPr/>
        </p:nvSpPr>
        <p:spPr bwMode="auto">
          <a:xfrm>
            <a:off x="0" y="6743700"/>
            <a:ext cx="4435475"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45068" name="Rectangle 9"/>
          <p:cNvSpPr>
            <a:spLocks noChangeArrowheads="1"/>
          </p:cNvSpPr>
          <p:nvPr/>
        </p:nvSpPr>
        <p:spPr bwMode="auto">
          <a:xfrm>
            <a:off x="0" y="0"/>
            <a:ext cx="4435475"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45069" name="Rectangle 10"/>
          <p:cNvSpPr>
            <a:spLocks noGrp="1" noRot="1" noChangeAspect="1" noChangeArrowheads="1" noTextEdit="1"/>
          </p:cNvSpPr>
          <p:nvPr>
            <p:ph type="sldImg"/>
          </p:nvPr>
        </p:nvSpPr>
        <p:spPr>
          <a:xfrm>
            <a:off x="3349625" y="538163"/>
            <a:ext cx="3535363" cy="2651125"/>
          </a:xfrm>
          <a:ln w="12700" cap="flat"/>
        </p:spPr>
      </p:sp>
      <p:sp>
        <p:nvSpPr>
          <p:cNvPr id="45070" name="Rectangle 11"/>
          <p:cNvSpPr>
            <a:spLocks noGrp="1" noChangeArrowheads="1"/>
          </p:cNvSpPr>
          <p:nvPr>
            <p:ph type="body" idx="1"/>
          </p:nvPr>
        </p:nvSpPr>
        <p:spPr>
          <a:xfrm>
            <a:off x="1365250" y="3371850"/>
            <a:ext cx="7504113" cy="3194050"/>
          </a:xfrm>
          <a:noFill/>
          <a:extLst>
            <a:ext uri="{91240B29-F687-4F45-9708-019B960494DF}">
              <a14:hiddenLine xmlns:a14="http://schemas.microsoft.com/office/drawing/2010/main" w="12700">
                <a:solidFill>
                  <a:schemeClr val="tx1"/>
                </a:solidFill>
                <a:miter lim="800000"/>
                <a:headEnd/>
                <a:tailEnd/>
              </a14:hiddenLine>
            </a:ext>
          </a:extLst>
        </p:spPr>
        <p:txBody>
          <a:bodyPr lIns="95648" tIns="46985" rIns="95648" bIns="46985"/>
          <a:lstStyle/>
          <a:p>
            <a:endParaRPr lang="en-US" altLang="en-US"/>
          </a:p>
        </p:txBody>
      </p:sp>
    </p:spTree>
    <p:extLst>
      <p:ext uri="{BB962C8B-B14F-4D97-AF65-F5344CB8AC3E}">
        <p14:creationId xmlns:p14="http://schemas.microsoft.com/office/powerpoint/2010/main" val="14925017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
          <p:cNvSpPr>
            <a:spLocks noGrp="1" noChangeArrowheads="1"/>
          </p:cNvSpPr>
          <p:nvPr>
            <p:ph type="hdr" sz="quarter"/>
          </p:nvPr>
        </p:nvSpPr>
        <p:spPr>
          <a:ln/>
        </p:spPr>
        <p:txBody>
          <a:bodyPr/>
          <a:lstStyle/>
          <a:p>
            <a:r>
              <a:rPr lang="en-US" altLang="en-US"/>
              <a:t>IFSM300: Week 3 - Data and Databases</a:t>
            </a:r>
          </a:p>
        </p:txBody>
      </p:sp>
      <p:sp>
        <p:nvSpPr>
          <p:cNvPr id="14" name="Rectangle 7"/>
          <p:cNvSpPr>
            <a:spLocks noGrp="1" noChangeArrowheads="1"/>
          </p:cNvSpPr>
          <p:nvPr>
            <p:ph type="sldNum" sz="quarter" idx="5"/>
          </p:nvPr>
        </p:nvSpPr>
        <p:spPr>
          <a:ln/>
        </p:spPr>
        <p:txBody>
          <a:bodyPr/>
          <a:lstStyle/>
          <a:p>
            <a:fld id="{70FE01B1-E90E-234B-A9BD-335751155ADC}" type="slidenum">
              <a:rPr lang="en-US" altLang="en-US"/>
              <a:pPr/>
              <a:t>21</a:t>
            </a:fld>
            <a:endParaRPr lang="en-US" altLang="en-US"/>
          </a:p>
        </p:txBody>
      </p:sp>
      <p:sp>
        <p:nvSpPr>
          <p:cNvPr id="1285122" name="Rectangle 2"/>
          <p:cNvSpPr>
            <a:spLocks noChangeArrowheads="1"/>
          </p:cNvSpPr>
          <p:nvPr/>
        </p:nvSpPr>
        <p:spPr bwMode="auto">
          <a:xfrm>
            <a:off x="5440363" y="0"/>
            <a:ext cx="41608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85123" name="Rectangle 3"/>
          <p:cNvSpPr>
            <a:spLocks noChangeArrowheads="1"/>
          </p:cNvSpPr>
          <p:nvPr/>
        </p:nvSpPr>
        <p:spPr bwMode="auto">
          <a:xfrm>
            <a:off x="5440363" y="6948488"/>
            <a:ext cx="41608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20137" tIns="0" rIns="20137" bIns="0" anchor="b"/>
          <a:lstStyle>
            <a:lvl1pPr defTabSz="966788">
              <a:defRPr sz="2400">
                <a:solidFill>
                  <a:schemeClr val="tx1"/>
                </a:solidFill>
                <a:latin typeface="Times New Roman" charset="0"/>
              </a:defRPr>
            </a:lvl1pPr>
            <a:lvl2pPr marL="484188" defTabSz="966788">
              <a:defRPr sz="2400">
                <a:solidFill>
                  <a:schemeClr val="tx1"/>
                </a:solidFill>
                <a:latin typeface="Times New Roman" charset="0"/>
              </a:defRPr>
            </a:lvl2pPr>
            <a:lvl3pPr marL="966788" defTabSz="966788">
              <a:defRPr sz="2400">
                <a:solidFill>
                  <a:schemeClr val="tx1"/>
                </a:solidFill>
                <a:latin typeface="Times New Roman" charset="0"/>
              </a:defRPr>
            </a:lvl3pPr>
            <a:lvl4pPr marL="1449388" defTabSz="966788">
              <a:defRPr sz="2400">
                <a:solidFill>
                  <a:schemeClr val="tx1"/>
                </a:solidFill>
                <a:latin typeface="Times New Roman" charset="0"/>
              </a:defRPr>
            </a:lvl4pPr>
            <a:lvl5pPr marL="1933575" defTabSz="966788">
              <a:defRPr sz="2400">
                <a:solidFill>
                  <a:schemeClr val="tx1"/>
                </a:solidFill>
                <a:latin typeface="Times New Roman" charset="0"/>
              </a:defRPr>
            </a:lvl5pPr>
            <a:lvl6pPr marL="2390775" defTabSz="966788" eaLnBrk="0" fontAlgn="base" hangingPunct="0">
              <a:spcBef>
                <a:spcPct val="0"/>
              </a:spcBef>
              <a:spcAft>
                <a:spcPct val="0"/>
              </a:spcAft>
              <a:defRPr sz="2400">
                <a:solidFill>
                  <a:schemeClr val="tx1"/>
                </a:solidFill>
                <a:latin typeface="Times New Roman" charset="0"/>
              </a:defRPr>
            </a:lvl6pPr>
            <a:lvl7pPr marL="2847975" defTabSz="966788" eaLnBrk="0" fontAlgn="base" hangingPunct="0">
              <a:spcBef>
                <a:spcPct val="0"/>
              </a:spcBef>
              <a:spcAft>
                <a:spcPct val="0"/>
              </a:spcAft>
              <a:defRPr sz="2400">
                <a:solidFill>
                  <a:schemeClr val="tx1"/>
                </a:solidFill>
                <a:latin typeface="Times New Roman" charset="0"/>
              </a:defRPr>
            </a:lvl7pPr>
            <a:lvl8pPr marL="3305175" defTabSz="966788" eaLnBrk="0" fontAlgn="base" hangingPunct="0">
              <a:spcBef>
                <a:spcPct val="0"/>
              </a:spcBef>
              <a:spcAft>
                <a:spcPct val="0"/>
              </a:spcAft>
              <a:defRPr sz="2400">
                <a:solidFill>
                  <a:schemeClr val="tx1"/>
                </a:solidFill>
                <a:latin typeface="Times New Roman" charset="0"/>
              </a:defRPr>
            </a:lvl8pPr>
            <a:lvl9pPr marL="3762375" defTabSz="966788" eaLnBrk="0" fontAlgn="base" hangingPunct="0">
              <a:spcBef>
                <a:spcPct val="0"/>
              </a:spcBef>
              <a:spcAft>
                <a:spcPct val="0"/>
              </a:spcAft>
              <a:defRPr sz="2400">
                <a:solidFill>
                  <a:schemeClr val="tx1"/>
                </a:solidFill>
                <a:latin typeface="Times New Roman" charset="0"/>
              </a:defRPr>
            </a:lvl9pPr>
          </a:lstStyle>
          <a:p>
            <a:pPr algn="r"/>
            <a:r>
              <a:rPr lang="en-US" altLang="en-US" sz="1100" i="1"/>
              <a:t>14</a:t>
            </a:r>
          </a:p>
        </p:txBody>
      </p:sp>
      <p:sp>
        <p:nvSpPr>
          <p:cNvPr id="1285124" name="Rectangle 4"/>
          <p:cNvSpPr>
            <a:spLocks noChangeArrowheads="1"/>
          </p:cNvSpPr>
          <p:nvPr/>
        </p:nvSpPr>
        <p:spPr bwMode="auto">
          <a:xfrm>
            <a:off x="0" y="6948488"/>
            <a:ext cx="41608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85125" name="Rectangle 5"/>
          <p:cNvSpPr>
            <a:spLocks noChangeArrowheads="1"/>
          </p:cNvSpPr>
          <p:nvPr/>
        </p:nvSpPr>
        <p:spPr bwMode="auto">
          <a:xfrm>
            <a:off x="0" y="0"/>
            <a:ext cx="41608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85126" name="Rectangle 6"/>
          <p:cNvSpPr>
            <a:spLocks noChangeArrowheads="1"/>
          </p:cNvSpPr>
          <p:nvPr/>
        </p:nvSpPr>
        <p:spPr bwMode="auto">
          <a:xfrm>
            <a:off x="5440363" y="0"/>
            <a:ext cx="41608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85127" name="Rectangle 7"/>
          <p:cNvSpPr>
            <a:spLocks noChangeArrowheads="1"/>
          </p:cNvSpPr>
          <p:nvPr/>
        </p:nvSpPr>
        <p:spPr bwMode="auto">
          <a:xfrm>
            <a:off x="5440363" y="6948488"/>
            <a:ext cx="41608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20137" tIns="0" rIns="20137" bIns="0" anchor="b"/>
          <a:lstStyle>
            <a:lvl1pPr defTabSz="966788">
              <a:defRPr sz="2400">
                <a:solidFill>
                  <a:schemeClr val="tx1"/>
                </a:solidFill>
                <a:latin typeface="Times New Roman" charset="0"/>
              </a:defRPr>
            </a:lvl1pPr>
            <a:lvl2pPr marL="484188" defTabSz="966788">
              <a:defRPr sz="2400">
                <a:solidFill>
                  <a:schemeClr val="tx1"/>
                </a:solidFill>
                <a:latin typeface="Times New Roman" charset="0"/>
              </a:defRPr>
            </a:lvl2pPr>
            <a:lvl3pPr marL="966788" defTabSz="966788">
              <a:defRPr sz="2400">
                <a:solidFill>
                  <a:schemeClr val="tx1"/>
                </a:solidFill>
                <a:latin typeface="Times New Roman" charset="0"/>
              </a:defRPr>
            </a:lvl3pPr>
            <a:lvl4pPr marL="1449388" defTabSz="966788">
              <a:defRPr sz="2400">
                <a:solidFill>
                  <a:schemeClr val="tx1"/>
                </a:solidFill>
                <a:latin typeface="Times New Roman" charset="0"/>
              </a:defRPr>
            </a:lvl4pPr>
            <a:lvl5pPr marL="1933575" defTabSz="966788">
              <a:defRPr sz="2400">
                <a:solidFill>
                  <a:schemeClr val="tx1"/>
                </a:solidFill>
                <a:latin typeface="Times New Roman" charset="0"/>
              </a:defRPr>
            </a:lvl5pPr>
            <a:lvl6pPr marL="2390775" defTabSz="966788" eaLnBrk="0" fontAlgn="base" hangingPunct="0">
              <a:spcBef>
                <a:spcPct val="0"/>
              </a:spcBef>
              <a:spcAft>
                <a:spcPct val="0"/>
              </a:spcAft>
              <a:defRPr sz="2400">
                <a:solidFill>
                  <a:schemeClr val="tx1"/>
                </a:solidFill>
                <a:latin typeface="Times New Roman" charset="0"/>
              </a:defRPr>
            </a:lvl6pPr>
            <a:lvl7pPr marL="2847975" defTabSz="966788" eaLnBrk="0" fontAlgn="base" hangingPunct="0">
              <a:spcBef>
                <a:spcPct val="0"/>
              </a:spcBef>
              <a:spcAft>
                <a:spcPct val="0"/>
              </a:spcAft>
              <a:defRPr sz="2400">
                <a:solidFill>
                  <a:schemeClr val="tx1"/>
                </a:solidFill>
                <a:latin typeface="Times New Roman" charset="0"/>
              </a:defRPr>
            </a:lvl7pPr>
            <a:lvl8pPr marL="3305175" defTabSz="966788" eaLnBrk="0" fontAlgn="base" hangingPunct="0">
              <a:spcBef>
                <a:spcPct val="0"/>
              </a:spcBef>
              <a:spcAft>
                <a:spcPct val="0"/>
              </a:spcAft>
              <a:defRPr sz="2400">
                <a:solidFill>
                  <a:schemeClr val="tx1"/>
                </a:solidFill>
                <a:latin typeface="Times New Roman" charset="0"/>
              </a:defRPr>
            </a:lvl8pPr>
            <a:lvl9pPr marL="3762375" defTabSz="966788" eaLnBrk="0" fontAlgn="base" hangingPunct="0">
              <a:spcBef>
                <a:spcPct val="0"/>
              </a:spcBef>
              <a:spcAft>
                <a:spcPct val="0"/>
              </a:spcAft>
              <a:defRPr sz="2400">
                <a:solidFill>
                  <a:schemeClr val="tx1"/>
                </a:solidFill>
                <a:latin typeface="Times New Roman" charset="0"/>
              </a:defRPr>
            </a:lvl9pPr>
          </a:lstStyle>
          <a:p>
            <a:pPr algn="r"/>
            <a:r>
              <a:rPr lang="en-US" altLang="en-US" sz="1100" i="1"/>
              <a:t>14</a:t>
            </a:r>
          </a:p>
        </p:txBody>
      </p:sp>
      <p:sp>
        <p:nvSpPr>
          <p:cNvPr id="1285128" name="Rectangle 8"/>
          <p:cNvSpPr>
            <a:spLocks noChangeArrowheads="1"/>
          </p:cNvSpPr>
          <p:nvPr/>
        </p:nvSpPr>
        <p:spPr bwMode="auto">
          <a:xfrm>
            <a:off x="0" y="6948488"/>
            <a:ext cx="41608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85129" name="Rectangle 9"/>
          <p:cNvSpPr>
            <a:spLocks noChangeArrowheads="1"/>
          </p:cNvSpPr>
          <p:nvPr/>
        </p:nvSpPr>
        <p:spPr bwMode="auto">
          <a:xfrm>
            <a:off x="0" y="0"/>
            <a:ext cx="41608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85130" name="Rectangle 10"/>
          <p:cNvSpPr>
            <a:spLocks noGrp="1" noRot="1" noChangeAspect="1" noChangeArrowheads="1" noTextEdit="1"/>
          </p:cNvSpPr>
          <p:nvPr>
            <p:ph type="sldImg"/>
          </p:nvPr>
        </p:nvSpPr>
        <p:spPr>
          <a:xfrm>
            <a:off x="2979738" y="554038"/>
            <a:ext cx="3641725" cy="2732087"/>
          </a:xfrm>
          <a:ln w="12700" cap="flat"/>
        </p:spPr>
      </p:sp>
      <p:sp>
        <p:nvSpPr>
          <p:cNvPr id="1285131" name="Rectangle 11"/>
          <p:cNvSpPr>
            <a:spLocks noGrp="1" noChangeArrowheads="1"/>
          </p:cNvSpPr>
          <p:nvPr>
            <p:ph type="body" idx="1"/>
          </p:nvPr>
        </p:nvSpPr>
        <p:spPr>
          <a:xfrm>
            <a:off x="1281113" y="3475038"/>
            <a:ext cx="7038975" cy="3290887"/>
          </a:xfrm>
          <a:ln/>
          <a:extLst>
            <a:ext uri="{91240B29-F687-4F45-9708-019B960494DF}">
              <a14:hiddenLine xmlns:a14="http://schemas.microsoft.com/office/drawing/2010/main" w="12700">
                <a:solidFill>
                  <a:schemeClr val="tx1"/>
                </a:solidFill>
                <a:miter lim="800000"/>
                <a:headEnd/>
                <a:tailEnd/>
              </a14:hiddenLine>
            </a:ext>
          </a:extLst>
        </p:spPr>
        <p:txBody>
          <a:bodyPr lIns="95648" tIns="46985" rIns="95648" bIns="46985"/>
          <a:lstStyle/>
          <a:p>
            <a:endParaRPr lang="en-US" altLang="en-US"/>
          </a:p>
        </p:txBody>
      </p:sp>
    </p:spTree>
    <p:extLst>
      <p:ext uri="{BB962C8B-B14F-4D97-AF65-F5344CB8AC3E}">
        <p14:creationId xmlns:p14="http://schemas.microsoft.com/office/powerpoint/2010/main" val="14503284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en-US"/>
              <a:t>IFSM300: Week 3 - Data and Databases</a:t>
            </a:r>
          </a:p>
        </p:txBody>
      </p:sp>
      <p:sp>
        <p:nvSpPr>
          <p:cNvPr id="6" name="Rectangle 7"/>
          <p:cNvSpPr>
            <a:spLocks noGrp="1" noChangeArrowheads="1"/>
          </p:cNvSpPr>
          <p:nvPr>
            <p:ph type="sldNum" sz="quarter" idx="5"/>
          </p:nvPr>
        </p:nvSpPr>
        <p:spPr>
          <a:ln/>
        </p:spPr>
        <p:txBody>
          <a:bodyPr/>
          <a:lstStyle/>
          <a:p>
            <a:fld id="{A36107FF-00DF-1749-90C6-4D1702573DD7}" type="slidenum">
              <a:rPr lang="en-US" altLang="en-US"/>
              <a:pPr/>
              <a:t>24</a:t>
            </a:fld>
            <a:endParaRPr lang="en-US" altLang="en-US"/>
          </a:p>
        </p:txBody>
      </p:sp>
      <p:sp>
        <p:nvSpPr>
          <p:cNvPr id="1281026" name="Rectangle 2"/>
          <p:cNvSpPr>
            <a:spLocks noGrp="1" noRot="1" noChangeAspect="1" noChangeArrowheads="1" noTextEdit="1"/>
          </p:cNvSpPr>
          <p:nvPr>
            <p:ph type="sldImg"/>
          </p:nvPr>
        </p:nvSpPr>
        <p:spPr>
          <a:xfrm>
            <a:off x="2971800" y="549275"/>
            <a:ext cx="3657600" cy="2743200"/>
          </a:xfrm>
          <a:ln/>
        </p:spPr>
      </p:sp>
      <p:sp>
        <p:nvSpPr>
          <p:cNvPr id="1281027" name="Rectangle 3"/>
          <p:cNvSpPr>
            <a:spLocks noGrp="1" noChangeArrowheads="1"/>
          </p:cNvSpPr>
          <p:nvPr>
            <p:ph type="body" idx="1"/>
          </p:nvPr>
        </p:nvSpPr>
        <p:spPr>
          <a:xfrm>
            <a:off x="1279525" y="3475038"/>
            <a:ext cx="7042150" cy="3290887"/>
          </a:xfrm>
        </p:spPr>
        <p:txBody>
          <a:bodyPr/>
          <a:lstStyle/>
          <a:p>
            <a:endParaRPr lang="en-US" altLang="en-US"/>
          </a:p>
        </p:txBody>
      </p:sp>
    </p:spTree>
    <p:extLst>
      <p:ext uri="{BB962C8B-B14F-4D97-AF65-F5344CB8AC3E}">
        <p14:creationId xmlns:p14="http://schemas.microsoft.com/office/powerpoint/2010/main" val="13477967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a:ln/>
        </p:spPr>
        <p:txBody>
          <a:bodyPr/>
          <a:lstStyle/>
          <a:p>
            <a:r>
              <a:rPr lang="en-US" altLang="en-US"/>
              <a:t>IFSM300: Week 3 - Data and Databases</a:t>
            </a:r>
          </a:p>
        </p:txBody>
      </p:sp>
      <p:sp>
        <p:nvSpPr>
          <p:cNvPr id="7" name="Rectangle 7"/>
          <p:cNvSpPr>
            <a:spLocks noGrp="1" noChangeArrowheads="1"/>
          </p:cNvSpPr>
          <p:nvPr>
            <p:ph type="sldNum" sz="quarter" idx="5"/>
          </p:nvPr>
        </p:nvSpPr>
        <p:spPr>
          <a:ln/>
        </p:spPr>
        <p:txBody>
          <a:bodyPr/>
          <a:lstStyle/>
          <a:p>
            <a:fld id="{D4F706B5-F9BE-934F-9FBC-286220CD8C3C}" type="slidenum">
              <a:rPr lang="en-US" altLang="en-US"/>
              <a:pPr/>
              <a:t>25</a:t>
            </a:fld>
            <a:endParaRPr lang="en-US" altLang="en-US"/>
          </a:p>
        </p:txBody>
      </p:sp>
      <p:sp>
        <p:nvSpPr>
          <p:cNvPr id="1212418" name="Rectangle 7"/>
          <p:cNvSpPr txBox="1">
            <a:spLocks noGrp="1" noChangeArrowheads="1"/>
          </p:cNvSpPr>
          <p:nvPr/>
        </p:nvSpPr>
        <p:spPr bwMode="auto">
          <a:xfrm>
            <a:off x="5440363" y="6950075"/>
            <a:ext cx="416083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r" eaLnBrk="1" hangingPunct="1"/>
            <a:fld id="{DA33E006-9047-754E-827E-615DBFF7BCE4}" type="slidenum">
              <a:rPr lang="en-US" altLang="en-US" sz="1200"/>
              <a:pPr algn="r" eaLnBrk="1" hangingPunct="1"/>
              <a:t>25</a:t>
            </a:fld>
            <a:endParaRPr lang="en-US" altLang="en-US" sz="1200"/>
          </a:p>
        </p:txBody>
      </p:sp>
      <p:sp>
        <p:nvSpPr>
          <p:cNvPr id="1212419" name="Rectangle 2"/>
          <p:cNvSpPr>
            <a:spLocks noGrp="1" noRot="1" noChangeAspect="1" noChangeArrowheads="1" noTextEdit="1"/>
          </p:cNvSpPr>
          <p:nvPr>
            <p:ph type="sldImg"/>
          </p:nvPr>
        </p:nvSpPr>
        <p:spPr>
          <a:xfrm>
            <a:off x="2971800" y="549275"/>
            <a:ext cx="3657600" cy="2743200"/>
          </a:xfrm>
          <a:ln/>
        </p:spPr>
      </p:sp>
      <p:sp>
        <p:nvSpPr>
          <p:cNvPr id="1212420" name="Rectangle 3"/>
          <p:cNvSpPr>
            <a:spLocks noGrp="1" noChangeArrowheads="1"/>
          </p:cNvSpPr>
          <p:nvPr>
            <p:ph type="body" idx="1"/>
          </p:nvPr>
        </p:nvSpPr>
        <p:spPr>
          <a:xfrm>
            <a:off x="1279525" y="3475038"/>
            <a:ext cx="7042150" cy="3290887"/>
          </a:xfrm>
        </p:spPr>
        <p:txBody>
          <a:bodyPr lIns="91440" tIns="45720" rIns="91440" bIns="45720"/>
          <a:lstStyle/>
          <a:p>
            <a:pPr>
              <a:lnSpc>
                <a:spcPct val="90000"/>
              </a:lnSpc>
            </a:pPr>
            <a:r>
              <a:rPr lang="en-US" altLang="en-US"/>
              <a:t>This slide discusses how very large databases are used to produce valuable information for firms. The text give the example of how, by analyzing data from customer credit card purchases, Louise’s Trattoria, a Los Angeles restaurant chain, learned that quality was</a:t>
            </a:r>
          </a:p>
          <a:p>
            <a:pPr>
              <a:lnSpc>
                <a:spcPct val="90000"/>
              </a:lnSpc>
            </a:pPr>
            <a:r>
              <a:rPr lang="en-US" altLang="en-US"/>
              <a:t>more important than price for most of its customers, who were college educated and liked fine wine. The chain responded to this information by introducing vegetarian dishes, more seafood selections, and more expensive wines, raising sales by more than 10 percent.</a:t>
            </a:r>
          </a:p>
          <a:p>
            <a:pPr>
              <a:lnSpc>
                <a:spcPct val="90000"/>
              </a:lnSpc>
            </a:pPr>
            <a:endParaRPr lang="en-US" altLang="en-US"/>
          </a:p>
          <a:p>
            <a:pPr eaLnBrk="1" hangingPunct="1">
              <a:lnSpc>
                <a:spcPct val="90000"/>
              </a:lnSpc>
            </a:pPr>
            <a:r>
              <a:rPr lang="en-US" altLang="en-US"/>
              <a:t>This slide discusses the role of business intelligence in helping firm’s make better decisions. The text uses the example of Harrah’s Entertainment:</a:t>
            </a:r>
          </a:p>
          <a:p>
            <a:pPr eaLnBrk="1" hangingPunct="1">
              <a:lnSpc>
                <a:spcPct val="90000"/>
              </a:lnSpc>
            </a:pPr>
            <a:endParaRPr lang="en-US" altLang="en-US"/>
          </a:p>
          <a:p>
            <a:pPr>
              <a:lnSpc>
                <a:spcPct val="90000"/>
              </a:lnSpc>
            </a:pPr>
            <a:r>
              <a:rPr lang="en-US" altLang="en-US"/>
              <a:t>“For instance, Harrah’s Entertainment, the second-largest gambling company in its industry, continually analyzes data about its customers gathered when people play its slot machines or use Harrah’s casinos and hotels. Harrah’s marketing department uses this information to build a detailed gambling profile, based on a particular customer’s ongoing value to the company. This information guides management decisions about how to cultivate the most profitable customers, encourage those customers to spend more, and attract more customers with high revenue-generating potential. Business intelligence has improved Harrah’s profits so much that it has become the centerpiece of the firm’s business strategy.”</a:t>
            </a:r>
          </a:p>
          <a:p>
            <a:pPr>
              <a:lnSpc>
                <a:spcPct val="90000"/>
              </a:lnSpc>
            </a:pPr>
            <a:endParaRPr lang="en-US" altLang="en-US"/>
          </a:p>
        </p:txBody>
      </p:sp>
    </p:spTree>
    <p:extLst>
      <p:ext uri="{BB962C8B-B14F-4D97-AF65-F5344CB8AC3E}">
        <p14:creationId xmlns:p14="http://schemas.microsoft.com/office/powerpoint/2010/main" val="14592031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en-US"/>
              <a:t>IFSM300: Week 3 - Data and Databases</a:t>
            </a:r>
          </a:p>
        </p:txBody>
      </p:sp>
      <p:sp>
        <p:nvSpPr>
          <p:cNvPr id="6" name="Rectangle 7"/>
          <p:cNvSpPr>
            <a:spLocks noGrp="1" noChangeArrowheads="1"/>
          </p:cNvSpPr>
          <p:nvPr>
            <p:ph type="sldNum" sz="quarter" idx="5"/>
          </p:nvPr>
        </p:nvSpPr>
        <p:spPr>
          <a:ln/>
        </p:spPr>
        <p:txBody>
          <a:bodyPr/>
          <a:lstStyle/>
          <a:p>
            <a:fld id="{B749F896-99BE-DF45-8924-BFCA5F660767}" type="slidenum">
              <a:rPr lang="en-US" altLang="en-US"/>
              <a:pPr/>
              <a:t>2</a:t>
            </a:fld>
            <a:endParaRPr lang="en-US" altLang="en-US"/>
          </a:p>
        </p:txBody>
      </p:sp>
      <p:sp>
        <p:nvSpPr>
          <p:cNvPr id="941058" name="Rectangle 2"/>
          <p:cNvSpPr>
            <a:spLocks noGrp="1" noRot="1" noChangeAspect="1" noChangeArrowheads="1" noTextEdit="1"/>
          </p:cNvSpPr>
          <p:nvPr>
            <p:ph type="sldImg"/>
          </p:nvPr>
        </p:nvSpPr>
        <p:spPr>
          <a:xfrm>
            <a:off x="2973388" y="549275"/>
            <a:ext cx="3656012" cy="2741613"/>
          </a:xfrm>
          <a:ln/>
        </p:spPr>
      </p:sp>
      <p:sp>
        <p:nvSpPr>
          <p:cNvPr id="941059" name="Rectangle 3"/>
          <p:cNvSpPr>
            <a:spLocks noGrp="1" noChangeArrowheads="1"/>
          </p:cNvSpPr>
          <p:nvPr>
            <p:ph type="body" idx="1"/>
          </p:nvPr>
        </p:nvSpPr>
        <p:spPr>
          <a:xfrm>
            <a:off x="1281113" y="3475038"/>
            <a:ext cx="7038975" cy="3290887"/>
          </a:xfrm>
        </p:spPr>
        <p:txBody>
          <a:bodyPr/>
          <a:lstStyle/>
          <a:p>
            <a:r>
              <a:rPr lang="en-US" altLang="en-US" dirty="0"/>
              <a:t>The chapter opening case discusses HP’s difficulties in collecting and tracking timely, consistent data from across the entire enterprise. This case illustrates some of the common challenges regarding data management that face numerous companies. </a:t>
            </a:r>
          </a:p>
          <a:p>
            <a:endParaRPr lang="en-US" altLang="en-US" dirty="0"/>
          </a:p>
          <a:p>
            <a:r>
              <a:rPr lang="en-US" altLang="en-US" dirty="0"/>
              <a:t>Ask students how HP’s data inconsistencies arose and what the effect of data inconsistency was. </a:t>
            </a:r>
          </a:p>
          <a:p>
            <a:endParaRPr lang="en-US" altLang="en-US" dirty="0"/>
          </a:p>
          <a:p>
            <a:r>
              <a:rPr lang="en-US" altLang="en-US" dirty="0"/>
              <a:t>As the text says “An effective information system provides users with accurate, timely, and relevant information.” Ask students to define and explain why these three characteristics (accurate, timely, relevant) are important.</a:t>
            </a:r>
          </a:p>
        </p:txBody>
      </p:sp>
    </p:spTree>
    <p:extLst>
      <p:ext uri="{BB962C8B-B14F-4D97-AF65-F5344CB8AC3E}">
        <p14:creationId xmlns:p14="http://schemas.microsoft.com/office/powerpoint/2010/main" val="21020598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a:ln/>
        </p:spPr>
        <p:txBody>
          <a:bodyPr/>
          <a:lstStyle/>
          <a:p>
            <a:r>
              <a:rPr lang="en-US" altLang="en-US"/>
              <a:t>IFSM300: Week 3 - Data and Databases</a:t>
            </a:r>
          </a:p>
        </p:txBody>
      </p:sp>
      <p:sp>
        <p:nvSpPr>
          <p:cNvPr id="7" name="Rectangle 7"/>
          <p:cNvSpPr>
            <a:spLocks noGrp="1" noChangeArrowheads="1"/>
          </p:cNvSpPr>
          <p:nvPr>
            <p:ph type="sldNum" sz="quarter" idx="5"/>
          </p:nvPr>
        </p:nvSpPr>
        <p:spPr>
          <a:ln/>
        </p:spPr>
        <p:txBody>
          <a:bodyPr/>
          <a:lstStyle/>
          <a:p>
            <a:fld id="{D4F706B5-F9BE-934F-9FBC-286220CD8C3C}" type="slidenum">
              <a:rPr lang="en-US" altLang="en-US"/>
              <a:pPr/>
              <a:t>26</a:t>
            </a:fld>
            <a:endParaRPr lang="en-US" altLang="en-US"/>
          </a:p>
        </p:txBody>
      </p:sp>
      <p:sp>
        <p:nvSpPr>
          <p:cNvPr id="1212418" name="Rectangle 7"/>
          <p:cNvSpPr txBox="1">
            <a:spLocks noGrp="1" noChangeArrowheads="1"/>
          </p:cNvSpPr>
          <p:nvPr/>
        </p:nvSpPr>
        <p:spPr bwMode="auto">
          <a:xfrm>
            <a:off x="5440363" y="6950075"/>
            <a:ext cx="416083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r" eaLnBrk="1" hangingPunct="1"/>
            <a:fld id="{DA33E006-9047-754E-827E-615DBFF7BCE4}" type="slidenum">
              <a:rPr lang="en-US" altLang="en-US" sz="1200"/>
              <a:pPr algn="r" eaLnBrk="1" hangingPunct="1"/>
              <a:t>26</a:t>
            </a:fld>
            <a:endParaRPr lang="en-US" altLang="en-US" sz="1200"/>
          </a:p>
        </p:txBody>
      </p:sp>
      <p:sp>
        <p:nvSpPr>
          <p:cNvPr id="1212419" name="Rectangle 2"/>
          <p:cNvSpPr>
            <a:spLocks noGrp="1" noRot="1" noChangeAspect="1" noChangeArrowheads="1" noTextEdit="1"/>
          </p:cNvSpPr>
          <p:nvPr>
            <p:ph type="sldImg"/>
          </p:nvPr>
        </p:nvSpPr>
        <p:spPr>
          <a:xfrm>
            <a:off x="2971800" y="549275"/>
            <a:ext cx="3657600" cy="2743200"/>
          </a:xfrm>
          <a:ln/>
        </p:spPr>
      </p:sp>
      <p:sp>
        <p:nvSpPr>
          <p:cNvPr id="1212420" name="Rectangle 3"/>
          <p:cNvSpPr>
            <a:spLocks noGrp="1" noChangeArrowheads="1"/>
          </p:cNvSpPr>
          <p:nvPr>
            <p:ph type="body" idx="1"/>
          </p:nvPr>
        </p:nvSpPr>
        <p:spPr>
          <a:xfrm>
            <a:off x="1279525" y="3475038"/>
            <a:ext cx="7042150" cy="3290887"/>
          </a:xfrm>
        </p:spPr>
        <p:txBody>
          <a:bodyPr lIns="91440" tIns="45720" rIns="91440" bIns="45720"/>
          <a:lstStyle/>
          <a:p>
            <a:pPr>
              <a:lnSpc>
                <a:spcPct val="90000"/>
              </a:lnSpc>
            </a:pPr>
            <a:r>
              <a:rPr lang="en-US" altLang="en-US" dirty="0"/>
              <a:t>This slide discusses how very large databases are used to produce valuable information for firms. The text give the example of how, by analyzing data from customer credit card purchases, Louise’s Trattoria, a Los Angeles restaurant chain, learned that quality was</a:t>
            </a:r>
          </a:p>
          <a:p>
            <a:pPr>
              <a:lnSpc>
                <a:spcPct val="90000"/>
              </a:lnSpc>
            </a:pPr>
            <a:r>
              <a:rPr lang="en-US" altLang="en-US" dirty="0"/>
              <a:t>more important than price for most of its customers, who were college educated and liked fine wine. The chain responded to this information by introducing vegetarian dishes, more seafood selections, and more expensive wines, raising sales by more than 10 percent.</a:t>
            </a:r>
          </a:p>
          <a:p>
            <a:pPr>
              <a:lnSpc>
                <a:spcPct val="90000"/>
              </a:lnSpc>
            </a:pPr>
            <a:endParaRPr lang="en-US" altLang="en-US" dirty="0"/>
          </a:p>
          <a:p>
            <a:pPr eaLnBrk="1" hangingPunct="1">
              <a:lnSpc>
                <a:spcPct val="90000"/>
              </a:lnSpc>
            </a:pPr>
            <a:r>
              <a:rPr lang="en-US" altLang="en-US" dirty="0"/>
              <a:t>This slide discusses the role of business intelligence in helping firm’s make better decisions. The text uses the example of Harrah’s Entertainment:</a:t>
            </a:r>
          </a:p>
          <a:p>
            <a:pPr eaLnBrk="1" hangingPunct="1">
              <a:lnSpc>
                <a:spcPct val="90000"/>
              </a:lnSpc>
            </a:pPr>
            <a:endParaRPr lang="en-US" altLang="en-US" dirty="0"/>
          </a:p>
          <a:p>
            <a:pPr>
              <a:lnSpc>
                <a:spcPct val="90000"/>
              </a:lnSpc>
            </a:pPr>
            <a:r>
              <a:rPr lang="en-US" altLang="en-US" dirty="0"/>
              <a:t>“For instance, Harrah’s Entertainment, the second-largest gambling company in its industry, continually analyzes data about its customers gathered when people play its slot machines or use Harrah’s casinos and hotels. Harrah’s marketing department uses this information to build a detailed gambling profile, based on a particular customer’s ongoing value to the company. This information guides management decisions about how to cultivate the most profitable customers, encourage those customers to spend more, and attract more customers with high revenue-generating potential. Business intelligence has improved Harrah’s profits so much that it has become the centerpiece of the firm’s business strategy.”</a:t>
            </a:r>
          </a:p>
          <a:p>
            <a:pPr>
              <a:lnSpc>
                <a:spcPct val="90000"/>
              </a:lnSpc>
            </a:pPr>
            <a:endParaRPr lang="en-US" altLang="en-US" dirty="0"/>
          </a:p>
        </p:txBody>
      </p:sp>
    </p:spTree>
    <p:extLst>
      <p:ext uri="{BB962C8B-B14F-4D97-AF65-F5344CB8AC3E}">
        <p14:creationId xmlns:p14="http://schemas.microsoft.com/office/powerpoint/2010/main" val="8269780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a:ln/>
        </p:spPr>
        <p:txBody>
          <a:bodyPr/>
          <a:lstStyle/>
          <a:p>
            <a:r>
              <a:rPr lang="en-US" altLang="en-US"/>
              <a:t>IFSM300: Week 3 - Data and Databases</a:t>
            </a:r>
          </a:p>
        </p:txBody>
      </p:sp>
      <p:sp>
        <p:nvSpPr>
          <p:cNvPr id="7" name="Rectangle 7"/>
          <p:cNvSpPr>
            <a:spLocks noGrp="1" noChangeArrowheads="1"/>
          </p:cNvSpPr>
          <p:nvPr>
            <p:ph type="sldNum" sz="quarter" idx="5"/>
          </p:nvPr>
        </p:nvSpPr>
        <p:spPr>
          <a:ln/>
        </p:spPr>
        <p:txBody>
          <a:bodyPr/>
          <a:lstStyle/>
          <a:p>
            <a:fld id="{D4F706B5-F9BE-934F-9FBC-286220CD8C3C}" type="slidenum">
              <a:rPr lang="en-US" altLang="en-US"/>
              <a:pPr/>
              <a:t>27</a:t>
            </a:fld>
            <a:endParaRPr lang="en-US" altLang="en-US"/>
          </a:p>
        </p:txBody>
      </p:sp>
      <p:sp>
        <p:nvSpPr>
          <p:cNvPr id="1212418" name="Rectangle 7"/>
          <p:cNvSpPr txBox="1">
            <a:spLocks noGrp="1" noChangeArrowheads="1"/>
          </p:cNvSpPr>
          <p:nvPr/>
        </p:nvSpPr>
        <p:spPr bwMode="auto">
          <a:xfrm>
            <a:off x="5440363" y="6950075"/>
            <a:ext cx="416083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r" eaLnBrk="1" hangingPunct="1"/>
            <a:fld id="{DA33E006-9047-754E-827E-615DBFF7BCE4}" type="slidenum">
              <a:rPr lang="en-US" altLang="en-US" sz="1200"/>
              <a:pPr algn="r" eaLnBrk="1" hangingPunct="1"/>
              <a:t>27</a:t>
            </a:fld>
            <a:endParaRPr lang="en-US" altLang="en-US" sz="1200"/>
          </a:p>
        </p:txBody>
      </p:sp>
      <p:sp>
        <p:nvSpPr>
          <p:cNvPr id="1212419" name="Rectangle 2"/>
          <p:cNvSpPr>
            <a:spLocks noGrp="1" noRot="1" noChangeAspect="1" noChangeArrowheads="1" noTextEdit="1"/>
          </p:cNvSpPr>
          <p:nvPr>
            <p:ph type="sldImg"/>
          </p:nvPr>
        </p:nvSpPr>
        <p:spPr>
          <a:xfrm>
            <a:off x="2971800" y="549275"/>
            <a:ext cx="3657600" cy="2743200"/>
          </a:xfrm>
          <a:ln/>
        </p:spPr>
      </p:sp>
      <p:sp>
        <p:nvSpPr>
          <p:cNvPr id="1212420" name="Rectangle 3"/>
          <p:cNvSpPr>
            <a:spLocks noGrp="1" noChangeArrowheads="1"/>
          </p:cNvSpPr>
          <p:nvPr>
            <p:ph type="body" idx="1"/>
          </p:nvPr>
        </p:nvSpPr>
        <p:spPr>
          <a:xfrm>
            <a:off x="1279525" y="3475038"/>
            <a:ext cx="7042150" cy="3290887"/>
          </a:xfrm>
        </p:spPr>
        <p:txBody>
          <a:bodyPr lIns="91440" tIns="45720" rIns="91440" bIns="45720"/>
          <a:lstStyle/>
          <a:p>
            <a:pPr>
              <a:lnSpc>
                <a:spcPct val="90000"/>
              </a:lnSpc>
            </a:pPr>
            <a:r>
              <a:rPr lang="en-US" altLang="en-US" dirty="0"/>
              <a:t>This slide discusses how very large databases are used to produce valuable information for firms. The text give the example of how, by analyzing data from customer credit card purchases, Louise’s Trattoria, a Los Angeles restaurant chain, learned that quality was</a:t>
            </a:r>
          </a:p>
          <a:p>
            <a:pPr>
              <a:lnSpc>
                <a:spcPct val="90000"/>
              </a:lnSpc>
            </a:pPr>
            <a:r>
              <a:rPr lang="en-US" altLang="en-US" dirty="0"/>
              <a:t>more important than price for most of its customers, who were college educated and liked fine wine. The chain responded to this information by introducing vegetarian dishes, more seafood selections, and more expensive wines, raising sales by more than 10 percent.</a:t>
            </a:r>
          </a:p>
          <a:p>
            <a:pPr>
              <a:lnSpc>
                <a:spcPct val="90000"/>
              </a:lnSpc>
            </a:pPr>
            <a:endParaRPr lang="en-US" altLang="en-US" dirty="0"/>
          </a:p>
          <a:p>
            <a:pPr eaLnBrk="1" hangingPunct="1">
              <a:lnSpc>
                <a:spcPct val="90000"/>
              </a:lnSpc>
            </a:pPr>
            <a:r>
              <a:rPr lang="en-US" altLang="en-US" dirty="0"/>
              <a:t>This slide discusses the role of business intelligence in helping firm’s make better decisions. The text uses the example of Harrah’s Entertainment:</a:t>
            </a:r>
          </a:p>
          <a:p>
            <a:pPr eaLnBrk="1" hangingPunct="1">
              <a:lnSpc>
                <a:spcPct val="90000"/>
              </a:lnSpc>
            </a:pPr>
            <a:endParaRPr lang="en-US" altLang="en-US" dirty="0"/>
          </a:p>
          <a:p>
            <a:pPr>
              <a:lnSpc>
                <a:spcPct val="90000"/>
              </a:lnSpc>
            </a:pPr>
            <a:r>
              <a:rPr lang="en-US" altLang="en-US" dirty="0"/>
              <a:t>“For instance, Harrah’s Entertainment, the second-largest gambling company in its industry, continually analyzes data about its customers gathered when people play its slot machines or use Harrah’s casinos and hotels. Harrah’s marketing department uses this information to build a detailed gambling profile, based on a particular customer’s ongoing value to the company. This information guides management decisions about how to cultivate the most profitable customers, encourage those customers to spend more, and attract more customers with high revenue-generating potential. Business intelligence has improved Harrah’s profits so much that it has become the centerpiece of the firm’s business strategy.”</a:t>
            </a:r>
          </a:p>
          <a:p>
            <a:pPr>
              <a:lnSpc>
                <a:spcPct val="90000"/>
              </a:lnSpc>
            </a:pPr>
            <a:endParaRPr lang="en-US" altLang="en-US" dirty="0"/>
          </a:p>
        </p:txBody>
      </p:sp>
    </p:spTree>
    <p:extLst>
      <p:ext uri="{BB962C8B-B14F-4D97-AF65-F5344CB8AC3E}">
        <p14:creationId xmlns:p14="http://schemas.microsoft.com/office/powerpoint/2010/main" val="8456795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ltLang="en-US"/>
              <a:t>IFSM300-Wk1-Ch1-7-Intro-IT</a:t>
            </a:r>
          </a:p>
        </p:txBody>
      </p:sp>
      <p:sp>
        <p:nvSpPr>
          <p:cNvPr id="5" name="Footer Placeholder 4"/>
          <p:cNvSpPr>
            <a:spLocks noGrp="1"/>
          </p:cNvSpPr>
          <p:nvPr>
            <p:ph type="ftr" sz="quarter" idx="11"/>
          </p:nvPr>
        </p:nvSpPr>
        <p:spPr/>
        <p:txBody>
          <a:bodyPr/>
          <a:lstStyle/>
          <a:p>
            <a:r>
              <a:rPr lang="en-US" altLang="en-US"/>
              <a:t>Copyright © 2018  R.M. Laurie</a:t>
            </a:r>
          </a:p>
        </p:txBody>
      </p:sp>
      <p:sp>
        <p:nvSpPr>
          <p:cNvPr id="6" name="Slide Number Placeholder 5"/>
          <p:cNvSpPr>
            <a:spLocks noGrp="1"/>
          </p:cNvSpPr>
          <p:nvPr>
            <p:ph type="sldNum" sz="quarter" idx="12"/>
          </p:nvPr>
        </p:nvSpPr>
        <p:spPr/>
        <p:txBody>
          <a:bodyPr/>
          <a:lstStyle/>
          <a:p>
            <a:fld id="{83FC54C4-975F-9741-B2C4-801F6A51C158}" type="slidenum">
              <a:rPr lang="en-US" altLang="en-US" smtClean="0"/>
              <a:pPr/>
              <a:t>28</a:t>
            </a:fld>
            <a:endParaRPr lang="en-US" altLang="en-US"/>
          </a:p>
        </p:txBody>
      </p:sp>
    </p:spTree>
    <p:extLst>
      <p:ext uri="{BB962C8B-B14F-4D97-AF65-F5344CB8AC3E}">
        <p14:creationId xmlns:p14="http://schemas.microsoft.com/office/powerpoint/2010/main" val="32900760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en-US"/>
              <a:t>IFSM300: Week 3 - Data and Databases</a:t>
            </a:r>
          </a:p>
        </p:txBody>
      </p:sp>
      <p:sp>
        <p:nvSpPr>
          <p:cNvPr id="6" name="Rectangle 7"/>
          <p:cNvSpPr>
            <a:spLocks noGrp="1" noChangeArrowheads="1"/>
          </p:cNvSpPr>
          <p:nvPr>
            <p:ph type="sldNum" sz="quarter" idx="5"/>
          </p:nvPr>
        </p:nvSpPr>
        <p:spPr>
          <a:ln/>
        </p:spPr>
        <p:txBody>
          <a:bodyPr/>
          <a:lstStyle/>
          <a:p>
            <a:fld id="{B749F896-99BE-DF45-8924-BFCA5F660767}" type="slidenum">
              <a:rPr lang="en-US" altLang="en-US"/>
              <a:pPr/>
              <a:t>3</a:t>
            </a:fld>
            <a:endParaRPr lang="en-US" altLang="en-US"/>
          </a:p>
        </p:txBody>
      </p:sp>
      <p:sp>
        <p:nvSpPr>
          <p:cNvPr id="941058" name="Rectangle 2"/>
          <p:cNvSpPr>
            <a:spLocks noGrp="1" noRot="1" noChangeAspect="1" noChangeArrowheads="1" noTextEdit="1"/>
          </p:cNvSpPr>
          <p:nvPr>
            <p:ph type="sldImg"/>
          </p:nvPr>
        </p:nvSpPr>
        <p:spPr>
          <a:xfrm>
            <a:off x="2973388" y="549275"/>
            <a:ext cx="3656012" cy="2741613"/>
          </a:xfrm>
          <a:ln/>
        </p:spPr>
      </p:sp>
      <p:sp>
        <p:nvSpPr>
          <p:cNvPr id="941059" name="Rectangle 3"/>
          <p:cNvSpPr>
            <a:spLocks noGrp="1" noChangeArrowheads="1"/>
          </p:cNvSpPr>
          <p:nvPr>
            <p:ph type="body" idx="1"/>
          </p:nvPr>
        </p:nvSpPr>
        <p:spPr>
          <a:xfrm>
            <a:off x="1281113" y="3475038"/>
            <a:ext cx="7038975" cy="3290887"/>
          </a:xfrm>
        </p:spPr>
        <p:txBody>
          <a:bodyPr/>
          <a:lstStyle/>
          <a:p>
            <a:r>
              <a:rPr lang="en-US" altLang="en-US"/>
              <a:t>The chapter opening case discusses HP’s difficulties in collecting and tracking timely, consistent data from across the entire enterprise. This case illustrates some of the common challenges regarding data management that face numerous companies. </a:t>
            </a:r>
          </a:p>
          <a:p>
            <a:endParaRPr lang="en-US" altLang="en-US"/>
          </a:p>
          <a:p>
            <a:r>
              <a:rPr lang="en-US" altLang="en-US"/>
              <a:t>Ask students how HP’s data inconsistencies arose and what the effect of data inconsistency was. </a:t>
            </a:r>
          </a:p>
          <a:p>
            <a:endParaRPr lang="en-US" altLang="en-US"/>
          </a:p>
          <a:p>
            <a:r>
              <a:rPr lang="en-US" altLang="en-US"/>
              <a:t>As the text says “An effective information system provides users with accurate, timely, and relevant information.” Ask students to define and explain why these three characteristics (accurate, timely, relevant) are important.</a:t>
            </a:r>
          </a:p>
        </p:txBody>
      </p:sp>
    </p:spTree>
    <p:extLst>
      <p:ext uri="{BB962C8B-B14F-4D97-AF65-F5344CB8AC3E}">
        <p14:creationId xmlns:p14="http://schemas.microsoft.com/office/powerpoint/2010/main" val="14728314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a:noFill/>
        </p:spPr>
        <p:txBody>
          <a:bodyPr/>
          <a:lstStyle>
            <a:lvl1pPr defTabSz="966788">
              <a:defRPr sz="2400">
                <a:solidFill>
                  <a:schemeClr val="tx1"/>
                </a:solidFill>
                <a:latin typeface="Arial" panose="020B0604020202020204" pitchFamily="34" charset="0"/>
              </a:defRPr>
            </a:lvl1pPr>
            <a:lvl2pPr marL="742950" indent="-285750" defTabSz="966788">
              <a:defRPr sz="2400">
                <a:solidFill>
                  <a:schemeClr val="tx1"/>
                </a:solidFill>
                <a:latin typeface="Arial" panose="020B0604020202020204" pitchFamily="34" charset="0"/>
              </a:defRPr>
            </a:lvl2pPr>
            <a:lvl3pPr marL="1143000" indent="-228600" defTabSz="966788">
              <a:defRPr sz="2400">
                <a:solidFill>
                  <a:schemeClr val="tx1"/>
                </a:solidFill>
                <a:latin typeface="Arial" panose="020B0604020202020204" pitchFamily="34" charset="0"/>
              </a:defRPr>
            </a:lvl3pPr>
            <a:lvl4pPr marL="1600200" indent="-228600" defTabSz="966788">
              <a:defRPr sz="2400">
                <a:solidFill>
                  <a:schemeClr val="tx1"/>
                </a:solidFill>
                <a:latin typeface="Arial" panose="020B0604020202020204" pitchFamily="34" charset="0"/>
              </a:defRPr>
            </a:lvl4pPr>
            <a:lvl5pPr marL="2057400" indent="-228600" defTabSz="966788">
              <a:defRPr sz="24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defRPr>
            </a:lvl9pPr>
          </a:lstStyle>
          <a:p>
            <a:r>
              <a:rPr lang="da-DK" altLang="en-US" sz="1300">
                <a:solidFill>
                  <a:srgbClr val="3399FF"/>
                </a:solidFill>
                <a:latin typeface="Times New Roman" panose="02020603050405020304" pitchFamily="18" charset="0"/>
              </a:rPr>
              <a:t>IFSM300: Week 3 - Data and Databases</a:t>
            </a:r>
            <a:endParaRPr lang="en-US" altLang="en-US" sz="1300">
              <a:solidFill>
                <a:srgbClr val="3399FF"/>
              </a:solidFill>
              <a:latin typeface="Times New Roman" panose="02020603050405020304" pitchFamily="18" charset="0"/>
            </a:endParaRPr>
          </a:p>
        </p:txBody>
      </p:sp>
      <p:sp>
        <p:nvSpPr>
          <p:cNvPr id="35843" name="Rectangle 6"/>
          <p:cNvSpPr>
            <a:spLocks noGrp="1" noChangeArrowheads="1"/>
          </p:cNvSpPr>
          <p:nvPr>
            <p:ph type="ftr" sz="quarter" idx="4"/>
          </p:nvPr>
        </p:nvSpPr>
        <p:spPr>
          <a:noFill/>
        </p:spPr>
        <p:txBody>
          <a:bodyPr/>
          <a:lstStyle>
            <a:lvl1pPr defTabSz="966788">
              <a:defRPr sz="2400">
                <a:solidFill>
                  <a:schemeClr val="tx1"/>
                </a:solidFill>
                <a:latin typeface="Arial" panose="020B0604020202020204" pitchFamily="34" charset="0"/>
              </a:defRPr>
            </a:lvl1pPr>
            <a:lvl2pPr marL="742950" indent="-285750" defTabSz="966788">
              <a:defRPr sz="2400">
                <a:solidFill>
                  <a:schemeClr val="tx1"/>
                </a:solidFill>
                <a:latin typeface="Arial" panose="020B0604020202020204" pitchFamily="34" charset="0"/>
              </a:defRPr>
            </a:lvl2pPr>
            <a:lvl3pPr marL="1143000" indent="-228600" defTabSz="966788">
              <a:defRPr sz="2400">
                <a:solidFill>
                  <a:schemeClr val="tx1"/>
                </a:solidFill>
                <a:latin typeface="Arial" panose="020B0604020202020204" pitchFamily="34" charset="0"/>
              </a:defRPr>
            </a:lvl3pPr>
            <a:lvl4pPr marL="1600200" indent="-228600" defTabSz="966788">
              <a:defRPr sz="2400">
                <a:solidFill>
                  <a:schemeClr val="tx1"/>
                </a:solidFill>
                <a:latin typeface="Arial" panose="020B0604020202020204" pitchFamily="34" charset="0"/>
              </a:defRPr>
            </a:lvl4pPr>
            <a:lvl5pPr marL="2057400" indent="-228600" defTabSz="966788">
              <a:defRPr sz="24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1300">
                <a:solidFill>
                  <a:srgbClr val="3399FF"/>
                </a:solidFill>
                <a:latin typeface="Times New Roman" panose="02020603050405020304" pitchFamily="18" charset="0"/>
              </a:rPr>
              <a:t>Copyright © 2017  R.M. Laurie</a:t>
            </a:r>
          </a:p>
        </p:txBody>
      </p:sp>
      <p:sp>
        <p:nvSpPr>
          <p:cNvPr id="35844" name="Rectangle 7"/>
          <p:cNvSpPr>
            <a:spLocks noGrp="1" noChangeArrowheads="1"/>
          </p:cNvSpPr>
          <p:nvPr>
            <p:ph type="sldNum" sz="quarter" idx="5"/>
          </p:nvPr>
        </p:nvSpPr>
        <p:spPr>
          <a:noFill/>
        </p:spPr>
        <p:txBody>
          <a:bodyPr/>
          <a:lstStyle>
            <a:lvl1pPr defTabSz="966788">
              <a:defRPr sz="2400">
                <a:solidFill>
                  <a:schemeClr val="tx1"/>
                </a:solidFill>
                <a:latin typeface="Arial" panose="020B0604020202020204" pitchFamily="34" charset="0"/>
              </a:defRPr>
            </a:lvl1pPr>
            <a:lvl2pPr marL="742950" indent="-285750" defTabSz="966788">
              <a:defRPr sz="2400">
                <a:solidFill>
                  <a:schemeClr val="tx1"/>
                </a:solidFill>
                <a:latin typeface="Arial" panose="020B0604020202020204" pitchFamily="34" charset="0"/>
              </a:defRPr>
            </a:lvl2pPr>
            <a:lvl3pPr marL="1143000" indent="-228600" defTabSz="966788">
              <a:defRPr sz="2400">
                <a:solidFill>
                  <a:schemeClr val="tx1"/>
                </a:solidFill>
                <a:latin typeface="Arial" panose="020B0604020202020204" pitchFamily="34" charset="0"/>
              </a:defRPr>
            </a:lvl3pPr>
            <a:lvl4pPr marL="1600200" indent="-228600" defTabSz="966788">
              <a:defRPr sz="2400">
                <a:solidFill>
                  <a:schemeClr val="tx1"/>
                </a:solidFill>
                <a:latin typeface="Arial" panose="020B0604020202020204" pitchFamily="34" charset="0"/>
              </a:defRPr>
            </a:lvl4pPr>
            <a:lvl5pPr marL="2057400" indent="-228600" defTabSz="966788">
              <a:defRPr sz="24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defRPr>
            </a:lvl9pPr>
          </a:lstStyle>
          <a:p>
            <a:fld id="{632DFAD8-5082-44A2-9C58-F539E04A2287}" type="slidenum">
              <a:rPr lang="en-US" altLang="en-US" sz="1300">
                <a:solidFill>
                  <a:srgbClr val="3399FF"/>
                </a:solidFill>
                <a:latin typeface="Times New Roman" panose="02020603050405020304" pitchFamily="18" charset="0"/>
              </a:rPr>
              <a:pPr/>
              <a:t>4</a:t>
            </a:fld>
            <a:endParaRPr lang="en-US" altLang="en-US" sz="1300">
              <a:solidFill>
                <a:srgbClr val="3399FF"/>
              </a:solidFill>
              <a:latin typeface="Times New Roman" panose="02020603050405020304" pitchFamily="18" charset="0"/>
            </a:endParaRPr>
          </a:p>
        </p:txBody>
      </p:sp>
      <p:sp>
        <p:nvSpPr>
          <p:cNvPr id="35845" name="Rectangle 2"/>
          <p:cNvSpPr>
            <a:spLocks noGrp="1" noRot="1" noChangeAspect="1" noChangeArrowheads="1" noTextEdit="1"/>
          </p:cNvSpPr>
          <p:nvPr>
            <p:ph type="sldImg"/>
          </p:nvPr>
        </p:nvSpPr>
        <p:spPr>
          <a:xfrm>
            <a:off x="3349625" y="538163"/>
            <a:ext cx="3535363" cy="2651125"/>
          </a:xfrm>
          <a:ln/>
        </p:spPr>
      </p:sp>
      <p:sp>
        <p:nvSpPr>
          <p:cNvPr id="35846" name="Rectangle 3"/>
          <p:cNvSpPr>
            <a:spLocks noGrp="1" noChangeArrowheads="1"/>
          </p:cNvSpPr>
          <p:nvPr>
            <p:ph type="body" idx="1"/>
          </p:nvPr>
        </p:nvSpPr>
        <p:spPr>
          <a:xfrm>
            <a:off x="1363663" y="3370263"/>
            <a:ext cx="7505700" cy="3194050"/>
          </a:xfrm>
          <a:noFill/>
        </p:spPr>
        <p:txBody>
          <a:bodyPr/>
          <a:lstStyle/>
          <a:p>
            <a:endParaRPr lang="en-US" altLang="en-US"/>
          </a:p>
        </p:txBody>
      </p:sp>
    </p:spTree>
    <p:extLst>
      <p:ext uri="{BB962C8B-B14F-4D97-AF65-F5344CB8AC3E}">
        <p14:creationId xmlns:p14="http://schemas.microsoft.com/office/powerpoint/2010/main" val="17645802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a:noFill/>
        </p:spPr>
        <p:txBody>
          <a:bodyPr/>
          <a:lstStyle>
            <a:lvl1pPr defTabSz="966788">
              <a:defRPr sz="2400">
                <a:solidFill>
                  <a:schemeClr val="tx1"/>
                </a:solidFill>
                <a:latin typeface="Arial" panose="020B0604020202020204" pitchFamily="34" charset="0"/>
              </a:defRPr>
            </a:lvl1pPr>
            <a:lvl2pPr marL="742950" indent="-285750" defTabSz="966788">
              <a:defRPr sz="2400">
                <a:solidFill>
                  <a:schemeClr val="tx1"/>
                </a:solidFill>
                <a:latin typeface="Arial" panose="020B0604020202020204" pitchFamily="34" charset="0"/>
              </a:defRPr>
            </a:lvl2pPr>
            <a:lvl3pPr marL="1143000" indent="-228600" defTabSz="966788">
              <a:defRPr sz="2400">
                <a:solidFill>
                  <a:schemeClr val="tx1"/>
                </a:solidFill>
                <a:latin typeface="Arial" panose="020B0604020202020204" pitchFamily="34" charset="0"/>
              </a:defRPr>
            </a:lvl3pPr>
            <a:lvl4pPr marL="1600200" indent="-228600" defTabSz="966788">
              <a:defRPr sz="2400">
                <a:solidFill>
                  <a:schemeClr val="tx1"/>
                </a:solidFill>
                <a:latin typeface="Arial" panose="020B0604020202020204" pitchFamily="34" charset="0"/>
              </a:defRPr>
            </a:lvl4pPr>
            <a:lvl5pPr marL="2057400" indent="-228600" defTabSz="966788">
              <a:defRPr sz="24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defRPr>
            </a:lvl9pPr>
          </a:lstStyle>
          <a:p>
            <a:r>
              <a:rPr lang="da-DK" altLang="en-US" sz="1300">
                <a:solidFill>
                  <a:srgbClr val="3399FF"/>
                </a:solidFill>
                <a:latin typeface="Times New Roman" panose="02020603050405020304" pitchFamily="18" charset="0"/>
              </a:rPr>
              <a:t>IFSM300: Week 3 - Data and Databases</a:t>
            </a:r>
            <a:endParaRPr lang="en-US" altLang="en-US" sz="1300">
              <a:solidFill>
                <a:srgbClr val="3399FF"/>
              </a:solidFill>
              <a:latin typeface="Times New Roman" panose="02020603050405020304" pitchFamily="18" charset="0"/>
            </a:endParaRPr>
          </a:p>
        </p:txBody>
      </p:sp>
      <p:sp>
        <p:nvSpPr>
          <p:cNvPr id="36867" name="Rectangle 6"/>
          <p:cNvSpPr>
            <a:spLocks noGrp="1" noChangeArrowheads="1"/>
          </p:cNvSpPr>
          <p:nvPr>
            <p:ph type="ftr" sz="quarter" idx="4"/>
          </p:nvPr>
        </p:nvSpPr>
        <p:spPr>
          <a:noFill/>
        </p:spPr>
        <p:txBody>
          <a:bodyPr/>
          <a:lstStyle>
            <a:lvl1pPr defTabSz="966788">
              <a:defRPr sz="2400">
                <a:solidFill>
                  <a:schemeClr val="tx1"/>
                </a:solidFill>
                <a:latin typeface="Arial" panose="020B0604020202020204" pitchFamily="34" charset="0"/>
              </a:defRPr>
            </a:lvl1pPr>
            <a:lvl2pPr marL="742950" indent="-285750" defTabSz="966788">
              <a:defRPr sz="2400">
                <a:solidFill>
                  <a:schemeClr val="tx1"/>
                </a:solidFill>
                <a:latin typeface="Arial" panose="020B0604020202020204" pitchFamily="34" charset="0"/>
              </a:defRPr>
            </a:lvl2pPr>
            <a:lvl3pPr marL="1143000" indent="-228600" defTabSz="966788">
              <a:defRPr sz="2400">
                <a:solidFill>
                  <a:schemeClr val="tx1"/>
                </a:solidFill>
                <a:latin typeface="Arial" panose="020B0604020202020204" pitchFamily="34" charset="0"/>
              </a:defRPr>
            </a:lvl3pPr>
            <a:lvl4pPr marL="1600200" indent="-228600" defTabSz="966788">
              <a:defRPr sz="2400">
                <a:solidFill>
                  <a:schemeClr val="tx1"/>
                </a:solidFill>
                <a:latin typeface="Arial" panose="020B0604020202020204" pitchFamily="34" charset="0"/>
              </a:defRPr>
            </a:lvl4pPr>
            <a:lvl5pPr marL="2057400" indent="-228600" defTabSz="966788">
              <a:defRPr sz="24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1300">
                <a:solidFill>
                  <a:srgbClr val="3399FF"/>
                </a:solidFill>
                <a:latin typeface="Times New Roman" panose="02020603050405020304" pitchFamily="18" charset="0"/>
              </a:rPr>
              <a:t>Copyright © 2017  R.M. Laurie</a:t>
            </a:r>
          </a:p>
        </p:txBody>
      </p:sp>
      <p:sp>
        <p:nvSpPr>
          <p:cNvPr id="36868" name="Rectangle 7"/>
          <p:cNvSpPr>
            <a:spLocks noGrp="1" noChangeArrowheads="1"/>
          </p:cNvSpPr>
          <p:nvPr>
            <p:ph type="sldNum" sz="quarter" idx="5"/>
          </p:nvPr>
        </p:nvSpPr>
        <p:spPr>
          <a:noFill/>
        </p:spPr>
        <p:txBody>
          <a:bodyPr/>
          <a:lstStyle>
            <a:lvl1pPr defTabSz="966788">
              <a:defRPr sz="2400">
                <a:solidFill>
                  <a:schemeClr val="tx1"/>
                </a:solidFill>
                <a:latin typeface="Arial" panose="020B0604020202020204" pitchFamily="34" charset="0"/>
              </a:defRPr>
            </a:lvl1pPr>
            <a:lvl2pPr marL="742950" indent="-285750" defTabSz="966788">
              <a:defRPr sz="2400">
                <a:solidFill>
                  <a:schemeClr val="tx1"/>
                </a:solidFill>
                <a:latin typeface="Arial" panose="020B0604020202020204" pitchFamily="34" charset="0"/>
              </a:defRPr>
            </a:lvl2pPr>
            <a:lvl3pPr marL="1143000" indent="-228600" defTabSz="966788">
              <a:defRPr sz="2400">
                <a:solidFill>
                  <a:schemeClr val="tx1"/>
                </a:solidFill>
                <a:latin typeface="Arial" panose="020B0604020202020204" pitchFamily="34" charset="0"/>
              </a:defRPr>
            </a:lvl3pPr>
            <a:lvl4pPr marL="1600200" indent="-228600" defTabSz="966788">
              <a:defRPr sz="2400">
                <a:solidFill>
                  <a:schemeClr val="tx1"/>
                </a:solidFill>
                <a:latin typeface="Arial" panose="020B0604020202020204" pitchFamily="34" charset="0"/>
              </a:defRPr>
            </a:lvl4pPr>
            <a:lvl5pPr marL="2057400" indent="-228600" defTabSz="966788">
              <a:defRPr sz="24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defRPr>
            </a:lvl9pPr>
          </a:lstStyle>
          <a:p>
            <a:fld id="{B02AA75D-FE49-4E6A-976C-7F8C13514F1E}" type="slidenum">
              <a:rPr lang="en-US" altLang="en-US" sz="1300">
                <a:solidFill>
                  <a:srgbClr val="3399FF"/>
                </a:solidFill>
                <a:latin typeface="Times New Roman" panose="02020603050405020304" pitchFamily="18" charset="0"/>
              </a:rPr>
              <a:pPr/>
              <a:t>5</a:t>
            </a:fld>
            <a:endParaRPr lang="en-US" altLang="en-US" sz="1300">
              <a:solidFill>
                <a:srgbClr val="3399FF"/>
              </a:solidFill>
              <a:latin typeface="Times New Roman" panose="02020603050405020304" pitchFamily="18" charset="0"/>
            </a:endParaRPr>
          </a:p>
        </p:txBody>
      </p:sp>
      <p:sp>
        <p:nvSpPr>
          <p:cNvPr id="36869" name="Rectangle 2"/>
          <p:cNvSpPr>
            <a:spLocks noChangeArrowheads="1"/>
          </p:cNvSpPr>
          <p:nvPr/>
        </p:nvSpPr>
        <p:spPr bwMode="auto">
          <a:xfrm>
            <a:off x="5799138" y="0"/>
            <a:ext cx="4435475"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870" name="Rectangle 3"/>
          <p:cNvSpPr>
            <a:spLocks noChangeArrowheads="1"/>
          </p:cNvSpPr>
          <p:nvPr/>
        </p:nvSpPr>
        <p:spPr bwMode="auto">
          <a:xfrm>
            <a:off x="5799138" y="6743700"/>
            <a:ext cx="4435475"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0136" tIns="0" rIns="20136" bIns="0" anchor="b"/>
          <a:lstStyle>
            <a:lvl1pPr defTabSz="966788">
              <a:defRPr sz="2400">
                <a:solidFill>
                  <a:schemeClr val="tx1"/>
                </a:solidFill>
                <a:latin typeface="Arial" panose="020B0604020202020204" pitchFamily="34" charset="0"/>
              </a:defRPr>
            </a:lvl1pPr>
            <a:lvl2pPr marL="742950" indent="-285750" defTabSz="966788">
              <a:defRPr sz="2400">
                <a:solidFill>
                  <a:schemeClr val="tx1"/>
                </a:solidFill>
                <a:latin typeface="Arial" panose="020B0604020202020204" pitchFamily="34" charset="0"/>
              </a:defRPr>
            </a:lvl2pPr>
            <a:lvl3pPr marL="1143000" indent="-228600" defTabSz="966788">
              <a:defRPr sz="2400">
                <a:solidFill>
                  <a:schemeClr val="tx1"/>
                </a:solidFill>
                <a:latin typeface="Arial" panose="020B0604020202020204" pitchFamily="34" charset="0"/>
              </a:defRPr>
            </a:lvl3pPr>
            <a:lvl4pPr marL="1600200" indent="-228600" defTabSz="966788">
              <a:defRPr sz="2400">
                <a:solidFill>
                  <a:schemeClr val="tx1"/>
                </a:solidFill>
                <a:latin typeface="Arial" panose="020B0604020202020204" pitchFamily="34" charset="0"/>
              </a:defRPr>
            </a:lvl4pPr>
            <a:lvl5pPr marL="2057400" indent="-228600" defTabSz="966788">
              <a:defRPr sz="24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defRPr>
            </a:lvl9pPr>
          </a:lstStyle>
          <a:p>
            <a:pPr algn="r"/>
            <a:r>
              <a:rPr lang="en-US" altLang="en-US" sz="1100" i="1">
                <a:latin typeface="Times New Roman" panose="02020603050405020304" pitchFamily="18" charset="0"/>
              </a:rPr>
              <a:t>6</a:t>
            </a:r>
          </a:p>
        </p:txBody>
      </p:sp>
      <p:sp>
        <p:nvSpPr>
          <p:cNvPr id="36871" name="Rectangle 4"/>
          <p:cNvSpPr>
            <a:spLocks noChangeArrowheads="1"/>
          </p:cNvSpPr>
          <p:nvPr/>
        </p:nvSpPr>
        <p:spPr bwMode="auto">
          <a:xfrm>
            <a:off x="0" y="6743700"/>
            <a:ext cx="4435475"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872" name="Rectangle 5"/>
          <p:cNvSpPr>
            <a:spLocks noChangeArrowheads="1"/>
          </p:cNvSpPr>
          <p:nvPr/>
        </p:nvSpPr>
        <p:spPr bwMode="auto">
          <a:xfrm>
            <a:off x="0" y="0"/>
            <a:ext cx="4435475"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873" name="Rectangle 6"/>
          <p:cNvSpPr>
            <a:spLocks noChangeArrowheads="1"/>
          </p:cNvSpPr>
          <p:nvPr/>
        </p:nvSpPr>
        <p:spPr bwMode="auto">
          <a:xfrm>
            <a:off x="5799138" y="0"/>
            <a:ext cx="4435475"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874" name="Rectangle 7"/>
          <p:cNvSpPr>
            <a:spLocks noChangeArrowheads="1"/>
          </p:cNvSpPr>
          <p:nvPr/>
        </p:nvSpPr>
        <p:spPr bwMode="auto">
          <a:xfrm>
            <a:off x="5799138" y="6743700"/>
            <a:ext cx="4435475"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0136" tIns="0" rIns="20136" bIns="0" anchor="b"/>
          <a:lstStyle>
            <a:lvl1pPr defTabSz="966788">
              <a:defRPr sz="2400">
                <a:solidFill>
                  <a:schemeClr val="tx1"/>
                </a:solidFill>
                <a:latin typeface="Arial" panose="020B0604020202020204" pitchFamily="34" charset="0"/>
              </a:defRPr>
            </a:lvl1pPr>
            <a:lvl2pPr marL="742950" indent="-285750" defTabSz="966788">
              <a:defRPr sz="2400">
                <a:solidFill>
                  <a:schemeClr val="tx1"/>
                </a:solidFill>
                <a:latin typeface="Arial" panose="020B0604020202020204" pitchFamily="34" charset="0"/>
              </a:defRPr>
            </a:lvl2pPr>
            <a:lvl3pPr marL="1143000" indent="-228600" defTabSz="966788">
              <a:defRPr sz="2400">
                <a:solidFill>
                  <a:schemeClr val="tx1"/>
                </a:solidFill>
                <a:latin typeface="Arial" panose="020B0604020202020204" pitchFamily="34" charset="0"/>
              </a:defRPr>
            </a:lvl3pPr>
            <a:lvl4pPr marL="1600200" indent="-228600" defTabSz="966788">
              <a:defRPr sz="2400">
                <a:solidFill>
                  <a:schemeClr val="tx1"/>
                </a:solidFill>
                <a:latin typeface="Arial" panose="020B0604020202020204" pitchFamily="34" charset="0"/>
              </a:defRPr>
            </a:lvl4pPr>
            <a:lvl5pPr marL="2057400" indent="-228600" defTabSz="966788">
              <a:defRPr sz="24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defRPr>
            </a:lvl9pPr>
          </a:lstStyle>
          <a:p>
            <a:pPr algn="r"/>
            <a:r>
              <a:rPr lang="en-US" altLang="en-US" sz="1100" i="1">
                <a:latin typeface="Times New Roman" panose="02020603050405020304" pitchFamily="18" charset="0"/>
              </a:rPr>
              <a:t>6</a:t>
            </a:r>
          </a:p>
        </p:txBody>
      </p:sp>
      <p:sp>
        <p:nvSpPr>
          <p:cNvPr id="36875" name="Rectangle 8"/>
          <p:cNvSpPr>
            <a:spLocks noChangeArrowheads="1"/>
          </p:cNvSpPr>
          <p:nvPr/>
        </p:nvSpPr>
        <p:spPr bwMode="auto">
          <a:xfrm>
            <a:off x="0" y="6743700"/>
            <a:ext cx="4435475"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876" name="Rectangle 9"/>
          <p:cNvSpPr>
            <a:spLocks noChangeArrowheads="1"/>
          </p:cNvSpPr>
          <p:nvPr/>
        </p:nvSpPr>
        <p:spPr bwMode="auto">
          <a:xfrm>
            <a:off x="0" y="0"/>
            <a:ext cx="4435475"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877" name="Rectangle 10"/>
          <p:cNvSpPr>
            <a:spLocks noChangeArrowheads="1"/>
          </p:cNvSpPr>
          <p:nvPr/>
        </p:nvSpPr>
        <p:spPr bwMode="auto">
          <a:xfrm>
            <a:off x="5799138" y="0"/>
            <a:ext cx="4435475"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878" name="Rectangle 11"/>
          <p:cNvSpPr>
            <a:spLocks noChangeArrowheads="1"/>
          </p:cNvSpPr>
          <p:nvPr/>
        </p:nvSpPr>
        <p:spPr bwMode="auto">
          <a:xfrm>
            <a:off x="5799138" y="6743700"/>
            <a:ext cx="4435475"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639" tIns="46981" rIns="95639" bIns="46981" anchor="b"/>
          <a:lstStyle>
            <a:lvl1pPr defTabSz="966788">
              <a:defRPr sz="2400">
                <a:solidFill>
                  <a:schemeClr val="tx1"/>
                </a:solidFill>
                <a:latin typeface="Arial" panose="020B0604020202020204" pitchFamily="34" charset="0"/>
              </a:defRPr>
            </a:lvl1pPr>
            <a:lvl2pPr marL="742950" indent="-285750" defTabSz="966788">
              <a:defRPr sz="2400">
                <a:solidFill>
                  <a:schemeClr val="tx1"/>
                </a:solidFill>
                <a:latin typeface="Arial" panose="020B0604020202020204" pitchFamily="34" charset="0"/>
              </a:defRPr>
            </a:lvl2pPr>
            <a:lvl3pPr marL="1143000" indent="-228600" defTabSz="966788">
              <a:defRPr sz="2400">
                <a:solidFill>
                  <a:schemeClr val="tx1"/>
                </a:solidFill>
                <a:latin typeface="Arial" panose="020B0604020202020204" pitchFamily="34" charset="0"/>
              </a:defRPr>
            </a:lvl3pPr>
            <a:lvl4pPr marL="1600200" indent="-228600" defTabSz="966788">
              <a:defRPr sz="2400">
                <a:solidFill>
                  <a:schemeClr val="tx1"/>
                </a:solidFill>
                <a:latin typeface="Arial" panose="020B0604020202020204" pitchFamily="34" charset="0"/>
              </a:defRPr>
            </a:lvl4pPr>
            <a:lvl5pPr marL="2057400" indent="-228600" defTabSz="966788">
              <a:defRPr sz="24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defRPr>
            </a:lvl9pPr>
          </a:lstStyle>
          <a:p>
            <a:pPr algn="r"/>
            <a:r>
              <a:rPr lang="en-US" altLang="en-US" sz="1300"/>
              <a:t>6</a:t>
            </a:r>
          </a:p>
        </p:txBody>
      </p:sp>
      <p:sp>
        <p:nvSpPr>
          <p:cNvPr id="36879" name="Rectangle 12"/>
          <p:cNvSpPr>
            <a:spLocks noChangeArrowheads="1"/>
          </p:cNvSpPr>
          <p:nvPr/>
        </p:nvSpPr>
        <p:spPr bwMode="auto">
          <a:xfrm>
            <a:off x="0" y="6743700"/>
            <a:ext cx="4435475"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880" name="Rectangle 13"/>
          <p:cNvSpPr>
            <a:spLocks noChangeArrowheads="1"/>
          </p:cNvSpPr>
          <p:nvPr/>
        </p:nvSpPr>
        <p:spPr bwMode="auto">
          <a:xfrm>
            <a:off x="0" y="0"/>
            <a:ext cx="4435475"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881" name="Rectangle 14"/>
          <p:cNvSpPr>
            <a:spLocks noGrp="1" noRot="1" noChangeAspect="1" noChangeArrowheads="1" noTextEdit="1"/>
          </p:cNvSpPr>
          <p:nvPr>
            <p:ph type="sldImg"/>
          </p:nvPr>
        </p:nvSpPr>
        <p:spPr>
          <a:xfrm>
            <a:off x="3349625" y="538163"/>
            <a:ext cx="3535363" cy="2651125"/>
          </a:xfrm>
          <a:ln w="12700" cap="flat"/>
        </p:spPr>
      </p:sp>
      <p:sp>
        <p:nvSpPr>
          <p:cNvPr id="36882" name="Rectangle 15"/>
          <p:cNvSpPr>
            <a:spLocks noGrp="1" noChangeArrowheads="1"/>
          </p:cNvSpPr>
          <p:nvPr>
            <p:ph type="body" idx="1"/>
          </p:nvPr>
        </p:nvSpPr>
        <p:spPr>
          <a:xfrm>
            <a:off x="1365250" y="3371850"/>
            <a:ext cx="7504113" cy="3194050"/>
          </a:xfrm>
          <a:noFill/>
          <a:extLst>
            <a:ext uri="{91240B29-F687-4F45-9708-019B960494DF}">
              <a14:hiddenLine xmlns:a14="http://schemas.microsoft.com/office/drawing/2010/main" w="12700">
                <a:solidFill>
                  <a:schemeClr val="tx1"/>
                </a:solidFill>
                <a:miter lim="800000"/>
                <a:headEnd/>
                <a:tailEnd/>
              </a14:hiddenLine>
            </a:ext>
          </a:extLst>
        </p:spPr>
        <p:txBody>
          <a:bodyPr lIns="95639" tIns="46981" rIns="95639" bIns="46981"/>
          <a:lstStyle/>
          <a:p>
            <a:endParaRPr lang="en-US" altLang="en-US"/>
          </a:p>
        </p:txBody>
      </p:sp>
    </p:spTree>
    <p:extLst>
      <p:ext uri="{BB962C8B-B14F-4D97-AF65-F5344CB8AC3E}">
        <p14:creationId xmlns:p14="http://schemas.microsoft.com/office/powerpoint/2010/main" val="6988647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ltLang="en-US"/>
              <a:t>IFSM300: Week 3 - Data and Databases</a:t>
            </a:r>
          </a:p>
        </p:txBody>
      </p:sp>
      <p:sp>
        <p:nvSpPr>
          <p:cNvPr id="5" name="Footer Placeholder 4"/>
          <p:cNvSpPr>
            <a:spLocks noGrp="1"/>
          </p:cNvSpPr>
          <p:nvPr>
            <p:ph type="ftr" sz="quarter" idx="11"/>
          </p:nvPr>
        </p:nvSpPr>
        <p:spPr/>
        <p:txBody>
          <a:bodyPr/>
          <a:lstStyle/>
          <a:p>
            <a:r>
              <a:rPr lang="en-US" altLang="en-US"/>
              <a:t>Copyright © 2018  R.M. Laurie</a:t>
            </a:r>
          </a:p>
        </p:txBody>
      </p:sp>
      <p:sp>
        <p:nvSpPr>
          <p:cNvPr id="6" name="Slide Number Placeholder 5"/>
          <p:cNvSpPr>
            <a:spLocks noGrp="1"/>
          </p:cNvSpPr>
          <p:nvPr>
            <p:ph type="sldNum" sz="quarter" idx="12"/>
          </p:nvPr>
        </p:nvSpPr>
        <p:spPr/>
        <p:txBody>
          <a:bodyPr/>
          <a:lstStyle/>
          <a:p>
            <a:fld id="{83FC54C4-975F-9741-B2C4-801F6A51C158}" type="slidenum">
              <a:rPr lang="en-US" altLang="en-US" smtClean="0"/>
              <a:pPr/>
              <a:t>6</a:t>
            </a:fld>
            <a:endParaRPr lang="en-US" altLang="en-US"/>
          </a:p>
        </p:txBody>
      </p:sp>
    </p:spTree>
    <p:extLst>
      <p:ext uri="{BB962C8B-B14F-4D97-AF65-F5344CB8AC3E}">
        <p14:creationId xmlns:p14="http://schemas.microsoft.com/office/powerpoint/2010/main" val="6972626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a:ln/>
        </p:spPr>
        <p:txBody>
          <a:bodyPr/>
          <a:lstStyle/>
          <a:p>
            <a:r>
              <a:rPr lang="en-US" altLang="en-US"/>
              <a:t>IFSM300: Week 3 - Data and Databases</a:t>
            </a:r>
          </a:p>
        </p:txBody>
      </p:sp>
      <p:sp>
        <p:nvSpPr>
          <p:cNvPr id="7" name="Rectangle 7"/>
          <p:cNvSpPr>
            <a:spLocks noGrp="1" noChangeArrowheads="1"/>
          </p:cNvSpPr>
          <p:nvPr>
            <p:ph type="sldNum" sz="quarter" idx="5"/>
          </p:nvPr>
        </p:nvSpPr>
        <p:spPr>
          <a:ln/>
        </p:spPr>
        <p:txBody>
          <a:bodyPr/>
          <a:lstStyle/>
          <a:p>
            <a:fld id="{2F8FBFE6-4A35-BB4E-B37C-CD80F0951A5F}" type="slidenum">
              <a:rPr lang="en-US" altLang="en-US"/>
              <a:pPr/>
              <a:t>8</a:t>
            </a:fld>
            <a:endParaRPr lang="en-US" altLang="en-US"/>
          </a:p>
        </p:txBody>
      </p:sp>
      <p:sp>
        <p:nvSpPr>
          <p:cNvPr id="1295362" name="Rectangle 7"/>
          <p:cNvSpPr txBox="1">
            <a:spLocks noGrp="1" noChangeArrowheads="1"/>
          </p:cNvSpPr>
          <p:nvPr/>
        </p:nvSpPr>
        <p:spPr bwMode="auto">
          <a:xfrm>
            <a:off x="5440363" y="6950075"/>
            <a:ext cx="416083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r" eaLnBrk="1" hangingPunct="1"/>
            <a:fld id="{7C23B53E-8179-1E48-9CB2-0302F583DBAD}" type="slidenum">
              <a:rPr lang="en-US" altLang="en-US" sz="1200"/>
              <a:pPr algn="r" eaLnBrk="1" hangingPunct="1"/>
              <a:t>8</a:t>
            </a:fld>
            <a:endParaRPr lang="en-US" altLang="en-US" sz="1200"/>
          </a:p>
        </p:txBody>
      </p:sp>
      <p:sp>
        <p:nvSpPr>
          <p:cNvPr id="1295363" name="Rectangle 2"/>
          <p:cNvSpPr>
            <a:spLocks noGrp="1" noRot="1" noChangeAspect="1" noChangeArrowheads="1" noTextEdit="1"/>
          </p:cNvSpPr>
          <p:nvPr>
            <p:ph type="sldImg"/>
          </p:nvPr>
        </p:nvSpPr>
        <p:spPr>
          <a:xfrm>
            <a:off x="2971800" y="549275"/>
            <a:ext cx="3657600" cy="2743200"/>
          </a:xfrm>
          <a:ln/>
        </p:spPr>
      </p:sp>
      <p:sp>
        <p:nvSpPr>
          <p:cNvPr id="1295364" name="Rectangle 3"/>
          <p:cNvSpPr>
            <a:spLocks noGrp="1" noChangeArrowheads="1"/>
          </p:cNvSpPr>
          <p:nvPr>
            <p:ph type="body" idx="1"/>
          </p:nvPr>
        </p:nvSpPr>
        <p:spPr>
          <a:xfrm>
            <a:off x="1279525" y="3475038"/>
            <a:ext cx="7042150" cy="3290887"/>
          </a:xfrm>
        </p:spPr>
        <p:txBody>
          <a:bodyPr lIns="91440" tIns="45720" rIns="91440" bIns="45720"/>
          <a:lstStyle/>
          <a:p>
            <a:pPr eaLnBrk="1" hangingPunct="1"/>
            <a:r>
              <a:rPr lang="en-US" altLang="en-US" dirty="0"/>
              <a:t>This slide describes activities involved in designing a database. To create an efficient database, you must know what the relationships are among the various data elements, the types of data that will be stored, and how the organization will need to manage the data. Note that the conceptual database design is concerned with how the data elements will be grouped, what data in what tables will make the most efficient organizations. </a:t>
            </a:r>
          </a:p>
        </p:txBody>
      </p:sp>
    </p:spTree>
    <p:extLst>
      <p:ext uri="{BB962C8B-B14F-4D97-AF65-F5344CB8AC3E}">
        <p14:creationId xmlns:p14="http://schemas.microsoft.com/office/powerpoint/2010/main" val="9450632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ltLang="en-US"/>
              <a:t>IFSM300: Week 3 - Data and Databases</a:t>
            </a:r>
          </a:p>
        </p:txBody>
      </p:sp>
      <p:sp>
        <p:nvSpPr>
          <p:cNvPr id="5" name="Footer Placeholder 4"/>
          <p:cNvSpPr>
            <a:spLocks noGrp="1"/>
          </p:cNvSpPr>
          <p:nvPr>
            <p:ph type="ftr" sz="quarter" idx="11"/>
          </p:nvPr>
        </p:nvSpPr>
        <p:spPr/>
        <p:txBody>
          <a:bodyPr/>
          <a:lstStyle/>
          <a:p>
            <a:r>
              <a:rPr lang="en-US" altLang="en-US"/>
              <a:t>Copyright © 2018  R.M. Laurie</a:t>
            </a:r>
          </a:p>
        </p:txBody>
      </p:sp>
      <p:sp>
        <p:nvSpPr>
          <p:cNvPr id="6" name="Slide Number Placeholder 5"/>
          <p:cNvSpPr>
            <a:spLocks noGrp="1"/>
          </p:cNvSpPr>
          <p:nvPr>
            <p:ph type="sldNum" sz="quarter" idx="12"/>
          </p:nvPr>
        </p:nvSpPr>
        <p:spPr/>
        <p:txBody>
          <a:bodyPr/>
          <a:lstStyle/>
          <a:p>
            <a:fld id="{83FC54C4-975F-9741-B2C4-801F6A51C158}" type="slidenum">
              <a:rPr lang="en-US" altLang="en-US" smtClean="0"/>
              <a:pPr/>
              <a:t>10</a:t>
            </a:fld>
            <a:endParaRPr lang="en-US" altLang="en-US"/>
          </a:p>
        </p:txBody>
      </p:sp>
    </p:spTree>
    <p:extLst>
      <p:ext uri="{BB962C8B-B14F-4D97-AF65-F5344CB8AC3E}">
        <p14:creationId xmlns:p14="http://schemas.microsoft.com/office/powerpoint/2010/main" val="20125070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ltLang="en-US"/>
              <a:t>IFSM300: Week 3 - Data and Databases</a:t>
            </a:r>
          </a:p>
        </p:txBody>
      </p:sp>
      <p:sp>
        <p:nvSpPr>
          <p:cNvPr id="5" name="Footer Placeholder 4"/>
          <p:cNvSpPr>
            <a:spLocks noGrp="1"/>
          </p:cNvSpPr>
          <p:nvPr>
            <p:ph type="ftr" sz="quarter" idx="11"/>
          </p:nvPr>
        </p:nvSpPr>
        <p:spPr/>
        <p:txBody>
          <a:bodyPr/>
          <a:lstStyle/>
          <a:p>
            <a:r>
              <a:rPr lang="en-US" altLang="en-US"/>
              <a:t>Copyright © 2018  R.M. Laurie</a:t>
            </a:r>
          </a:p>
        </p:txBody>
      </p:sp>
      <p:sp>
        <p:nvSpPr>
          <p:cNvPr id="6" name="Slide Number Placeholder 5"/>
          <p:cNvSpPr>
            <a:spLocks noGrp="1"/>
          </p:cNvSpPr>
          <p:nvPr>
            <p:ph type="sldNum" sz="quarter" idx="12"/>
          </p:nvPr>
        </p:nvSpPr>
        <p:spPr/>
        <p:txBody>
          <a:bodyPr/>
          <a:lstStyle/>
          <a:p>
            <a:fld id="{83FC54C4-975F-9741-B2C4-801F6A51C158}" type="slidenum">
              <a:rPr lang="en-US" altLang="en-US" smtClean="0"/>
              <a:pPr/>
              <a:t>12</a:t>
            </a:fld>
            <a:endParaRPr lang="en-US" altLang="en-US"/>
          </a:p>
        </p:txBody>
      </p:sp>
    </p:spTree>
    <p:extLst>
      <p:ext uri="{BB962C8B-B14F-4D97-AF65-F5344CB8AC3E}">
        <p14:creationId xmlns:p14="http://schemas.microsoft.com/office/powerpoint/2010/main" val="2201728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Footer Placeholder 3"/>
          <p:cNvSpPr>
            <a:spLocks noGrp="1"/>
          </p:cNvSpPr>
          <p:nvPr>
            <p:ph type="ftr" sz="quarter" idx="10"/>
          </p:nvPr>
        </p:nvSpPr>
        <p:spPr/>
        <p:txBody>
          <a:bodyPr/>
          <a:lstStyle>
            <a:lvl1pPr>
              <a:defRPr/>
            </a:lvl1pPr>
          </a:lstStyle>
          <a:p>
            <a:r>
              <a:rPr lang="en-US" altLang="en-US"/>
              <a:t>Copyright © 2018  R.M. Laurie</a:t>
            </a:r>
          </a:p>
        </p:txBody>
      </p:sp>
      <p:sp>
        <p:nvSpPr>
          <p:cNvPr id="5" name="Slide Number Placeholder 4"/>
          <p:cNvSpPr>
            <a:spLocks noGrp="1"/>
          </p:cNvSpPr>
          <p:nvPr>
            <p:ph type="sldNum" sz="quarter" idx="11"/>
          </p:nvPr>
        </p:nvSpPr>
        <p:spPr/>
        <p:txBody>
          <a:bodyPr/>
          <a:lstStyle>
            <a:lvl1pPr>
              <a:defRPr/>
            </a:lvl1pPr>
          </a:lstStyle>
          <a:p>
            <a:fld id="{B8E2FDE4-DBA8-9A48-872A-F0FD793013C0}" type="slidenum">
              <a:rPr lang="en-US" altLang="en-US"/>
              <a:pPr/>
              <a:t>‹#›</a:t>
            </a:fld>
            <a:endParaRPr lang="en-US" altLang="en-US"/>
          </a:p>
        </p:txBody>
      </p:sp>
    </p:spTree>
    <p:extLst>
      <p:ext uri="{BB962C8B-B14F-4D97-AF65-F5344CB8AC3E}">
        <p14:creationId xmlns:p14="http://schemas.microsoft.com/office/powerpoint/2010/main" val="138786697"/>
      </p:ext>
    </p:extLst>
  </p:cSld>
  <p:clrMapOvr>
    <a:masterClrMapping/>
  </p:clrMapOvr>
  <p:transition spd="med">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r>
              <a:rPr lang="en-US" altLang="en-US"/>
              <a:t>Copyright © 2018  R.M. Laurie</a:t>
            </a:r>
          </a:p>
        </p:txBody>
      </p:sp>
      <p:sp>
        <p:nvSpPr>
          <p:cNvPr id="5" name="Slide Number Placeholder 4"/>
          <p:cNvSpPr>
            <a:spLocks noGrp="1"/>
          </p:cNvSpPr>
          <p:nvPr>
            <p:ph type="sldNum" sz="quarter" idx="11"/>
          </p:nvPr>
        </p:nvSpPr>
        <p:spPr/>
        <p:txBody>
          <a:bodyPr/>
          <a:lstStyle>
            <a:lvl1pPr>
              <a:defRPr/>
            </a:lvl1pPr>
          </a:lstStyle>
          <a:p>
            <a:fld id="{668A12AD-841B-E54A-A612-E7CC9DA47398}" type="slidenum">
              <a:rPr lang="en-US" altLang="en-US"/>
              <a:pPr/>
              <a:t>‹#›</a:t>
            </a:fld>
            <a:endParaRPr lang="en-US" altLang="en-US"/>
          </a:p>
        </p:txBody>
      </p:sp>
    </p:spTree>
    <p:extLst>
      <p:ext uri="{BB962C8B-B14F-4D97-AF65-F5344CB8AC3E}">
        <p14:creationId xmlns:p14="http://schemas.microsoft.com/office/powerpoint/2010/main" val="966442643"/>
      </p:ext>
    </p:extLst>
  </p:cSld>
  <p:clrMapOvr>
    <a:masterClrMapping/>
  </p:clrMapOvr>
  <p:transition spd="med">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8450" y="69850"/>
            <a:ext cx="2114550" cy="64833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69850"/>
            <a:ext cx="6191250" cy="64833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r>
              <a:rPr lang="en-US" altLang="en-US"/>
              <a:t>Copyright © 2018  R.M. Laurie</a:t>
            </a:r>
          </a:p>
        </p:txBody>
      </p:sp>
      <p:sp>
        <p:nvSpPr>
          <p:cNvPr id="5" name="Slide Number Placeholder 4"/>
          <p:cNvSpPr>
            <a:spLocks noGrp="1"/>
          </p:cNvSpPr>
          <p:nvPr>
            <p:ph type="sldNum" sz="quarter" idx="11"/>
          </p:nvPr>
        </p:nvSpPr>
        <p:spPr/>
        <p:txBody>
          <a:bodyPr/>
          <a:lstStyle>
            <a:lvl1pPr>
              <a:defRPr/>
            </a:lvl1pPr>
          </a:lstStyle>
          <a:p>
            <a:fld id="{15BDBCF5-99B2-4B4A-9849-F1E4AEB220FC}" type="slidenum">
              <a:rPr lang="en-US" altLang="en-US"/>
              <a:pPr/>
              <a:t>‹#›</a:t>
            </a:fld>
            <a:endParaRPr lang="en-US" altLang="en-US"/>
          </a:p>
        </p:txBody>
      </p:sp>
    </p:spTree>
    <p:extLst>
      <p:ext uri="{BB962C8B-B14F-4D97-AF65-F5344CB8AC3E}">
        <p14:creationId xmlns:p14="http://schemas.microsoft.com/office/powerpoint/2010/main" val="1582678640"/>
      </p:ext>
    </p:extLst>
  </p:cSld>
  <p:clrMapOvr>
    <a:masterClrMapping/>
  </p:clrMapOvr>
  <p:transition spd="med">
    <p:pul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69850"/>
            <a:ext cx="8458200" cy="920750"/>
          </a:xfrm>
        </p:spPr>
        <p:txBody>
          <a:bodyPr/>
          <a:lstStyle/>
          <a:p>
            <a:r>
              <a:rPr lang="en-US"/>
              <a:t>Click to edit Master title style</a:t>
            </a:r>
          </a:p>
        </p:txBody>
      </p:sp>
      <p:sp>
        <p:nvSpPr>
          <p:cNvPr id="3" name="Text Placeholder 2"/>
          <p:cNvSpPr>
            <a:spLocks noGrp="1"/>
          </p:cNvSpPr>
          <p:nvPr>
            <p:ph type="body" sz="half" idx="1"/>
          </p:nvPr>
        </p:nvSpPr>
        <p:spPr>
          <a:xfrm>
            <a:off x="304800" y="1143000"/>
            <a:ext cx="41529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1143000"/>
            <a:ext cx="41529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a:xfrm>
            <a:off x="5829300" y="6527800"/>
            <a:ext cx="2895600" cy="304800"/>
          </a:xfrm>
        </p:spPr>
        <p:txBody>
          <a:bodyPr/>
          <a:lstStyle>
            <a:lvl1pPr>
              <a:defRPr/>
            </a:lvl1pPr>
          </a:lstStyle>
          <a:p>
            <a:r>
              <a:rPr lang="en-US" altLang="en-US"/>
              <a:t>Copyright © 2018  R.M. Laurie</a:t>
            </a:r>
          </a:p>
        </p:txBody>
      </p:sp>
      <p:sp>
        <p:nvSpPr>
          <p:cNvPr id="6" name="Slide Number Placeholder 5"/>
          <p:cNvSpPr>
            <a:spLocks noGrp="1"/>
          </p:cNvSpPr>
          <p:nvPr>
            <p:ph type="sldNum" sz="quarter" idx="11"/>
          </p:nvPr>
        </p:nvSpPr>
        <p:spPr>
          <a:xfrm>
            <a:off x="8839200" y="6527800"/>
            <a:ext cx="304800" cy="304800"/>
          </a:xfrm>
        </p:spPr>
        <p:txBody>
          <a:bodyPr/>
          <a:lstStyle>
            <a:lvl1pPr>
              <a:defRPr/>
            </a:lvl1pPr>
          </a:lstStyle>
          <a:p>
            <a:fld id="{214BB117-A1F8-3947-9FE0-98F43A4D0F01}" type="slidenum">
              <a:rPr lang="en-US" altLang="en-US"/>
              <a:pPr/>
              <a:t>‹#›</a:t>
            </a:fld>
            <a:endParaRPr lang="en-US" altLang="en-US"/>
          </a:p>
        </p:txBody>
      </p:sp>
    </p:spTree>
    <p:extLst>
      <p:ext uri="{BB962C8B-B14F-4D97-AF65-F5344CB8AC3E}">
        <p14:creationId xmlns:p14="http://schemas.microsoft.com/office/powerpoint/2010/main" val="1347450738"/>
      </p:ext>
    </p:extLst>
  </p:cSld>
  <p:clrMapOvr>
    <a:masterClrMapping/>
  </p:clrMapOvr>
  <p:transition spd="med">
    <p:pull/>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69850"/>
            <a:ext cx="8458200" cy="920750"/>
          </a:xfrm>
        </p:spPr>
        <p:txBody>
          <a:bodyPr/>
          <a:lstStyle/>
          <a:p>
            <a:r>
              <a:rPr lang="en-US"/>
              <a:t>Click to edit Master title style</a:t>
            </a:r>
          </a:p>
        </p:txBody>
      </p:sp>
      <p:sp>
        <p:nvSpPr>
          <p:cNvPr id="3" name="Picture Placeholder 2"/>
          <p:cNvSpPr>
            <a:spLocks noGrp="1"/>
          </p:cNvSpPr>
          <p:nvPr>
            <p:ph type="clipArt" sz="half" idx="1"/>
          </p:nvPr>
        </p:nvSpPr>
        <p:spPr>
          <a:xfrm>
            <a:off x="304800" y="1143000"/>
            <a:ext cx="4152900" cy="5410200"/>
          </a:xfrm>
        </p:spPr>
        <p:txBody>
          <a:bodyPr/>
          <a:lstStyle/>
          <a:p>
            <a:endParaRPr lang="en-US"/>
          </a:p>
        </p:txBody>
      </p:sp>
      <p:sp>
        <p:nvSpPr>
          <p:cNvPr id="4" name="Text Placeholder 3"/>
          <p:cNvSpPr>
            <a:spLocks noGrp="1"/>
          </p:cNvSpPr>
          <p:nvPr>
            <p:ph type="body" sz="half" idx="2"/>
          </p:nvPr>
        </p:nvSpPr>
        <p:spPr>
          <a:xfrm>
            <a:off x="4610100" y="1143000"/>
            <a:ext cx="41529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a:xfrm>
            <a:off x="5829300" y="6527800"/>
            <a:ext cx="2895600" cy="304800"/>
          </a:xfrm>
        </p:spPr>
        <p:txBody>
          <a:bodyPr/>
          <a:lstStyle>
            <a:lvl1pPr>
              <a:defRPr/>
            </a:lvl1pPr>
          </a:lstStyle>
          <a:p>
            <a:r>
              <a:rPr lang="en-US" altLang="en-US"/>
              <a:t>Copyright © 2018  R.M. Laurie</a:t>
            </a:r>
          </a:p>
        </p:txBody>
      </p:sp>
      <p:sp>
        <p:nvSpPr>
          <p:cNvPr id="6" name="Slide Number Placeholder 5"/>
          <p:cNvSpPr>
            <a:spLocks noGrp="1"/>
          </p:cNvSpPr>
          <p:nvPr>
            <p:ph type="sldNum" sz="quarter" idx="11"/>
          </p:nvPr>
        </p:nvSpPr>
        <p:spPr>
          <a:xfrm>
            <a:off x="8839200" y="6527800"/>
            <a:ext cx="304800" cy="304800"/>
          </a:xfrm>
        </p:spPr>
        <p:txBody>
          <a:bodyPr/>
          <a:lstStyle>
            <a:lvl1pPr>
              <a:defRPr/>
            </a:lvl1pPr>
          </a:lstStyle>
          <a:p>
            <a:fld id="{6A194787-1ECA-874A-A31B-C128E85CD9BA}" type="slidenum">
              <a:rPr lang="en-US" altLang="en-US"/>
              <a:pPr/>
              <a:t>‹#›</a:t>
            </a:fld>
            <a:endParaRPr lang="en-US" altLang="en-US"/>
          </a:p>
        </p:txBody>
      </p:sp>
    </p:spTree>
    <p:extLst>
      <p:ext uri="{BB962C8B-B14F-4D97-AF65-F5344CB8AC3E}">
        <p14:creationId xmlns:p14="http://schemas.microsoft.com/office/powerpoint/2010/main" val="1982286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t>Click to edit Master title style</a:t>
            </a:r>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p:cNvSpPr>
            <a:spLocks noGrp="1"/>
          </p:cNvSpPr>
          <p:nvPr>
            <p:ph type="ftr" sz="quarter" idx="10"/>
          </p:nvPr>
        </p:nvSpPr>
        <p:spPr/>
        <p:txBody>
          <a:bodyPr/>
          <a:lstStyle>
            <a:lvl1pPr>
              <a:defRPr/>
            </a:lvl1pPr>
          </a:lstStyle>
          <a:p>
            <a:r>
              <a:rPr lang="en-US" altLang="en-US"/>
              <a:t>Copyright © 2018  R.M. Laurie</a:t>
            </a:r>
          </a:p>
        </p:txBody>
      </p:sp>
      <p:sp>
        <p:nvSpPr>
          <p:cNvPr id="5" name="Slide Number Placeholder 4"/>
          <p:cNvSpPr>
            <a:spLocks noGrp="1"/>
          </p:cNvSpPr>
          <p:nvPr>
            <p:ph type="sldNum" sz="quarter" idx="11"/>
          </p:nvPr>
        </p:nvSpPr>
        <p:spPr/>
        <p:txBody>
          <a:bodyPr/>
          <a:lstStyle>
            <a:lvl1pPr>
              <a:defRPr/>
            </a:lvl1pPr>
          </a:lstStyle>
          <a:p>
            <a:fld id="{73F93C4B-C223-9949-A828-DD3D95DB64DB}" type="slidenum">
              <a:rPr lang="en-US" altLang="en-US"/>
              <a:pPr/>
              <a:t>‹#›</a:t>
            </a:fld>
            <a:endParaRPr lang="en-US" altLang="en-US"/>
          </a:p>
        </p:txBody>
      </p:sp>
    </p:spTree>
    <p:extLst>
      <p:ext uri="{BB962C8B-B14F-4D97-AF65-F5344CB8AC3E}">
        <p14:creationId xmlns:p14="http://schemas.microsoft.com/office/powerpoint/2010/main" val="420775837"/>
      </p:ext>
    </p:extLst>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Footer Placeholder 3"/>
          <p:cNvSpPr>
            <a:spLocks noGrp="1"/>
          </p:cNvSpPr>
          <p:nvPr>
            <p:ph type="ftr" sz="quarter" idx="10"/>
          </p:nvPr>
        </p:nvSpPr>
        <p:spPr/>
        <p:txBody>
          <a:bodyPr/>
          <a:lstStyle>
            <a:lvl1pPr>
              <a:defRPr/>
            </a:lvl1pPr>
          </a:lstStyle>
          <a:p>
            <a:r>
              <a:rPr lang="en-US" altLang="en-US"/>
              <a:t>Copyright © 2018  R.M. Laurie</a:t>
            </a:r>
          </a:p>
        </p:txBody>
      </p:sp>
      <p:sp>
        <p:nvSpPr>
          <p:cNvPr id="5" name="Slide Number Placeholder 4"/>
          <p:cNvSpPr>
            <a:spLocks noGrp="1"/>
          </p:cNvSpPr>
          <p:nvPr>
            <p:ph type="sldNum" sz="quarter" idx="11"/>
          </p:nvPr>
        </p:nvSpPr>
        <p:spPr/>
        <p:txBody>
          <a:bodyPr/>
          <a:lstStyle>
            <a:lvl1pPr>
              <a:defRPr/>
            </a:lvl1pPr>
          </a:lstStyle>
          <a:p>
            <a:fld id="{EC346995-BE7E-8547-8258-0848855F48CA}" type="slidenum">
              <a:rPr lang="en-US" altLang="en-US"/>
              <a:pPr/>
              <a:t>‹#›</a:t>
            </a:fld>
            <a:endParaRPr lang="en-US" altLang="en-US"/>
          </a:p>
        </p:txBody>
      </p:sp>
    </p:spTree>
    <p:extLst>
      <p:ext uri="{BB962C8B-B14F-4D97-AF65-F5344CB8AC3E}">
        <p14:creationId xmlns:p14="http://schemas.microsoft.com/office/powerpoint/2010/main" val="315842888"/>
      </p:ext>
    </p:extLst>
  </p:cSld>
  <p:clrMapOvr>
    <a:masterClrMapping/>
  </p:clrMapOvr>
  <p:transition spd="med">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t>Click to edit Master title style</a:t>
            </a:r>
          </a:p>
        </p:txBody>
      </p:sp>
      <p:sp>
        <p:nvSpPr>
          <p:cNvPr id="3" name="Content Placeholder 2"/>
          <p:cNvSpPr>
            <a:spLocks noGrp="1"/>
          </p:cNvSpPr>
          <p:nvPr>
            <p:ph sz="half" idx="1"/>
          </p:nvPr>
        </p:nvSpPr>
        <p:spPr>
          <a:xfrm>
            <a:off x="304800" y="1143000"/>
            <a:ext cx="4152900" cy="5410200"/>
          </a:xfrm>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10100" y="1143000"/>
            <a:ext cx="4152900" cy="5410200"/>
          </a:xfrm>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0"/>
          </p:nvPr>
        </p:nvSpPr>
        <p:spPr/>
        <p:txBody>
          <a:bodyPr/>
          <a:lstStyle>
            <a:lvl1pPr>
              <a:defRPr/>
            </a:lvl1pPr>
          </a:lstStyle>
          <a:p>
            <a:r>
              <a:rPr lang="en-US" altLang="en-US"/>
              <a:t>Copyright © 2018  R.M. Laurie</a:t>
            </a:r>
          </a:p>
        </p:txBody>
      </p:sp>
      <p:sp>
        <p:nvSpPr>
          <p:cNvPr id="6" name="Slide Number Placeholder 5"/>
          <p:cNvSpPr>
            <a:spLocks noGrp="1"/>
          </p:cNvSpPr>
          <p:nvPr>
            <p:ph type="sldNum" sz="quarter" idx="11"/>
          </p:nvPr>
        </p:nvSpPr>
        <p:spPr/>
        <p:txBody>
          <a:bodyPr/>
          <a:lstStyle>
            <a:lvl1pPr>
              <a:defRPr/>
            </a:lvl1pPr>
          </a:lstStyle>
          <a:p>
            <a:fld id="{C3ECEA23-EFEB-6D4E-93E2-5425EAF1CA00}" type="slidenum">
              <a:rPr lang="en-US" altLang="en-US"/>
              <a:pPr/>
              <a:t>‹#›</a:t>
            </a:fld>
            <a:endParaRPr lang="en-US" altLang="en-US"/>
          </a:p>
        </p:txBody>
      </p:sp>
    </p:spTree>
    <p:extLst>
      <p:ext uri="{BB962C8B-B14F-4D97-AF65-F5344CB8AC3E}">
        <p14:creationId xmlns:p14="http://schemas.microsoft.com/office/powerpoint/2010/main" val="1939326879"/>
      </p:ext>
    </p:extLst>
  </p:cSld>
  <p:clrMapOvr>
    <a:masterClrMapping/>
  </p:clrMapOvr>
  <p:transition spd="med">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p:cNvSpPr>
            <a:spLocks noGrp="1"/>
          </p:cNvSpPr>
          <p:nvPr>
            <p:ph type="ftr" sz="quarter" idx="10"/>
          </p:nvPr>
        </p:nvSpPr>
        <p:spPr/>
        <p:txBody>
          <a:bodyPr/>
          <a:lstStyle>
            <a:lvl1pPr>
              <a:defRPr/>
            </a:lvl1pPr>
          </a:lstStyle>
          <a:p>
            <a:r>
              <a:rPr lang="en-US" altLang="en-US"/>
              <a:t>Copyright © 2018  R.M. Laurie</a:t>
            </a:r>
          </a:p>
        </p:txBody>
      </p:sp>
      <p:sp>
        <p:nvSpPr>
          <p:cNvPr id="8" name="Slide Number Placeholder 7"/>
          <p:cNvSpPr>
            <a:spLocks noGrp="1"/>
          </p:cNvSpPr>
          <p:nvPr>
            <p:ph type="sldNum" sz="quarter" idx="11"/>
          </p:nvPr>
        </p:nvSpPr>
        <p:spPr/>
        <p:txBody>
          <a:bodyPr/>
          <a:lstStyle>
            <a:lvl1pPr>
              <a:defRPr/>
            </a:lvl1pPr>
          </a:lstStyle>
          <a:p>
            <a:fld id="{D6E46710-DAA0-3042-978B-05A4F8707689}" type="slidenum">
              <a:rPr lang="en-US" altLang="en-US"/>
              <a:pPr/>
              <a:t>‹#›</a:t>
            </a:fld>
            <a:endParaRPr lang="en-US" altLang="en-US"/>
          </a:p>
        </p:txBody>
      </p:sp>
    </p:spTree>
    <p:extLst>
      <p:ext uri="{BB962C8B-B14F-4D97-AF65-F5344CB8AC3E}">
        <p14:creationId xmlns:p14="http://schemas.microsoft.com/office/powerpoint/2010/main" val="1907544834"/>
      </p:ext>
    </p:extLst>
  </p:cSld>
  <p:clrMapOvr>
    <a:masterClrMapping/>
  </p:clrMapOvr>
  <p:transition spd="med">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lvl1pPr>
              <a:defRPr/>
            </a:lvl1pPr>
          </a:lstStyle>
          <a:p>
            <a:r>
              <a:rPr lang="en-US" altLang="en-US"/>
              <a:t>Copyright © 2018  R.M. Laurie</a:t>
            </a:r>
          </a:p>
        </p:txBody>
      </p:sp>
      <p:sp>
        <p:nvSpPr>
          <p:cNvPr id="4" name="Slide Number Placeholder 3"/>
          <p:cNvSpPr>
            <a:spLocks noGrp="1"/>
          </p:cNvSpPr>
          <p:nvPr>
            <p:ph type="sldNum" sz="quarter" idx="11"/>
          </p:nvPr>
        </p:nvSpPr>
        <p:spPr/>
        <p:txBody>
          <a:bodyPr/>
          <a:lstStyle>
            <a:lvl1pPr>
              <a:defRPr/>
            </a:lvl1pPr>
          </a:lstStyle>
          <a:p>
            <a:fld id="{396B357F-3C33-3C4E-BA46-73E2AABAE295}" type="slidenum">
              <a:rPr lang="en-US" altLang="en-US"/>
              <a:pPr/>
              <a:t>‹#›</a:t>
            </a:fld>
            <a:endParaRPr lang="en-US" altLang="en-US"/>
          </a:p>
        </p:txBody>
      </p:sp>
    </p:spTree>
    <p:extLst>
      <p:ext uri="{BB962C8B-B14F-4D97-AF65-F5344CB8AC3E}">
        <p14:creationId xmlns:p14="http://schemas.microsoft.com/office/powerpoint/2010/main" val="322658975"/>
      </p:ext>
    </p:extLst>
  </p:cSld>
  <p:clrMapOvr>
    <a:masterClrMapping/>
  </p:clrMapOvr>
  <p:transition spd="med">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altLang="en-US"/>
              <a:t>Copyright © 2018  R.M. Laurie</a:t>
            </a:r>
          </a:p>
        </p:txBody>
      </p:sp>
      <p:sp>
        <p:nvSpPr>
          <p:cNvPr id="3" name="Slide Number Placeholder 2"/>
          <p:cNvSpPr>
            <a:spLocks noGrp="1"/>
          </p:cNvSpPr>
          <p:nvPr>
            <p:ph type="sldNum" sz="quarter" idx="11"/>
          </p:nvPr>
        </p:nvSpPr>
        <p:spPr/>
        <p:txBody>
          <a:bodyPr/>
          <a:lstStyle>
            <a:lvl1pPr>
              <a:defRPr/>
            </a:lvl1pPr>
          </a:lstStyle>
          <a:p>
            <a:fld id="{62B3B004-FFEF-8346-B9F5-4427B2A27E59}" type="slidenum">
              <a:rPr lang="en-US" altLang="en-US"/>
              <a:pPr/>
              <a:t>‹#›</a:t>
            </a:fld>
            <a:endParaRPr lang="en-US" altLang="en-US"/>
          </a:p>
        </p:txBody>
      </p:sp>
    </p:spTree>
    <p:extLst>
      <p:ext uri="{BB962C8B-B14F-4D97-AF65-F5344CB8AC3E}">
        <p14:creationId xmlns:p14="http://schemas.microsoft.com/office/powerpoint/2010/main" val="533184150"/>
      </p:ext>
    </p:extLst>
  </p:cSld>
  <p:clrMapOvr>
    <a:masterClrMapping/>
  </p:clrMapOvr>
  <p:transition spd="med">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r>
              <a:rPr lang="en-US" altLang="en-US"/>
              <a:t>Copyright © 2018  R.M. Laurie</a:t>
            </a:r>
          </a:p>
        </p:txBody>
      </p:sp>
      <p:sp>
        <p:nvSpPr>
          <p:cNvPr id="6" name="Slide Number Placeholder 5"/>
          <p:cNvSpPr>
            <a:spLocks noGrp="1"/>
          </p:cNvSpPr>
          <p:nvPr>
            <p:ph type="sldNum" sz="quarter" idx="11"/>
          </p:nvPr>
        </p:nvSpPr>
        <p:spPr/>
        <p:txBody>
          <a:bodyPr/>
          <a:lstStyle>
            <a:lvl1pPr>
              <a:defRPr/>
            </a:lvl1pPr>
          </a:lstStyle>
          <a:p>
            <a:fld id="{0172833C-412B-6944-A6C5-9C0924467067}" type="slidenum">
              <a:rPr lang="en-US" altLang="en-US"/>
              <a:pPr/>
              <a:t>‹#›</a:t>
            </a:fld>
            <a:endParaRPr lang="en-US" altLang="en-US"/>
          </a:p>
        </p:txBody>
      </p:sp>
    </p:spTree>
    <p:extLst>
      <p:ext uri="{BB962C8B-B14F-4D97-AF65-F5344CB8AC3E}">
        <p14:creationId xmlns:p14="http://schemas.microsoft.com/office/powerpoint/2010/main" val="1924233766"/>
      </p:ext>
    </p:extLst>
  </p:cSld>
  <p:clrMapOvr>
    <a:masterClrMapping/>
  </p:clrMapOvr>
  <p:transition spd="med">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r>
              <a:rPr lang="en-US" altLang="en-US"/>
              <a:t>Copyright © 2018  R.M. Laurie</a:t>
            </a:r>
          </a:p>
        </p:txBody>
      </p:sp>
      <p:sp>
        <p:nvSpPr>
          <p:cNvPr id="6" name="Slide Number Placeholder 5"/>
          <p:cNvSpPr>
            <a:spLocks noGrp="1"/>
          </p:cNvSpPr>
          <p:nvPr>
            <p:ph type="sldNum" sz="quarter" idx="11"/>
          </p:nvPr>
        </p:nvSpPr>
        <p:spPr/>
        <p:txBody>
          <a:bodyPr/>
          <a:lstStyle>
            <a:lvl1pPr>
              <a:defRPr/>
            </a:lvl1pPr>
          </a:lstStyle>
          <a:p>
            <a:fld id="{8A64868A-3145-0B4F-BECF-C3B42ABD125B}" type="slidenum">
              <a:rPr lang="en-US" altLang="en-US"/>
              <a:pPr/>
              <a:t>‹#›</a:t>
            </a:fld>
            <a:endParaRPr lang="en-US" altLang="en-US"/>
          </a:p>
        </p:txBody>
      </p:sp>
    </p:spTree>
    <p:extLst>
      <p:ext uri="{BB962C8B-B14F-4D97-AF65-F5344CB8AC3E}">
        <p14:creationId xmlns:p14="http://schemas.microsoft.com/office/powerpoint/2010/main" val="1640664989"/>
      </p:ext>
    </p:extLst>
  </p:cSld>
  <p:clrMapOvr>
    <a:masterClrMapping/>
  </p:clrMapOvr>
  <p:transition spd="med">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47810" name="Picture 3074" descr="frmViolet_RMLaurie"/>
          <p:cNvPicPr>
            <a:picLocks noChangeAspect="1" noChangeArrowheads="1"/>
          </p:cNvPicPr>
          <p:nvPr/>
        </p:nvPicPr>
        <p:blipFill>
          <a:blip r:embed="rId15">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47811" name="Rectangle 3075"/>
          <p:cNvSpPr>
            <a:spLocks noGrp="1" noChangeArrowheads="1"/>
          </p:cNvSpPr>
          <p:nvPr>
            <p:ph type="title"/>
          </p:nvPr>
        </p:nvSpPr>
        <p:spPr bwMode="auto">
          <a:xfrm>
            <a:off x="304800" y="69850"/>
            <a:ext cx="8458200" cy="92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2075" tIns="46038" rIns="92075" bIns="46038" numCol="1" anchor="b" anchorCtr="0" compatLnSpc="1">
            <a:prstTxWarp prst="textNoShape">
              <a:avLst/>
            </a:prstTxWarp>
          </a:bodyPr>
          <a:lstStyle/>
          <a:p>
            <a:pPr lvl="0"/>
            <a:r>
              <a:rPr lang="en-US" altLang="en-US"/>
              <a:t>Click to edit Master title style</a:t>
            </a:r>
          </a:p>
        </p:txBody>
      </p:sp>
      <p:sp>
        <p:nvSpPr>
          <p:cNvPr id="247812" name="Rectangle 3076"/>
          <p:cNvSpPr>
            <a:spLocks noGrp="1" noChangeArrowheads="1"/>
          </p:cNvSpPr>
          <p:nvPr>
            <p:ph type="body" idx="1"/>
          </p:nvPr>
        </p:nvSpPr>
        <p:spPr bwMode="auto">
          <a:xfrm>
            <a:off x="304800" y="1143000"/>
            <a:ext cx="84582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2075" tIns="46038" rIns="92075" bIns="4603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47813" name="Rectangle 3077"/>
          <p:cNvSpPr>
            <a:spLocks noGrp="1" noChangeArrowheads="1"/>
          </p:cNvSpPr>
          <p:nvPr>
            <p:ph type="ftr" sz="quarter" idx="3"/>
          </p:nvPr>
        </p:nvSpPr>
        <p:spPr bwMode="auto">
          <a:xfrm>
            <a:off x="5829300" y="6527800"/>
            <a:ext cx="2895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none" lIns="92075" tIns="46038" rIns="92075" bIns="46038" numCol="1" anchor="ctr" anchorCtr="0" compatLnSpc="1">
            <a:prstTxWarp prst="textNoShape">
              <a:avLst/>
            </a:prstTxWarp>
          </a:bodyPr>
          <a:lstStyle>
            <a:lvl1pPr algn="r">
              <a:defRPr sz="1000"/>
            </a:lvl1pPr>
          </a:lstStyle>
          <a:p>
            <a:r>
              <a:rPr lang="en-US" altLang="en-US"/>
              <a:t>Copyright © 2018  R.M. Laurie</a:t>
            </a:r>
          </a:p>
        </p:txBody>
      </p:sp>
      <p:sp>
        <p:nvSpPr>
          <p:cNvPr id="247814" name="Rectangle 3078"/>
          <p:cNvSpPr>
            <a:spLocks noGrp="1" noChangeArrowheads="1"/>
          </p:cNvSpPr>
          <p:nvPr>
            <p:ph type="sldNum" sz="quarter" idx="4"/>
          </p:nvPr>
        </p:nvSpPr>
        <p:spPr bwMode="auto">
          <a:xfrm>
            <a:off x="8839200" y="652780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none" lIns="92075" tIns="46038" rIns="92075" bIns="46038" numCol="1" anchor="ctr" anchorCtr="0" compatLnSpc="1">
            <a:prstTxWarp prst="textNoShape">
              <a:avLst/>
            </a:prstTxWarp>
          </a:bodyPr>
          <a:lstStyle>
            <a:lvl1pPr algn="ctr">
              <a:defRPr sz="1000"/>
            </a:lvl1pPr>
          </a:lstStyle>
          <a:p>
            <a:fld id="{E4C08C4A-0AED-4041-9E4E-1837F191F8EE}"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Lst>
  <p:transition spd="med">
    <p:pull/>
  </p:transition>
  <p:hf hdr="0" dt="0"/>
  <p:txStyles>
    <p:titleStyle>
      <a:lvl1pPr algn="ctr" rtl="0" eaLnBrk="0" fontAlgn="base" hangingPunct="0">
        <a:spcBef>
          <a:spcPct val="0"/>
        </a:spcBef>
        <a:spcAft>
          <a:spcPct val="0"/>
        </a:spcAft>
        <a:defRPr sz="4400" kern="1200">
          <a:solidFill>
            <a:srgbClr val="540054"/>
          </a:solidFill>
          <a:latin typeface="+mj-lt"/>
          <a:ea typeface="+mj-ea"/>
          <a:cs typeface="+mj-cs"/>
        </a:defRPr>
      </a:lvl1pPr>
      <a:lvl2pPr algn="ctr" rtl="0" eaLnBrk="0" fontAlgn="base" hangingPunct="0">
        <a:spcBef>
          <a:spcPct val="0"/>
        </a:spcBef>
        <a:spcAft>
          <a:spcPct val="0"/>
        </a:spcAft>
        <a:defRPr sz="4400">
          <a:solidFill>
            <a:srgbClr val="540054"/>
          </a:solidFill>
          <a:latin typeface="Impact" charset="0"/>
        </a:defRPr>
      </a:lvl2pPr>
      <a:lvl3pPr algn="ctr" rtl="0" eaLnBrk="0" fontAlgn="base" hangingPunct="0">
        <a:spcBef>
          <a:spcPct val="0"/>
        </a:spcBef>
        <a:spcAft>
          <a:spcPct val="0"/>
        </a:spcAft>
        <a:defRPr sz="4400">
          <a:solidFill>
            <a:srgbClr val="540054"/>
          </a:solidFill>
          <a:latin typeface="Impact" charset="0"/>
        </a:defRPr>
      </a:lvl3pPr>
      <a:lvl4pPr algn="ctr" rtl="0" eaLnBrk="0" fontAlgn="base" hangingPunct="0">
        <a:spcBef>
          <a:spcPct val="0"/>
        </a:spcBef>
        <a:spcAft>
          <a:spcPct val="0"/>
        </a:spcAft>
        <a:defRPr sz="4400">
          <a:solidFill>
            <a:srgbClr val="540054"/>
          </a:solidFill>
          <a:latin typeface="Impact" charset="0"/>
        </a:defRPr>
      </a:lvl4pPr>
      <a:lvl5pPr algn="ctr" rtl="0" eaLnBrk="0" fontAlgn="base" hangingPunct="0">
        <a:spcBef>
          <a:spcPct val="0"/>
        </a:spcBef>
        <a:spcAft>
          <a:spcPct val="0"/>
        </a:spcAft>
        <a:defRPr sz="4400">
          <a:solidFill>
            <a:srgbClr val="540054"/>
          </a:solidFill>
          <a:latin typeface="Impact" charset="0"/>
        </a:defRPr>
      </a:lvl5pPr>
      <a:lvl6pPr marL="457200" algn="ctr" rtl="0" eaLnBrk="0" fontAlgn="base" hangingPunct="0">
        <a:spcBef>
          <a:spcPct val="0"/>
        </a:spcBef>
        <a:spcAft>
          <a:spcPct val="0"/>
        </a:spcAft>
        <a:defRPr sz="4400">
          <a:solidFill>
            <a:srgbClr val="540054"/>
          </a:solidFill>
          <a:latin typeface="Impact" charset="0"/>
        </a:defRPr>
      </a:lvl6pPr>
      <a:lvl7pPr marL="914400" algn="ctr" rtl="0" eaLnBrk="0" fontAlgn="base" hangingPunct="0">
        <a:spcBef>
          <a:spcPct val="0"/>
        </a:spcBef>
        <a:spcAft>
          <a:spcPct val="0"/>
        </a:spcAft>
        <a:defRPr sz="4400">
          <a:solidFill>
            <a:srgbClr val="540054"/>
          </a:solidFill>
          <a:latin typeface="Impact" charset="0"/>
        </a:defRPr>
      </a:lvl7pPr>
      <a:lvl8pPr marL="1371600" algn="ctr" rtl="0" eaLnBrk="0" fontAlgn="base" hangingPunct="0">
        <a:spcBef>
          <a:spcPct val="0"/>
        </a:spcBef>
        <a:spcAft>
          <a:spcPct val="0"/>
        </a:spcAft>
        <a:defRPr sz="4400">
          <a:solidFill>
            <a:srgbClr val="540054"/>
          </a:solidFill>
          <a:latin typeface="Impact" charset="0"/>
        </a:defRPr>
      </a:lvl8pPr>
      <a:lvl9pPr marL="1828800" algn="ctr" rtl="0" eaLnBrk="0" fontAlgn="base" hangingPunct="0">
        <a:spcBef>
          <a:spcPct val="0"/>
        </a:spcBef>
        <a:spcAft>
          <a:spcPct val="0"/>
        </a:spcAft>
        <a:defRPr sz="4400">
          <a:solidFill>
            <a:srgbClr val="540054"/>
          </a:solidFill>
          <a:latin typeface="Impact" charset="0"/>
        </a:defRPr>
      </a:lvl9pPr>
    </p:titleStyle>
    <p:bodyStyle>
      <a:lvl1pPr marL="342900" indent="-342900" algn="l" rtl="0" eaLnBrk="0" fontAlgn="base" hangingPunct="0">
        <a:spcBef>
          <a:spcPct val="20000"/>
        </a:spcBef>
        <a:spcAft>
          <a:spcPct val="0"/>
        </a:spcAft>
        <a:buClr>
          <a:srgbClr val="660066"/>
        </a:buClr>
        <a:buFont typeface="Wingdings" charset="2"/>
        <a:buChar char="v"/>
        <a:defRPr sz="3200" b="1"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003366"/>
        </a:buClr>
        <a:buSzPct val="80000"/>
        <a:buFont typeface="Wingdings" charset="2"/>
        <a:buChar char="u"/>
        <a:defRPr sz="2800" b="1"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336699"/>
        </a:buClr>
        <a:buFont typeface="Wingdings" charset="2"/>
        <a:buChar char="t"/>
        <a:defRPr sz="2400" b="1"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65000"/>
        <a:buFont typeface="Arial" charset="0"/>
        <a:buBlip>
          <a:blip r:embed="rId16"/>
        </a:buBlip>
        <a:defRPr sz="2000" b="1"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SzPct val="80000"/>
        <a:buFont typeface="Arial" charset="0"/>
        <a:buBlip>
          <a:blip r:embed="rId17"/>
        </a:buBlip>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exploringbinary.com/floating-point-converter/"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tif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youtu.be/-CuY5ADwn24"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tif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youtu.be/FpJXQG7EIcE" TargetMode="External"/><Relationship Id="rId7" Type="http://schemas.openxmlformats.org/officeDocument/2006/relationships/hyperlink" Target="https://youtu.be/KGHbY_Sales"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hyperlink" Target="https://youtu.be/y5-3Pjbk8Zk" TargetMode="External"/><Relationship Id="rId5" Type="http://schemas.openxmlformats.org/officeDocument/2006/relationships/hyperlink" Target="https://youtu.be/-CuY5ADwn24" TargetMode="External"/><Relationship Id="rId4" Type="http://schemas.openxmlformats.org/officeDocument/2006/relationships/hyperlink" Target="https://youtu.be/QpdhBUYk7Kk"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youtu.be/FpJXQG7EIcE"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image" Target="../media/image8.tiff"/><Relationship Id="rId1" Type="http://schemas.openxmlformats.org/officeDocument/2006/relationships/slideLayout" Target="../slideLayouts/slideLayout2.xml"/><Relationship Id="rId4" Type="http://schemas.openxmlformats.org/officeDocument/2006/relationships/hyperlink" Target="https://youtu.be/QpdhBUYk7Kk"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76001D02-DA28-944B-B06C-B3730DBC6032}" type="slidenum">
              <a:rPr lang="en-US" altLang="en-US"/>
              <a:pPr/>
              <a:t>1</a:t>
            </a:fld>
            <a:endParaRPr lang="en-US" altLang="en-US" dirty="0"/>
          </a:p>
        </p:txBody>
      </p:sp>
      <p:sp>
        <p:nvSpPr>
          <p:cNvPr id="940037" name="Rectangle 5"/>
          <p:cNvSpPr>
            <a:spLocks noGrp="1" noChangeArrowheads="1"/>
          </p:cNvSpPr>
          <p:nvPr>
            <p:ph type="title"/>
          </p:nvPr>
        </p:nvSpPr>
        <p:spPr/>
        <p:txBody>
          <a:bodyPr/>
          <a:lstStyle/>
          <a:p>
            <a:pPr>
              <a:lnSpc>
                <a:spcPct val="90000"/>
              </a:lnSpc>
            </a:pPr>
            <a:r>
              <a:rPr lang="en-US" altLang="en-US" sz="4000" dirty="0"/>
              <a:t>Chapter 4: Data and Databases</a:t>
            </a:r>
          </a:p>
        </p:txBody>
      </p:sp>
      <p:sp>
        <p:nvSpPr>
          <p:cNvPr id="940038" name="Rectangle 6"/>
          <p:cNvSpPr>
            <a:spLocks noGrp="1" noChangeArrowheads="1"/>
          </p:cNvSpPr>
          <p:nvPr>
            <p:ph type="body" idx="1"/>
          </p:nvPr>
        </p:nvSpPr>
        <p:spPr>
          <a:xfrm>
            <a:off x="167636" y="1168663"/>
            <a:ext cx="8499475" cy="5333011"/>
          </a:xfrm>
        </p:spPr>
        <p:txBody>
          <a:bodyPr/>
          <a:lstStyle/>
          <a:p>
            <a:pPr>
              <a:lnSpc>
                <a:spcPct val="110000"/>
              </a:lnSpc>
            </a:pPr>
            <a:r>
              <a:rPr lang="en-US" altLang="en-US" sz="2000" dirty="0" err="1">
                <a:solidFill>
                  <a:srgbClr val="00A600"/>
                </a:solidFill>
              </a:rPr>
              <a:t>DataType</a:t>
            </a:r>
            <a:r>
              <a:rPr lang="en-US" altLang="en-US" sz="2000" dirty="0">
                <a:solidFill>
                  <a:srgbClr val="009900"/>
                </a:solidFill>
              </a:rPr>
              <a:t> </a:t>
            </a:r>
            <a:r>
              <a:rPr lang="en-US" altLang="en-US" sz="2000" dirty="0"/>
              <a:t>describes what a sequence of bits represents</a:t>
            </a:r>
            <a:endParaRPr lang="en-US" altLang="en-US" sz="2000" dirty="0">
              <a:solidFill>
                <a:srgbClr val="009900"/>
              </a:solidFill>
            </a:endParaRPr>
          </a:p>
          <a:p>
            <a:pPr>
              <a:lnSpc>
                <a:spcPct val="110000"/>
              </a:lnSpc>
            </a:pPr>
            <a:r>
              <a:rPr lang="en-US" altLang="en-US" sz="2000" dirty="0">
                <a:solidFill>
                  <a:srgbClr val="009900"/>
                </a:solidFill>
              </a:rPr>
              <a:t>Data</a:t>
            </a:r>
            <a:r>
              <a:rPr lang="en-US" altLang="en-US" sz="2000" i="1" dirty="0">
                <a:solidFill>
                  <a:srgbClr val="009900"/>
                </a:solidFill>
              </a:rPr>
              <a:t> </a:t>
            </a:r>
            <a:r>
              <a:rPr lang="en-US" altLang="en-US" sz="2000" i="1" dirty="0"/>
              <a:t>=</a:t>
            </a:r>
            <a:r>
              <a:rPr lang="en-US" altLang="en-US" sz="2000" dirty="0"/>
              <a:t> Bits (1/0) that represent </a:t>
            </a:r>
            <a:r>
              <a:rPr lang="en-US" altLang="en-US" sz="2000" dirty="0">
                <a:solidFill>
                  <a:schemeClr val="accent2">
                    <a:lumMod val="75000"/>
                  </a:schemeClr>
                </a:solidFill>
              </a:rPr>
              <a:t>Quantitative</a:t>
            </a:r>
            <a:r>
              <a:rPr lang="en-US" altLang="en-US" sz="2000" dirty="0"/>
              <a:t> or </a:t>
            </a:r>
            <a:r>
              <a:rPr lang="en-US" altLang="en-US" sz="2000" dirty="0">
                <a:solidFill>
                  <a:srgbClr val="C00000"/>
                </a:solidFill>
              </a:rPr>
              <a:t>Qualitative</a:t>
            </a:r>
            <a:r>
              <a:rPr lang="en-US" altLang="en-US" sz="2000" dirty="0"/>
              <a:t> items</a:t>
            </a:r>
          </a:p>
          <a:p>
            <a:pPr lvl="1">
              <a:lnSpc>
                <a:spcPct val="110000"/>
              </a:lnSpc>
              <a:tabLst>
                <a:tab pos="3187700" algn="l"/>
                <a:tab pos="3640138" algn="l"/>
              </a:tabLst>
            </a:pPr>
            <a:r>
              <a:rPr lang="en-US" altLang="en-US" sz="1800" dirty="0"/>
              <a:t>1-bit </a:t>
            </a:r>
            <a:r>
              <a:rPr lang="en-US" altLang="en-US" sz="1800" dirty="0">
                <a:solidFill>
                  <a:srgbClr val="C00000"/>
                </a:solidFill>
              </a:rPr>
              <a:t>Boolean</a:t>
            </a:r>
            <a:r>
              <a:rPr lang="en-US" altLang="en-US" sz="1800" dirty="0"/>
              <a:t>  1/0 =True/False =On/Off =Yes/No =Checked/Unchecked</a:t>
            </a:r>
          </a:p>
          <a:p>
            <a:pPr lvl="1">
              <a:lnSpc>
                <a:spcPct val="110000"/>
              </a:lnSpc>
              <a:tabLst>
                <a:tab pos="3187700" algn="l"/>
                <a:tab pos="3640138" algn="l"/>
              </a:tabLst>
            </a:pPr>
            <a:r>
              <a:rPr lang="en-US" altLang="en-US" sz="1800" dirty="0"/>
              <a:t>8-bit </a:t>
            </a:r>
            <a:r>
              <a:rPr lang="en-US" altLang="en-US" sz="1800" dirty="0">
                <a:solidFill>
                  <a:schemeClr val="accent2">
                    <a:lumMod val="75000"/>
                  </a:schemeClr>
                </a:solidFill>
              </a:rPr>
              <a:t>Unsigned</a:t>
            </a:r>
            <a:r>
              <a:rPr lang="en-US" altLang="en-US" sz="1800" dirty="0"/>
              <a:t> (0 to 255):</a:t>
            </a:r>
            <a:r>
              <a:rPr lang="en-US" altLang="en-US" sz="1800" dirty="0">
                <a:ea typeface="Consolas" charset="0"/>
                <a:cs typeface="Consolas" charset="0"/>
              </a:rPr>
              <a:t>   </a:t>
            </a:r>
            <a:r>
              <a:rPr lang="en-US" altLang="en-US" sz="1800" dirty="0">
                <a:ea typeface="Arial Narrow" charset="0"/>
                <a:cs typeface="Arial Narrow" charset="0"/>
              </a:rPr>
              <a:t>0000,0000</a:t>
            </a:r>
            <a:r>
              <a:rPr lang="en-US" altLang="en-US" sz="1800" baseline="-25000" dirty="0">
                <a:ea typeface="Arial Narrow" charset="0"/>
                <a:cs typeface="Arial Narrow" charset="0"/>
              </a:rPr>
              <a:t>2</a:t>
            </a:r>
            <a:r>
              <a:rPr lang="en-US" altLang="en-US" sz="1800" dirty="0">
                <a:ea typeface="Arial Narrow" charset="0"/>
                <a:cs typeface="Arial Narrow" charset="0"/>
              </a:rPr>
              <a:t> =</a:t>
            </a:r>
            <a:r>
              <a:rPr lang="en-US" altLang="en-US" sz="1800" dirty="0">
                <a:solidFill>
                  <a:schemeClr val="accent2">
                    <a:lumMod val="75000"/>
                  </a:schemeClr>
                </a:solidFill>
                <a:ea typeface="Arial Narrow" charset="0"/>
                <a:cs typeface="Arial Narrow" charset="0"/>
              </a:rPr>
              <a:t>0</a:t>
            </a:r>
            <a:r>
              <a:rPr lang="en-US" altLang="en-US" sz="1800" baseline="-25000" dirty="0">
                <a:ea typeface="Arial Narrow" charset="0"/>
                <a:cs typeface="Arial Narrow" charset="0"/>
              </a:rPr>
              <a:t>10</a:t>
            </a:r>
            <a:r>
              <a:rPr lang="en-US" altLang="en-US" sz="1800" dirty="0">
                <a:ea typeface="Arial Narrow" charset="0"/>
                <a:cs typeface="Arial Narrow" charset="0"/>
              </a:rPr>
              <a:t>    1	111,1111</a:t>
            </a:r>
            <a:r>
              <a:rPr lang="en-US" altLang="en-US" sz="1800" baseline="-25000" dirty="0">
                <a:ea typeface="Arial Narrow" charset="0"/>
                <a:cs typeface="Arial Narrow" charset="0"/>
              </a:rPr>
              <a:t>2</a:t>
            </a:r>
            <a:r>
              <a:rPr lang="en-US" altLang="en-US" sz="1800" dirty="0">
                <a:ea typeface="Arial Narrow" charset="0"/>
                <a:cs typeface="Arial Narrow" charset="0"/>
              </a:rPr>
              <a:t> =</a:t>
            </a:r>
            <a:r>
              <a:rPr lang="en-US" altLang="en-US" sz="1800" dirty="0">
                <a:solidFill>
                  <a:schemeClr val="accent2">
                    <a:lumMod val="75000"/>
                  </a:schemeClr>
                </a:solidFill>
                <a:ea typeface="Arial Narrow" charset="0"/>
                <a:cs typeface="Arial Narrow" charset="0"/>
              </a:rPr>
              <a:t>255</a:t>
            </a:r>
            <a:r>
              <a:rPr lang="en-US" altLang="en-US" sz="1800" baseline="-25000" dirty="0">
                <a:ea typeface="Arial Narrow" charset="0"/>
                <a:cs typeface="Arial Narrow" charset="0"/>
              </a:rPr>
              <a:t>10</a:t>
            </a:r>
            <a:r>
              <a:rPr lang="en-US" altLang="en-US" sz="1800" dirty="0">
                <a:ea typeface="Arial Narrow" charset="0"/>
                <a:cs typeface="Arial Narrow" charset="0"/>
              </a:rPr>
              <a:t> </a:t>
            </a:r>
          </a:p>
          <a:p>
            <a:pPr lvl="1">
              <a:lnSpc>
                <a:spcPct val="110000"/>
              </a:lnSpc>
            </a:pPr>
            <a:r>
              <a:rPr lang="en-US" altLang="en-US" sz="1800" dirty="0"/>
              <a:t>8-bit </a:t>
            </a:r>
            <a:r>
              <a:rPr lang="en-US" altLang="en-US" sz="1800" dirty="0">
                <a:solidFill>
                  <a:schemeClr val="accent2">
                    <a:lumMod val="75000"/>
                  </a:schemeClr>
                </a:solidFill>
              </a:rPr>
              <a:t>Signed</a:t>
            </a:r>
            <a:r>
              <a:rPr lang="en-US" altLang="en-US" sz="1800" dirty="0"/>
              <a:t> (-127 to 128</a:t>
            </a:r>
            <a:r>
              <a:rPr lang="en-US" altLang="en-US" sz="1800" dirty="0">
                <a:ea typeface="Consolas" charset="0"/>
                <a:cs typeface="Consolas" charset="0"/>
              </a:rPr>
              <a:t>):  </a:t>
            </a:r>
            <a:r>
              <a:rPr lang="en-US" altLang="en-US" sz="1800" dirty="0">
                <a:ea typeface="Arial Narrow" charset="0"/>
                <a:cs typeface="Arial Narrow" charset="0"/>
              </a:rPr>
              <a:t>1000,0000</a:t>
            </a:r>
            <a:r>
              <a:rPr lang="en-US" altLang="en-US" sz="1800" baseline="-25000" dirty="0">
                <a:ea typeface="Arial Narrow" charset="0"/>
                <a:cs typeface="Arial Narrow" charset="0"/>
              </a:rPr>
              <a:t>2</a:t>
            </a:r>
            <a:r>
              <a:rPr lang="en-US" altLang="en-US" sz="1800" dirty="0">
                <a:ea typeface="Arial Narrow" charset="0"/>
                <a:cs typeface="Arial Narrow" charset="0"/>
              </a:rPr>
              <a:t> =</a:t>
            </a:r>
            <a:r>
              <a:rPr lang="en-US" altLang="en-US" sz="1800" dirty="0">
                <a:solidFill>
                  <a:schemeClr val="accent2">
                    <a:lumMod val="75000"/>
                  </a:schemeClr>
                </a:solidFill>
                <a:ea typeface="Arial Narrow" charset="0"/>
                <a:cs typeface="Arial Narrow" charset="0"/>
              </a:rPr>
              <a:t>-128</a:t>
            </a:r>
            <a:r>
              <a:rPr lang="en-US" altLang="en-US" sz="1800" baseline="-25000" dirty="0">
                <a:ea typeface="Arial Narrow" charset="0"/>
                <a:cs typeface="Arial Narrow" charset="0"/>
              </a:rPr>
              <a:t>10</a:t>
            </a:r>
            <a:r>
              <a:rPr lang="en-US" altLang="en-US" sz="1800" dirty="0">
                <a:ea typeface="Arial Narrow" charset="0"/>
                <a:cs typeface="Arial Narrow" charset="0"/>
              </a:rPr>
              <a:t> 	1111,1111</a:t>
            </a:r>
            <a:r>
              <a:rPr lang="en-US" altLang="en-US" sz="1800" baseline="-25000" dirty="0">
                <a:ea typeface="Arial Narrow" charset="0"/>
                <a:cs typeface="Arial Narrow" charset="0"/>
              </a:rPr>
              <a:t>2</a:t>
            </a:r>
            <a:r>
              <a:rPr lang="en-US" altLang="en-US" sz="1800" dirty="0">
                <a:ea typeface="Arial Narrow" charset="0"/>
                <a:cs typeface="Arial Narrow" charset="0"/>
              </a:rPr>
              <a:t> =</a:t>
            </a:r>
            <a:r>
              <a:rPr lang="en-US" altLang="en-US" sz="1800" dirty="0">
                <a:solidFill>
                  <a:schemeClr val="accent2">
                    <a:lumMod val="75000"/>
                  </a:schemeClr>
                </a:solidFill>
                <a:ea typeface="Arial Narrow" charset="0"/>
                <a:cs typeface="Arial Narrow" charset="0"/>
              </a:rPr>
              <a:t>-1</a:t>
            </a:r>
            <a:r>
              <a:rPr lang="en-US" altLang="en-US" sz="1800" baseline="-25000" dirty="0">
                <a:ea typeface="Arial Narrow" charset="0"/>
                <a:cs typeface="Arial Narrow" charset="0"/>
              </a:rPr>
              <a:t>10 </a:t>
            </a:r>
            <a:endParaRPr lang="en-US" altLang="en-US" sz="1800" dirty="0">
              <a:ea typeface="Consolas" charset="0"/>
              <a:cs typeface="Consolas" charset="0"/>
            </a:endParaRPr>
          </a:p>
          <a:p>
            <a:pPr lvl="1">
              <a:lnSpc>
                <a:spcPct val="110000"/>
              </a:lnSpc>
            </a:pPr>
            <a:r>
              <a:rPr lang="en-US" altLang="en-US" sz="1800" dirty="0"/>
              <a:t>8-bit </a:t>
            </a:r>
            <a:r>
              <a:rPr lang="en-US" altLang="en-US" sz="1800" dirty="0">
                <a:solidFill>
                  <a:srgbClr val="C00000"/>
                </a:solidFill>
              </a:rPr>
              <a:t>Text ASCII</a:t>
            </a:r>
            <a:r>
              <a:rPr lang="en-US" altLang="en-US" sz="1800" dirty="0"/>
              <a:t>:   	</a:t>
            </a:r>
            <a:r>
              <a:rPr lang="en-US" altLang="en-US" sz="1800" dirty="0">
                <a:ea typeface="Arial Narrow" charset="0"/>
                <a:cs typeface="Arial Narrow" charset="0"/>
              </a:rPr>
              <a:t>0100,0001</a:t>
            </a:r>
            <a:r>
              <a:rPr lang="en-US" altLang="en-US" sz="1800" baseline="-25000" dirty="0">
                <a:ea typeface="Arial Narrow" charset="0"/>
                <a:cs typeface="Arial Narrow" charset="0"/>
              </a:rPr>
              <a:t>2</a:t>
            </a:r>
            <a:r>
              <a:rPr lang="en-US" altLang="en-US" sz="1800" dirty="0">
                <a:ea typeface="Arial Narrow" charset="0"/>
                <a:cs typeface="Arial Narrow" charset="0"/>
              </a:rPr>
              <a:t> ='</a:t>
            </a:r>
            <a:r>
              <a:rPr lang="en-US" altLang="en-US" sz="1800" dirty="0">
                <a:solidFill>
                  <a:srgbClr val="C00000"/>
                </a:solidFill>
                <a:ea typeface="Arial Narrow" charset="0"/>
                <a:cs typeface="Arial Narrow" charset="0"/>
              </a:rPr>
              <a:t>A</a:t>
            </a:r>
            <a:r>
              <a:rPr lang="en-US" altLang="en-US" sz="1800" dirty="0">
                <a:ea typeface="Arial Narrow" charset="0"/>
                <a:cs typeface="Arial Narrow" charset="0"/>
              </a:rPr>
              <a:t>'</a:t>
            </a:r>
            <a:r>
              <a:rPr lang="en-US" altLang="en-US" sz="1800" baseline="-25000" dirty="0">
                <a:ea typeface="Arial Narrow" charset="0"/>
                <a:cs typeface="Arial Narrow" charset="0"/>
              </a:rPr>
              <a:t>ASCII</a:t>
            </a:r>
            <a:r>
              <a:rPr lang="en-US" altLang="en-US" sz="1800" dirty="0">
                <a:ea typeface="Arial Narrow" charset="0"/>
                <a:cs typeface="Arial Narrow" charset="0"/>
              </a:rPr>
              <a:t> 	0111,1010</a:t>
            </a:r>
            <a:r>
              <a:rPr lang="en-US" altLang="en-US" sz="1800" baseline="-25000" dirty="0">
                <a:ea typeface="Arial Narrow" charset="0"/>
                <a:cs typeface="Arial Narrow" charset="0"/>
              </a:rPr>
              <a:t>2</a:t>
            </a:r>
            <a:r>
              <a:rPr lang="en-US" altLang="en-US" sz="1800" dirty="0">
                <a:ea typeface="Arial Narrow" charset="0"/>
                <a:cs typeface="Arial Narrow" charset="0"/>
              </a:rPr>
              <a:t> ='</a:t>
            </a:r>
            <a:r>
              <a:rPr lang="en-US" altLang="en-US" sz="1800" dirty="0" err="1">
                <a:solidFill>
                  <a:srgbClr val="C00000"/>
                </a:solidFill>
                <a:ea typeface="Arial Narrow" charset="0"/>
                <a:cs typeface="Arial Narrow" charset="0"/>
              </a:rPr>
              <a:t>z</a:t>
            </a:r>
            <a:r>
              <a:rPr lang="en-US" altLang="en-US" sz="1800" dirty="0" err="1">
                <a:ea typeface="Arial Narrow" charset="0"/>
                <a:cs typeface="Arial Narrow" charset="0"/>
              </a:rPr>
              <a:t>'</a:t>
            </a:r>
            <a:r>
              <a:rPr lang="en-US" altLang="en-US" sz="1800" baseline="-25000" dirty="0" err="1">
                <a:ea typeface="Arial Narrow" charset="0"/>
                <a:cs typeface="Arial Narrow" charset="0"/>
              </a:rPr>
              <a:t>ASCII</a:t>
            </a:r>
            <a:r>
              <a:rPr lang="en-US" altLang="en-US" sz="1800" dirty="0">
                <a:ea typeface="Arial Narrow" charset="0"/>
                <a:cs typeface="Arial Narrow" charset="0"/>
              </a:rPr>
              <a:t> </a:t>
            </a:r>
            <a:r>
              <a:rPr lang="en-US" altLang="en-US" sz="1800" dirty="0">
                <a:ea typeface="Consolas" charset="0"/>
                <a:cs typeface="Consolas" charset="0"/>
              </a:rPr>
              <a:t>	</a:t>
            </a:r>
          </a:p>
          <a:p>
            <a:pPr lvl="1">
              <a:lnSpc>
                <a:spcPct val="110000"/>
              </a:lnSpc>
            </a:pPr>
            <a:r>
              <a:rPr lang="en-US" altLang="en-US" sz="1800" dirty="0"/>
              <a:t>16-bit </a:t>
            </a:r>
            <a:r>
              <a:rPr lang="en-US" altLang="en-US" sz="1800" dirty="0">
                <a:solidFill>
                  <a:schemeClr val="accent2">
                    <a:lumMod val="75000"/>
                  </a:schemeClr>
                </a:solidFill>
              </a:rPr>
              <a:t>Unsigned</a:t>
            </a:r>
            <a:r>
              <a:rPr lang="en-US" altLang="en-US" sz="1800" dirty="0"/>
              <a:t> (0 to 65,535):	</a:t>
            </a:r>
            <a:r>
              <a:rPr lang="en-US" altLang="en-US" sz="1800" dirty="0">
                <a:ea typeface="Arial Narrow" charset="0"/>
                <a:cs typeface="Arial Narrow" charset="0"/>
              </a:rPr>
              <a:t>1000,0000,0000,0000</a:t>
            </a:r>
            <a:r>
              <a:rPr lang="en-US" altLang="en-US" sz="1800" baseline="-25000" dirty="0">
                <a:ea typeface="Arial Narrow" charset="0"/>
                <a:cs typeface="Arial Narrow" charset="0"/>
              </a:rPr>
              <a:t>2</a:t>
            </a:r>
            <a:r>
              <a:rPr lang="en-US" altLang="en-US" sz="1800" dirty="0">
                <a:ea typeface="Arial Narrow" charset="0"/>
                <a:cs typeface="Arial Narrow" charset="0"/>
              </a:rPr>
              <a:t> = </a:t>
            </a:r>
            <a:r>
              <a:rPr lang="en-US" altLang="en-US" sz="1800" dirty="0">
                <a:solidFill>
                  <a:schemeClr val="accent2">
                    <a:lumMod val="75000"/>
                  </a:schemeClr>
                </a:solidFill>
                <a:ea typeface="Arial Narrow" charset="0"/>
                <a:cs typeface="Arial Narrow" charset="0"/>
              </a:rPr>
              <a:t>32,768</a:t>
            </a:r>
            <a:r>
              <a:rPr lang="en-US" altLang="en-US" sz="1800" baseline="-25000" dirty="0">
                <a:ea typeface="Arial Narrow" charset="0"/>
                <a:cs typeface="Arial Narrow" charset="0"/>
              </a:rPr>
              <a:t>10</a:t>
            </a:r>
            <a:r>
              <a:rPr lang="en-US" altLang="en-US" sz="1800" dirty="0">
                <a:ea typeface="Arial Narrow" charset="0"/>
                <a:cs typeface="Arial Narrow" charset="0"/>
              </a:rPr>
              <a:t> </a:t>
            </a:r>
            <a:r>
              <a:rPr lang="en-US" altLang="en-US" sz="1800" dirty="0"/>
              <a:t>   </a:t>
            </a:r>
          </a:p>
          <a:p>
            <a:pPr lvl="1">
              <a:lnSpc>
                <a:spcPct val="110000"/>
              </a:lnSpc>
            </a:pPr>
            <a:r>
              <a:rPr lang="en-US" altLang="en-US" sz="1800" dirty="0"/>
              <a:t>16-bit </a:t>
            </a:r>
            <a:r>
              <a:rPr lang="en-US" altLang="en-US" sz="1800" dirty="0">
                <a:solidFill>
                  <a:schemeClr val="accent2">
                    <a:lumMod val="75000"/>
                  </a:schemeClr>
                </a:solidFill>
              </a:rPr>
              <a:t>Signed</a:t>
            </a:r>
            <a:r>
              <a:rPr lang="en-US" altLang="en-US" sz="1800" dirty="0"/>
              <a:t> (</a:t>
            </a:r>
            <a:r>
              <a:rPr lang="en-US" altLang="en-US" sz="1800" dirty="0">
                <a:ea typeface="Consolas" charset="0"/>
                <a:cs typeface="Consolas" charset="0"/>
              </a:rPr>
              <a:t>32,767</a:t>
            </a:r>
            <a:r>
              <a:rPr lang="en-US" altLang="en-US" sz="1800" dirty="0"/>
              <a:t> to -</a:t>
            </a:r>
            <a:r>
              <a:rPr lang="en-US" altLang="en-US" sz="1800" dirty="0">
                <a:ea typeface="Consolas" charset="0"/>
                <a:cs typeface="Consolas" charset="0"/>
              </a:rPr>
              <a:t>32,768</a:t>
            </a:r>
            <a:r>
              <a:rPr lang="en-US" altLang="en-US" sz="1800" dirty="0"/>
              <a:t>):	</a:t>
            </a:r>
            <a:r>
              <a:rPr lang="en-US" altLang="en-US" sz="1800" dirty="0">
                <a:ea typeface="Arial Narrow" charset="0"/>
                <a:cs typeface="Arial Narrow" charset="0"/>
              </a:rPr>
              <a:t>1000,0000,0000,0000</a:t>
            </a:r>
            <a:r>
              <a:rPr lang="en-US" altLang="en-US" sz="1800" baseline="-25000" dirty="0">
                <a:ea typeface="Arial Narrow" charset="0"/>
                <a:cs typeface="Arial Narrow" charset="0"/>
              </a:rPr>
              <a:t>2</a:t>
            </a:r>
            <a:r>
              <a:rPr lang="en-US" altLang="en-US" sz="1800" dirty="0">
                <a:ea typeface="Arial Narrow" charset="0"/>
                <a:cs typeface="Arial Narrow" charset="0"/>
              </a:rPr>
              <a:t> = </a:t>
            </a:r>
            <a:r>
              <a:rPr lang="en-US" altLang="en-US" sz="1800" dirty="0">
                <a:solidFill>
                  <a:schemeClr val="accent2">
                    <a:lumMod val="75000"/>
                  </a:schemeClr>
                </a:solidFill>
                <a:ea typeface="Arial Narrow" charset="0"/>
                <a:cs typeface="Arial Narrow" charset="0"/>
              </a:rPr>
              <a:t>-32,768</a:t>
            </a:r>
            <a:r>
              <a:rPr lang="en-US" altLang="en-US" sz="1800" baseline="-25000" dirty="0">
                <a:ea typeface="Arial Narrow" charset="0"/>
                <a:cs typeface="Arial Narrow" charset="0"/>
              </a:rPr>
              <a:t>10</a:t>
            </a:r>
            <a:r>
              <a:rPr lang="en-US" altLang="en-US" sz="1800" dirty="0">
                <a:ea typeface="Arial Narrow" charset="0"/>
                <a:cs typeface="Arial Narrow" charset="0"/>
              </a:rPr>
              <a:t> </a:t>
            </a:r>
          </a:p>
          <a:p>
            <a:pPr lvl="1">
              <a:lnSpc>
                <a:spcPct val="110000"/>
              </a:lnSpc>
            </a:pPr>
            <a:r>
              <a:rPr lang="en-US" altLang="en-US" sz="1800" dirty="0"/>
              <a:t>16-bit </a:t>
            </a:r>
            <a:r>
              <a:rPr lang="en-US" altLang="en-US" sz="1800" dirty="0">
                <a:solidFill>
                  <a:srgbClr val="C00000"/>
                </a:solidFill>
              </a:rPr>
              <a:t>Unicode</a:t>
            </a:r>
            <a:r>
              <a:rPr lang="en-US" altLang="en-US" sz="1800" dirty="0"/>
              <a:t>:  0011,0000,0100,0010 ='</a:t>
            </a:r>
            <a:r>
              <a:rPr lang="en-US" altLang="en-US" sz="1800" dirty="0">
                <a:solidFill>
                  <a:srgbClr val="C00000"/>
                </a:solidFill>
                <a:latin typeface="Arial Unicode MS" charset="0"/>
                <a:ea typeface="Arial Unicode MS" charset="0"/>
                <a:cs typeface="Arial Unicode MS" charset="0"/>
              </a:rPr>
              <a:t>あ</a:t>
            </a:r>
            <a:r>
              <a:rPr lang="en-US" altLang="en-US" sz="1800" dirty="0">
                <a:latin typeface="Arial Unicode MS" charset="0"/>
                <a:ea typeface="Arial Unicode MS" charset="0"/>
                <a:cs typeface="Arial Unicode MS" charset="0"/>
              </a:rPr>
              <a:t>'     </a:t>
            </a:r>
            <a:r>
              <a:rPr lang="en-US" altLang="en-US" sz="1800" dirty="0"/>
              <a:t>0101,1100,0111,0001 ='</a:t>
            </a:r>
            <a:r>
              <a:rPr lang="ja-JP" altLang="en-US" sz="1800" dirty="0">
                <a:solidFill>
                  <a:srgbClr val="C00000"/>
                </a:solidFill>
                <a:latin typeface="Arial Unicode MS" charset="0"/>
                <a:ea typeface="Arial Unicode MS" charset="0"/>
                <a:cs typeface="Arial Unicode MS" charset="0"/>
              </a:rPr>
              <a:t>山</a:t>
            </a:r>
            <a:r>
              <a:rPr lang="en-US" altLang="ja-JP" sz="1800" dirty="0">
                <a:latin typeface="Arial Unicode MS" charset="0"/>
                <a:ea typeface="Arial Unicode MS" charset="0"/>
                <a:cs typeface="Arial Unicode MS" charset="0"/>
              </a:rPr>
              <a:t>'</a:t>
            </a:r>
            <a:endParaRPr lang="en-US" altLang="en-US" sz="1800" dirty="0"/>
          </a:p>
          <a:p>
            <a:pPr lvl="1">
              <a:lnSpc>
                <a:spcPct val="110000"/>
              </a:lnSpc>
            </a:pPr>
            <a:r>
              <a:rPr lang="en-US" altLang="en-US" sz="1800" dirty="0">
                <a:ea typeface="Arial Narrow" charset="0"/>
                <a:cs typeface="Arial Narrow" charset="0"/>
              </a:rPr>
              <a:t>24-bit 3-Character </a:t>
            </a:r>
            <a:r>
              <a:rPr lang="en-US" altLang="en-US" sz="1800" dirty="0">
                <a:solidFill>
                  <a:srgbClr val="C00000"/>
                </a:solidFill>
                <a:ea typeface="Arial Narrow" charset="0"/>
                <a:cs typeface="Arial Narrow" charset="0"/>
              </a:rPr>
              <a:t>String</a:t>
            </a:r>
            <a:r>
              <a:rPr lang="en-US" altLang="en-US" sz="1800" dirty="0">
                <a:ea typeface="Arial Narrow" charset="0"/>
                <a:cs typeface="Arial Narrow" charset="0"/>
              </a:rPr>
              <a:t>: </a:t>
            </a:r>
            <a:r>
              <a:rPr lang="en-US" altLang="en-US" sz="1800" dirty="0"/>
              <a:t>0100,0010,0110,1111,0110,0010 ="</a:t>
            </a:r>
            <a:r>
              <a:rPr lang="en-US" altLang="en-US" sz="1800" dirty="0">
                <a:solidFill>
                  <a:srgbClr val="C00000"/>
                </a:solidFill>
              </a:rPr>
              <a:t>Bob</a:t>
            </a:r>
            <a:r>
              <a:rPr lang="en-US" altLang="en-US" sz="1800" dirty="0"/>
              <a:t>”</a:t>
            </a:r>
          </a:p>
          <a:p>
            <a:pPr lvl="1">
              <a:lnSpc>
                <a:spcPct val="110000"/>
              </a:lnSpc>
            </a:pPr>
            <a:r>
              <a:rPr lang="en-US" altLang="en-US" sz="1800" dirty="0"/>
              <a:t>24-bit </a:t>
            </a:r>
            <a:r>
              <a:rPr lang="en-US" altLang="en-US" sz="1800" dirty="0">
                <a:solidFill>
                  <a:schemeClr val="accent2">
                    <a:lumMod val="75000"/>
                  </a:schemeClr>
                </a:solidFill>
              </a:rPr>
              <a:t>Unsigned</a:t>
            </a:r>
            <a:r>
              <a:rPr lang="en-US" altLang="en-US" sz="1800" dirty="0"/>
              <a:t> (0 to </a:t>
            </a:r>
            <a:r>
              <a:rPr lang="is-IS" altLang="en-US" sz="1800" dirty="0"/>
              <a:t>16,777,216</a:t>
            </a:r>
            <a:r>
              <a:rPr lang="en-US" altLang="en-US" sz="1800" dirty="0"/>
              <a:t>): </a:t>
            </a:r>
            <a:r>
              <a:rPr lang="en-US" altLang="en-US" sz="1800" dirty="0">
                <a:latin typeface="Arial Narrow" charset="0"/>
                <a:ea typeface="Arial Narrow" charset="0"/>
                <a:cs typeface="Arial Narrow" charset="0"/>
              </a:rPr>
              <a:t>0100,0010,0110,1111,0110,0010 =</a:t>
            </a:r>
            <a:r>
              <a:rPr lang="cs-CZ" altLang="en-US" sz="1800" dirty="0">
                <a:latin typeface="Arial Narrow" charset="0"/>
                <a:ea typeface="Arial Narrow" charset="0"/>
                <a:cs typeface="Arial Narrow" charset="0"/>
              </a:rPr>
              <a:t> </a:t>
            </a:r>
            <a:r>
              <a:rPr lang="cs-CZ" altLang="en-US" sz="1800" dirty="0">
                <a:solidFill>
                  <a:schemeClr val="accent2">
                    <a:lumMod val="75000"/>
                  </a:schemeClr>
                </a:solidFill>
                <a:latin typeface="Arial Narrow" charset="0"/>
                <a:ea typeface="Arial Narrow" charset="0"/>
                <a:cs typeface="Arial Narrow" charset="0"/>
              </a:rPr>
              <a:t>4,353,890</a:t>
            </a:r>
            <a:endParaRPr lang="en-US" altLang="en-US" sz="1800" dirty="0">
              <a:solidFill>
                <a:schemeClr val="accent2">
                  <a:lumMod val="75000"/>
                </a:schemeClr>
              </a:solidFill>
              <a:latin typeface="Arial Narrow" charset="0"/>
              <a:ea typeface="Arial Narrow" charset="0"/>
              <a:cs typeface="Arial Narrow" charset="0"/>
            </a:endParaRPr>
          </a:p>
          <a:p>
            <a:pPr lvl="1">
              <a:lnSpc>
                <a:spcPct val="110000"/>
              </a:lnSpc>
            </a:pPr>
            <a:r>
              <a:rPr lang="en-US" altLang="en-US" sz="1800" dirty="0">
                <a:ea typeface="Arial Narrow" charset="0"/>
                <a:cs typeface="Arial Narrow" charset="0"/>
              </a:rPr>
              <a:t>24-bit </a:t>
            </a:r>
            <a:r>
              <a:rPr lang="en-US" altLang="en-US" sz="1800" dirty="0">
                <a:solidFill>
                  <a:srgbClr val="C00000"/>
                </a:solidFill>
                <a:ea typeface="Arial Narrow" charset="0"/>
                <a:cs typeface="Arial Narrow" charset="0"/>
              </a:rPr>
              <a:t>Color</a:t>
            </a:r>
            <a:r>
              <a:rPr lang="en-US" altLang="en-US" sz="1800" dirty="0">
                <a:ea typeface="Arial Narrow" charset="0"/>
                <a:cs typeface="Arial Narrow" charset="0"/>
              </a:rPr>
              <a:t> of one pixel: </a:t>
            </a:r>
            <a:r>
              <a:rPr lang="en-US" altLang="en-US" sz="1800" dirty="0">
                <a:solidFill>
                  <a:srgbClr val="FF0000"/>
                </a:solidFill>
              </a:rPr>
              <a:t>0100,0010</a:t>
            </a:r>
            <a:r>
              <a:rPr lang="en-US" altLang="en-US" sz="1800" dirty="0"/>
              <a:t>,</a:t>
            </a:r>
            <a:r>
              <a:rPr lang="en-US" altLang="en-US" sz="1800" dirty="0">
                <a:solidFill>
                  <a:srgbClr val="00B050"/>
                </a:solidFill>
              </a:rPr>
              <a:t>0110,1111</a:t>
            </a:r>
            <a:r>
              <a:rPr lang="en-US" altLang="en-US" sz="1800" dirty="0"/>
              <a:t>,</a:t>
            </a:r>
            <a:r>
              <a:rPr lang="en-US" altLang="en-US" sz="1800" dirty="0">
                <a:solidFill>
                  <a:schemeClr val="accent2"/>
                </a:solidFill>
              </a:rPr>
              <a:t>0110,0010</a:t>
            </a:r>
            <a:r>
              <a:rPr lang="en-US" altLang="en-US" sz="1800" dirty="0"/>
              <a:t> =</a:t>
            </a:r>
            <a:endParaRPr lang="en-US" altLang="en-US" sz="1400" dirty="0"/>
          </a:p>
          <a:p>
            <a:pPr marL="457200" lvl="1" indent="0">
              <a:lnSpc>
                <a:spcPct val="110000"/>
              </a:lnSpc>
              <a:buNone/>
            </a:pPr>
            <a:r>
              <a:rPr lang="en-US" altLang="en-US" sz="1400" dirty="0">
                <a:ea typeface="Arial Narrow" charset="0"/>
                <a:cs typeface="Arial Narrow" charset="0"/>
              </a:rPr>
              <a:t>				  </a:t>
            </a:r>
            <a:r>
              <a:rPr lang="en-US" altLang="en-US" sz="1400" dirty="0">
                <a:solidFill>
                  <a:srgbClr val="FF0000"/>
                </a:solidFill>
                <a:ea typeface="Arial Narrow" charset="0"/>
                <a:cs typeface="Arial Narrow" charset="0"/>
              </a:rPr>
              <a:t>Red</a:t>
            </a:r>
            <a:r>
              <a:rPr lang="en-US" altLang="en-US" sz="1400" dirty="0">
                <a:ea typeface="Arial Narrow" charset="0"/>
                <a:cs typeface="Arial Narrow" charset="0"/>
              </a:rPr>
              <a:t>	     </a:t>
            </a:r>
            <a:r>
              <a:rPr lang="en-US" altLang="en-US" sz="1400" dirty="0">
                <a:solidFill>
                  <a:srgbClr val="00B050"/>
                </a:solidFill>
                <a:ea typeface="Arial Narrow" charset="0"/>
                <a:cs typeface="Arial Narrow" charset="0"/>
              </a:rPr>
              <a:t>Green  </a:t>
            </a:r>
            <a:r>
              <a:rPr lang="en-US" altLang="en-US" sz="1400" dirty="0">
                <a:ea typeface="Arial Narrow" charset="0"/>
                <a:cs typeface="Arial Narrow" charset="0"/>
              </a:rPr>
              <a:t>            </a:t>
            </a:r>
            <a:r>
              <a:rPr lang="en-US" altLang="en-US" sz="1400" dirty="0">
                <a:solidFill>
                  <a:schemeClr val="accent2"/>
                </a:solidFill>
                <a:ea typeface="Arial Narrow" charset="0"/>
                <a:cs typeface="Arial Narrow" charset="0"/>
              </a:rPr>
              <a:t>Blue</a:t>
            </a:r>
          </a:p>
          <a:p>
            <a:pPr lvl="1">
              <a:lnSpc>
                <a:spcPct val="110000"/>
              </a:lnSpc>
            </a:pPr>
            <a:r>
              <a:rPr lang="en-US" altLang="en-US" sz="1800" dirty="0">
                <a:ea typeface="Arial Narrow" charset="0"/>
                <a:cs typeface="Arial Narrow" charset="0"/>
              </a:rPr>
              <a:t>32-bit </a:t>
            </a:r>
            <a:r>
              <a:rPr lang="en-US" altLang="en-US" sz="1800" dirty="0">
                <a:solidFill>
                  <a:schemeClr val="accent2">
                    <a:lumMod val="75000"/>
                  </a:schemeClr>
                </a:solidFill>
                <a:ea typeface="Arial Narrow" charset="0"/>
                <a:cs typeface="Arial Narrow" charset="0"/>
              </a:rPr>
              <a:t>Decimal (Floating Point) </a:t>
            </a:r>
            <a:br>
              <a:rPr lang="en-US" altLang="en-US" sz="1800" dirty="0">
                <a:ea typeface="Arial Narrow" charset="0"/>
                <a:cs typeface="Arial Narrow" charset="0"/>
              </a:rPr>
            </a:br>
            <a:r>
              <a:rPr lang="fi-FI" altLang="en-US" sz="1600" dirty="0">
                <a:ea typeface="Arial Narrow" charset="0"/>
                <a:cs typeface="Arial Narrow" charset="0"/>
                <a:hlinkClick r:id="rId3"/>
              </a:rPr>
              <a:t>http://www.exploringbinary.com/floating-point-converter/</a:t>
            </a:r>
            <a:endParaRPr lang="en-US" altLang="en-US" sz="1600" dirty="0">
              <a:ea typeface="Arial Narrow" charset="0"/>
              <a:cs typeface="Arial Narrow" charset="0"/>
            </a:endParaRPr>
          </a:p>
          <a:p>
            <a:pPr lvl="1">
              <a:lnSpc>
                <a:spcPct val="110000"/>
              </a:lnSpc>
            </a:pPr>
            <a:r>
              <a:rPr lang="cs-CZ" altLang="en-US" sz="1800" dirty="0">
                <a:ea typeface="Arial Narrow" charset="0"/>
                <a:cs typeface="Arial Narrow" charset="0"/>
              </a:rPr>
              <a:t>0100,0000,0100,1000,1111,0101,1100,0011</a:t>
            </a:r>
            <a:r>
              <a:rPr lang="cs-CZ" altLang="en-US" sz="1800" baseline="-25000" dirty="0">
                <a:ea typeface="Arial Narrow" charset="0"/>
                <a:cs typeface="Arial Narrow" charset="0"/>
              </a:rPr>
              <a:t>2  </a:t>
            </a:r>
            <a:r>
              <a:rPr lang="cs-CZ" altLang="en-US" sz="1800" dirty="0">
                <a:ea typeface="Arial Narrow" charset="0"/>
                <a:cs typeface="Arial Narrow" charset="0"/>
              </a:rPr>
              <a:t>=</a:t>
            </a:r>
            <a:r>
              <a:rPr lang="cs-CZ" altLang="en-US" sz="2000" dirty="0">
                <a:solidFill>
                  <a:schemeClr val="accent2">
                    <a:lumMod val="75000"/>
                  </a:schemeClr>
                </a:solidFill>
                <a:ea typeface="Arial Narrow" charset="0"/>
                <a:cs typeface="Arial Narrow" charset="0"/>
              </a:rPr>
              <a:t>3.14</a:t>
            </a:r>
            <a:r>
              <a:rPr lang="cs-CZ" altLang="en-US" sz="2000" dirty="0">
                <a:ea typeface="Arial Narrow" charset="0"/>
                <a:cs typeface="Arial Narrow" charset="0"/>
              </a:rPr>
              <a:t> </a:t>
            </a:r>
            <a:br>
              <a:rPr lang="fi-FI" altLang="en-US" sz="2000" dirty="0">
                <a:ea typeface="Arial Narrow" charset="0"/>
                <a:cs typeface="Arial Narrow" charset="0"/>
              </a:rPr>
            </a:br>
            <a:endParaRPr lang="en-US" altLang="en-US" sz="1600" dirty="0">
              <a:ea typeface="Arial Narrow" charset="0"/>
              <a:cs typeface="Arial Narrow" charset="0"/>
            </a:endParaRPr>
          </a:p>
        </p:txBody>
      </p:sp>
      <p:sp>
        <p:nvSpPr>
          <p:cNvPr id="4" name="Rectangle 3"/>
          <p:cNvSpPr/>
          <p:nvPr/>
        </p:nvSpPr>
        <p:spPr bwMode="auto">
          <a:xfrm>
            <a:off x="7262949" y="5199016"/>
            <a:ext cx="1201783" cy="313509"/>
          </a:xfrm>
          <a:prstGeom prst="rect">
            <a:avLst/>
          </a:prstGeom>
          <a:solidFill>
            <a:srgbClr val="416E62"/>
          </a:solidFill>
          <a:ln w="28575" cap="flat" cmpd="sng" algn="ctr">
            <a:solidFill>
              <a:srgbClr val="C00000"/>
            </a:solidFill>
            <a:prstDash val="solid"/>
            <a:miter lim="800000"/>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7" name="Right Brace 6"/>
          <p:cNvSpPr/>
          <p:nvPr/>
        </p:nvSpPr>
        <p:spPr bwMode="auto">
          <a:xfrm rot="5400000">
            <a:off x="4134393" y="4996544"/>
            <a:ext cx="130630" cy="1162594"/>
          </a:xfrm>
          <a:prstGeom prst="rightBrace">
            <a:avLst/>
          </a:prstGeom>
          <a:solidFill>
            <a:srgbClr val="FF0000"/>
          </a:solidFill>
          <a:ln w="12700" cap="flat" cmpd="sng" algn="ctr">
            <a:solidFill>
              <a:schemeClr val="tx1"/>
            </a:solidFill>
            <a:prstDash val="solid"/>
            <a:miter lim="800000"/>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11" name="Right Brace 10"/>
          <p:cNvSpPr/>
          <p:nvPr/>
        </p:nvSpPr>
        <p:spPr bwMode="auto">
          <a:xfrm rot="5400000">
            <a:off x="5296964" y="5035708"/>
            <a:ext cx="143692" cy="1071204"/>
          </a:xfrm>
          <a:prstGeom prst="rightBrace">
            <a:avLst/>
          </a:prstGeom>
          <a:solidFill>
            <a:srgbClr val="37D142"/>
          </a:solidFill>
          <a:ln w="12700" cap="flat" cmpd="sng" algn="ctr">
            <a:solidFill>
              <a:schemeClr val="tx1"/>
            </a:solidFill>
            <a:prstDash val="solid"/>
            <a:miter lim="800000"/>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12" name="Right Brace 11"/>
          <p:cNvSpPr/>
          <p:nvPr/>
        </p:nvSpPr>
        <p:spPr bwMode="auto">
          <a:xfrm rot="5400000">
            <a:off x="6387712" y="5055301"/>
            <a:ext cx="143694" cy="1032015"/>
          </a:xfrm>
          <a:prstGeom prst="rightBrace">
            <a:avLst/>
          </a:prstGeom>
          <a:solidFill>
            <a:schemeClr val="accent2"/>
          </a:solidFill>
          <a:ln w="12700" cap="flat" cmpd="sng" algn="ctr">
            <a:solidFill>
              <a:schemeClr val="tx1"/>
            </a:solidFill>
            <a:prstDash val="solid"/>
            <a:miter lim="800000"/>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2" name="Footer Placeholder 1"/>
          <p:cNvSpPr>
            <a:spLocks noGrp="1"/>
          </p:cNvSpPr>
          <p:nvPr>
            <p:ph type="ftr" sz="quarter" idx="10"/>
          </p:nvPr>
        </p:nvSpPr>
        <p:spPr/>
        <p:txBody>
          <a:bodyPr/>
          <a:lstStyle/>
          <a:p>
            <a:r>
              <a:rPr lang="en-US" altLang="en-US"/>
              <a:t>Copyright © 2018  R.M. Laurie</a:t>
            </a:r>
          </a:p>
        </p:txBody>
      </p:sp>
    </p:spTree>
    <p:extLst>
      <p:ext uri="{BB962C8B-B14F-4D97-AF65-F5344CB8AC3E}">
        <p14:creationId xmlns:p14="http://schemas.microsoft.com/office/powerpoint/2010/main" val="662538450"/>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Footer Placeholder 3"/>
          <p:cNvSpPr>
            <a:spLocks noGrp="1"/>
          </p:cNvSpPr>
          <p:nvPr>
            <p:ph type="ftr" sz="quarter" idx="10"/>
          </p:nvPr>
        </p:nvSpPr>
        <p:spPr/>
        <p:txBody>
          <a:bodyPr/>
          <a:lstStyle/>
          <a:p>
            <a:r>
              <a:rPr lang="en-US" altLang="en-US"/>
              <a:t>Copyright © 2018  R.M. Laurie</a:t>
            </a:r>
          </a:p>
        </p:txBody>
      </p:sp>
      <p:sp>
        <p:nvSpPr>
          <p:cNvPr id="36" name="Slide Number Placeholder 4"/>
          <p:cNvSpPr>
            <a:spLocks noGrp="1"/>
          </p:cNvSpPr>
          <p:nvPr>
            <p:ph type="sldNum" sz="quarter" idx="11"/>
          </p:nvPr>
        </p:nvSpPr>
        <p:spPr/>
        <p:txBody>
          <a:bodyPr/>
          <a:lstStyle/>
          <a:p>
            <a:fld id="{2A9E1097-C788-0443-8578-94412F1BAC41}" type="slidenum">
              <a:rPr lang="en-US" altLang="en-US"/>
              <a:pPr/>
              <a:t>10</a:t>
            </a:fld>
            <a:endParaRPr lang="en-US" altLang="en-US"/>
          </a:p>
        </p:txBody>
      </p:sp>
      <p:sp>
        <p:nvSpPr>
          <p:cNvPr id="401410" name="Rectangle 2"/>
          <p:cNvSpPr>
            <a:spLocks noGrp="1" noChangeArrowheads="1"/>
          </p:cNvSpPr>
          <p:nvPr>
            <p:ph type="title"/>
          </p:nvPr>
        </p:nvSpPr>
        <p:spPr>
          <a:xfrm>
            <a:off x="314325" y="57150"/>
            <a:ext cx="8405813" cy="914400"/>
          </a:xfrm>
          <a:noFill/>
          <a:ln/>
        </p:spPr>
        <p:txBody>
          <a:bodyPr/>
          <a:lstStyle/>
          <a:p>
            <a:r>
              <a:rPr lang="en-US" altLang="en-US" dirty="0"/>
              <a:t>Conceptual Design to Physical DBMS</a:t>
            </a:r>
          </a:p>
        </p:txBody>
      </p:sp>
      <p:sp>
        <p:nvSpPr>
          <p:cNvPr id="401413" name="Rectangle 5"/>
          <p:cNvSpPr>
            <a:spLocks noChangeArrowheads="1"/>
          </p:cNvSpPr>
          <p:nvPr/>
        </p:nvSpPr>
        <p:spPr bwMode="auto">
          <a:xfrm>
            <a:off x="7317789" y="2108936"/>
            <a:ext cx="1308143" cy="528085"/>
          </a:xfrm>
          <a:prstGeom prst="rect">
            <a:avLst/>
          </a:prstGeom>
          <a:solidFill>
            <a:srgbClr val="CCECFF"/>
          </a:solidFill>
          <a:ln w="57150">
            <a:solidFill>
              <a:srgbClr val="003399"/>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b="1"/>
              <a:t>COURSE</a:t>
            </a:r>
          </a:p>
        </p:txBody>
      </p:sp>
      <p:sp>
        <p:nvSpPr>
          <p:cNvPr id="401414" name="AutoShape 6"/>
          <p:cNvSpPr>
            <a:spLocks noChangeArrowheads="1"/>
          </p:cNvSpPr>
          <p:nvPr/>
        </p:nvSpPr>
        <p:spPr bwMode="auto">
          <a:xfrm>
            <a:off x="6158753" y="2038276"/>
            <a:ext cx="912365" cy="674066"/>
          </a:xfrm>
          <a:prstGeom prst="flowChartDecision">
            <a:avLst/>
          </a:prstGeom>
          <a:solidFill>
            <a:schemeClr val="bg1"/>
          </a:solidFill>
          <a:ln w="57150">
            <a:solidFill>
              <a:srgbClr val="990000"/>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b="1"/>
              <a:t>has</a:t>
            </a:r>
          </a:p>
        </p:txBody>
      </p:sp>
      <p:cxnSp>
        <p:nvCxnSpPr>
          <p:cNvPr id="401415" name="AutoShape 7"/>
          <p:cNvCxnSpPr>
            <a:cxnSpLocks noChangeShapeType="1"/>
            <a:stCxn id="401421" idx="3"/>
            <a:endCxn id="401414" idx="1"/>
          </p:cNvCxnSpPr>
          <p:nvPr/>
        </p:nvCxnSpPr>
        <p:spPr bwMode="auto">
          <a:xfrm flipV="1">
            <a:off x="5829300" y="2375309"/>
            <a:ext cx="329453" cy="6724"/>
          </a:xfrm>
          <a:prstGeom prst="bentConnector3">
            <a:avLst>
              <a:gd name="adj1" fmla="val 50000"/>
            </a:avLst>
          </a:prstGeom>
          <a:noFill/>
          <a:ln w="57150">
            <a:solidFill>
              <a:srgbClr val="9900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01416" name="AutoShape 8"/>
          <p:cNvCxnSpPr>
            <a:cxnSpLocks noChangeShapeType="1"/>
            <a:stCxn id="401414" idx="3"/>
            <a:endCxn id="401413" idx="1"/>
          </p:cNvCxnSpPr>
          <p:nvPr/>
        </p:nvCxnSpPr>
        <p:spPr bwMode="auto">
          <a:xfrm flipV="1">
            <a:off x="7071118" y="2372979"/>
            <a:ext cx="246671" cy="2330"/>
          </a:xfrm>
          <a:prstGeom prst="bentConnector3">
            <a:avLst>
              <a:gd name="adj1" fmla="val 50000"/>
            </a:avLst>
          </a:prstGeom>
          <a:noFill/>
          <a:ln w="57150">
            <a:solidFill>
              <a:srgbClr val="9900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401420" name="Rectangle 12"/>
          <p:cNvSpPr>
            <a:spLocks noChangeArrowheads="1"/>
          </p:cNvSpPr>
          <p:nvPr/>
        </p:nvSpPr>
        <p:spPr bwMode="auto">
          <a:xfrm>
            <a:off x="368299" y="2015444"/>
            <a:ext cx="1313639" cy="717958"/>
          </a:xfrm>
          <a:prstGeom prst="rect">
            <a:avLst/>
          </a:prstGeom>
          <a:solidFill>
            <a:srgbClr val="CCECFF"/>
          </a:solidFill>
          <a:ln w="57150">
            <a:solidFill>
              <a:srgbClr val="003399"/>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b="1" dirty="0"/>
              <a:t>STUDENT</a:t>
            </a:r>
          </a:p>
        </p:txBody>
      </p:sp>
      <p:sp>
        <p:nvSpPr>
          <p:cNvPr id="401421" name="Rectangle 13"/>
          <p:cNvSpPr>
            <a:spLocks noChangeArrowheads="1"/>
          </p:cNvSpPr>
          <p:nvPr/>
        </p:nvSpPr>
        <p:spPr bwMode="auto">
          <a:xfrm>
            <a:off x="4515661" y="2038276"/>
            <a:ext cx="1313639" cy="687514"/>
          </a:xfrm>
          <a:prstGeom prst="rect">
            <a:avLst/>
          </a:prstGeom>
          <a:solidFill>
            <a:srgbClr val="CCECFF"/>
          </a:solidFill>
          <a:ln w="57150">
            <a:solidFill>
              <a:srgbClr val="003399"/>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b="1"/>
              <a:t>CLASS</a:t>
            </a:r>
          </a:p>
        </p:txBody>
      </p:sp>
      <p:sp>
        <p:nvSpPr>
          <p:cNvPr id="401422" name="AutoShape 14"/>
          <p:cNvSpPr>
            <a:spLocks noChangeArrowheads="1"/>
          </p:cNvSpPr>
          <p:nvPr/>
        </p:nvSpPr>
        <p:spPr bwMode="auto">
          <a:xfrm>
            <a:off x="2330608" y="2020518"/>
            <a:ext cx="1595055" cy="707810"/>
          </a:xfrm>
          <a:prstGeom prst="flowChartDecision">
            <a:avLst/>
          </a:prstGeom>
          <a:solidFill>
            <a:schemeClr val="bg1"/>
          </a:solidFill>
          <a:ln w="57150">
            <a:solidFill>
              <a:srgbClr val="990000"/>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800" b="1"/>
              <a:t>ENROLL</a:t>
            </a:r>
          </a:p>
        </p:txBody>
      </p:sp>
      <p:cxnSp>
        <p:nvCxnSpPr>
          <p:cNvPr id="401423" name="AutoShape 15"/>
          <p:cNvCxnSpPr>
            <a:cxnSpLocks noChangeShapeType="1"/>
            <a:stCxn id="401420" idx="3"/>
            <a:endCxn id="401422" idx="1"/>
          </p:cNvCxnSpPr>
          <p:nvPr/>
        </p:nvCxnSpPr>
        <p:spPr bwMode="auto">
          <a:xfrm>
            <a:off x="1701496" y="2374422"/>
            <a:ext cx="609555" cy="0"/>
          </a:xfrm>
          <a:prstGeom prst="straightConnector1">
            <a:avLst/>
          </a:prstGeom>
          <a:noFill/>
          <a:ln w="57150">
            <a:solidFill>
              <a:srgbClr val="9900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01424" name="AutoShape 16"/>
          <p:cNvCxnSpPr>
            <a:cxnSpLocks noChangeShapeType="1"/>
            <a:stCxn id="401422" idx="3"/>
            <a:endCxn id="401421" idx="1"/>
          </p:cNvCxnSpPr>
          <p:nvPr/>
        </p:nvCxnSpPr>
        <p:spPr bwMode="auto">
          <a:xfrm>
            <a:off x="3945222" y="2374422"/>
            <a:ext cx="550881" cy="7611"/>
          </a:xfrm>
          <a:prstGeom prst="bentConnector3">
            <a:avLst>
              <a:gd name="adj1" fmla="val 49903"/>
            </a:avLst>
          </a:prstGeom>
          <a:noFill/>
          <a:ln w="57150">
            <a:solidFill>
              <a:srgbClr val="9900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401425" name="Rectangle 17"/>
          <p:cNvSpPr>
            <a:spLocks noChangeArrowheads="1"/>
          </p:cNvSpPr>
          <p:nvPr/>
        </p:nvSpPr>
        <p:spPr bwMode="auto">
          <a:xfrm>
            <a:off x="2307791" y="1978658"/>
            <a:ext cx="1626566" cy="791529"/>
          </a:xfrm>
          <a:prstGeom prst="rect">
            <a:avLst/>
          </a:prstGeom>
          <a:noFill/>
          <a:ln w="57150">
            <a:solidFill>
              <a:srgbClr val="003399"/>
            </a:solidFill>
            <a:miter lim="800000"/>
            <a:headEnd type="none" w="sm" len="sm"/>
            <a:tailEnd type="none" w="sm" len="sm"/>
          </a:ln>
          <a:effectLst/>
          <a:extLst>
            <a:ext uri="{909E8E84-426E-40DD-AFC4-6F175D3DCCD1}">
              <a14:hiddenFill xmlns:a14="http://schemas.microsoft.com/office/drawing/2010/main">
                <a:solidFill>
                  <a:srgbClr val="CCEC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altLang="en-US" b="1"/>
          </a:p>
        </p:txBody>
      </p:sp>
      <p:sp>
        <p:nvSpPr>
          <p:cNvPr id="401427" name="Text Box 19"/>
          <p:cNvSpPr txBox="1">
            <a:spLocks noChangeArrowheads="1"/>
          </p:cNvSpPr>
          <p:nvPr/>
        </p:nvSpPr>
        <p:spPr bwMode="auto">
          <a:xfrm>
            <a:off x="2098086" y="1587967"/>
            <a:ext cx="330549" cy="338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1600" b="1"/>
              <a:t>M</a:t>
            </a:r>
          </a:p>
        </p:txBody>
      </p:sp>
      <p:sp>
        <p:nvSpPr>
          <p:cNvPr id="401428" name="Text Box 20"/>
          <p:cNvSpPr txBox="1">
            <a:spLocks noChangeArrowheads="1"/>
          </p:cNvSpPr>
          <p:nvPr/>
        </p:nvSpPr>
        <p:spPr bwMode="auto">
          <a:xfrm>
            <a:off x="4340588" y="1631858"/>
            <a:ext cx="276995" cy="338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1600" b="1"/>
              <a:t>1</a:t>
            </a:r>
          </a:p>
        </p:txBody>
      </p:sp>
      <p:sp>
        <p:nvSpPr>
          <p:cNvPr id="401429" name="Text Box 21"/>
          <p:cNvSpPr txBox="1">
            <a:spLocks noChangeArrowheads="1"/>
          </p:cNvSpPr>
          <p:nvPr/>
        </p:nvSpPr>
        <p:spPr bwMode="auto">
          <a:xfrm>
            <a:off x="1593519" y="1594564"/>
            <a:ext cx="276995" cy="338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1600" b="1"/>
              <a:t>1</a:t>
            </a:r>
          </a:p>
        </p:txBody>
      </p:sp>
      <p:sp>
        <p:nvSpPr>
          <p:cNvPr id="401430" name="Text Box 22"/>
          <p:cNvSpPr txBox="1">
            <a:spLocks noChangeArrowheads="1"/>
          </p:cNvSpPr>
          <p:nvPr/>
        </p:nvSpPr>
        <p:spPr bwMode="auto">
          <a:xfrm>
            <a:off x="3880029" y="1622216"/>
            <a:ext cx="330549" cy="338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1600" b="1"/>
              <a:t>M</a:t>
            </a:r>
          </a:p>
        </p:txBody>
      </p:sp>
      <p:grpSp>
        <p:nvGrpSpPr>
          <p:cNvPr id="401432" name="Group 24"/>
          <p:cNvGrpSpPr>
            <a:grpSpLocks/>
          </p:cNvGrpSpPr>
          <p:nvPr/>
        </p:nvGrpSpPr>
        <p:grpSpPr bwMode="auto">
          <a:xfrm>
            <a:off x="4358111" y="1679297"/>
            <a:ext cx="1378832" cy="308240"/>
            <a:chOff x="1524" y="1559"/>
            <a:chExt cx="1269" cy="243"/>
          </a:xfrm>
        </p:grpSpPr>
        <p:sp>
          <p:nvSpPr>
            <p:cNvPr id="401433" name="Oval 25"/>
            <p:cNvSpPr>
              <a:spLocks noChangeArrowheads="1"/>
            </p:cNvSpPr>
            <p:nvPr/>
          </p:nvSpPr>
          <p:spPr bwMode="auto">
            <a:xfrm>
              <a:off x="1524" y="1559"/>
              <a:ext cx="239" cy="215"/>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00"/>
            </a:p>
          </p:txBody>
        </p:sp>
        <p:sp>
          <p:nvSpPr>
            <p:cNvPr id="401434" name="Text Box 26"/>
            <p:cNvSpPr txBox="1">
              <a:spLocks noChangeArrowheads="1"/>
            </p:cNvSpPr>
            <p:nvPr/>
          </p:nvSpPr>
          <p:spPr bwMode="auto">
            <a:xfrm>
              <a:off x="1740" y="1559"/>
              <a:ext cx="1053"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Bef>
                  <a:spcPct val="60000"/>
                </a:spcBef>
                <a:buClr>
                  <a:srgbClr val="00FF00"/>
                </a:buClr>
                <a:buSzPct val="80000"/>
                <a:buFont typeface="Wingdings" charset="2"/>
                <a:buNone/>
              </a:pPr>
              <a:r>
                <a:rPr lang="en-US" altLang="en-US" sz="1400" b="1">
                  <a:solidFill>
                    <a:srgbClr val="FF5050"/>
                  </a:solidFill>
                </a:rPr>
                <a:t>Primary Key</a:t>
              </a:r>
            </a:p>
          </p:txBody>
        </p:sp>
      </p:grpSp>
      <p:sp>
        <p:nvSpPr>
          <p:cNvPr id="401435" name="Oval 27"/>
          <p:cNvSpPr>
            <a:spLocks noChangeArrowheads="1"/>
          </p:cNvSpPr>
          <p:nvPr/>
        </p:nvSpPr>
        <p:spPr bwMode="auto">
          <a:xfrm>
            <a:off x="3911269" y="1665344"/>
            <a:ext cx="258599" cy="286676"/>
          </a:xfrm>
          <a:prstGeom prst="ellipse">
            <a:avLst/>
          </a:prstGeom>
          <a:noFill/>
          <a:ln w="381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00"/>
          </a:p>
        </p:txBody>
      </p:sp>
      <p:sp>
        <p:nvSpPr>
          <p:cNvPr id="401436" name="Text Box 28"/>
          <p:cNvSpPr txBox="1">
            <a:spLocks noChangeArrowheads="1"/>
          </p:cNvSpPr>
          <p:nvPr/>
        </p:nvSpPr>
        <p:spPr bwMode="auto">
          <a:xfrm>
            <a:off x="3219406" y="1338077"/>
            <a:ext cx="113088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Bef>
                <a:spcPct val="60000"/>
              </a:spcBef>
              <a:buClr>
                <a:srgbClr val="00FF00"/>
              </a:buClr>
              <a:buSzPct val="80000"/>
              <a:buFont typeface="Wingdings" charset="2"/>
              <a:buNone/>
            </a:pPr>
            <a:r>
              <a:rPr lang="en-US" altLang="en-US" sz="1400" b="1">
                <a:solidFill>
                  <a:srgbClr val="0000FF"/>
                </a:solidFill>
              </a:rPr>
              <a:t>Foreign Key</a:t>
            </a:r>
          </a:p>
        </p:txBody>
      </p:sp>
      <p:sp>
        <p:nvSpPr>
          <p:cNvPr id="401437" name="Oval 29"/>
          <p:cNvSpPr>
            <a:spLocks noChangeArrowheads="1"/>
          </p:cNvSpPr>
          <p:nvPr/>
        </p:nvSpPr>
        <p:spPr bwMode="auto">
          <a:xfrm>
            <a:off x="2111125" y="1598115"/>
            <a:ext cx="258599" cy="286676"/>
          </a:xfrm>
          <a:prstGeom prst="ellipse">
            <a:avLst/>
          </a:prstGeom>
          <a:noFill/>
          <a:ln w="381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00"/>
          </a:p>
        </p:txBody>
      </p:sp>
      <p:sp>
        <p:nvSpPr>
          <p:cNvPr id="401438" name="Text Box 30"/>
          <p:cNvSpPr txBox="1">
            <a:spLocks noChangeArrowheads="1"/>
          </p:cNvSpPr>
          <p:nvPr/>
        </p:nvSpPr>
        <p:spPr bwMode="auto">
          <a:xfrm>
            <a:off x="2006816" y="1315244"/>
            <a:ext cx="113088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Bef>
                <a:spcPct val="60000"/>
              </a:spcBef>
              <a:buClr>
                <a:srgbClr val="00FF00"/>
              </a:buClr>
              <a:buSzPct val="80000"/>
              <a:buFont typeface="Wingdings" charset="2"/>
              <a:buNone/>
            </a:pPr>
            <a:r>
              <a:rPr lang="en-US" altLang="en-US" sz="1400" b="1">
                <a:solidFill>
                  <a:srgbClr val="0000FF"/>
                </a:solidFill>
              </a:rPr>
              <a:t>Foreign Key</a:t>
            </a:r>
          </a:p>
        </p:txBody>
      </p:sp>
      <p:sp>
        <p:nvSpPr>
          <p:cNvPr id="401439" name="Oval 31"/>
          <p:cNvSpPr>
            <a:spLocks noChangeArrowheads="1"/>
          </p:cNvSpPr>
          <p:nvPr/>
        </p:nvSpPr>
        <p:spPr bwMode="auto">
          <a:xfrm>
            <a:off x="1596101" y="1626021"/>
            <a:ext cx="259685" cy="272723"/>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00"/>
          </a:p>
        </p:txBody>
      </p:sp>
      <p:sp>
        <p:nvSpPr>
          <p:cNvPr id="401440" name="Text Box 32"/>
          <p:cNvSpPr txBox="1">
            <a:spLocks noChangeArrowheads="1"/>
          </p:cNvSpPr>
          <p:nvPr/>
        </p:nvSpPr>
        <p:spPr bwMode="auto">
          <a:xfrm>
            <a:off x="365025" y="1596846"/>
            <a:ext cx="1144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Bef>
                <a:spcPct val="60000"/>
              </a:spcBef>
              <a:buClr>
                <a:srgbClr val="00FF00"/>
              </a:buClr>
              <a:buSzPct val="80000"/>
              <a:buFont typeface="Wingdings" charset="2"/>
              <a:buNone/>
            </a:pPr>
            <a:r>
              <a:rPr lang="en-US" altLang="en-US" sz="1400" b="1">
                <a:solidFill>
                  <a:srgbClr val="FF5050"/>
                </a:solidFill>
              </a:rPr>
              <a:t>Primary Key</a:t>
            </a:r>
          </a:p>
        </p:txBody>
      </p:sp>
      <p:pic>
        <p:nvPicPr>
          <p:cNvPr id="2" name="Picture 1"/>
          <p:cNvPicPr>
            <a:picLocks noChangeAspect="1"/>
          </p:cNvPicPr>
          <p:nvPr/>
        </p:nvPicPr>
        <p:blipFill>
          <a:blip r:embed="rId3"/>
          <a:stretch>
            <a:fillRect/>
          </a:stretch>
        </p:blipFill>
        <p:spPr>
          <a:xfrm>
            <a:off x="572316" y="3120843"/>
            <a:ext cx="7571590" cy="3282180"/>
          </a:xfrm>
          <a:prstGeom prst="rect">
            <a:avLst/>
          </a:prstGeom>
        </p:spPr>
      </p:pic>
      <p:sp>
        <p:nvSpPr>
          <p:cNvPr id="31" name="Rectangle 30"/>
          <p:cNvSpPr/>
          <p:nvPr/>
        </p:nvSpPr>
        <p:spPr>
          <a:xfrm>
            <a:off x="5905005" y="2610006"/>
            <a:ext cx="356188" cy="338554"/>
          </a:xfrm>
          <a:prstGeom prst="rect">
            <a:avLst/>
          </a:prstGeom>
        </p:spPr>
        <p:txBody>
          <a:bodyPr wrap="none">
            <a:spAutoFit/>
          </a:bodyPr>
          <a:lstStyle/>
          <a:p>
            <a:r>
              <a:rPr lang="en-US" altLang="en-US" sz="1600" b="1" dirty="0"/>
              <a:t>M</a:t>
            </a:r>
          </a:p>
        </p:txBody>
      </p:sp>
      <p:sp>
        <p:nvSpPr>
          <p:cNvPr id="69" name="Text Box 20"/>
          <p:cNvSpPr txBox="1">
            <a:spLocks noChangeArrowheads="1"/>
          </p:cNvSpPr>
          <p:nvPr/>
        </p:nvSpPr>
        <p:spPr bwMode="auto">
          <a:xfrm>
            <a:off x="6932620" y="2590038"/>
            <a:ext cx="276995" cy="338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1600" b="1"/>
              <a:t>1</a:t>
            </a:r>
          </a:p>
        </p:txBody>
      </p:sp>
      <p:grpSp>
        <p:nvGrpSpPr>
          <p:cNvPr id="70" name="Group 24"/>
          <p:cNvGrpSpPr>
            <a:grpSpLocks/>
          </p:cNvGrpSpPr>
          <p:nvPr/>
        </p:nvGrpSpPr>
        <p:grpSpPr bwMode="auto">
          <a:xfrm>
            <a:off x="6950143" y="2637477"/>
            <a:ext cx="1378832" cy="308240"/>
            <a:chOff x="1524" y="1559"/>
            <a:chExt cx="1269" cy="243"/>
          </a:xfrm>
        </p:grpSpPr>
        <p:sp>
          <p:nvSpPr>
            <p:cNvPr id="71" name="Oval 25"/>
            <p:cNvSpPr>
              <a:spLocks noChangeArrowheads="1"/>
            </p:cNvSpPr>
            <p:nvPr/>
          </p:nvSpPr>
          <p:spPr bwMode="auto">
            <a:xfrm>
              <a:off x="1524" y="1559"/>
              <a:ext cx="239" cy="215"/>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00"/>
            </a:p>
          </p:txBody>
        </p:sp>
        <p:sp>
          <p:nvSpPr>
            <p:cNvPr id="72" name="Text Box 26"/>
            <p:cNvSpPr txBox="1">
              <a:spLocks noChangeArrowheads="1"/>
            </p:cNvSpPr>
            <p:nvPr/>
          </p:nvSpPr>
          <p:spPr bwMode="auto">
            <a:xfrm>
              <a:off x="1740" y="1559"/>
              <a:ext cx="1053"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Bef>
                  <a:spcPct val="60000"/>
                </a:spcBef>
                <a:buClr>
                  <a:srgbClr val="00FF00"/>
                </a:buClr>
                <a:buSzPct val="80000"/>
                <a:buFont typeface="Wingdings" charset="2"/>
                <a:buNone/>
              </a:pPr>
              <a:r>
                <a:rPr lang="en-US" altLang="en-US" sz="1400" b="1">
                  <a:solidFill>
                    <a:srgbClr val="FF5050"/>
                  </a:solidFill>
                </a:rPr>
                <a:t>Primary Key</a:t>
              </a:r>
            </a:p>
          </p:txBody>
        </p:sp>
      </p:grpSp>
      <p:sp>
        <p:nvSpPr>
          <p:cNvPr id="73" name="Text Box 28"/>
          <p:cNvSpPr txBox="1">
            <a:spLocks noChangeArrowheads="1"/>
          </p:cNvSpPr>
          <p:nvPr/>
        </p:nvSpPr>
        <p:spPr bwMode="auto">
          <a:xfrm>
            <a:off x="4864401" y="2753973"/>
            <a:ext cx="113088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Bef>
                <a:spcPct val="60000"/>
              </a:spcBef>
              <a:buClr>
                <a:srgbClr val="00FF00"/>
              </a:buClr>
              <a:buSzPct val="80000"/>
              <a:buFont typeface="Wingdings" charset="2"/>
              <a:buNone/>
            </a:pPr>
            <a:r>
              <a:rPr lang="en-US" altLang="en-US" sz="1400" b="1">
                <a:solidFill>
                  <a:srgbClr val="0000FF"/>
                </a:solidFill>
              </a:rPr>
              <a:t>Foreign Key</a:t>
            </a:r>
          </a:p>
        </p:txBody>
      </p:sp>
      <p:sp>
        <p:nvSpPr>
          <p:cNvPr id="74" name="Oval 27"/>
          <p:cNvSpPr>
            <a:spLocks noChangeArrowheads="1"/>
          </p:cNvSpPr>
          <p:nvPr/>
        </p:nvSpPr>
        <p:spPr bwMode="auto">
          <a:xfrm>
            <a:off x="5972594" y="2637021"/>
            <a:ext cx="258599" cy="286676"/>
          </a:xfrm>
          <a:prstGeom prst="ellipse">
            <a:avLst/>
          </a:prstGeom>
          <a:noFill/>
          <a:ln w="381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00"/>
          </a:p>
        </p:txBody>
      </p:sp>
      <p:sp>
        <p:nvSpPr>
          <p:cNvPr id="75" name="Line 42"/>
          <p:cNvSpPr>
            <a:spLocks noChangeShapeType="1"/>
          </p:cNvSpPr>
          <p:nvPr/>
        </p:nvSpPr>
        <p:spPr bwMode="auto">
          <a:xfrm flipH="1">
            <a:off x="365025" y="3147050"/>
            <a:ext cx="8191500" cy="0"/>
          </a:xfrm>
          <a:prstGeom prst="line">
            <a:avLst/>
          </a:prstGeom>
          <a:noFill/>
          <a:ln w="57150">
            <a:solidFill>
              <a:srgbClr val="CC9900"/>
            </a:solidFill>
            <a:prstDash val="sysDot"/>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Tree>
    <p:extLst>
      <p:ext uri="{BB962C8B-B14F-4D97-AF65-F5344CB8AC3E}">
        <p14:creationId xmlns:p14="http://schemas.microsoft.com/office/powerpoint/2010/main" val="138684870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75"/>
                                        </p:tgtEl>
                                        <p:attrNameLst>
                                          <p:attrName>style.visibility</p:attrName>
                                        </p:attrNameLst>
                                      </p:cBhvr>
                                      <p:to>
                                        <p:strVal val="visible"/>
                                      </p:to>
                                    </p:set>
                                    <p:anim calcmode="lin" valueType="num">
                                      <p:cBhvr>
                                        <p:cTn id="7" dur="500" fill="hold"/>
                                        <p:tgtEl>
                                          <p:spTgt spid="75"/>
                                        </p:tgtEl>
                                        <p:attrNameLst>
                                          <p:attrName>ppt_w</p:attrName>
                                        </p:attrNameLst>
                                      </p:cBhvr>
                                      <p:tavLst>
                                        <p:tav tm="0">
                                          <p:val>
                                            <p:fltVal val="0"/>
                                          </p:val>
                                        </p:tav>
                                        <p:tav tm="100000">
                                          <p:val>
                                            <p:strVal val="#ppt_w"/>
                                          </p:val>
                                        </p:tav>
                                      </p:tavLst>
                                    </p:anim>
                                    <p:anim calcmode="lin" valueType="num">
                                      <p:cBhvr>
                                        <p:cTn id="8" dur="500" fill="hold"/>
                                        <p:tgtEl>
                                          <p:spTgt spid="7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AA1CD-ABA0-8741-85D3-9F37A1C7E9FE}"/>
              </a:ext>
            </a:extLst>
          </p:cNvPr>
          <p:cNvSpPr>
            <a:spLocks noGrp="1"/>
          </p:cNvSpPr>
          <p:nvPr>
            <p:ph type="title"/>
          </p:nvPr>
        </p:nvSpPr>
        <p:spPr/>
        <p:txBody>
          <a:bodyPr/>
          <a:lstStyle/>
          <a:p>
            <a:r>
              <a:rPr lang="en-US" dirty="0" err="1"/>
              <a:t>Asgn</a:t>
            </a:r>
            <a:r>
              <a:rPr lang="en-US" dirty="0"/>
              <a:t> 2: ERD Chen Style  </a:t>
            </a:r>
          </a:p>
        </p:txBody>
      </p:sp>
      <p:sp>
        <p:nvSpPr>
          <p:cNvPr id="4" name="Footer Placeholder 3">
            <a:extLst>
              <a:ext uri="{FF2B5EF4-FFF2-40B4-BE49-F238E27FC236}">
                <a16:creationId xmlns:a16="http://schemas.microsoft.com/office/drawing/2014/main" id="{6E063DFB-78ED-EA4F-985F-3FF0D31BE358}"/>
              </a:ext>
            </a:extLst>
          </p:cNvPr>
          <p:cNvSpPr>
            <a:spLocks noGrp="1"/>
          </p:cNvSpPr>
          <p:nvPr>
            <p:ph type="ftr" sz="quarter" idx="10"/>
          </p:nvPr>
        </p:nvSpPr>
        <p:spPr/>
        <p:txBody>
          <a:bodyPr/>
          <a:lstStyle/>
          <a:p>
            <a:r>
              <a:rPr lang="en-US" altLang="en-US"/>
              <a:t>Copyright © 2018  R.M. Laurie</a:t>
            </a:r>
          </a:p>
        </p:txBody>
      </p:sp>
      <p:sp>
        <p:nvSpPr>
          <p:cNvPr id="5" name="Slide Number Placeholder 4">
            <a:extLst>
              <a:ext uri="{FF2B5EF4-FFF2-40B4-BE49-F238E27FC236}">
                <a16:creationId xmlns:a16="http://schemas.microsoft.com/office/drawing/2014/main" id="{58341AE1-9A6C-3449-BB08-85273B882091}"/>
              </a:ext>
            </a:extLst>
          </p:cNvPr>
          <p:cNvSpPr>
            <a:spLocks noGrp="1"/>
          </p:cNvSpPr>
          <p:nvPr>
            <p:ph type="sldNum" sz="quarter" idx="11"/>
          </p:nvPr>
        </p:nvSpPr>
        <p:spPr/>
        <p:txBody>
          <a:bodyPr/>
          <a:lstStyle/>
          <a:p>
            <a:fld id="{73F93C4B-C223-9949-A828-DD3D95DB64DB}" type="slidenum">
              <a:rPr lang="en-US" altLang="en-US" smtClean="0"/>
              <a:pPr/>
              <a:t>11</a:t>
            </a:fld>
            <a:endParaRPr lang="en-US" altLang="en-US"/>
          </a:p>
        </p:txBody>
      </p:sp>
      <p:grpSp>
        <p:nvGrpSpPr>
          <p:cNvPr id="132" name="Group 131">
            <a:extLst>
              <a:ext uri="{FF2B5EF4-FFF2-40B4-BE49-F238E27FC236}">
                <a16:creationId xmlns:a16="http://schemas.microsoft.com/office/drawing/2014/main" id="{63DE5E6F-17DF-5F4E-8AF9-5E00FD9C34A1}"/>
              </a:ext>
            </a:extLst>
          </p:cNvPr>
          <p:cNvGrpSpPr/>
          <p:nvPr/>
        </p:nvGrpSpPr>
        <p:grpSpPr>
          <a:xfrm>
            <a:off x="491621" y="1301462"/>
            <a:ext cx="6633960" cy="2291194"/>
            <a:chOff x="845573" y="1271966"/>
            <a:chExt cx="6633960" cy="2291194"/>
          </a:xfrm>
        </p:grpSpPr>
        <p:sp>
          <p:nvSpPr>
            <p:cNvPr id="20" name="Rectangle 5">
              <a:extLst>
                <a:ext uri="{FF2B5EF4-FFF2-40B4-BE49-F238E27FC236}">
                  <a16:creationId xmlns:a16="http://schemas.microsoft.com/office/drawing/2014/main" id="{125FBAD1-BCC6-D74A-9AD7-C0CF5436AA89}"/>
                </a:ext>
              </a:extLst>
            </p:cNvPr>
            <p:cNvSpPr>
              <a:spLocks noChangeArrowheads="1"/>
            </p:cNvSpPr>
            <p:nvPr/>
          </p:nvSpPr>
          <p:spPr bwMode="auto">
            <a:xfrm>
              <a:off x="845573" y="2194479"/>
              <a:ext cx="1258529" cy="475161"/>
            </a:xfrm>
            <a:prstGeom prst="rect">
              <a:avLst/>
            </a:prstGeom>
            <a:solidFill>
              <a:srgbClr val="CCECFF"/>
            </a:solidFill>
            <a:ln w="57150">
              <a:solidFill>
                <a:srgbClr val="003399"/>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t>CUSTOMER</a:t>
              </a:r>
            </a:p>
          </p:txBody>
        </p:sp>
        <p:cxnSp>
          <p:nvCxnSpPr>
            <p:cNvPr id="22" name="AutoShape 7">
              <a:extLst>
                <a:ext uri="{FF2B5EF4-FFF2-40B4-BE49-F238E27FC236}">
                  <a16:creationId xmlns:a16="http://schemas.microsoft.com/office/drawing/2014/main" id="{26A2F2BA-BA72-4942-98F8-A69569BAF268}"/>
                </a:ext>
              </a:extLst>
            </p:cNvPr>
            <p:cNvCxnSpPr>
              <a:cxnSpLocks noChangeShapeType="1"/>
              <a:stCxn id="24" idx="1"/>
              <a:endCxn id="31" idx="3"/>
            </p:cNvCxnSpPr>
            <p:nvPr/>
          </p:nvCxnSpPr>
          <p:spPr bwMode="auto">
            <a:xfrm rot="10800000">
              <a:off x="3381542" y="2432060"/>
              <a:ext cx="267125" cy="1"/>
            </a:xfrm>
            <a:prstGeom prst="bentConnector3">
              <a:avLst>
                <a:gd name="adj1" fmla="val 50000"/>
              </a:avLst>
            </a:prstGeom>
            <a:noFill/>
            <a:ln w="57150">
              <a:solidFill>
                <a:srgbClr val="9900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4" name="Rectangle 13">
              <a:extLst>
                <a:ext uri="{FF2B5EF4-FFF2-40B4-BE49-F238E27FC236}">
                  <a16:creationId xmlns:a16="http://schemas.microsoft.com/office/drawing/2014/main" id="{710DE637-0D9D-6749-8445-B8DED1260133}"/>
                </a:ext>
              </a:extLst>
            </p:cNvPr>
            <p:cNvSpPr>
              <a:spLocks noChangeArrowheads="1"/>
            </p:cNvSpPr>
            <p:nvPr/>
          </p:nvSpPr>
          <p:spPr bwMode="auto">
            <a:xfrm>
              <a:off x="3648666" y="2194479"/>
              <a:ext cx="1101009" cy="475161"/>
            </a:xfrm>
            <a:prstGeom prst="rect">
              <a:avLst/>
            </a:prstGeom>
            <a:solidFill>
              <a:srgbClr val="CCECFF"/>
            </a:solidFill>
            <a:ln w="57150">
              <a:solidFill>
                <a:srgbClr val="003399"/>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t>SERVICE</a:t>
              </a:r>
            </a:p>
          </p:txBody>
        </p:sp>
        <p:sp>
          <p:nvSpPr>
            <p:cNvPr id="28" name="Text Box 10">
              <a:extLst>
                <a:ext uri="{FF2B5EF4-FFF2-40B4-BE49-F238E27FC236}">
                  <a16:creationId xmlns:a16="http://schemas.microsoft.com/office/drawing/2014/main" id="{8D839CAA-ED42-674D-B923-F8A2D69E38AE}"/>
                </a:ext>
              </a:extLst>
            </p:cNvPr>
            <p:cNvSpPr txBox="1">
              <a:spLocks noChangeArrowheads="1"/>
            </p:cNvSpPr>
            <p:nvPr/>
          </p:nvSpPr>
          <p:spPr bwMode="auto">
            <a:xfrm flipH="1">
              <a:off x="3227193" y="2037773"/>
              <a:ext cx="308696" cy="465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altLang="en-US" sz="1800" b="1" dirty="0"/>
                <a:t>M</a:t>
              </a:r>
            </a:p>
          </p:txBody>
        </p:sp>
        <p:sp>
          <p:nvSpPr>
            <p:cNvPr id="29" name="Text Box 34">
              <a:extLst>
                <a:ext uri="{FF2B5EF4-FFF2-40B4-BE49-F238E27FC236}">
                  <a16:creationId xmlns:a16="http://schemas.microsoft.com/office/drawing/2014/main" id="{0F7500D2-BDF6-D54A-B3C9-CC07D8D449CA}"/>
                </a:ext>
              </a:extLst>
            </p:cNvPr>
            <p:cNvSpPr txBox="1">
              <a:spLocks noChangeArrowheads="1"/>
            </p:cNvSpPr>
            <p:nvPr/>
          </p:nvSpPr>
          <p:spPr bwMode="auto">
            <a:xfrm>
              <a:off x="2104102" y="2009732"/>
              <a:ext cx="267124" cy="465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altLang="en-US" sz="1800" b="1" dirty="0"/>
                <a:t>1</a:t>
              </a:r>
            </a:p>
          </p:txBody>
        </p:sp>
        <p:sp>
          <p:nvSpPr>
            <p:cNvPr id="31" name="AutoShape 6">
              <a:extLst>
                <a:ext uri="{FF2B5EF4-FFF2-40B4-BE49-F238E27FC236}">
                  <a16:creationId xmlns:a16="http://schemas.microsoft.com/office/drawing/2014/main" id="{1911FE19-818E-A047-835D-B2E83FDD3342}"/>
                </a:ext>
              </a:extLst>
            </p:cNvPr>
            <p:cNvSpPr>
              <a:spLocks noChangeArrowheads="1"/>
            </p:cNvSpPr>
            <p:nvPr/>
          </p:nvSpPr>
          <p:spPr bwMode="auto">
            <a:xfrm>
              <a:off x="2371227" y="2226797"/>
              <a:ext cx="1010314" cy="410523"/>
            </a:xfrm>
            <a:prstGeom prst="flowChartDecision">
              <a:avLst/>
            </a:prstGeom>
            <a:solidFill>
              <a:schemeClr val="bg1"/>
            </a:solidFill>
            <a:ln w="57150">
              <a:solidFill>
                <a:srgbClr val="990000"/>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a:t>has</a:t>
              </a:r>
            </a:p>
          </p:txBody>
        </p:sp>
        <p:sp>
          <p:nvSpPr>
            <p:cNvPr id="37" name="Rectangle 13">
              <a:extLst>
                <a:ext uri="{FF2B5EF4-FFF2-40B4-BE49-F238E27FC236}">
                  <a16:creationId xmlns:a16="http://schemas.microsoft.com/office/drawing/2014/main" id="{F25E8575-6D25-3F43-BB8A-0A18B5DFCF6B}"/>
                </a:ext>
              </a:extLst>
            </p:cNvPr>
            <p:cNvSpPr>
              <a:spLocks noChangeArrowheads="1"/>
            </p:cNvSpPr>
            <p:nvPr/>
          </p:nvSpPr>
          <p:spPr bwMode="auto">
            <a:xfrm>
              <a:off x="1429423" y="3029783"/>
              <a:ext cx="1381388" cy="413426"/>
            </a:xfrm>
            <a:prstGeom prst="rect">
              <a:avLst/>
            </a:prstGeom>
            <a:solidFill>
              <a:srgbClr val="CCECFF"/>
            </a:solidFill>
            <a:ln w="57150">
              <a:solidFill>
                <a:srgbClr val="003399"/>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t>TECHNICIAN</a:t>
              </a:r>
            </a:p>
          </p:txBody>
        </p:sp>
        <p:cxnSp>
          <p:nvCxnSpPr>
            <p:cNvPr id="43" name="AutoShape 7">
              <a:extLst>
                <a:ext uri="{FF2B5EF4-FFF2-40B4-BE49-F238E27FC236}">
                  <a16:creationId xmlns:a16="http://schemas.microsoft.com/office/drawing/2014/main" id="{CF8DFD8B-D851-1A45-BF56-010A8825FA96}"/>
                </a:ext>
              </a:extLst>
            </p:cNvPr>
            <p:cNvCxnSpPr>
              <a:cxnSpLocks noChangeShapeType="1"/>
              <a:stCxn id="31" idx="1"/>
              <a:endCxn id="20" idx="3"/>
            </p:cNvCxnSpPr>
            <p:nvPr/>
          </p:nvCxnSpPr>
          <p:spPr bwMode="auto">
            <a:xfrm rot="10800000" flipV="1">
              <a:off x="2104103" y="2432058"/>
              <a:ext cx="267125" cy="1"/>
            </a:xfrm>
            <a:prstGeom prst="bentConnector3">
              <a:avLst>
                <a:gd name="adj1" fmla="val 50000"/>
              </a:avLst>
            </a:prstGeom>
            <a:noFill/>
            <a:ln w="57150">
              <a:solidFill>
                <a:srgbClr val="9900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46" name="Rectangle 13">
              <a:extLst>
                <a:ext uri="{FF2B5EF4-FFF2-40B4-BE49-F238E27FC236}">
                  <a16:creationId xmlns:a16="http://schemas.microsoft.com/office/drawing/2014/main" id="{5144A49B-3A8A-1F42-937C-658290900430}"/>
                </a:ext>
              </a:extLst>
            </p:cNvPr>
            <p:cNvSpPr>
              <a:spLocks noChangeArrowheads="1"/>
            </p:cNvSpPr>
            <p:nvPr/>
          </p:nvSpPr>
          <p:spPr bwMode="auto">
            <a:xfrm>
              <a:off x="5331517" y="1461686"/>
              <a:ext cx="884208" cy="365235"/>
            </a:xfrm>
            <a:prstGeom prst="rect">
              <a:avLst/>
            </a:prstGeom>
            <a:solidFill>
              <a:srgbClr val="CCECFF"/>
            </a:solidFill>
            <a:ln w="57150">
              <a:solidFill>
                <a:srgbClr val="003399"/>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t>LABOR</a:t>
              </a:r>
            </a:p>
          </p:txBody>
        </p:sp>
        <p:sp>
          <p:nvSpPr>
            <p:cNvPr id="47" name="Rectangle 13">
              <a:extLst>
                <a:ext uri="{FF2B5EF4-FFF2-40B4-BE49-F238E27FC236}">
                  <a16:creationId xmlns:a16="http://schemas.microsoft.com/office/drawing/2014/main" id="{AA32F264-B933-AB41-AC6F-900A66FE506E}"/>
                </a:ext>
              </a:extLst>
            </p:cNvPr>
            <p:cNvSpPr>
              <a:spLocks noChangeArrowheads="1"/>
            </p:cNvSpPr>
            <p:nvPr/>
          </p:nvSpPr>
          <p:spPr bwMode="auto">
            <a:xfrm>
              <a:off x="6595325" y="2248368"/>
              <a:ext cx="884208" cy="365235"/>
            </a:xfrm>
            <a:prstGeom prst="rect">
              <a:avLst/>
            </a:prstGeom>
            <a:solidFill>
              <a:srgbClr val="CCECFF"/>
            </a:solidFill>
            <a:ln w="57150">
              <a:solidFill>
                <a:srgbClr val="003399"/>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t>PART</a:t>
              </a:r>
            </a:p>
          </p:txBody>
        </p:sp>
        <p:cxnSp>
          <p:nvCxnSpPr>
            <p:cNvPr id="48" name="AutoShape 7">
              <a:extLst>
                <a:ext uri="{FF2B5EF4-FFF2-40B4-BE49-F238E27FC236}">
                  <a16:creationId xmlns:a16="http://schemas.microsoft.com/office/drawing/2014/main" id="{6371AF6F-2993-0049-8BA7-0E6EA51F7C33}"/>
                </a:ext>
              </a:extLst>
            </p:cNvPr>
            <p:cNvCxnSpPr>
              <a:cxnSpLocks noChangeShapeType="1"/>
              <a:stCxn id="47" idx="1"/>
              <a:endCxn id="51" idx="3"/>
            </p:cNvCxnSpPr>
            <p:nvPr/>
          </p:nvCxnSpPr>
          <p:spPr bwMode="auto">
            <a:xfrm rot="10800000" flipV="1">
              <a:off x="6294239" y="2430985"/>
              <a:ext cx="301087" cy="1"/>
            </a:xfrm>
            <a:prstGeom prst="bentConnector3">
              <a:avLst>
                <a:gd name="adj1" fmla="val 50000"/>
              </a:avLst>
            </a:prstGeom>
            <a:noFill/>
            <a:ln w="57150">
              <a:solidFill>
                <a:srgbClr val="9900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49" name="Text Box 10">
              <a:extLst>
                <a:ext uri="{FF2B5EF4-FFF2-40B4-BE49-F238E27FC236}">
                  <a16:creationId xmlns:a16="http://schemas.microsoft.com/office/drawing/2014/main" id="{DC8099AC-3746-5E48-BF08-C090B7B84BC7}"/>
                </a:ext>
              </a:extLst>
            </p:cNvPr>
            <p:cNvSpPr txBox="1">
              <a:spLocks noChangeArrowheads="1"/>
            </p:cNvSpPr>
            <p:nvPr/>
          </p:nvSpPr>
          <p:spPr bwMode="auto">
            <a:xfrm flipH="1">
              <a:off x="6215725" y="2044121"/>
              <a:ext cx="308696" cy="465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altLang="en-US" sz="1800" b="1" dirty="0"/>
                <a:t>M</a:t>
              </a:r>
            </a:p>
          </p:txBody>
        </p:sp>
        <p:sp>
          <p:nvSpPr>
            <p:cNvPr id="50" name="Text Box 34">
              <a:extLst>
                <a:ext uri="{FF2B5EF4-FFF2-40B4-BE49-F238E27FC236}">
                  <a16:creationId xmlns:a16="http://schemas.microsoft.com/office/drawing/2014/main" id="{45B65ACC-28FD-B34B-B77E-D4FEECD72C37}"/>
                </a:ext>
              </a:extLst>
            </p:cNvPr>
            <p:cNvSpPr txBox="1">
              <a:spLocks noChangeArrowheads="1"/>
            </p:cNvSpPr>
            <p:nvPr/>
          </p:nvSpPr>
          <p:spPr bwMode="auto">
            <a:xfrm>
              <a:off x="4759172" y="2064605"/>
              <a:ext cx="26712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altLang="en-US" sz="1800" b="1" dirty="0"/>
                <a:t>M</a:t>
              </a:r>
            </a:p>
          </p:txBody>
        </p:sp>
        <p:sp>
          <p:nvSpPr>
            <p:cNvPr id="51" name="AutoShape 6">
              <a:extLst>
                <a:ext uri="{FF2B5EF4-FFF2-40B4-BE49-F238E27FC236}">
                  <a16:creationId xmlns:a16="http://schemas.microsoft.com/office/drawing/2014/main" id="{036EAF0F-E586-0941-9F76-EF0DE12221B4}"/>
                </a:ext>
              </a:extLst>
            </p:cNvPr>
            <p:cNvSpPr>
              <a:spLocks noChangeArrowheads="1"/>
            </p:cNvSpPr>
            <p:nvPr/>
          </p:nvSpPr>
          <p:spPr bwMode="auto">
            <a:xfrm>
              <a:off x="5016799" y="2106522"/>
              <a:ext cx="1277439" cy="648929"/>
            </a:xfrm>
            <a:prstGeom prst="flowChartDecision">
              <a:avLst/>
            </a:prstGeom>
            <a:solidFill>
              <a:schemeClr val="bg1"/>
            </a:solidFill>
            <a:ln w="57150">
              <a:solidFill>
                <a:srgbClr val="990000"/>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t>requires</a:t>
              </a:r>
            </a:p>
          </p:txBody>
        </p:sp>
        <p:cxnSp>
          <p:nvCxnSpPr>
            <p:cNvPr id="52" name="AutoShape 7">
              <a:extLst>
                <a:ext uri="{FF2B5EF4-FFF2-40B4-BE49-F238E27FC236}">
                  <a16:creationId xmlns:a16="http://schemas.microsoft.com/office/drawing/2014/main" id="{C9731012-7972-714C-89D3-80C7980E12D1}"/>
                </a:ext>
              </a:extLst>
            </p:cNvPr>
            <p:cNvCxnSpPr>
              <a:cxnSpLocks noChangeShapeType="1"/>
              <a:stCxn id="51" idx="1"/>
              <a:endCxn id="24" idx="3"/>
            </p:cNvCxnSpPr>
            <p:nvPr/>
          </p:nvCxnSpPr>
          <p:spPr bwMode="auto">
            <a:xfrm rot="10800000" flipV="1">
              <a:off x="4749675" y="2430986"/>
              <a:ext cx="267124" cy="1073"/>
            </a:xfrm>
            <a:prstGeom prst="bentConnector3">
              <a:avLst>
                <a:gd name="adj1" fmla="val 50000"/>
              </a:avLst>
            </a:prstGeom>
            <a:noFill/>
            <a:ln w="57150">
              <a:solidFill>
                <a:srgbClr val="9900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66" name="AutoShape 6">
              <a:extLst>
                <a:ext uri="{FF2B5EF4-FFF2-40B4-BE49-F238E27FC236}">
                  <a16:creationId xmlns:a16="http://schemas.microsoft.com/office/drawing/2014/main" id="{0B6D52DD-D21A-8743-8EC1-973568737211}"/>
                </a:ext>
              </a:extLst>
            </p:cNvPr>
            <p:cNvSpPr>
              <a:spLocks noChangeArrowheads="1"/>
            </p:cNvSpPr>
            <p:nvPr/>
          </p:nvSpPr>
          <p:spPr bwMode="auto">
            <a:xfrm>
              <a:off x="3550557" y="2914231"/>
              <a:ext cx="1277439" cy="648929"/>
            </a:xfrm>
            <a:prstGeom prst="flowChartDecision">
              <a:avLst/>
            </a:prstGeom>
            <a:solidFill>
              <a:schemeClr val="bg1"/>
            </a:solidFill>
            <a:ln w="57150">
              <a:solidFill>
                <a:srgbClr val="990000"/>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t>assigns</a:t>
              </a:r>
            </a:p>
          </p:txBody>
        </p:sp>
        <p:cxnSp>
          <p:nvCxnSpPr>
            <p:cNvPr id="67" name="AutoShape 7">
              <a:extLst>
                <a:ext uri="{FF2B5EF4-FFF2-40B4-BE49-F238E27FC236}">
                  <a16:creationId xmlns:a16="http://schemas.microsoft.com/office/drawing/2014/main" id="{A6A502BC-FA89-9543-B8C1-D4C4EFC422A4}"/>
                </a:ext>
              </a:extLst>
            </p:cNvPr>
            <p:cNvCxnSpPr>
              <a:cxnSpLocks noChangeShapeType="1"/>
              <a:stCxn id="66" idx="1"/>
              <a:endCxn id="37" idx="3"/>
            </p:cNvCxnSpPr>
            <p:nvPr/>
          </p:nvCxnSpPr>
          <p:spPr bwMode="auto">
            <a:xfrm rot="10800000">
              <a:off x="2810811" y="3236496"/>
              <a:ext cx="739746" cy="2200"/>
            </a:xfrm>
            <a:prstGeom prst="bentConnector3">
              <a:avLst>
                <a:gd name="adj1" fmla="val 50000"/>
              </a:avLst>
            </a:prstGeom>
            <a:noFill/>
            <a:ln w="57150">
              <a:solidFill>
                <a:srgbClr val="9900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0" name="AutoShape 7">
              <a:extLst>
                <a:ext uri="{FF2B5EF4-FFF2-40B4-BE49-F238E27FC236}">
                  <a16:creationId xmlns:a16="http://schemas.microsoft.com/office/drawing/2014/main" id="{2F56119D-2415-084D-880B-70062B439839}"/>
                </a:ext>
              </a:extLst>
            </p:cNvPr>
            <p:cNvCxnSpPr>
              <a:cxnSpLocks noChangeShapeType="1"/>
              <a:stCxn id="66" idx="0"/>
              <a:endCxn id="24" idx="2"/>
            </p:cNvCxnSpPr>
            <p:nvPr/>
          </p:nvCxnSpPr>
          <p:spPr bwMode="auto">
            <a:xfrm rot="5400000" flipH="1" flipV="1">
              <a:off x="4071929" y="2786989"/>
              <a:ext cx="244591" cy="9894"/>
            </a:xfrm>
            <a:prstGeom prst="bentConnector3">
              <a:avLst>
                <a:gd name="adj1" fmla="val 50000"/>
              </a:avLst>
            </a:prstGeom>
            <a:noFill/>
            <a:ln w="57150">
              <a:solidFill>
                <a:srgbClr val="9900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4" name="Text Box 34">
              <a:extLst>
                <a:ext uri="{FF2B5EF4-FFF2-40B4-BE49-F238E27FC236}">
                  <a16:creationId xmlns:a16="http://schemas.microsoft.com/office/drawing/2014/main" id="{BCEB9A36-B065-BE42-9C85-D2881900EE60}"/>
                </a:ext>
              </a:extLst>
            </p:cNvPr>
            <p:cNvSpPr txBox="1">
              <a:spLocks noChangeArrowheads="1"/>
            </p:cNvSpPr>
            <p:nvPr/>
          </p:nvSpPr>
          <p:spPr bwMode="auto">
            <a:xfrm flipH="1">
              <a:off x="2995842" y="2884301"/>
              <a:ext cx="51190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altLang="en-US" sz="1800" b="1" dirty="0"/>
                <a:t>1</a:t>
              </a:r>
            </a:p>
          </p:txBody>
        </p:sp>
        <p:sp>
          <p:nvSpPr>
            <p:cNvPr id="75" name="Text Box 10">
              <a:extLst>
                <a:ext uri="{FF2B5EF4-FFF2-40B4-BE49-F238E27FC236}">
                  <a16:creationId xmlns:a16="http://schemas.microsoft.com/office/drawing/2014/main" id="{DB03A699-6DEB-DC4F-9EF3-5D208FC241B4}"/>
                </a:ext>
              </a:extLst>
            </p:cNvPr>
            <p:cNvSpPr txBox="1">
              <a:spLocks noChangeArrowheads="1"/>
            </p:cNvSpPr>
            <p:nvPr/>
          </p:nvSpPr>
          <p:spPr bwMode="auto">
            <a:xfrm flipH="1">
              <a:off x="3721900" y="2654545"/>
              <a:ext cx="308696" cy="465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altLang="en-US" sz="1800" b="1" dirty="0"/>
                <a:t>M</a:t>
              </a:r>
            </a:p>
          </p:txBody>
        </p:sp>
        <p:sp>
          <p:nvSpPr>
            <p:cNvPr id="77" name="AutoShape 6">
              <a:extLst>
                <a:ext uri="{FF2B5EF4-FFF2-40B4-BE49-F238E27FC236}">
                  <a16:creationId xmlns:a16="http://schemas.microsoft.com/office/drawing/2014/main" id="{D357633C-8532-6545-96EB-A13CD0ECDD13}"/>
                </a:ext>
              </a:extLst>
            </p:cNvPr>
            <p:cNvSpPr>
              <a:spLocks noChangeArrowheads="1"/>
            </p:cNvSpPr>
            <p:nvPr/>
          </p:nvSpPr>
          <p:spPr bwMode="auto">
            <a:xfrm>
              <a:off x="3566613" y="1319840"/>
              <a:ext cx="1277439" cy="648929"/>
            </a:xfrm>
            <a:prstGeom prst="flowChartDecision">
              <a:avLst/>
            </a:prstGeom>
            <a:solidFill>
              <a:schemeClr val="bg1"/>
            </a:solidFill>
            <a:ln w="57150">
              <a:solidFill>
                <a:srgbClr val="990000"/>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t>assigns</a:t>
              </a:r>
            </a:p>
          </p:txBody>
        </p:sp>
        <p:cxnSp>
          <p:nvCxnSpPr>
            <p:cNvPr id="78" name="AutoShape 7">
              <a:extLst>
                <a:ext uri="{FF2B5EF4-FFF2-40B4-BE49-F238E27FC236}">
                  <a16:creationId xmlns:a16="http://schemas.microsoft.com/office/drawing/2014/main" id="{E4EB4121-E436-3541-B424-ABDF33091A92}"/>
                </a:ext>
              </a:extLst>
            </p:cNvPr>
            <p:cNvCxnSpPr>
              <a:cxnSpLocks noChangeShapeType="1"/>
              <a:stCxn id="77" idx="2"/>
              <a:endCxn id="24" idx="0"/>
            </p:cNvCxnSpPr>
            <p:nvPr/>
          </p:nvCxnSpPr>
          <p:spPr bwMode="auto">
            <a:xfrm rot="5400000">
              <a:off x="4089397" y="2078543"/>
              <a:ext cx="225710" cy="6162"/>
            </a:xfrm>
            <a:prstGeom prst="bentConnector3">
              <a:avLst>
                <a:gd name="adj1" fmla="val 50000"/>
              </a:avLst>
            </a:prstGeom>
            <a:noFill/>
            <a:ln w="57150">
              <a:solidFill>
                <a:srgbClr val="9900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9" name="AutoShape 7">
              <a:extLst>
                <a:ext uri="{FF2B5EF4-FFF2-40B4-BE49-F238E27FC236}">
                  <a16:creationId xmlns:a16="http://schemas.microsoft.com/office/drawing/2014/main" id="{9856F7F1-A147-6E43-B63F-6A2F68AF83AE}"/>
                </a:ext>
              </a:extLst>
            </p:cNvPr>
            <p:cNvCxnSpPr>
              <a:cxnSpLocks noChangeShapeType="1"/>
              <a:stCxn id="77" idx="3"/>
              <a:endCxn id="46" idx="1"/>
            </p:cNvCxnSpPr>
            <p:nvPr/>
          </p:nvCxnSpPr>
          <p:spPr bwMode="auto">
            <a:xfrm flipV="1">
              <a:off x="4844052" y="1644304"/>
              <a:ext cx="487465" cy="1"/>
            </a:xfrm>
            <a:prstGeom prst="bentConnector3">
              <a:avLst>
                <a:gd name="adj1" fmla="val 50000"/>
              </a:avLst>
            </a:prstGeom>
            <a:noFill/>
            <a:ln w="57150">
              <a:solidFill>
                <a:srgbClr val="9900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90" name="Text Box 10">
              <a:extLst>
                <a:ext uri="{FF2B5EF4-FFF2-40B4-BE49-F238E27FC236}">
                  <a16:creationId xmlns:a16="http://schemas.microsoft.com/office/drawing/2014/main" id="{0B91A21D-340E-BB43-B564-1E94B96A33E0}"/>
                </a:ext>
              </a:extLst>
            </p:cNvPr>
            <p:cNvSpPr txBox="1">
              <a:spLocks noChangeArrowheads="1"/>
            </p:cNvSpPr>
            <p:nvPr/>
          </p:nvSpPr>
          <p:spPr bwMode="auto">
            <a:xfrm flipH="1">
              <a:off x="4788425" y="1271966"/>
              <a:ext cx="308696" cy="465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altLang="en-US" sz="1800" b="1" dirty="0"/>
                <a:t>M</a:t>
              </a:r>
            </a:p>
          </p:txBody>
        </p:sp>
        <p:sp>
          <p:nvSpPr>
            <p:cNvPr id="91" name="Text Box 10">
              <a:extLst>
                <a:ext uri="{FF2B5EF4-FFF2-40B4-BE49-F238E27FC236}">
                  <a16:creationId xmlns:a16="http://schemas.microsoft.com/office/drawing/2014/main" id="{D646E631-7DDB-4241-B50C-28EA45402CC3}"/>
                </a:ext>
              </a:extLst>
            </p:cNvPr>
            <p:cNvSpPr txBox="1">
              <a:spLocks noChangeArrowheads="1"/>
            </p:cNvSpPr>
            <p:nvPr/>
          </p:nvSpPr>
          <p:spPr bwMode="auto">
            <a:xfrm flipH="1">
              <a:off x="3751531" y="1858468"/>
              <a:ext cx="308696" cy="465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altLang="en-US" sz="1800" b="1" dirty="0"/>
                <a:t>M</a:t>
              </a:r>
            </a:p>
          </p:txBody>
        </p:sp>
      </p:grpSp>
      <p:grpSp>
        <p:nvGrpSpPr>
          <p:cNvPr id="189" name="Group 188">
            <a:extLst>
              <a:ext uri="{FF2B5EF4-FFF2-40B4-BE49-F238E27FC236}">
                <a16:creationId xmlns:a16="http://schemas.microsoft.com/office/drawing/2014/main" id="{64B2C8D4-F8CC-E24A-876A-53BE76DC63C7}"/>
              </a:ext>
            </a:extLst>
          </p:cNvPr>
          <p:cNvGrpSpPr/>
          <p:nvPr/>
        </p:nvGrpSpPr>
        <p:grpSpPr>
          <a:xfrm>
            <a:off x="845573" y="3821204"/>
            <a:ext cx="7533275" cy="2752300"/>
            <a:chOff x="845573" y="3437756"/>
            <a:chExt cx="7533275" cy="2752300"/>
          </a:xfrm>
        </p:grpSpPr>
        <p:sp>
          <p:nvSpPr>
            <p:cNvPr id="134" name="Rectangle 5">
              <a:extLst>
                <a:ext uri="{FF2B5EF4-FFF2-40B4-BE49-F238E27FC236}">
                  <a16:creationId xmlns:a16="http://schemas.microsoft.com/office/drawing/2014/main" id="{2A66F441-50A2-9C4B-9A1D-53B379460F2F}"/>
                </a:ext>
              </a:extLst>
            </p:cNvPr>
            <p:cNvSpPr>
              <a:spLocks noChangeArrowheads="1"/>
            </p:cNvSpPr>
            <p:nvPr/>
          </p:nvSpPr>
          <p:spPr bwMode="auto">
            <a:xfrm>
              <a:off x="845573" y="4821375"/>
              <a:ext cx="1258529" cy="475161"/>
            </a:xfrm>
            <a:prstGeom prst="rect">
              <a:avLst/>
            </a:prstGeom>
            <a:solidFill>
              <a:srgbClr val="CCECFF"/>
            </a:solidFill>
            <a:ln w="57150">
              <a:solidFill>
                <a:srgbClr val="003399"/>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t>CUSTOMER</a:t>
              </a:r>
            </a:p>
          </p:txBody>
        </p:sp>
        <p:cxnSp>
          <p:nvCxnSpPr>
            <p:cNvPr id="135" name="AutoShape 7">
              <a:extLst>
                <a:ext uri="{FF2B5EF4-FFF2-40B4-BE49-F238E27FC236}">
                  <a16:creationId xmlns:a16="http://schemas.microsoft.com/office/drawing/2014/main" id="{ECB2FBA2-FE97-2F49-A6E0-342B8E6E0D6E}"/>
                </a:ext>
              </a:extLst>
            </p:cNvPr>
            <p:cNvCxnSpPr>
              <a:cxnSpLocks noChangeShapeType="1"/>
              <a:stCxn id="136" idx="1"/>
              <a:endCxn id="139" idx="3"/>
            </p:cNvCxnSpPr>
            <p:nvPr/>
          </p:nvCxnSpPr>
          <p:spPr bwMode="auto">
            <a:xfrm rot="10800000">
              <a:off x="3381542" y="5058956"/>
              <a:ext cx="267125" cy="1"/>
            </a:xfrm>
            <a:prstGeom prst="bentConnector3">
              <a:avLst>
                <a:gd name="adj1" fmla="val 50000"/>
              </a:avLst>
            </a:prstGeom>
            <a:noFill/>
            <a:ln w="57150">
              <a:solidFill>
                <a:srgbClr val="9900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36" name="Rectangle 13">
              <a:extLst>
                <a:ext uri="{FF2B5EF4-FFF2-40B4-BE49-F238E27FC236}">
                  <a16:creationId xmlns:a16="http://schemas.microsoft.com/office/drawing/2014/main" id="{58B634EB-5C5C-D14D-95FD-831CD5FB2602}"/>
                </a:ext>
              </a:extLst>
            </p:cNvPr>
            <p:cNvSpPr>
              <a:spLocks noChangeArrowheads="1"/>
            </p:cNvSpPr>
            <p:nvPr/>
          </p:nvSpPr>
          <p:spPr bwMode="auto">
            <a:xfrm>
              <a:off x="3648666" y="4821375"/>
              <a:ext cx="1101009" cy="475161"/>
            </a:xfrm>
            <a:prstGeom prst="rect">
              <a:avLst/>
            </a:prstGeom>
            <a:solidFill>
              <a:srgbClr val="CCECFF"/>
            </a:solidFill>
            <a:ln w="57150">
              <a:solidFill>
                <a:srgbClr val="003399"/>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t>SERVICE</a:t>
              </a:r>
            </a:p>
          </p:txBody>
        </p:sp>
        <p:sp>
          <p:nvSpPr>
            <p:cNvPr id="137" name="Text Box 10">
              <a:extLst>
                <a:ext uri="{FF2B5EF4-FFF2-40B4-BE49-F238E27FC236}">
                  <a16:creationId xmlns:a16="http://schemas.microsoft.com/office/drawing/2014/main" id="{5244E229-3D4E-044F-806A-2FF171ACE26D}"/>
                </a:ext>
              </a:extLst>
            </p:cNvPr>
            <p:cNvSpPr txBox="1">
              <a:spLocks noChangeArrowheads="1"/>
            </p:cNvSpPr>
            <p:nvPr/>
          </p:nvSpPr>
          <p:spPr bwMode="auto">
            <a:xfrm flipH="1">
              <a:off x="3227193" y="4664669"/>
              <a:ext cx="308696" cy="465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altLang="en-US" sz="1800" b="1" dirty="0"/>
                <a:t>M</a:t>
              </a:r>
            </a:p>
          </p:txBody>
        </p:sp>
        <p:sp>
          <p:nvSpPr>
            <p:cNvPr id="138" name="Text Box 34">
              <a:extLst>
                <a:ext uri="{FF2B5EF4-FFF2-40B4-BE49-F238E27FC236}">
                  <a16:creationId xmlns:a16="http://schemas.microsoft.com/office/drawing/2014/main" id="{255AAEEB-337F-B042-96CA-69AE475743BD}"/>
                </a:ext>
              </a:extLst>
            </p:cNvPr>
            <p:cNvSpPr txBox="1">
              <a:spLocks noChangeArrowheads="1"/>
            </p:cNvSpPr>
            <p:nvPr/>
          </p:nvSpPr>
          <p:spPr bwMode="auto">
            <a:xfrm>
              <a:off x="2104102" y="4636628"/>
              <a:ext cx="267124" cy="465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altLang="en-US" sz="1800" b="1" dirty="0"/>
                <a:t>1</a:t>
              </a:r>
            </a:p>
          </p:txBody>
        </p:sp>
        <p:sp>
          <p:nvSpPr>
            <p:cNvPr id="139" name="AutoShape 6">
              <a:extLst>
                <a:ext uri="{FF2B5EF4-FFF2-40B4-BE49-F238E27FC236}">
                  <a16:creationId xmlns:a16="http://schemas.microsoft.com/office/drawing/2014/main" id="{C4BDD8BD-3692-3F43-A7D7-4DF8E9410001}"/>
                </a:ext>
              </a:extLst>
            </p:cNvPr>
            <p:cNvSpPr>
              <a:spLocks noChangeArrowheads="1"/>
            </p:cNvSpPr>
            <p:nvPr/>
          </p:nvSpPr>
          <p:spPr bwMode="auto">
            <a:xfrm>
              <a:off x="2371227" y="4853693"/>
              <a:ext cx="1010314" cy="410523"/>
            </a:xfrm>
            <a:prstGeom prst="flowChartDecision">
              <a:avLst/>
            </a:prstGeom>
            <a:solidFill>
              <a:schemeClr val="bg1"/>
            </a:solidFill>
            <a:ln w="57150">
              <a:solidFill>
                <a:srgbClr val="990000"/>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a:t>has</a:t>
              </a:r>
            </a:p>
          </p:txBody>
        </p:sp>
        <p:sp>
          <p:nvSpPr>
            <p:cNvPr id="140" name="Rectangle 13">
              <a:extLst>
                <a:ext uri="{FF2B5EF4-FFF2-40B4-BE49-F238E27FC236}">
                  <a16:creationId xmlns:a16="http://schemas.microsoft.com/office/drawing/2014/main" id="{E66B7118-F8C3-F346-8BB7-96BED2BD5E0C}"/>
                </a:ext>
              </a:extLst>
            </p:cNvPr>
            <p:cNvSpPr>
              <a:spLocks noChangeArrowheads="1"/>
            </p:cNvSpPr>
            <p:nvPr/>
          </p:nvSpPr>
          <p:spPr bwMode="auto">
            <a:xfrm>
              <a:off x="1429423" y="5656679"/>
              <a:ext cx="1381388" cy="413426"/>
            </a:xfrm>
            <a:prstGeom prst="rect">
              <a:avLst/>
            </a:prstGeom>
            <a:solidFill>
              <a:srgbClr val="CCECFF"/>
            </a:solidFill>
            <a:ln w="57150">
              <a:solidFill>
                <a:srgbClr val="003399"/>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t>TECHNICIAN</a:t>
              </a:r>
            </a:p>
          </p:txBody>
        </p:sp>
        <p:cxnSp>
          <p:nvCxnSpPr>
            <p:cNvPr id="141" name="AutoShape 7">
              <a:extLst>
                <a:ext uri="{FF2B5EF4-FFF2-40B4-BE49-F238E27FC236}">
                  <a16:creationId xmlns:a16="http://schemas.microsoft.com/office/drawing/2014/main" id="{17060E27-7829-5F46-AB0C-BAED7FF41841}"/>
                </a:ext>
              </a:extLst>
            </p:cNvPr>
            <p:cNvCxnSpPr>
              <a:cxnSpLocks noChangeShapeType="1"/>
              <a:stCxn id="139" idx="1"/>
              <a:endCxn id="134" idx="3"/>
            </p:cNvCxnSpPr>
            <p:nvPr/>
          </p:nvCxnSpPr>
          <p:spPr bwMode="auto">
            <a:xfrm rot="10800000" flipV="1">
              <a:off x="2104103" y="5058954"/>
              <a:ext cx="267125" cy="1"/>
            </a:xfrm>
            <a:prstGeom prst="bentConnector3">
              <a:avLst>
                <a:gd name="adj1" fmla="val 50000"/>
              </a:avLst>
            </a:prstGeom>
            <a:noFill/>
            <a:ln w="57150">
              <a:solidFill>
                <a:srgbClr val="9900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42" name="Rectangle 13">
              <a:extLst>
                <a:ext uri="{FF2B5EF4-FFF2-40B4-BE49-F238E27FC236}">
                  <a16:creationId xmlns:a16="http://schemas.microsoft.com/office/drawing/2014/main" id="{B8DFB058-DC39-E042-9E1E-9F3B051A45DF}"/>
                </a:ext>
              </a:extLst>
            </p:cNvPr>
            <p:cNvSpPr>
              <a:spLocks noChangeArrowheads="1"/>
            </p:cNvSpPr>
            <p:nvPr/>
          </p:nvSpPr>
          <p:spPr bwMode="auto">
            <a:xfrm>
              <a:off x="7464581" y="3761214"/>
              <a:ext cx="884208" cy="365235"/>
            </a:xfrm>
            <a:prstGeom prst="rect">
              <a:avLst/>
            </a:prstGeom>
            <a:solidFill>
              <a:srgbClr val="CCECFF"/>
            </a:solidFill>
            <a:ln w="57150">
              <a:solidFill>
                <a:srgbClr val="003399"/>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t>LABOR</a:t>
              </a:r>
            </a:p>
          </p:txBody>
        </p:sp>
        <p:sp>
          <p:nvSpPr>
            <p:cNvPr id="143" name="Rectangle 13">
              <a:extLst>
                <a:ext uri="{FF2B5EF4-FFF2-40B4-BE49-F238E27FC236}">
                  <a16:creationId xmlns:a16="http://schemas.microsoft.com/office/drawing/2014/main" id="{254F0E73-964A-AD41-8155-593142246EE7}"/>
                </a:ext>
              </a:extLst>
            </p:cNvPr>
            <p:cNvSpPr>
              <a:spLocks noChangeArrowheads="1"/>
            </p:cNvSpPr>
            <p:nvPr/>
          </p:nvSpPr>
          <p:spPr bwMode="auto">
            <a:xfrm>
              <a:off x="7494640" y="4875264"/>
              <a:ext cx="884208" cy="365235"/>
            </a:xfrm>
            <a:prstGeom prst="rect">
              <a:avLst/>
            </a:prstGeom>
            <a:solidFill>
              <a:srgbClr val="CCECFF"/>
            </a:solidFill>
            <a:ln w="57150">
              <a:solidFill>
                <a:srgbClr val="003399"/>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t>PART</a:t>
              </a:r>
            </a:p>
          </p:txBody>
        </p:sp>
        <p:cxnSp>
          <p:nvCxnSpPr>
            <p:cNvPr id="144" name="AutoShape 7">
              <a:extLst>
                <a:ext uri="{FF2B5EF4-FFF2-40B4-BE49-F238E27FC236}">
                  <a16:creationId xmlns:a16="http://schemas.microsoft.com/office/drawing/2014/main" id="{E353F7DB-7CF3-7E41-A674-2F3E9D644E1A}"/>
                </a:ext>
              </a:extLst>
            </p:cNvPr>
            <p:cNvCxnSpPr>
              <a:cxnSpLocks noChangeShapeType="1"/>
              <a:stCxn id="143" idx="1"/>
              <a:endCxn id="147" idx="3"/>
            </p:cNvCxnSpPr>
            <p:nvPr/>
          </p:nvCxnSpPr>
          <p:spPr bwMode="auto">
            <a:xfrm rot="10800000">
              <a:off x="6845830" y="5055552"/>
              <a:ext cx="648811" cy="2330"/>
            </a:xfrm>
            <a:prstGeom prst="bentConnector3">
              <a:avLst>
                <a:gd name="adj1" fmla="val 50000"/>
              </a:avLst>
            </a:prstGeom>
            <a:noFill/>
            <a:ln w="57150">
              <a:solidFill>
                <a:srgbClr val="9900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45" name="Text Box 10">
              <a:extLst>
                <a:ext uri="{FF2B5EF4-FFF2-40B4-BE49-F238E27FC236}">
                  <a16:creationId xmlns:a16="http://schemas.microsoft.com/office/drawing/2014/main" id="{7FEFE0CE-CEAA-D141-BE83-AD8919A2B6C6}"/>
                </a:ext>
              </a:extLst>
            </p:cNvPr>
            <p:cNvSpPr txBox="1">
              <a:spLocks noChangeArrowheads="1"/>
            </p:cNvSpPr>
            <p:nvPr/>
          </p:nvSpPr>
          <p:spPr bwMode="auto">
            <a:xfrm flipH="1">
              <a:off x="6919445" y="4688329"/>
              <a:ext cx="308696" cy="465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altLang="en-US" sz="1800" b="1" dirty="0"/>
                <a:t>M</a:t>
              </a:r>
            </a:p>
          </p:txBody>
        </p:sp>
        <p:sp>
          <p:nvSpPr>
            <p:cNvPr id="146" name="Text Box 34">
              <a:extLst>
                <a:ext uri="{FF2B5EF4-FFF2-40B4-BE49-F238E27FC236}">
                  <a16:creationId xmlns:a16="http://schemas.microsoft.com/office/drawing/2014/main" id="{8B9A7541-1F5E-3C4C-AFA1-B74D06805D78}"/>
                </a:ext>
              </a:extLst>
            </p:cNvPr>
            <p:cNvSpPr txBox="1">
              <a:spLocks noChangeArrowheads="1"/>
            </p:cNvSpPr>
            <p:nvPr/>
          </p:nvSpPr>
          <p:spPr bwMode="auto">
            <a:xfrm>
              <a:off x="5024610" y="4688723"/>
              <a:ext cx="26712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altLang="en-US" sz="1800" b="1" dirty="0"/>
                <a:t>M</a:t>
              </a:r>
            </a:p>
          </p:txBody>
        </p:sp>
        <p:sp>
          <p:nvSpPr>
            <p:cNvPr id="147" name="AutoShape 6">
              <a:extLst>
                <a:ext uri="{FF2B5EF4-FFF2-40B4-BE49-F238E27FC236}">
                  <a16:creationId xmlns:a16="http://schemas.microsoft.com/office/drawing/2014/main" id="{3DC1DDAB-0968-8346-ADC6-FE42F5BE8ED1}"/>
                </a:ext>
              </a:extLst>
            </p:cNvPr>
            <p:cNvSpPr>
              <a:spLocks noChangeArrowheads="1"/>
            </p:cNvSpPr>
            <p:nvPr/>
          </p:nvSpPr>
          <p:spPr bwMode="auto">
            <a:xfrm>
              <a:off x="5335290" y="4619570"/>
              <a:ext cx="1510539" cy="871963"/>
            </a:xfrm>
            <a:prstGeom prst="flowChartDecision">
              <a:avLst/>
            </a:prstGeom>
            <a:solidFill>
              <a:schemeClr val="bg1"/>
            </a:solidFill>
            <a:ln w="57150">
              <a:solidFill>
                <a:srgbClr val="990000"/>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t>Service</a:t>
              </a:r>
              <a:br>
                <a:rPr lang="en-US" altLang="en-US" sz="1600" b="1" dirty="0"/>
              </a:br>
              <a:r>
                <a:rPr lang="en-US" altLang="en-US" sz="1600" b="1" dirty="0"/>
                <a:t>Part</a:t>
              </a:r>
            </a:p>
          </p:txBody>
        </p:sp>
        <p:cxnSp>
          <p:nvCxnSpPr>
            <p:cNvPr id="148" name="AutoShape 7">
              <a:extLst>
                <a:ext uri="{FF2B5EF4-FFF2-40B4-BE49-F238E27FC236}">
                  <a16:creationId xmlns:a16="http://schemas.microsoft.com/office/drawing/2014/main" id="{E40F518B-1E7E-5949-AD8D-18506D2AFDF6}"/>
                </a:ext>
              </a:extLst>
            </p:cNvPr>
            <p:cNvCxnSpPr>
              <a:cxnSpLocks noChangeShapeType="1"/>
              <a:stCxn id="147" idx="1"/>
              <a:endCxn id="136" idx="3"/>
            </p:cNvCxnSpPr>
            <p:nvPr/>
          </p:nvCxnSpPr>
          <p:spPr bwMode="auto">
            <a:xfrm rot="10800000" flipV="1">
              <a:off x="4749676" y="5055552"/>
              <a:ext cx="585615" cy="3404"/>
            </a:xfrm>
            <a:prstGeom prst="bentConnector3">
              <a:avLst>
                <a:gd name="adj1" fmla="val 50000"/>
              </a:avLst>
            </a:prstGeom>
            <a:noFill/>
            <a:ln w="57150">
              <a:solidFill>
                <a:srgbClr val="9900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49" name="AutoShape 6">
              <a:extLst>
                <a:ext uri="{FF2B5EF4-FFF2-40B4-BE49-F238E27FC236}">
                  <a16:creationId xmlns:a16="http://schemas.microsoft.com/office/drawing/2014/main" id="{A350A348-D70A-494E-A65C-F2DE956B4BEE}"/>
                </a:ext>
              </a:extLst>
            </p:cNvPr>
            <p:cNvSpPr>
              <a:spLocks noChangeArrowheads="1"/>
            </p:cNvSpPr>
            <p:nvPr/>
          </p:nvSpPr>
          <p:spPr bwMode="auto">
            <a:xfrm>
              <a:off x="3550557" y="5541127"/>
              <a:ext cx="1277439" cy="648929"/>
            </a:xfrm>
            <a:prstGeom prst="flowChartDecision">
              <a:avLst/>
            </a:prstGeom>
            <a:solidFill>
              <a:schemeClr val="bg1"/>
            </a:solidFill>
            <a:ln w="57150">
              <a:solidFill>
                <a:srgbClr val="990000"/>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t>assigns</a:t>
              </a:r>
            </a:p>
          </p:txBody>
        </p:sp>
        <p:cxnSp>
          <p:nvCxnSpPr>
            <p:cNvPr id="150" name="AutoShape 7">
              <a:extLst>
                <a:ext uri="{FF2B5EF4-FFF2-40B4-BE49-F238E27FC236}">
                  <a16:creationId xmlns:a16="http://schemas.microsoft.com/office/drawing/2014/main" id="{07B40D81-C0EA-CB40-95C6-F1452CA9333C}"/>
                </a:ext>
              </a:extLst>
            </p:cNvPr>
            <p:cNvCxnSpPr>
              <a:cxnSpLocks noChangeShapeType="1"/>
              <a:stCxn id="149" idx="1"/>
              <a:endCxn id="140" idx="3"/>
            </p:cNvCxnSpPr>
            <p:nvPr/>
          </p:nvCxnSpPr>
          <p:spPr bwMode="auto">
            <a:xfrm rot="10800000">
              <a:off x="2810811" y="5863392"/>
              <a:ext cx="739746" cy="2200"/>
            </a:xfrm>
            <a:prstGeom prst="bentConnector3">
              <a:avLst>
                <a:gd name="adj1" fmla="val 50000"/>
              </a:avLst>
            </a:prstGeom>
            <a:noFill/>
            <a:ln w="57150">
              <a:solidFill>
                <a:srgbClr val="9900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51" name="AutoShape 7">
              <a:extLst>
                <a:ext uri="{FF2B5EF4-FFF2-40B4-BE49-F238E27FC236}">
                  <a16:creationId xmlns:a16="http://schemas.microsoft.com/office/drawing/2014/main" id="{3A0A364E-584D-3349-9474-ED06E0BE3D37}"/>
                </a:ext>
              </a:extLst>
            </p:cNvPr>
            <p:cNvCxnSpPr>
              <a:cxnSpLocks noChangeShapeType="1"/>
              <a:stCxn id="149" idx="0"/>
              <a:endCxn id="136" idx="2"/>
            </p:cNvCxnSpPr>
            <p:nvPr/>
          </p:nvCxnSpPr>
          <p:spPr bwMode="auto">
            <a:xfrm rot="5400000" flipH="1" flipV="1">
              <a:off x="4071929" y="5413885"/>
              <a:ext cx="244591" cy="9894"/>
            </a:xfrm>
            <a:prstGeom prst="bentConnector3">
              <a:avLst>
                <a:gd name="adj1" fmla="val 50000"/>
              </a:avLst>
            </a:prstGeom>
            <a:noFill/>
            <a:ln w="57150">
              <a:solidFill>
                <a:srgbClr val="9900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52" name="Text Box 34">
              <a:extLst>
                <a:ext uri="{FF2B5EF4-FFF2-40B4-BE49-F238E27FC236}">
                  <a16:creationId xmlns:a16="http://schemas.microsoft.com/office/drawing/2014/main" id="{C95B4711-2E34-4840-945F-C0A8C161BCA7}"/>
                </a:ext>
              </a:extLst>
            </p:cNvPr>
            <p:cNvSpPr txBox="1">
              <a:spLocks noChangeArrowheads="1"/>
            </p:cNvSpPr>
            <p:nvPr/>
          </p:nvSpPr>
          <p:spPr bwMode="auto">
            <a:xfrm flipH="1">
              <a:off x="2995842" y="5511197"/>
              <a:ext cx="51190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altLang="en-US" sz="1800" b="1" dirty="0"/>
                <a:t>1</a:t>
              </a:r>
            </a:p>
          </p:txBody>
        </p:sp>
        <p:sp>
          <p:nvSpPr>
            <p:cNvPr id="153" name="Text Box 10">
              <a:extLst>
                <a:ext uri="{FF2B5EF4-FFF2-40B4-BE49-F238E27FC236}">
                  <a16:creationId xmlns:a16="http://schemas.microsoft.com/office/drawing/2014/main" id="{6CE4713F-0A84-6B46-91A4-F00974927DD9}"/>
                </a:ext>
              </a:extLst>
            </p:cNvPr>
            <p:cNvSpPr txBox="1">
              <a:spLocks noChangeArrowheads="1"/>
            </p:cNvSpPr>
            <p:nvPr/>
          </p:nvSpPr>
          <p:spPr bwMode="auto">
            <a:xfrm flipH="1">
              <a:off x="3721900" y="5281441"/>
              <a:ext cx="308696" cy="465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altLang="en-US" sz="1800" b="1" dirty="0"/>
                <a:t>M</a:t>
              </a:r>
            </a:p>
          </p:txBody>
        </p:sp>
        <p:sp>
          <p:nvSpPr>
            <p:cNvPr id="154" name="AutoShape 6">
              <a:extLst>
                <a:ext uri="{FF2B5EF4-FFF2-40B4-BE49-F238E27FC236}">
                  <a16:creationId xmlns:a16="http://schemas.microsoft.com/office/drawing/2014/main" id="{EEAEF019-CDCC-E445-9108-88B169C45C22}"/>
                </a:ext>
              </a:extLst>
            </p:cNvPr>
            <p:cNvSpPr>
              <a:spLocks noChangeArrowheads="1"/>
            </p:cNvSpPr>
            <p:nvPr/>
          </p:nvSpPr>
          <p:spPr bwMode="auto">
            <a:xfrm>
              <a:off x="5415567" y="3473355"/>
              <a:ext cx="1293495" cy="933869"/>
            </a:xfrm>
            <a:prstGeom prst="flowChartDecision">
              <a:avLst/>
            </a:prstGeom>
            <a:solidFill>
              <a:schemeClr val="bg1"/>
            </a:solidFill>
            <a:ln w="57150">
              <a:solidFill>
                <a:srgbClr val="990000"/>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t>Service</a:t>
              </a:r>
              <a:br>
                <a:rPr lang="en-US" altLang="en-US" sz="1600" b="1" dirty="0"/>
              </a:br>
              <a:r>
                <a:rPr lang="en-US" altLang="en-US" sz="1600" b="1" dirty="0"/>
                <a:t>Labor</a:t>
              </a:r>
            </a:p>
          </p:txBody>
        </p:sp>
        <p:cxnSp>
          <p:nvCxnSpPr>
            <p:cNvPr id="155" name="AutoShape 7">
              <a:extLst>
                <a:ext uri="{FF2B5EF4-FFF2-40B4-BE49-F238E27FC236}">
                  <a16:creationId xmlns:a16="http://schemas.microsoft.com/office/drawing/2014/main" id="{22B5E852-5382-2A43-AD85-81B7DEAF7F56}"/>
                </a:ext>
              </a:extLst>
            </p:cNvPr>
            <p:cNvCxnSpPr>
              <a:cxnSpLocks noChangeShapeType="1"/>
              <a:stCxn id="176" idx="1"/>
              <a:endCxn id="136" idx="0"/>
            </p:cNvCxnSpPr>
            <p:nvPr/>
          </p:nvCxnSpPr>
          <p:spPr bwMode="auto">
            <a:xfrm rot="10800000" flipV="1">
              <a:off x="4199171" y="3922385"/>
              <a:ext cx="1216396" cy="898990"/>
            </a:xfrm>
            <a:prstGeom prst="bentConnector2">
              <a:avLst/>
            </a:prstGeom>
            <a:noFill/>
            <a:ln w="57150">
              <a:solidFill>
                <a:srgbClr val="9900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56" name="AutoShape 7">
              <a:extLst>
                <a:ext uri="{FF2B5EF4-FFF2-40B4-BE49-F238E27FC236}">
                  <a16:creationId xmlns:a16="http://schemas.microsoft.com/office/drawing/2014/main" id="{6D7B25A5-C86C-0B4C-874A-0EB93A6CFE4A}"/>
                </a:ext>
              </a:extLst>
            </p:cNvPr>
            <p:cNvCxnSpPr>
              <a:cxnSpLocks noChangeShapeType="1"/>
              <a:stCxn id="154" idx="3"/>
              <a:endCxn id="142" idx="1"/>
            </p:cNvCxnSpPr>
            <p:nvPr/>
          </p:nvCxnSpPr>
          <p:spPr bwMode="auto">
            <a:xfrm>
              <a:off x="6709062" y="3940290"/>
              <a:ext cx="755519" cy="3542"/>
            </a:xfrm>
            <a:prstGeom prst="bentConnector3">
              <a:avLst>
                <a:gd name="adj1" fmla="val 50000"/>
              </a:avLst>
            </a:prstGeom>
            <a:noFill/>
            <a:ln w="57150">
              <a:solidFill>
                <a:srgbClr val="9900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57" name="Text Box 10">
              <a:extLst>
                <a:ext uri="{FF2B5EF4-FFF2-40B4-BE49-F238E27FC236}">
                  <a16:creationId xmlns:a16="http://schemas.microsoft.com/office/drawing/2014/main" id="{AA56813B-CA2D-B04A-B483-1170161859D0}"/>
                </a:ext>
              </a:extLst>
            </p:cNvPr>
            <p:cNvSpPr txBox="1">
              <a:spLocks noChangeArrowheads="1"/>
            </p:cNvSpPr>
            <p:nvPr/>
          </p:nvSpPr>
          <p:spPr bwMode="auto">
            <a:xfrm flipH="1">
              <a:off x="5024468" y="3604295"/>
              <a:ext cx="308696" cy="465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altLang="en-US" sz="1800" b="1" dirty="0"/>
                <a:t>M</a:t>
              </a:r>
            </a:p>
          </p:txBody>
        </p:sp>
        <p:sp>
          <p:nvSpPr>
            <p:cNvPr id="158" name="Text Box 10">
              <a:extLst>
                <a:ext uri="{FF2B5EF4-FFF2-40B4-BE49-F238E27FC236}">
                  <a16:creationId xmlns:a16="http://schemas.microsoft.com/office/drawing/2014/main" id="{6781A23F-BE99-3749-A1A2-2214C3A8DD9C}"/>
                </a:ext>
              </a:extLst>
            </p:cNvPr>
            <p:cNvSpPr txBox="1">
              <a:spLocks noChangeArrowheads="1"/>
            </p:cNvSpPr>
            <p:nvPr/>
          </p:nvSpPr>
          <p:spPr bwMode="auto">
            <a:xfrm flipH="1">
              <a:off x="3849851" y="4465700"/>
              <a:ext cx="3086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altLang="en-US" sz="1800" b="1" dirty="0"/>
                <a:t>1</a:t>
              </a:r>
            </a:p>
          </p:txBody>
        </p:sp>
        <p:sp>
          <p:nvSpPr>
            <p:cNvPr id="169" name="Text Box 34">
              <a:extLst>
                <a:ext uri="{FF2B5EF4-FFF2-40B4-BE49-F238E27FC236}">
                  <a16:creationId xmlns:a16="http://schemas.microsoft.com/office/drawing/2014/main" id="{2140F960-07EB-D849-AE05-207FF6703C4B}"/>
                </a:ext>
              </a:extLst>
            </p:cNvPr>
            <p:cNvSpPr txBox="1">
              <a:spLocks noChangeArrowheads="1"/>
            </p:cNvSpPr>
            <p:nvPr/>
          </p:nvSpPr>
          <p:spPr bwMode="auto">
            <a:xfrm>
              <a:off x="4734353" y="4680088"/>
              <a:ext cx="267124" cy="465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altLang="en-US" sz="1800" b="1" dirty="0"/>
                <a:t>1</a:t>
              </a:r>
            </a:p>
          </p:txBody>
        </p:sp>
        <p:sp>
          <p:nvSpPr>
            <p:cNvPr id="170" name="Text Box 34">
              <a:extLst>
                <a:ext uri="{FF2B5EF4-FFF2-40B4-BE49-F238E27FC236}">
                  <a16:creationId xmlns:a16="http://schemas.microsoft.com/office/drawing/2014/main" id="{3AE7CCB6-7E7D-A04E-A10A-12C3560DF9BB}"/>
                </a:ext>
              </a:extLst>
            </p:cNvPr>
            <p:cNvSpPr txBox="1">
              <a:spLocks noChangeArrowheads="1"/>
            </p:cNvSpPr>
            <p:nvPr/>
          </p:nvSpPr>
          <p:spPr bwMode="auto">
            <a:xfrm>
              <a:off x="7197457" y="4664668"/>
              <a:ext cx="267124" cy="465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altLang="en-US" sz="1800" b="1" dirty="0"/>
                <a:t>1</a:t>
              </a:r>
            </a:p>
          </p:txBody>
        </p:sp>
        <p:sp>
          <p:nvSpPr>
            <p:cNvPr id="172" name="Rectangle 171">
              <a:extLst>
                <a:ext uri="{FF2B5EF4-FFF2-40B4-BE49-F238E27FC236}">
                  <a16:creationId xmlns:a16="http://schemas.microsoft.com/office/drawing/2014/main" id="{00F04045-A282-BB41-A194-E4DACC8AF31B}"/>
                </a:ext>
              </a:extLst>
            </p:cNvPr>
            <p:cNvSpPr/>
            <p:nvPr/>
          </p:nvSpPr>
          <p:spPr bwMode="auto">
            <a:xfrm>
              <a:off x="5365350" y="4619570"/>
              <a:ext cx="1436922" cy="866210"/>
            </a:xfrm>
            <a:prstGeom prst="rect">
              <a:avLst/>
            </a:prstGeom>
            <a:noFill/>
            <a:ln w="63500" cap="flat" cmpd="sng" algn="ctr">
              <a:solidFill>
                <a:srgbClr val="AA7900"/>
              </a:solidFill>
              <a:prstDash val="solid"/>
              <a:miter lim="800000"/>
              <a:headEnd type="none" w="sm" len="sm"/>
              <a:tailEnd type="none" w="sm" len="sm"/>
            </a:ln>
            <a:effectLs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176" name="Rectangle 175">
              <a:extLst>
                <a:ext uri="{FF2B5EF4-FFF2-40B4-BE49-F238E27FC236}">
                  <a16:creationId xmlns:a16="http://schemas.microsoft.com/office/drawing/2014/main" id="{318C2071-E845-7B4D-963C-7B8B72CE1A15}"/>
                </a:ext>
              </a:extLst>
            </p:cNvPr>
            <p:cNvSpPr/>
            <p:nvPr/>
          </p:nvSpPr>
          <p:spPr bwMode="auto">
            <a:xfrm>
              <a:off x="5415567" y="3437756"/>
              <a:ext cx="1277438" cy="969257"/>
            </a:xfrm>
            <a:prstGeom prst="rect">
              <a:avLst/>
            </a:prstGeom>
            <a:noFill/>
            <a:ln w="63500" cap="flat" cmpd="sng" algn="ctr">
              <a:solidFill>
                <a:srgbClr val="AA7900"/>
              </a:solidFill>
              <a:prstDash val="solid"/>
              <a:miter lim="800000"/>
              <a:headEnd type="none" w="sm" len="sm"/>
              <a:tailEnd type="none" w="sm" len="sm"/>
            </a:ln>
            <a:effectLs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182" name="Text Box 10">
              <a:extLst>
                <a:ext uri="{FF2B5EF4-FFF2-40B4-BE49-F238E27FC236}">
                  <a16:creationId xmlns:a16="http://schemas.microsoft.com/office/drawing/2014/main" id="{22CD814E-9A51-E849-BBE0-953683154E93}"/>
                </a:ext>
              </a:extLst>
            </p:cNvPr>
            <p:cNvSpPr txBox="1">
              <a:spLocks noChangeArrowheads="1"/>
            </p:cNvSpPr>
            <p:nvPr/>
          </p:nvSpPr>
          <p:spPr bwMode="auto">
            <a:xfrm flipH="1">
              <a:off x="6680135" y="3604295"/>
              <a:ext cx="308696" cy="465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altLang="en-US" sz="1800" b="1" dirty="0"/>
                <a:t>M</a:t>
              </a:r>
            </a:p>
          </p:txBody>
        </p:sp>
        <p:sp>
          <p:nvSpPr>
            <p:cNvPr id="183" name="Text Box 34">
              <a:extLst>
                <a:ext uri="{FF2B5EF4-FFF2-40B4-BE49-F238E27FC236}">
                  <a16:creationId xmlns:a16="http://schemas.microsoft.com/office/drawing/2014/main" id="{9C0691AA-BC21-4649-BF5E-E67A1231B5A0}"/>
                </a:ext>
              </a:extLst>
            </p:cNvPr>
            <p:cNvSpPr txBox="1">
              <a:spLocks noChangeArrowheads="1"/>
            </p:cNvSpPr>
            <p:nvPr/>
          </p:nvSpPr>
          <p:spPr bwMode="auto">
            <a:xfrm>
              <a:off x="7125581" y="3570957"/>
              <a:ext cx="29718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altLang="en-US" sz="1800" b="1" dirty="0"/>
                <a:t>1</a:t>
              </a:r>
            </a:p>
          </p:txBody>
        </p:sp>
      </p:grpSp>
      <p:cxnSp>
        <p:nvCxnSpPr>
          <p:cNvPr id="6" name="Straight Connector 5">
            <a:extLst>
              <a:ext uri="{FF2B5EF4-FFF2-40B4-BE49-F238E27FC236}">
                <a16:creationId xmlns:a16="http://schemas.microsoft.com/office/drawing/2014/main" id="{B105046B-DCBB-C34E-A576-EBD98B96CB42}"/>
              </a:ext>
            </a:extLst>
          </p:cNvPr>
          <p:cNvCxnSpPr>
            <a:cxnSpLocks/>
          </p:cNvCxnSpPr>
          <p:nvPr/>
        </p:nvCxnSpPr>
        <p:spPr bwMode="auto">
          <a:xfrm flipV="1">
            <a:off x="0" y="2784947"/>
            <a:ext cx="8763000" cy="2005514"/>
          </a:xfrm>
          <a:prstGeom prst="line">
            <a:avLst/>
          </a:prstGeom>
          <a:ln w="19050">
            <a:solidFill>
              <a:srgbClr val="8AD08C"/>
            </a:solidFill>
            <a:prstDash val="dash"/>
            <a:headEnd type="none" w="sm" len="sm"/>
            <a:tailEnd type="none" w="sm" len="sm"/>
          </a:ln>
          <a:extLst>
            <a:ext uri="{AF507438-7753-43E0-B8FC-AC1667EBCBE1}">
              <a14:hiddenEffects xmlns:a14="http://schemas.microsoft.com/office/drawing/2010/main">
                <a:effectLst>
                  <a:outerShdw blurRad="63500" dist="35921" dir="2700000" algn="ctr" rotWithShape="0">
                    <a:schemeClr val="bg2"/>
                  </a:outerShdw>
                </a:effectLst>
              </a14:hiddenEffects>
            </a:ext>
          </a:ex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942098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89"/>
                                        </p:tgtEl>
                                        <p:attrNameLst>
                                          <p:attrName>style.visibility</p:attrName>
                                        </p:attrNameLst>
                                      </p:cBhvr>
                                      <p:to>
                                        <p:strVal val="visible"/>
                                      </p:to>
                                    </p:set>
                                    <p:anim calcmode="lin" valueType="num">
                                      <p:cBhvr additive="base">
                                        <p:cTn id="11" dur="500" fill="hold"/>
                                        <p:tgtEl>
                                          <p:spTgt spid="189"/>
                                        </p:tgtEl>
                                        <p:attrNameLst>
                                          <p:attrName>ppt_x</p:attrName>
                                        </p:attrNameLst>
                                      </p:cBhvr>
                                      <p:tavLst>
                                        <p:tav tm="0">
                                          <p:val>
                                            <p:strVal val="#ppt_x"/>
                                          </p:val>
                                        </p:tav>
                                        <p:tav tm="100000">
                                          <p:val>
                                            <p:strVal val="#ppt_x"/>
                                          </p:val>
                                        </p:tav>
                                      </p:tavLst>
                                    </p:anim>
                                    <p:anim calcmode="lin" valueType="num">
                                      <p:cBhvr additive="base">
                                        <p:cTn id="12" dur="500" fill="hold"/>
                                        <p:tgtEl>
                                          <p:spTgt spid="18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AA1CD-ABA0-8741-85D3-9F37A1C7E9FE}"/>
              </a:ext>
            </a:extLst>
          </p:cNvPr>
          <p:cNvSpPr>
            <a:spLocks noGrp="1"/>
          </p:cNvSpPr>
          <p:nvPr>
            <p:ph type="title"/>
          </p:nvPr>
        </p:nvSpPr>
        <p:spPr/>
        <p:txBody>
          <a:bodyPr/>
          <a:lstStyle/>
          <a:p>
            <a:r>
              <a:rPr lang="en-US" dirty="0" err="1"/>
              <a:t>Asgn</a:t>
            </a:r>
            <a:r>
              <a:rPr lang="en-US" dirty="0"/>
              <a:t> 2: ERD  PK Arrow Reference</a:t>
            </a:r>
          </a:p>
        </p:txBody>
      </p:sp>
      <p:sp>
        <p:nvSpPr>
          <p:cNvPr id="4" name="Footer Placeholder 3">
            <a:extLst>
              <a:ext uri="{FF2B5EF4-FFF2-40B4-BE49-F238E27FC236}">
                <a16:creationId xmlns:a16="http://schemas.microsoft.com/office/drawing/2014/main" id="{6E063DFB-78ED-EA4F-985F-3FF0D31BE358}"/>
              </a:ext>
            </a:extLst>
          </p:cNvPr>
          <p:cNvSpPr>
            <a:spLocks noGrp="1"/>
          </p:cNvSpPr>
          <p:nvPr>
            <p:ph type="ftr" sz="quarter" idx="10"/>
          </p:nvPr>
        </p:nvSpPr>
        <p:spPr/>
        <p:txBody>
          <a:bodyPr/>
          <a:lstStyle/>
          <a:p>
            <a:r>
              <a:rPr lang="en-US" altLang="en-US"/>
              <a:t>Copyright © 2018  R.M. Laurie</a:t>
            </a:r>
          </a:p>
        </p:txBody>
      </p:sp>
      <p:sp>
        <p:nvSpPr>
          <p:cNvPr id="5" name="Slide Number Placeholder 4">
            <a:extLst>
              <a:ext uri="{FF2B5EF4-FFF2-40B4-BE49-F238E27FC236}">
                <a16:creationId xmlns:a16="http://schemas.microsoft.com/office/drawing/2014/main" id="{58341AE1-9A6C-3449-BB08-85273B882091}"/>
              </a:ext>
            </a:extLst>
          </p:cNvPr>
          <p:cNvSpPr>
            <a:spLocks noGrp="1"/>
          </p:cNvSpPr>
          <p:nvPr>
            <p:ph type="sldNum" sz="quarter" idx="11"/>
          </p:nvPr>
        </p:nvSpPr>
        <p:spPr/>
        <p:txBody>
          <a:bodyPr/>
          <a:lstStyle/>
          <a:p>
            <a:fld id="{73F93C4B-C223-9949-A828-DD3D95DB64DB}" type="slidenum">
              <a:rPr lang="en-US" altLang="en-US" smtClean="0"/>
              <a:pPr/>
              <a:t>12</a:t>
            </a:fld>
            <a:endParaRPr lang="en-US" altLang="en-US"/>
          </a:p>
        </p:txBody>
      </p:sp>
      <p:grpSp>
        <p:nvGrpSpPr>
          <p:cNvPr id="69" name="Group 68">
            <a:extLst>
              <a:ext uri="{FF2B5EF4-FFF2-40B4-BE49-F238E27FC236}">
                <a16:creationId xmlns:a16="http://schemas.microsoft.com/office/drawing/2014/main" id="{55E4756F-2C98-DA41-B736-2AAB89F49325}"/>
              </a:ext>
            </a:extLst>
          </p:cNvPr>
          <p:cNvGrpSpPr/>
          <p:nvPr/>
        </p:nvGrpSpPr>
        <p:grpSpPr>
          <a:xfrm>
            <a:off x="523431" y="2542009"/>
            <a:ext cx="7823900" cy="3417085"/>
            <a:chOff x="523431" y="2542009"/>
            <a:chExt cx="7823900" cy="3417085"/>
          </a:xfrm>
        </p:grpSpPr>
        <p:sp>
          <p:nvSpPr>
            <p:cNvPr id="6" name="TextBox 5">
              <a:extLst>
                <a:ext uri="{FF2B5EF4-FFF2-40B4-BE49-F238E27FC236}">
                  <a16:creationId xmlns:a16="http://schemas.microsoft.com/office/drawing/2014/main" id="{C1AF18E2-52F3-3043-B357-5DA14C300759}"/>
                </a:ext>
              </a:extLst>
            </p:cNvPr>
            <p:cNvSpPr txBox="1"/>
            <p:nvPr/>
          </p:nvSpPr>
          <p:spPr>
            <a:xfrm>
              <a:off x="7324561" y="2542009"/>
              <a:ext cx="1017774" cy="1015663"/>
            </a:xfrm>
            <a:prstGeom prst="rect">
              <a:avLst/>
            </a:prstGeom>
            <a:solidFill>
              <a:srgbClr val="FFFF99"/>
            </a:solidFill>
            <a:ln w="19050">
              <a:solidFill>
                <a:schemeClr val="tx1"/>
              </a:solidFill>
            </a:ln>
          </p:spPr>
          <p:txBody>
            <a:bodyPr wrap="square" rtlCol="0">
              <a:spAutoFit/>
            </a:bodyPr>
            <a:lstStyle/>
            <a:p>
              <a:r>
                <a:rPr lang="en-US" sz="1800" b="1" dirty="0"/>
                <a:t>Labor</a:t>
              </a:r>
              <a:br>
                <a:rPr lang="en-US" sz="1800" b="1" dirty="0"/>
              </a:br>
              <a:endParaRPr lang="en-US" sz="1800" b="1" dirty="0"/>
            </a:p>
            <a:p>
              <a:r>
                <a:rPr lang="en-US" sz="1200" dirty="0"/>
                <a:t>Labor-ID</a:t>
              </a:r>
            </a:p>
            <a:p>
              <a:r>
                <a:rPr lang="en-US" sz="1200" dirty="0"/>
                <a:t>Hourly-Rate</a:t>
              </a:r>
            </a:p>
          </p:txBody>
        </p:sp>
        <p:sp>
          <p:nvSpPr>
            <p:cNvPr id="7" name="TextBox 6">
              <a:extLst>
                <a:ext uri="{FF2B5EF4-FFF2-40B4-BE49-F238E27FC236}">
                  <a16:creationId xmlns:a16="http://schemas.microsoft.com/office/drawing/2014/main" id="{6F109412-A9FC-D74A-8BAA-FD9343B9DAC2}"/>
                </a:ext>
              </a:extLst>
            </p:cNvPr>
            <p:cNvSpPr txBox="1"/>
            <p:nvPr/>
          </p:nvSpPr>
          <p:spPr>
            <a:xfrm>
              <a:off x="523431" y="2946394"/>
              <a:ext cx="1452881" cy="1015663"/>
            </a:xfrm>
            <a:prstGeom prst="rect">
              <a:avLst/>
            </a:prstGeom>
            <a:solidFill>
              <a:srgbClr val="FFFF99"/>
            </a:solidFill>
            <a:ln w="19050">
              <a:solidFill>
                <a:schemeClr val="tx1"/>
              </a:solidFill>
            </a:ln>
          </p:spPr>
          <p:txBody>
            <a:bodyPr wrap="square" rtlCol="0">
              <a:spAutoFit/>
            </a:bodyPr>
            <a:lstStyle/>
            <a:p>
              <a:r>
                <a:rPr lang="en-US" sz="1800" b="1" dirty="0"/>
                <a:t>Customer</a:t>
              </a:r>
              <a:br>
                <a:rPr lang="en-US" sz="1800" b="1" dirty="0"/>
              </a:br>
              <a:endParaRPr lang="en-US" sz="1800" b="1" dirty="0"/>
            </a:p>
            <a:p>
              <a:r>
                <a:rPr lang="en-US" sz="1200" dirty="0" err="1"/>
                <a:t>Cust</a:t>
              </a:r>
              <a:r>
                <a:rPr lang="en-US" sz="1200" dirty="0"/>
                <a:t>-ID</a:t>
              </a:r>
            </a:p>
            <a:p>
              <a:r>
                <a:rPr lang="en-US" sz="1200" dirty="0"/>
                <a:t>…</a:t>
              </a:r>
            </a:p>
          </p:txBody>
        </p:sp>
        <p:sp>
          <p:nvSpPr>
            <p:cNvPr id="8" name="TextBox 7">
              <a:extLst>
                <a:ext uri="{FF2B5EF4-FFF2-40B4-BE49-F238E27FC236}">
                  <a16:creationId xmlns:a16="http://schemas.microsoft.com/office/drawing/2014/main" id="{AA3A69AA-384B-B148-A261-0AF28768B75E}"/>
                </a:ext>
              </a:extLst>
            </p:cNvPr>
            <p:cNvSpPr txBox="1"/>
            <p:nvPr/>
          </p:nvSpPr>
          <p:spPr>
            <a:xfrm>
              <a:off x="4992200" y="2671473"/>
              <a:ext cx="1753263" cy="1200329"/>
            </a:xfrm>
            <a:prstGeom prst="rect">
              <a:avLst/>
            </a:prstGeom>
            <a:solidFill>
              <a:srgbClr val="FFFF99"/>
            </a:solidFill>
            <a:ln w="19050">
              <a:solidFill>
                <a:schemeClr val="tx1"/>
              </a:solidFill>
            </a:ln>
          </p:spPr>
          <p:txBody>
            <a:bodyPr wrap="square" rtlCol="0">
              <a:spAutoFit/>
            </a:bodyPr>
            <a:lstStyle/>
            <a:p>
              <a:r>
                <a:rPr lang="en-US" sz="1800" b="1" dirty="0"/>
                <a:t>Service-Labor</a:t>
              </a:r>
              <a:br>
                <a:rPr lang="en-US" sz="1800" b="1" dirty="0"/>
              </a:br>
              <a:endParaRPr lang="en-US" sz="1800" b="1" dirty="0"/>
            </a:p>
            <a:p>
              <a:r>
                <a:rPr lang="en-US" sz="1200" dirty="0"/>
                <a:t>Service-ID</a:t>
              </a:r>
            </a:p>
            <a:p>
              <a:r>
                <a:rPr lang="en-US" sz="1200" dirty="0"/>
                <a:t>Labor-ID</a:t>
              </a:r>
            </a:p>
            <a:p>
              <a:r>
                <a:rPr lang="en-US" sz="1200" dirty="0"/>
                <a:t>Labor-Hours</a:t>
              </a:r>
            </a:p>
          </p:txBody>
        </p:sp>
        <p:sp>
          <p:nvSpPr>
            <p:cNvPr id="9" name="TextBox 8">
              <a:extLst>
                <a:ext uri="{FF2B5EF4-FFF2-40B4-BE49-F238E27FC236}">
                  <a16:creationId xmlns:a16="http://schemas.microsoft.com/office/drawing/2014/main" id="{6E53471F-775E-B644-A69A-0B2B8843734E}"/>
                </a:ext>
              </a:extLst>
            </p:cNvPr>
            <p:cNvSpPr txBox="1"/>
            <p:nvPr/>
          </p:nvSpPr>
          <p:spPr>
            <a:xfrm>
              <a:off x="4992200" y="4758765"/>
              <a:ext cx="1660423" cy="1200329"/>
            </a:xfrm>
            <a:prstGeom prst="rect">
              <a:avLst/>
            </a:prstGeom>
            <a:solidFill>
              <a:srgbClr val="FFFF99"/>
            </a:solidFill>
            <a:ln w="19050">
              <a:solidFill>
                <a:schemeClr val="tx1"/>
              </a:solidFill>
            </a:ln>
          </p:spPr>
          <p:txBody>
            <a:bodyPr wrap="square" rtlCol="0">
              <a:spAutoFit/>
            </a:bodyPr>
            <a:lstStyle/>
            <a:p>
              <a:r>
                <a:rPr lang="en-US" sz="1800" b="1" dirty="0"/>
                <a:t>Service-Parts</a:t>
              </a:r>
              <a:br>
                <a:rPr lang="en-US" sz="1800" b="1" dirty="0"/>
              </a:br>
              <a:endParaRPr lang="en-US" sz="1800" b="1" dirty="0"/>
            </a:p>
            <a:p>
              <a:r>
                <a:rPr lang="en-US" sz="1200" dirty="0"/>
                <a:t>Service-ID</a:t>
              </a:r>
            </a:p>
            <a:p>
              <a:r>
                <a:rPr lang="en-US" sz="1200" dirty="0"/>
                <a:t>Parts-ID</a:t>
              </a:r>
            </a:p>
            <a:p>
              <a:r>
                <a:rPr lang="en-US" sz="1200" dirty="0" err="1"/>
                <a:t>Qty</a:t>
              </a:r>
              <a:endParaRPr lang="en-US" sz="1200" dirty="0"/>
            </a:p>
          </p:txBody>
        </p:sp>
        <p:sp>
          <p:nvSpPr>
            <p:cNvPr id="10" name="TextBox 9">
              <a:extLst>
                <a:ext uri="{FF2B5EF4-FFF2-40B4-BE49-F238E27FC236}">
                  <a16:creationId xmlns:a16="http://schemas.microsoft.com/office/drawing/2014/main" id="{A5C3A027-5572-9340-9F0B-FFB9E673F85D}"/>
                </a:ext>
              </a:extLst>
            </p:cNvPr>
            <p:cNvSpPr txBox="1"/>
            <p:nvPr/>
          </p:nvSpPr>
          <p:spPr>
            <a:xfrm>
              <a:off x="2914850" y="3049841"/>
              <a:ext cx="1138812" cy="1384995"/>
            </a:xfrm>
            <a:prstGeom prst="rect">
              <a:avLst/>
            </a:prstGeom>
            <a:solidFill>
              <a:srgbClr val="FFFF99"/>
            </a:solidFill>
            <a:ln w="19050">
              <a:solidFill>
                <a:schemeClr val="tx1"/>
              </a:solidFill>
            </a:ln>
          </p:spPr>
          <p:txBody>
            <a:bodyPr wrap="square" rtlCol="0">
              <a:spAutoFit/>
            </a:bodyPr>
            <a:lstStyle/>
            <a:p>
              <a:r>
                <a:rPr lang="en-US" sz="1800" b="1" dirty="0"/>
                <a:t>Service</a:t>
              </a:r>
              <a:br>
                <a:rPr lang="en-US" sz="1800" b="1" dirty="0"/>
              </a:br>
              <a:endParaRPr lang="en-US" sz="1800" b="1" dirty="0"/>
            </a:p>
            <a:p>
              <a:r>
                <a:rPr lang="en-US" sz="1200" dirty="0"/>
                <a:t>Service-ID</a:t>
              </a:r>
            </a:p>
            <a:p>
              <a:r>
                <a:rPr lang="en-US" sz="1200" dirty="0" err="1"/>
                <a:t>Cust</a:t>
              </a:r>
              <a:r>
                <a:rPr lang="en-US" sz="1200" dirty="0"/>
                <a:t>-ID</a:t>
              </a:r>
            </a:p>
            <a:p>
              <a:r>
                <a:rPr lang="en-US" sz="1200" dirty="0"/>
                <a:t>Date</a:t>
              </a:r>
            </a:p>
            <a:p>
              <a:r>
                <a:rPr lang="en-US" sz="1200" dirty="0"/>
                <a:t>Tech-ID</a:t>
              </a:r>
            </a:p>
          </p:txBody>
        </p:sp>
        <p:sp>
          <p:nvSpPr>
            <p:cNvPr id="11" name="TextBox 10">
              <a:extLst>
                <a:ext uri="{FF2B5EF4-FFF2-40B4-BE49-F238E27FC236}">
                  <a16:creationId xmlns:a16="http://schemas.microsoft.com/office/drawing/2014/main" id="{B896CA9F-C432-E64B-8C60-334A8A5D4E40}"/>
                </a:ext>
              </a:extLst>
            </p:cNvPr>
            <p:cNvSpPr txBox="1"/>
            <p:nvPr/>
          </p:nvSpPr>
          <p:spPr>
            <a:xfrm>
              <a:off x="523431" y="4495303"/>
              <a:ext cx="1384027" cy="1015663"/>
            </a:xfrm>
            <a:prstGeom prst="rect">
              <a:avLst/>
            </a:prstGeom>
            <a:solidFill>
              <a:srgbClr val="FFFF99"/>
            </a:solidFill>
            <a:ln w="19050">
              <a:solidFill>
                <a:schemeClr val="tx1"/>
              </a:solidFill>
            </a:ln>
          </p:spPr>
          <p:txBody>
            <a:bodyPr wrap="square" rtlCol="0">
              <a:spAutoFit/>
            </a:bodyPr>
            <a:lstStyle/>
            <a:p>
              <a:r>
                <a:rPr lang="en-US" sz="1800" b="1" dirty="0"/>
                <a:t>Technician</a:t>
              </a:r>
              <a:br>
                <a:rPr lang="en-US" sz="1800" b="1" dirty="0"/>
              </a:br>
              <a:endParaRPr lang="en-US" sz="1800" b="1" dirty="0"/>
            </a:p>
            <a:p>
              <a:r>
                <a:rPr lang="en-US" sz="1200" dirty="0"/>
                <a:t>Tech-ID</a:t>
              </a:r>
            </a:p>
            <a:p>
              <a:r>
                <a:rPr lang="en-US" sz="1200" dirty="0"/>
                <a:t>…</a:t>
              </a:r>
            </a:p>
          </p:txBody>
        </p:sp>
        <p:sp>
          <p:nvSpPr>
            <p:cNvPr id="12" name="TextBox 11">
              <a:extLst>
                <a:ext uri="{FF2B5EF4-FFF2-40B4-BE49-F238E27FC236}">
                  <a16:creationId xmlns:a16="http://schemas.microsoft.com/office/drawing/2014/main" id="{69FB94DA-A891-C645-883D-9103842ED3A0}"/>
                </a:ext>
              </a:extLst>
            </p:cNvPr>
            <p:cNvSpPr txBox="1"/>
            <p:nvPr/>
          </p:nvSpPr>
          <p:spPr>
            <a:xfrm>
              <a:off x="7324561" y="4938539"/>
              <a:ext cx="1022770" cy="1015663"/>
            </a:xfrm>
            <a:prstGeom prst="rect">
              <a:avLst/>
            </a:prstGeom>
            <a:solidFill>
              <a:srgbClr val="FFFF99"/>
            </a:solidFill>
            <a:ln w="19050">
              <a:solidFill>
                <a:schemeClr val="tx1"/>
              </a:solidFill>
            </a:ln>
          </p:spPr>
          <p:txBody>
            <a:bodyPr wrap="square" rtlCol="0">
              <a:spAutoFit/>
            </a:bodyPr>
            <a:lstStyle/>
            <a:p>
              <a:r>
                <a:rPr lang="en-US" sz="1800" b="1" dirty="0"/>
                <a:t>Parts</a:t>
              </a:r>
              <a:br>
                <a:rPr lang="en-US" sz="1800" b="1" dirty="0"/>
              </a:br>
              <a:endParaRPr lang="en-US" sz="1800" b="1" dirty="0"/>
            </a:p>
            <a:p>
              <a:r>
                <a:rPr lang="en-US" sz="1200" dirty="0"/>
                <a:t>Part-ID</a:t>
              </a:r>
            </a:p>
            <a:p>
              <a:r>
                <a:rPr lang="en-US" sz="1200" dirty="0"/>
                <a:t>…</a:t>
              </a:r>
            </a:p>
          </p:txBody>
        </p:sp>
        <p:cxnSp>
          <p:nvCxnSpPr>
            <p:cNvPr id="18" name="Elbow Connector 17">
              <a:extLst>
                <a:ext uri="{FF2B5EF4-FFF2-40B4-BE49-F238E27FC236}">
                  <a16:creationId xmlns:a16="http://schemas.microsoft.com/office/drawing/2014/main" id="{56A1A8A6-FAB5-F04C-8843-21259F40CA0C}"/>
                </a:ext>
              </a:extLst>
            </p:cNvPr>
            <p:cNvCxnSpPr>
              <a:cxnSpLocks/>
              <a:endCxn id="7" idx="3"/>
            </p:cNvCxnSpPr>
            <p:nvPr/>
          </p:nvCxnSpPr>
          <p:spPr bwMode="auto">
            <a:xfrm rot="10800000">
              <a:off x="1976312" y="3454226"/>
              <a:ext cx="938538" cy="417576"/>
            </a:xfrm>
            <a:prstGeom prst="bentConnector3">
              <a:avLst>
                <a:gd name="adj1" fmla="val 50000"/>
              </a:avLst>
            </a:prstGeom>
            <a:solidFill>
              <a:schemeClr val="accent1"/>
            </a:solidFill>
            <a:ln w="38100" cap="flat" cmpd="sng" algn="ctr">
              <a:solidFill>
                <a:schemeClr val="tx1"/>
              </a:solidFill>
              <a:prstDash val="solid"/>
              <a:miter lim="800000"/>
              <a:headEnd type="none" w="sm" len="sm"/>
              <a:tailEnd type="triangle"/>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19" name="Elbow Connector 18">
              <a:extLst>
                <a:ext uri="{FF2B5EF4-FFF2-40B4-BE49-F238E27FC236}">
                  <a16:creationId xmlns:a16="http://schemas.microsoft.com/office/drawing/2014/main" id="{48A536BF-B995-E440-BF76-4B1A40D127F2}"/>
                </a:ext>
              </a:extLst>
            </p:cNvPr>
            <p:cNvCxnSpPr>
              <a:cxnSpLocks/>
              <a:endCxn id="11" idx="3"/>
            </p:cNvCxnSpPr>
            <p:nvPr/>
          </p:nvCxnSpPr>
          <p:spPr bwMode="auto">
            <a:xfrm rot="10800000" flipV="1">
              <a:off x="1907458" y="4306529"/>
              <a:ext cx="996556" cy="696606"/>
            </a:xfrm>
            <a:prstGeom prst="bentConnector3">
              <a:avLst>
                <a:gd name="adj1" fmla="val 50000"/>
              </a:avLst>
            </a:prstGeom>
            <a:solidFill>
              <a:schemeClr val="accent1"/>
            </a:solidFill>
            <a:ln w="38100" cap="flat" cmpd="sng" algn="ctr">
              <a:solidFill>
                <a:schemeClr val="tx1"/>
              </a:solidFill>
              <a:prstDash val="solid"/>
              <a:miter lim="800000"/>
              <a:headEnd type="none" w="sm" len="sm"/>
              <a:tailEnd type="triangle"/>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22" name="Elbow Connector 21">
              <a:extLst>
                <a:ext uri="{FF2B5EF4-FFF2-40B4-BE49-F238E27FC236}">
                  <a16:creationId xmlns:a16="http://schemas.microsoft.com/office/drawing/2014/main" id="{7AF465D7-0E30-5D48-9FEC-276751A65F7C}"/>
                </a:ext>
              </a:extLst>
            </p:cNvPr>
            <p:cNvCxnSpPr>
              <a:cxnSpLocks/>
              <a:endCxn id="12" idx="1"/>
            </p:cNvCxnSpPr>
            <p:nvPr/>
          </p:nvCxnSpPr>
          <p:spPr bwMode="auto">
            <a:xfrm flipV="1">
              <a:off x="6663459" y="5446371"/>
              <a:ext cx="661102" cy="217010"/>
            </a:xfrm>
            <a:prstGeom prst="bentConnector3">
              <a:avLst>
                <a:gd name="adj1" fmla="val 50000"/>
              </a:avLst>
            </a:prstGeom>
            <a:solidFill>
              <a:schemeClr val="accent1"/>
            </a:solidFill>
            <a:ln w="38100" cap="flat" cmpd="sng" algn="ctr">
              <a:solidFill>
                <a:schemeClr val="tx1"/>
              </a:solidFill>
              <a:prstDash val="solid"/>
              <a:miter lim="800000"/>
              <a:headEnd type="none" w="sm" len="sm"/>
              <a:tailEnd type="triangle"/>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9" name="Elbow Connector 38">
              <a:extLst>
                <a:ext uri="{FF2B5EF4-FFF2-40B4-BE49-F238E27FC236}">
                  <a16:creationId xmlns:a16="http://schemas.microsoft.com/office/drawing/2014/main" id="{EBB047FE-DA37-EF4B-A898-B821979DDFD3}"/>
                </a:ext>
              </a:extLst>
            </p:cNvPr>
            <p:cNvCxnSpPr>
              <a:cxnSpLocks/>
              <a:endCxn id="6" idx="1"/>
            </p:cNvCxnSpPr>
            <p:nvPr/>
          </p:nvCxnSpPr>
          <p:spPr bwMode="auto">
            <a:xfrm flipV="1">
              <a:off x="6745463" y="3049841"/>
              <a:ext cx="579098" cy="442769"/>
            </a:xfrm>
            <a:prstGeom prst="bentConnector3">
              <a:avLst>
                <a:gd name="adj1" fmla="val 50000"/>
              </a:avLst>
            </a:prstGeom>
            <a:solidFill>
              <a:schemeClr val="accent1"/>
            </a:solidFill>
            <a:ln w="38100" cap="flat" cmpd="sng" algn="ctr">
              <a:solidFill>
                <a:schemeClr val="tx1"/>
              </a:solidFill>
              <a:prstDash val="solid"/>
              <a:miter lim="800000"/>
              <a:headEnd type="none" w="sm" len="sm"/>
              <a:tailEnd type="triangle"/>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42" name="Elbow Connector 41">
              <a:extLst>
                <a:ext uri="{FF2B5EF4-FFF2-40B4-BE49-F238E27FC236}">
                  <a16:creationId xmlns:a16="http://schemas.microsoft.com/office/drawing/2014/main" id="{89E82C18-042E-EF42-A5AA-D904FC5C86E0}"/>
                </a:ext>
              </a:extLst>
            </p:cNvPr>
            <p:cNvCxnSpPr>
              <a:cxnSpLocks/>
              <a:stCxn id="8" idx="1"/>
              <a:endCxn id="10" idx="3"/>
            </p:cNvCxnSpPr>
            <p:nvPr/>
          </p:nvCxnSpPr>
          <p:spPr bwMode="auto">
            <a:xfrm rot="10800000" flipV="1">
              <a:off x="4053662" y="3271637"/>
              <a:ext cx="938538" cy="470701"/>
            </a:xfrm>
            <a:prstGeom prst="bentConnector3">
              <a:avLst>
                <a:gd name="adj1" fmla="val 50000"/>
              </a:avLst>
            </a:prstGeom>
            <a:solidFill>
              <a:schemeClr val="accent1"/>
            </a:solidFill>
            <a:ln w="38100" cap="flat" cmpd="sng" algn="ctr">
              <a:solidFill>
                <a:schemeClr val="tx1"/>
              </a:solidFill>
              <a:prstDash val="solid"/>
              <a:miter lim="800000"/>
              <a:headEnd type="none" w="sm" len="sm"/>
              <a:tailEnd type="triangle"/>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45" name="Elbow Connector 44">
              <a:extLst>
                <a:ext uri="{FF2B5EF4-FFF2-40B4-BE49-F238E27FC236}">
                  <a16:creationId xmlns:a16="http://schemas.microsoft.com/office/drawing/2014/main" id="{67865D70-5C8B-5F48-973F-8A4C20D680EE}"/>
                </a:ext>
              </a:extLst>
            </p:cNvPr>
            <p:cNvCxnSpPr>
              <a:cxnSpLocks/>
              <a:stCxn id="9" idx="1"/>
              <a:endCxn id="10" idx="3"/>
            </p:cNvCxnSpPr>
            <p:nvPr/>
          </p:nvCxnSpPr>
          <p:spPr bwMode="auto">
            <a:xfrm rot="10800000">
              <a:off x="4053662" y="3742340"/>
              <a:ext cx="938538" cy="1616591"/>
            </a:xfrm>
            <a:prstGeom prst="bentConnector3">
              <a:avLst>
                <a:gd name="adj1" fmla="val 50000"/>
              </a:avLst>
            </a:prstGeom>
            <a:solidFill>
              <a:schemeClr val="accent1"/>
            </a:solidFill>
            <a:ln w="38100" cap="flat" cmpd="sng" algn="ctr">
              <a:solidFill>
                <a:schemeClr val="tx1"/>
              </a:solidFill>
              <a:prstDash val="solid"/>
              <a:miter lim="800000"/>
              <a:headEnd type="none" w="sm" len="sm"/>
              <a:tailEnd type="triangle"/>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grpSp>
      <p:sp>
        <p:nvSpPr>
          <p:cNvPr id="48" name="TextBox 47">
            <a:extLst>
              <a:ext uri="{FF2B5EF4-FFF2-40B4-BE49-F238E27FC236}">
                <a16:creationId xmlns:a16="http://schemas.microsoft.com/office/drawing/2014/main" id="{398A50C9-01DA-134B-9C38-1FBEE64BEEB5}"/>
              </a:ext>
            </a:extLst>
          </p:cNvPr>
          <p:cNvSpPr txBox="1"/>
          <p:nvPr/>
        </p:nvSpPr>
        <p:spPr>
          <a:xfrm>
            <a:off x="1838632" y="1396181"/>
            <a:ext cx="6503703" cy="830997"/>
          </a:xfrm>
          <a:prstGeom prst="rect">
            <a:avLst/>
          </a:prstGeom>
          <a:noFill/>
        </p:spPr>
        <p:txBody>
          <a:bodyPr wrap="none" rtlCol="0">
            <a:spAutoFit/>
          </a:bodyPr>
          <a:lstStyle/>
          <a:p>
            <a:r>
              <a:rPr lang="en-US" sz="2400" b="1" dirty="0"/>
              <a:t>ERD created with PowerPoint </a:t>
            </a:r>
            <a:br>
              <a:rPr lang="en-US" sz="2400" b="1" dirty="0"/>
            </a:br>
            <a:r>
              <a:rPr lang="en-US" sz="2400" b="1" dirty="0"/>
              <a:t>Arrow points to 1 side of 1:M Relation ship </a:t>
            </a:r>
          </a:p>
        </p:txBody>
      </p:sp>
    </p:spTree>
    <p:extLst>
      <p:ext uri="{BB962C8B-B14F-4D97-AF65-F5344CB8AC3E}">
        <p14:creationId xmlns:p14="http://schemas.microsoft.com/office/powerpoint/2010/main" val="115521401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blinds(horizontal)">
                                      <p:cBhvr>
                                        <p:cTn id="7"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4B834-28BC-4B4E-A734-4D4D80756C2F}"/>
              </a:ext>
            </a:extLst>
          </p:cNvPr>
          <p:cNvSpPr>
            <a:spLocks noGrp="1"/>
          </p:cNvSpPr>
          <p:nvPr>
            <p:ph type="title"/>
          </p:nvPr>
        </p:nvSpPr>
        <p:spPr/>
        <p:txBody>
          <a:bodyPr/>
          <a:lstStyle/>
          <a:p>
            <a:r>
              <a:rPr lang="en-US" dirty="0" err="1"/>
              <a:t>Asgn</a:t>
            </a:r>
            <a:r>
              <a:rPr lang="en-US" dirty="0"/>
              <a:t> 2: ERD using Crow Foot Notation</a:t>
            </a:r>
          </a:p>
        </p:txBody>
      </p:sp>
      <p:sp>
        <p:nvSpPr>
          <p:cNvPr id="4" name="Footer Placeholder 3">
            <a:extLst>
              <a:ext uri="{FF2B5EF4-FFF2-40B4-BE49-F238E27FC236}">
                <a16:creationId xmlns:a16="http://schemas.microsoft.com/office/drawing/2014/main" id="{C284C5BB-F311-8140-8C71-54EF178C689A}"/>
              </a:ext>
            </a:extLst>
          </p:cNvPr>
          <p:cNvSpPr>
            <a:spLocks noGrp="1"/>
          </p:cNvSpPr>
          <p:nvPr>
            <p:ph type="ftr" sz="quarter" idx="10"/>
          </p:nvPr>
        </p:nvSpPr>
        <p:spPr/>
        <p:txBody>
          <a:bodyPr/>
          <a:lstStyle/>
          <a:p>
            <a:r>
              <a:rPr lang="en-US" altLang="en-US"/>
              <a:t>Copyright © 2018  R.M. Laurie</a:t>
            </a:r>
          </a:p>
        </p:txBody>
      </p:sp>
      <p:sp>
        <p:nvSpPr>
          <p:cNvPr id="5" name="Slide Number Placeholder 4">
            <a:extLst>
              <a:ext uri="{FF2B5EF4-FFF2-40B4-BE49-F238E27FC236}">
                <a16:creationId xmlns:a16="http://schemas.microsoft.com/office/drawing/2014/main" id="{7351A699-A469-0549-9725-16E60F528026}"/>
              </a:ext>
            </a:extLst>
          </p:cNvPr>
          <p:cNvSpPr>
            <a:spLocks noGrp="1"/>
          </p:cNvSpPr>
          <p:nvPr>
            <p:ph type="sldNum" sz="quarter" idx="11"/>
          </p:nvPr>
        </p:nvSpPr>
        <p:spPr/>
        <p:txBody>
          <a:bodyPr/>
          <a:lstStyle/>
          <a:p>
            <a:fld id="{73F93C4B-C223-9949-A828-DD3D95DB64DB}" type="slidenum">
              <a:rPr lang="en-US" altLang="en-US" smtClean="0"/>
              <a:pPr/>
              <a:t>13</a:t>
            </a:fld>
            <a:endParaRPr lang="en-US" altLang="en-US"/>
          </a:p>
        </p:txBody>
      </p:sp>
      <p:pic>
        <p:nvPicPr>
          <p:cNvPr id="19" name="Content Placeholder 18">
            <a:extLst>
              <a:ext uri="{FF2B5EF4-FFF2-40B4-BE49-F238E27FC236}">
                <a16:creationId xmlns:a16="http://schemas.microsoft.com/office/drawing/2014/main" id="{89807F75-A024-C240-8FBE-FD73553DC4D4}"/>
              </a:ext>
            </a:extLst>
          </p:cNvPr>
          <p:cNvPicPr>
            <a:picLocks noGrp="1" noChangeAspect="1"/>
          </p:cNvPicPr>
          <p:nvPr>
            <p:ph idx="1"/>
          </p:nvPr>
        </p:nvPicPr>
        <p:blipFill>
          <a:blip r:embed="rId3"/>
          <a:stretch>
            <a:fillRect/>
          </a:stretch>
        </p:blipFill>
        <p:spPr>
          <a:xfrm>
            <a:off x="304800" y="1622326"/>
            <a:ext cx="8396300" cy="4861016"/>
          </a:xfrm>
        </p:spPr>
      </p:pic>
      <p:sp>
        <p:nvSpPr>
          <p:cNvPr id="20" name="Rectangle 19">
            <a:extLst>
              <a:ext uri="{FF2B5EF4-FFF2-40B4-BE49-F238E27FC236}">
                <a16:creationId xmlns:a16="http://schemas.microsoft.com/office/drawing/2014/main" id="{846F3C2A-DE9C-D541-9A7A-6CF13C5E39AE}"/>
              </a:ext>
            </a:extLst>
          </p:cNvPr>
          <p:cNvSpPr/>
          <p:nvPr/>
        </p:nvSpPr>
        <p:spPr>
          <a:xfrm>
            <a:off x="376670" y="1222216"/>
            <a:ext cx="6681637" cy="461665"/>
          </a:xfrm>
          <a:prstGeom prst="rect">
            <a:avLst/>
          </a:prstGeom>
        </p:spPr>
        <p:txBody>
          <a:bodyPr wrap="none">
            <a:spAutoFit/>
          </a:bodyPr>
          <a:lstStyle/>
          <a:p>
            <a:r>
              <a:rPr lang="en-US" sz="2400" b="1" dirty="0">
                <a:solidFill>
                  <a:schemeClr val="accent2">
                    <a:lumMod val="75000"/>
                  </a:schemeClr>
                </a:solidFill>
              </a:rPr>
              <a:t>Created using Blank ERD at </a:t>
            </a:r>
            <a:r>
              <a:rPr lang="en-US" sz="2400" b="1" dirty="0" err="1">
                <a:solidFill>
                  <a:schemeClr val="accent2">
                    <a:lumMod val="75000"/>
                  </a:schemeClr>
                </a:solidFill>
              </a:rPr>
              <a:t>LucidChart.com</a:t>
            </a:r>
            <a:endParaRPr lang="en-US" sz="2400" b="1" dirty="0">
              <a:solidFill>
                <a:schemeClr val="accent2">
                  <a:lumMod val="75000"/>
                </a:schemeClr>
              </a:solidFill>
            </a:endParaRPr>
          </a:p>
        </p:txBody>
      </p:sp>
      <p:sp>
        <p:nvSpPr>
          <p:cNvPr id="3" name="Rectangle 2">
            <a:extLst>
              <a:ext uri="{FF2B5EF4-FFF2-40B4-BE49-F238E27FC236}">
                <a16:creationId xmlns:a16="http://schemas.microsoft.com/office/drawing/2014/main" id="{B4D42DE4-C0A2-B247-A5A0-FFAC73DC9A03}"/>
              </a:ext>
            </a:extLst>
          </p:cNvPr>
          <p:cNvSpPr/>
          <p:nvPr/>
        </p:nvSpPr>
        <p:spPr>
          <a:xfrm>
            <a:off x="304800" y="6298676"/>
            <a:ext cx="3557384" cy="369332"/>
          </a:xfrm>
          <a:prstGeom prst="rect">
            <a:avLst/>
          </a:prstGeom>
        </p:spPr>
        <p:txBody>
          <a:bodyPr wrap="none">
            <a:spAutoFit/>
          </a:bodyPr>
          <a:lstStyle/>
          <a:p>
            <a:r>
              <a:rPr lang="en-US" altLang="en-US" sz="1800" b="1" dirty="0">
                <a:hlinkClick r:id="rId4"/>
              </a:rPr>
              <a:t>https://youtu.be/-CuY5ADwn24</a:t>
            </a:r>
            <a:endParaRPr lang="en-US" sz="1800" b="1" dirty="0"/>
          </a:p>
        </p:txBody>
      </p:sp>
    </p:spTree>
    <p:extLst>
      <p:ext uri="{BB962C8B-B14F-4D97-AF65-F5344CB8AC3E}">
        <p14:creationId xmlns:p14="http://schemas.microsoft.com/office/powerpoint/2010/main" val="395064077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strips(downRight)">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1000"/>
              <a:t>Copyright © 2018  R.M. Laurie</a:t>
            </a:r>
          </a:p>
        </p:txBody>
      </p:sp>
      <p:sp>
        <p:nvSpPr>
          <p:cNvPr id="11267" name="Slide Number Placeholder 3"/>
          <p:cNvSpPr>
            <a:spLocks noGrp="1"/>
          </p:cNvSpPr>
          <p:nvPr>
            <p:ph type="sldNum" sz="quarter" idx="11"/>
          </p:nvPr>
        </p:nvSpPr>
        <p:spPr>
          <a:noFill/>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43AFB6BB-E0A1-41FC-AB14-2A3CBB29BA2A}" type="slidenum">
              <a:rPr lang="en-US" altLang="en-US" sz="1000"/>
              <a:pPr/>
              <a:t>14</a:t>
            </a:fld>
            <a:endParaRPr lang="en-US" altLang="en-US" sz="1000"/>
          </a:p>
        </p:txBody>
      </p:sp>
      <p:sp>
        <p:nvSpPr>
          <p:cNvPr id="11268" name="Rectangle 6"/>
          <p:cNvSpPr>
            <a:spLocks noGrp="1" noChangeArrowheads="1"/>
          </p:cNvSpPr>
          <p:nvPr>
            <p:ph type="title"/>
          </p:nvPr>
        </p:nvSpPr>
        <p:spPr>
          <a:xfrm>
            <a:off x="679450" y="152400"/>
            <a:ext cx="7793038" cy="733425"/>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chor="ctr"/>
          <a:lstStyle/>
          <a:p>
            <a:r>
              <a:rPr lang="en-US" altLang="en-US" sz="3600"/>
              <a:t>MS Access Navigation</a:t>
            </a:r>
          </a:p>
        </p:txBody>
      </p:sp>
      <p:sp>
        <p:nvSpPr>
          <p:cNvPr id="11269" name="Rectangle 14"/>
          <p:cNvSpPr>
            <a:spLocks noChangeArrowheads="1"/>
          </p:cNvSpPr>
          <p:nvPr/>
        </p:nvSpPr>
        <p:spPr bwMode="auto">
          <a:xfrm>
            <a:off x="0" y="1203325"/>
            <a:ext cx="8342313"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spcBef>
                <a:spcPct val="20000"/>
              </a:spcBef>
              <a:buClr>
                <a:srgbClr val="660066"/>
              </a:buClr>
              <a:buFont typeface="Wingdings" panose="05000000000000000000" pitchFamily="2" charset="2"/>
              <a:buChar char="v"/>
            </a:pPr>
            <a:r>
              <a:rPr lang="en-US" altLang="en-US" sz="2800" b="1" i="1">
                <a:solidFill>
                  <a:srgbClr val="009900"/>
                </a:solidFill>
              </a:rPr>
              <a:t>Access Objects </a:t>
            </a:r>
            <a:br>
              <a:rPr lang="en-US" altLang="en-US" sz="2800" b="1" i="1">
                <a:solidFill>
                  <a:srgbClr val="009900"/>
                </a:solidFill>
              </a:rPr>
            </a:br>
            <a:r>
              <a:rPr lang="en-US" altLang="en-US"/>
              <a:t>Provides interface to </a:t>
            </a:r>
            <a:br>
              <a:rPr lang="en-US" altLang="en-US"/>
            </a:br>
            <a:r>
              <a:rPr lang="en-US" altLang="en-US"/>
              <a:t>database components</a:t>
            </a:r>
          </a:p>
          <a:p>
            <a:pPr lvl="1">
              <a:spcBef>
                <a:spcPct val="20000"/>
              </a:spcBef>
              <a:buClr>
                <a:srgbClr val="003366"/>
              </a:buClr>
              <a:buSzPct val="80000"/>
              <a:buFont typeface="Wingdings" panose="05000000000000000000" pitchFamily="2" charset="2"/>
              <a:buChar char="u"/>
            </a:pPr>
            <a:r>
              <a:rPr lang="en-US" altLang="en-US" b="1" i="1">
                <a:solidFill>
                  <a:srgbClr val="009900"/>
                </a:solidFill>
              </a:rPr>
              <a:t>Tables</a:t>
            </a:r>
            <a:br>
              <a:rPr lang="en-US" altLang="en-US" b="1" i="1">
                <a:solidFill>
                  <a:srgbClr val="009900"/>
                </a:solidFill>
              </a:rPr>
            </a:br>
            <a:r>
              <a:rPr lang="en-US" altLang="en-US"/>
              <a:t>Containers for </a:t>
            </a:r>
            <a:br>
              <a:rPr lang="en-US" altLang="en-US"/>
            </a:br>
            <a:r>
              <a:rPr lang="en-US" altLang="en-US"/>
              <a:t>data</a:t>
            </a:r>
          </a:p>
          <a:p>
            <a:pPr lvl="1">
              <a:spcBef>
                <a:spcPct val="20000"/>
              </a:spcBef>
              <a:buClr>
                <a:srgbClr val="003366"/>
              </a:buClr>
              <a:buSzPct val="80000"/>
              <a:buFont typeface="Wingdings" panose="05000000000000000000" pitchFamily="2" charset="2"/>
              <a:buChar char="u"/>
            </a:pPr>
            <a:r>
              <a:rPr lang="en-US" altLang="en-US" b="1" i="1">
                <a:solidFill>
                  <a:srgbClr val="009900"/>
                </a:solidFill>
              </a:rPr>
              <a:t>Forms</a:t>
            </a:r>
            <a:br>
              <a:rPr lang="en-US" altLang="en-US" b="1" i="1">
                <a:solidFill>
                  <a:srgbClr val="009900"/>
                </a:solidFill>
              </a:rPr>
            </a:br>
            <a:r>
              <a:rPr lang="en-US" altLang="en-US"/>
              <a:t>Input one </a:t>
            </a:r>
            <a:br>
              <a:rPr lang="en-US" altLang="en-US"/>
            </a:br>
            <a:r>
              <a:rPr lang="en-US" altLang="en-US"/>
              <a:t>record</a:t>
            </a:r>
          </a:p>
          <a:p>
            <a:pPr lvl="1">
              <a:spcBef>
                <a:spcPct val="20000"/>
              </a:spcBef>
              <a:buClr>
                <a:srgbClr val="003366"/>
              </a:buClr>
              <a:buSzPct val="80000"/>
              <a:buFont typeface="Wingdings" panose="05000000000000000000" pitchFamily="2" charset="2"/>
              <a:buChar char="u"/>
            </a:pPr>
            <a:r>
              <a:rPr lang="en-US" altLang="en-US" b="1" i="1">
                <a:solidFill>
                  <a:srgbClr val="009900"/>
                </a:solidFill>
              </a:rPr>
              <a:t>Reports </a:t>
            </a:r>
            <a:br>
              <a:rPr lang="en-US" altLang="en-US" b="1"/>
            </a:br>
            <a:r>
              <a:rPr lang="en-US" altLang="en-US"/>
              <a:t>Information </a:t>
            </a:r>
            <a:br>
              <a:rPr lang="en-US" altLang="en-US"/>
            </a:br>
            <a:r>
              <a:rPr lang="en-US" altLang="en-US"/>
              <a:t>output</a:t>
            </a:r>
          </a:p>
          <a:p>
            <a:pPr lvl="1">
              <a:spcBef>
                <a:spcPct val="20000"/>
              </a:spcBef>
              <a:buClr>
                <a:srgbClr val="003366"/>
              </a:buClr>
              <a:buSzPct val="80000"/>
              <a:buFont typeface="Wingdings" panose="05000000000000000000" pitchFamily="2" charset="2"/>
              <a:buChar char="u"/>
            </a:pPr>
            <a:r>
              <a:rPr lang="en-US" altLang="en-US" b="1" i="1">
                <a:solidFill>
                  <a:srgbClr val="009900"/>
                </a:solidFill>
              </a:rPr>
              <a:t>Queries</a:t>
            </a:r>
            <a:br>
              <a:rPr lang="en-US" altLang="en-US" b="1" i="1">
                <a:solidFill>
                  <a:srgbClr val="009900"/>
                </a:solidFill>
              </a:rPr>
            </a:br>
            <a:r>
              <a:rPr lang="en-US" altLang="en-US"/>
              <a:t>Ask?</a:t>
            </a:r>
          </a:p>
        </p:txBody>
      </p:sp>
      <p:pic>
        <p:nvPicPr>
          <p:cNvPr id="11270"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0425" y="1319213"/>
            <a:ext cx="5743575" cy="5503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5231620"/>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2"/>
          <p:cNvSpPr>
            <a:spLocks noGrp="1"/>
          </p:cNvSpPr>
          <p:nvPr>
            <p:ph type="ftr" sz="quarter" idx="10"/>
          </p:nvPr>
        </p:nvSpPr>
        <p:spPr>
          <a:noFill/>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1000"/>
              <a:t>Copyright © 2018  R.M. Laurie</a:t>
            </a:r>
          </a:p>
        </p:txBody>
      </p:sp>
      <p:sp>
        <p:nvSpPr>
          <p:cNvPr id="12291" name="Slide Number Placeholder 3"/>
          <p:cNvSpPr>
            <a:spLocks noGrp="1"/>
          </p:cNvSpPr>
          <p:nvPr>
            <p:ph type="sldNum" sz="quarter" idx="11"/>
          </p:nvPr>
        </p:nvSpPr>
        <p:spPr>
          <a:noFill/>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D3380079-49C1-48BD-AE62-51FAE8153081}" type="slidenum">
              <a:rPr lang="en-US" altLang="en-US" sz="1000"/>
              <a:pPr/>
              <a:t>15</a:t>
            </a:fld>
            <a:endParaRPr lang="en-US" altLang="en-US" sz="1000"/>
          </a:p>
        </p:txBody>
      </p:sp>
      <p:pic>
        <p:nvPicPr>
          <p:cNvPr id="12292" name="Picture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5975" y="182563"/>
            <a:ext cx="5788025" cy="667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293" name="Rectangle 3"/>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2294" name="Rectangle 4"/>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2295" name="Rectangle 5"/>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2296" name="Rectangle 6"/>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2297" name="Rectangle 7"/>
          <p:cNvSpPr>
            <a:spLocks noGrp="1" noChangeArrowheads="1"/>
          </p:cNvSpPr>
          <p:nvPr>
            <p:ph type="title"/>
          </p:nvPr>
        </p:nvSpPr>
        <p:spPr>
          <a:xfrm>
            <a:off x="38100" y="141288"/>
            <a:ext cx="8943975" cy="928687"/>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chor="ctr"/>
          <a:lstStyle/>
          <a:p>
            <a:pPr algn="l"/>
            <a:r>
              <a:rPr lang="en-US" altLang="en-US" sz="3200"/>
              <a:t>Table Design View</a:t>
            </a:r>
          </a:p>
        </p:txBody>
      </p:sp>
      <p:sp>
        <p:nvSpPr>
          <p:cNvPr id="12298" name="Rectangle 8"/>
          <p:cNvSpPr>
            <a:spLocks noChangeArrowheads="1"/>
          </p:cNvSpPr>
          <p:nvPr/>
        </p:nvSpPr>
        <p:spPr bwMode="auto">
          <a:xfrm>
            <a:off x="282575" y="1219200"/>
            <a:ext cx="277495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3200">
                <a:solidFill>
                  <a:srgbClr val="540054"/>
                </a:solidFill>
                <a:latin typeface="Impact" panose="020B0806030902050204" pitchFamily="34" charset="0"/>
              </a:rPr>
              <a:t>Design </a:t>
            </a:r>
            <a:br>
              <a:rPr lang="en-US" altLang="en-US" sz="3200">
                <a:solidFill>
                  <a:srgbClr val="540054"/>
                </a:solidFill>
                <a:latin typeface="Impact" panose="020B0806030902050204" pitchFamily="34" charset="0"/>
              </a:rPr>
            </a:br>
            <a:r>
              <a:rPr lang="en-US" altLang="en-US" sz="3200">
                <a:solidFill>
                  <a:srgbClr val="540054"/>
                </a:solidFill>
                <a:latin typeface="Impact" panose="020B0806030902050204" pitchFamily="34" charset="0"/>
              </a:rPr>
              <a:t>Field Structure </a:t>
            </a:r>
          </a:p>
        </p:txBody>
      </p:sp>
      <p:sp>
        <p:nvSpPr>
          <p:cNvPr id="12299" name="Rectangle 9"/>
          <p:cNvSpPr>
            <a:spLocks noChangeArrowheads="1"/>
          </p:cNvSpPr>
          <p:nvPr/>
        </p:nvSpPr>
        <p:spPr bwMode="auto">
          <a:xfrm>
            <a:off x="1384300" y="2586038"/>
            <a:ext cx="180657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b="1" i="1">
                <a:solidFill>
                  <a:srgbClr val="009900"/>
                </a:solidFill>
              </a:rPr>
              <a:t>Field Name</a:t>
            </a:r>
          </a:p>
        </p:txBody>
      </p:sp>
      <p:sp>
        <p:nvSpPr>
          <p:cNvPr id="12300" name="Rectangle 10"/>
          <p:cNvSpPr>
            <a:spLocks noChangeArrowheads="1"/>
          </p:cNvSpPr>
          <p:nvPr/>
        </p:nvSpPr>
        <p:spPr bwMode="auto">
          <a:xfrm>
            <a:off x="800100" y="3911600"/>
            <a:ext cx="181927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b="1" i="1">
                <a:solidFill>
                  <a:srgbClr val="009900"/>
                </a:solidFill>
              </a:rPr>
              <a:t>Field Width</a:t>
            </a:r>
          </a:p>
        </p:txBody>
      </p:sp>
      <p:sp>
        <p:nvSpPr>
          <p:cNvPr id="12301" name="Rectangle 11"/>
          <p:cNvSpPr>
            <a:spLocks noChangeArrowheads="1"/>
          </p:cNvSpPr>
          <p:nvPr/>
        </p:nvSpPr>
        <p:spPr bwMode="auto">
          <a:xfrm>
            <a:off x="723900" y="3263900"/>
            <a:ext cx="1808163"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b="1" i="1">
                <a:solidFill>
                  <a:srgbClr val="009900"/>
                </a:solidFill>
              </a:rPr>
              <a:t>Data Types</a:t>
            </a:r>
          </a:p>
        </p:txBody>
      </p:sp>
      <p:sp>
        <p:nvSpPr>
          <p:cNvPr id="12302" name="Line 12"/>
          <p:cNvSpPr>
            <a:spLocks noChangeShapeType="1"/>
          </p:cNvSpPr>
          <p:nvPr/>
        </p:nvSpPr>
        <p:spPr bwMode="auto">
          <a:xfrm flipV="1">
            <a:off x="3170238" y="2565400"/>
            <a:ext cx="2989262" cy="198438"/>
          </a:xfrm>
          <a:prstGeom prst="line">
            <a:avLst/>
          </a:prstGeom>
          <a:noFill/>
          <a:ln w="508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3" name="Line 13"/>
          <p:cNvSpPr>
            <a:spLocks noChangeShapeType="1"/>
          </p:cNvSpPr>
          <p:nvPr/>
        </p:nvSpPr>
        <p:spPr bwMode="auto">
          <a:xfrm flipV="1">
            <a:off x="2476500" y="3359150"/>
            <a:ext cx="5827713" cy="133350"/>
          </a:xfrm>
          <a:prstGeom prst="line">
            <a:avLst/>
          </a:prstGeom>
          <a:noFill/>
          <a:ln w="508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4" name="Line 15"/>
          <p:cNvSpPr>
            <a:spLocks noChangeShapeType="1"/>
          </p:cNvSpPr>
          <p:nvPr/>
        </p:nvSpPr>
        <p:spPr bwMode="auto">
          <a:xfrm flipV="1">
            <a:off x="2554288" y="4067175"/>
            <a:ext cx="3497262" cy="73025"/>
          </a:xfrm>
          <a:prstGeom prst="line">
            <a:avLst/>
          </a:prstGeom>
          <a:noFill/>
          <a:ln w="508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5" name="Rectangle 17"/>
          <p:cNvSpPr>
            <a:spLocks noChangeArrowheads="1"/>
          </p:cNvSpPr>
          <p:nvPr/>
        </p:nvSpPr>
        <p:spPr bwMode="auto">
          <a:xfrm>
            <a:off x="142875" y="4708525"/>
            <a:ext cx="3036888"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3200">
                <a:solidFill>
                  <a:srgbClr val="540054"/>
                </a:solidFill>
                <a:latin typeface="Impact" panose="020B0806030902050204" pitchFamily="34" charset="0"/>
              </a:rPr>
              <a:t>Data Dictionary: </a:t>
            </a:r>
            <a:br>
              <a:rPr lang="en-US" altLang="en-US" sz="3200">
                <a:solidFill>
                  <a:srgbClr val="540054"/>
                </a:solidFill>
                <a:latin typeface="Impact" panose="020B0806030902050204" pitchFamily="34" charset="0"/>
              </a:rPr>
            </a:br>
            <a:r>
              <a:rPr lang="en-US" altLang="en-US">
                <a:solidFill>
                  <a:srgbClr val="540054"/>
                </a:solidFill>
                <a:latin typeface="Impact" panose="020B0806030902050204" pitchFamily="34" charset="0"/>
              </a:rPr>
              <a:t>Contains data about each file in database and each field within those files</a:t>
            </a:r>
          </a:p>
        </p:txBody>
      </p:sp>
      <p:sp>
        <p:nvSpPr>
          <p:cNvPr id="12306" name="Rectangle 19"/>
          <p:cNvSpPr>
            <a:spLocks noChangeArrowheads="1"/>
          </p:cNvSpPr>
          <p:nvPr/>
        </p:nvSpPr>
        <p:spPr bwMode="auto">
          <a:xfrm>
            <a:off x="1731963" y="1222375"/>
            <a:ext cx="160655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2000" b="1" i="1">
                <a:solidFill>
                  <a:srgbClr val="009900"/>
                </a:solidFill>
              </a:rPr>
              <a:t>Table Name</a:t>
            </a:r>
          </a:p>
        </p:txBody>
      </p:sp>
      <p:sp>
        <p:nvSpPr>
          <p:cNvPr id="12307" name="Line 20"/>
          <p:cNvSpPr>
            <a:spLocks noChangeShapeType="1"/>
          </p:cNvSpPr>
          <p:nvPr/>
        </p:nvSpPr>
        <p:spPr bwMode="auto">
          <a:xfrm>
            <a:off x="3322638" y="1417638"/>
            <a:ext cx="4591050" cy="533400"/>
          </a:xfrm>
          <a:prstGeom prst="line">
            <a:avLst/>
          </a:prstGeom>
          <a:noFill/>
          <a:ln w="508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918190780"/>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2"/>
          <p:cNvSpPr>
            <a:spLocks noGrp="1"/>
          </p:cNvSpPr>
          <p:nvPr>
            <p:ph type="ftr" sz="quarter" idx="10"/>
          </p:nvPr>
        </p:nvSpPr>
        <p:spPr>
          <a:noFill/>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1000"/>
              <a:t>Copyright © 2018  R.M. Laurie</a:t>
            </a:r>
          </a:p>
        </p:txBody>
      </p:sp>
      <p:sp>
        <p:nvSpPr>
          <p:cNvPr id="17411" name="Slide Number Placeholder 3"/>
          <p:cNvSpPr>
            <a:spLocks noGrp="1"/>
          </p:cNvSpPr>
          <p:nvPr>
            <p:ph type="sldNum" sz="quarter" idx="11"/>
          </p:nvPr>
        </p:nvSpPr>
        <p:spPr>
          <a:noFill/>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0787ADED-9813-4400-80DE-5254B3AEF8CC}" type="slidenum">
              <a:rPr lang="en-US" altLang="en-US" sz="1000"/>
              <a:pPr/>
              <a:t>16</a:t>
            </a:fld>
            <a:endParaRPr lang="en-US" altLang="en-US" sz="1000"/>
          </a:p>
        </p:txBody>
      </p:sp>
      <p:sp>
        <p:nvSpPr>
          <p:cNvPr id="17412"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7413"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7414" name="Rectangle 4"/>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7415" name="Rectangle 5"/>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7416" name="Rectangle 6"/>
          <p:cNvSpPr>
            <a:spLocks noGrp="1" noChangeArrowheads="1"/>
          </p:cNvSpPr>
          <p:nvPr>
            <p:ph type="title"/>
          </p:nvPr>
        </p:nvSpPr>
        <p:spPr>
          <a:xfrm>
            <a:off x="130175" y="192088"/>
            <a:ext cx="8639175" cy="855662"/>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chor="ctr"/>
          <a:lstStyle/>
          <a:p>
            <a:r>
              <a:rPr lang="en-US" altLang="en-US" sz="3600" dirty="0"/>
              <a:t>Database Table: Restaurants</a:t>
            </a:r>
          </a:p>
        </p:txBody>
      </p:sp>
      <p:sp>
        <p:nvSpPr>
          <p:cNvPr id="17417" name="Rectangle 7"/>
          <p:cNvSpPr>
            <a:spLocks noChangeArrowheads="1"/>
          </p:cNvSpPr>
          <p:nvPr/>
        </p:nvSpPr>
        <p:spPr bwMode="auto">
          <a:xfrm>
            <a:off x="163513" y="1193800"/>
            <a:ext cx="8350250" cy="4206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lnSpc>
                <a:spcPct val="90000"/>
              </a:lnSpc>
              <a:spcBef>
                <a:spcPct val="50000"/>
              </a:spcBef>
              <a:buClr>
                <a:schemeClr val="folHlink"/>
              </a:buClr>
              <a:buSzPct val="60000"/>
              <a:buFont typeface="Wingdings" panose="05000000000000000000" pitchFamily="2" charset="2"/>
              <a:buNone/>
            </a:pPr>
            <a:r>
              <a:rPr lang="en-US" altLang="en-US" b="1"/>
              <a:t>Enter Record data items into each Field of the Table</a:t>
            </a:r>
          </a:p>
        </p:txBody>
      </p:sp>
      <p:sp>
        <p:nvSpPr>
          <p:cNvPr id="238600" name="Rectangle 8"/>
          <p:cNvSpPr>
            <a:spLocks noChangeArrowheads="1"/>
          </p:cNvSpPr>
          <p:nvPr/>
        </p:nvSpPr>
        <p:spPr bwMode="auto">
          <a:xfrm>
            <a:off x="260350" y="5340350"/>
            <a:ext cx="8342313" cy="1136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spcBef>
                <a:spcPct val="20000"/>
              </a:spcBef>
              <a:buClr>
                <a:srgbClr val="660066"/>
              </a:buClr>
              <a:buFont typeface="Wingdings" panose="05000000000000000000" pitchFamily="2" charset="2"/>
              <a:buChar char="v"/>
            </a:pPr>
            <a:r>
              <a:rPr lang="en-US" altLang="en-US" b="1"/>
              <a:t>Do you see any potential problems with this table?</a:t>
            </a:r>
          </a:p>
          <a:p>
            <a:pPr lvl="1">
              <a:lnSpc>
                <a:spcPct val="80000"/>
              </a:lnSpc>
              <a:spcBef>
                <a:spcPct val="20000"/>
              </a:spcBef>
              <a:buClr>
                <a:srgbClr val="003366"/>
              </a:buClr>
              <a:buSzPct val="80000"/>
              <a:buFont typeface="Wingdings" panose="05000000000000000000" pitchFamily="2" charset="2"/>
              <a:buChar char="u"/>
            </a:pPr>
            <a:r>
              <a:rPr lang="en-US" altLang="en-US" b="1" i="1">
                <a:solidFill>
                  <a:srgbClr val="009900"/>
                </a:solidFill>
              </a:rPr>
              <a:t>Data Redundancy leads to Data Inconsistencies</a:t>
            </a:r>
          </a:p>
          <a:p>
            <a:pPr lvl="1">
              <a:lnSpc>
                <a:spcPct val="80000"/>
              </a:lnSpc>
              <a:spcBef>
                <a:spcPct val="20000"/>
              </a:spcBef>
              <a:buClr>
                <a:srgbClr val="003366"/>
              </a:buClr>
              <a:buSzPct val="80000"/>
              <a:buFont typeface="Wingdings" panose="05000000000000000000" pitchFamily="2" charset="2"/>
              <a:buChar char="u"/>
            </a:pPr>
            <a:r>
              <a:rPr lang="en-US" altLang="en-US" b="1" i="1">
                <a:solidFill>
                  <a:srgbClr val="009900"/>
                </a:solidFill>
              </a:rPr>
              <a:t>Update Data Anomaly</a:t>
            </a:r>
          </a:p>
          <a:p>
            <a:pPr lvl="1">
              <a:lnSpc>
                <a:spcPct val="80000"/>
              </a:lnSpc>
              <a:spcBef>
                <a:spcPct val="20000"/>
              </a:spcBef>
              <a:buClr>
                <a:srgbClr val="003366"/>
              </a:buClr>
              <a:buSzPct val="80000"/>
              <a:buFont typeface="Wingdings" panose="05000000000000000000" pitchFamily="2" charset="2"/>
              <a:buChar char="u"/>
            </a:pPr>
            <a:r>
              <a:rPr lang="en-US" altLang="en-US" b="1" i="1">
                <a:solidFill>
                  <a:srgbClr val="009900"/>
                </a:solidFill>
              </a:rPr>
              <a:t>Deletion Data Anomaly</a:t>
            </a:r>
          </a:p>
        </p:txBody>
      </p:sp>
      <p:pic>
        <p:nvPicPr>
          <p:cNvPr id="17419"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838" y="1558925"/>
            <a:ext cx="8951912" cy="372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04211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38600">
                                            <p:txEl>
                                              <p:pRg st="0" end="0"/>
                                            </p:txEl>
                                          </p:spTgt>
                                        </p:tgtEl>
                                        <p:attrNameLst>
                                          <p:attrName>style.visibility</p:attrName>
                                        </p:attrNameLst>
                                      </p:cBhvr>
                                      <p:to>
                                        <p:strVal val="visible"/>
                                      </p:to>
                                    </p:set>
                                    <p:anim calcmode="lin" valueType="num">
                                      <p:cBhvr additive="base">
                                        <p:cTn id="7" dur="500" fill="hold"/>
                                        <p:tgtEl>
                                          <p:spTgt spid="23860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8600">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38600">
                                            <p:txEl>
                                              <p:pRg st="1" end="1"/>
                                            </p:txEl>
                                          </p:spTgt>
                                        </p:tgtEl>
                                        <p:attrNameLst>
                                          <p:attrName>style.visibility</p:attrName>
                                        </p:attrNameLst>
                                      </p:cBhvr>
                                      <p:to>
                                        <p:strVal val="visible"/>
                                      </p:to>
                                    </p:set>
                                    <p:anim calcmode="lin" valueType="num">
                                      <p:cBhvr additive="base">
                                        <p:cTn id="12" dur="500" fill="hold"/>
                                        <p:tgtEl>
                                          <p:spTgt spid="238600">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38600">
                                            <p:txEl>
                                              <p:pRg st="1" end="1"/>
                                            </p:txEl>
                                          </p:spTgt>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238600">
                                            <p:txEl>
                                              <p:pRg st="2" end="2"/>
                                            </p:txEl>
                                          </p:spTgt>
                                        </p:tgtEl>
                                        <p:attrNameLst>
                                          <p:attrName>style.visibility</p:attrName>
                                        </p:attrNameLst>
                                      </p:cBhvr>
                                      <p:to>
                                        <p:strVal val="visible"/>
                                      </p:to>
                                    </p:set>
                                    <p:anim calcmode="lin" valueType="num">
                                      <p:cBhvr additive="base">
                                        <p:cTn id="17" dur="500" fill="hold"/>
                                        <p:tgtEl>
                                          <p:spTgt spid="238600">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38600">
                                            <p:txEl>
                                              <p:pRg st="2" end="2"/>
                                            </p:txEl>
                                          </p:spTgt>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238600">
                                            <p:txEl>
                                              <p:pRg st="3" end="3"/>
                                            </p:txEl>
                                          </p:spTgt>
                                        </p:tgtEl>
                                        <p:attrNameLst>
                                          <p:attrName>style.visibility</p:attrName>
                                        </p:attrNameLst>
                                      </p:cBhvr>
                                      <p:to>
                                        <p:strVal val="visible"/>
                                      </p:to>
                                    </p:set>
                                    <p:anim calcmode="lin" valueType="num">
                                      <p:cBhvr additive="base">
                                        <p:cTn id="22" dur="500" fill="hold"/>
                                        <p:tgtEl>
                                          <p:spTgt spid="238600">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238600">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600" grpId="0" build="p" bldLvl="2"/>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2"/>
          <p:cNvSpPr>
            <a:spLocks noGrp="1"/>
          </p:cNvSpPr>
          <p:nvPr>
            <p:ph type="ftr" sz="quarter" idx="10"/>
          </p:nvPr>
        </p:nvSpPr>
        <p:spPr>
          <a:noFill/>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1000"/>
              <a:t>Copyright © 2018  R.M. Laurie</a:t>
            </a:r>
          </a:p>
        </p:txBody>
      </p:sp>
      <p:sp>
        <p:nvSpPr>
          <p:cNvPr id="18435" name="Slide Number Placeholder 3"/>
          <p:cNvSpPr>
            <a:spLocks noGrp="1"/>
          </p:cNvSpPr>
          <p:nvPr>
            <p:ph type="sldNum" sz="quarter" idx="11"/>
          </p:nvPr>
        </p:nvSpPr>
        <p:spPr>
          <a:noFill/>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45CF330C-F368-469F-BF67-572011158F53}" type="slidenum">
              <a:rPr lang="en-US" altLang="en-US" sz="1000"/>
              <a:pPr/>
              <a:t>17</a:t>
            </a:fld>
            <a:endParaRPr lang="en-US" altLang="en-US" sz="1000"/>
          </a:p>
        </p:txBody>
      </p:sp>
      <p:sp>
        <p:nvSpPr>
          <p:cNvPr id="240642" name="AutoShape 2"/>
          <p:cNvSpPr>
            <a:spLocks noChangeArrowheads="1"/>
          </p:cNvSpPr>
          <p:nvPr/>
        </p:nvSpPr>
        <p:spPr bwMode="auto">
          <a:xfrm rot="-128269">
            <a:off x="6953250" y="1211263"/>
            <a:ext cx="985838" cy="869950"/>
          </a:xfrm>
          <a:custGeom>
            <a:avLst/>
            <a:gdLst>
              <a:gd name="T0" fmla="*/ 422176 w 21600"/>
              <a:gd name="T1" fmla="*/ 0 h 21600"/>
              <a:gd name="T2" fmla="*/ 139432 w 21600"/>
              <a:gd name="T3" fmla="*/ 869950 h 21600"/>
              <a:gd name="T4" fmla="*/ 443855 w 21600"/>
              <a:gd name="T5" fmla="*/ 334689 h 21600"/>
              <a:gd name="T6" fmla="*/ 714824 w 21600"/>
              <a:gd name="T7" fmla="*/ 575335 h 21600"/>
              <a:gd name="T8" fmla="*/ 985838 w 21600"/>
              <a:gd name="T9" fmla="*/ 334689 h 21600"/>
              <a:gd name="T10" fmla="*/ 17694720 60000 65536"/>
              <a:gd name="T11" fmla="*/ 5898240 60000 65536"/>
              <a:gd name="T12" fmla="*/ 5898240 60000 65536"/>
              <a:gd name="T13" fmla="*/ 5898240 60000 65536"/>
              <a:gd name="T14" fmla="*/ 0 60000 65536"/>
              <a:gd name="T15" fmla="*/ 0 w 21600"/>
              <a:gd name="T16" fmla="*/ 8310 h 21600"/>
              <a:gd name="T17" fmla="*/ 611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15662" y="14285"/>
                </a:moveTo>
                <a:lnTo>
                  <a:pt x="21600" y="8310"/>
                </a:lnTo>
                <a:lnTo>
                  <a:pt x="18630" y="8310"/>
                </a:lnTo>
                <a:cubicBezTo>
                  <a:pt x="18630" y="3721"/>
                  <a:pt x="14430" y="0"/>
                  <a:pt x="9250" y="0"/>
                </a:cubicBezTo>
                <a:cubicBezTo>
                  <a:pt x="4141" y="0"/>
                  <a:pt x="0" y="3799"/>
                  <a:pt x="0" y="8485"/>
                </a:cubicBezTo>
                <a:lnTo>
                  <a:pt x="0" y="21600"/>
                </a:lnTo>
                <a:lnTo>
                  <a:pt x="6110" y="21600"/>
                </a:lnTo>
                <a:lnTo>
                  <a:pt x="6110" y="8310"/>
                </a:lnTo>
                <a:cubicBezTo>
                  <a:pt x="6110" y="6947"/>
                  <a:pt x="7362" y="5842"/>
                  <a:pt x="8907" y="5842"/>
                </a:cubicBezTo>
                <a:lnTo>
                  <a:pt x="9725" y="5842"/>
                </a:lnTo>
                <a:cubicBezTo>
                  <a:pt x="11269" y="5842"/>
                  <a:pt x="12520" y="6947"/>
                  <a:pt x="12520" y="8310"/>
                </a:cubicBezTo>
                <a:lnTo>
                  <a:pt x="9725" y="8310"/>
                </a:lnTo>
                <a:lnTo>
                  <a:pt x="15662" y="14285"/>
                </a:lnTo>
                <a:close/>
              </a:path>
            </a:pathLst>
          </a:custGeom>
          <a:solidFill>
            <a:srgbClr val="0000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37" name="Rectangle 3"/>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8438" name="Rectangle 4"/>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8439" name="Rectangle 5"/>
          <p:cNvSpPr>
            <a:spLocks noGrp="1" noChangeArrowheads="1"/>
          </p:cNvSpPr>
          <p:nvPr>
            <p:ph type="title"/>
          </p:nvPr>
        </p:nvSpPr>
        <p:spPr>
          <a:xfrm>
            <a:off x="130175" y="192088"/>
            <a:ext cx="8639175" cy="855662"/>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chor="ctr"/>
          <a:lstStyle/>
          <a:p>
            <a:r>
              <a:rPr lang="en-US" altLang="en-US" sz="3600" dirty="0">
                <a:solidFill>
                  <a:schemeClr val="folHlink"/>
                </a:solidFill>
              </a:rPr>
              <a:t>Normalization: Removing Data Redundancy</a:t>
            </a:r>
          </a:p>
        </p:txBody>
      </p:sp>
      <p:sp>
        <p:nvSpPr>
          <p:cNvPr id="240646" name="Rectangle 6"/>
          <p:cNvSpPr>
            <a:spLocks noChangeArrowheads="1"/>
          </p:cNvSpPr>
          <p:nvPr/>
        </p:nvSpPr>
        <p:spPr bwMode="auto">
          <a:xfrm>
            <a:off x="301625" y="4364038"/>
            <a:ext cx="7993063" cy="1136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609600" indent="-609600">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spcBef>
                <a:spcPct val="20000"/>
              </a:spcBef>
              <a:buClr>
                <a:srgbClr val="660066"/>
              </a:buClr>
              <a:buFont typeface="Wingdings" panose="05000000000000000000" pitchFamily="2" charset="2"/>
              <a:buAutoNum type="arabicPeriod"/>
            </a:pPr>
            <a:r>
              <a:rPr lang="en-US" altLang="en-US" b="1"/>
              <a:t>Remove any duplicate records</a:t>
            </a:r>
          </a:p>
          <a:p>
            <a:pPr>
              <a:spcBef>
                <a:spcPct val="20000"/>
              </a:spcBef>
              <a:buClr>
                <a:srgbClr val="660066"/>
              </a:buClr>
              <a:buFont typeface="Wingdings" panose="05000000000000000000" pitchFamily="2" charset="2"/>
              <a:buAutoNum type="arabicPeriod"/>
            </a:pPr>
            <a:r>
              <a:rPr lang="en-US" altLang="en-US" b="1">
                <a:solidFill>
                  <a:srgbClr val="CC0000"/>
                </a:solidFill>
              </a:rPr>
              <a:t>Determine Primary Key Fields: RestaurantID</a:t>
            </a:r>
          </a:p>
          <a:p>
            <a:pPr>
              <a:spcBef>
                <a:spcPct val="20000"/>
              </a:spcBef>
              <a:buClr>
                <a:srgbClr val="660066"/>
              </a:buClr>
              <a:buFont typeface="Wingdings" panose="05000000000000000000" pitchFamily="2" charset="2"/>
              <a:buAutoNum type="arabicPeriod"/>
            </a:pPr>
            <a:r>
              <a:rPr lang="en-US" altLang="en-US" b="1" i="1">
                <a:solidFill>
                  <a:srgbClr val="0000FF"/>
                </a:solidFill>
              </a:rPr>
              <a:t>Normalize</a:t>
            </a:r>
            <a:r>
              <a:rPr lang="en-US" altLang="en-US" b="1"/>
              <a:t> to remove </a:t>
            </a:r>
            <a:r>
              <a:rPr lang="en-US" altLang="en-US" b="1" i="1">
                <a:solidFill>
                  <a:srgbClr val="0000FF"/>
                </a:solidFill>
              </a:rPr>
              <a:t>non key</a:t>
            </a:r>
            <a:r>
              <a:rPr lang="en-US" altLang="en-US" b="1"/>
              <a:t> </a:t>
            </a:r>
            <a:r>
              <a:rPr lang="en-US" altLang="en-US" b="1" i="1">
                <a:solidFill>
                  <a:srgbClr val="0000FF"/>
                </a:solidFill>
              </a:rPr>
              <a:t>data dependencies</a:t>
            </a:r>
          </a:p>
          <a:p>
            <a:pPr>
              <a:spcBef>
                <a:spcPct val="20000"/>
              </a:spcBef>
              <a:buClr>
                <a:srgbClr val="660066"/>
              </a:buClr>
              <a:buFont typeface="Wingdings" panose="05000000000000000000" pitchFamily="2" charset="2"/>
              <a:buAutoNum type="arabicPeriod"/>
            </a:pPr>
            <a:endParaRPr lang="en-US" altLang="en-US" sz="2800" b="1" i="1">
              <a:solidFill>
                <a:srgbClr val="009900"/>
              </a:solidFill>
            </a:endParaRPr>
          </a:p>
        </p:txBody>
      </p:sp>
      <p:pic>
        <p:nvPicPr>
          <p:cNvPr id="1844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425" y="1744663"/>
            <a:ext cx="8389938" cy="2420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0648" name="Rectangle 8"/>
          <p:cNvSpPr>
            <a:spLocks noChangeArrowheads="1"/>
          </p:cNvSpPr>
          <p:nvPr/>
        </p:nvSpPr>
        <p:spPr bwMode="auto">
          <a:xfrm>
            <a:off x="182563" y="1662113"/>
            <a:ext cx="1112837" cy="2590800"/>
          </a:xfrm>
          <a:prstGeom prst="rect">
            <a:avLst/>
          </a:prstGeom>
          <a:noFill/>
          <a:ln w="38100">
            <a:solidFill>
              <a:srgbClr val="CC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40649" name="Rectangle 9"/>
          <p:cNvSpPr>
            <a:spLocks noChangeArrowheads="1"/>
          </p:cNvSpPr>
          <p:nvPr/>
        </p:nvSpPr>
        <p:spPr bwMode="auto">
          <a:xfrm>
            <a:off x="5059363" y="1677988"/>
            <a:ext cx="2378075" cy="2498725"/>
          </a:xfrm>
          <a:prstGeom prst="rect">
            <a:avLst/>
          </a:prstGeom>
          <a:noFill/>
          <a:ln w="38100">
            <a:solidFill>
              <a:srgbClr val="0000CC"/>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pic>
        <p:nvPicPr>
          <p:cNvPr id="24065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863" y="5649913"/>
            <a:ext cx="8910637" cy="26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0651"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8463" y="6016625"/>
            <a:ext cx="8153400" cy="246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0652"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3038" y="6565900"/>
            <a:ext cx="4513262" cy="24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0653" name="Line 13"/>
          <p:cNvSpPr>
            <a:spLocks noChangeShapeType="1"/>
          </p:cNvSpPr>
          <p:nvPr/>
        </p:nvSpPr>
        <p:spPr bwMode="auto">
          <a:xfrm flipH="1">
            <a:off x="8001000" y="6242050"/>
            <a:ext cx="1588" cy="138113"/>
          </a:xfrm>
          <a:prstGeom prst="line">
            <a:avLst/>
          </a:prstGeom>
          <a:noFill/>
          <a:ln w="57150">
            <a:solidFill>
              <a:srgbClr val="0000FF"/>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40654" name="Line 14"/>
          <p:cNvSpPr>
            <a:spLocks noChangeShapeType="1"/>
          </p:cNvSpPr>
          <p:nvPr/>
        </p:nvSpPr>
        <p:spPr bwMode="auto">
          <a:xfrm flipH="1">
            <a:off x="1943100" y="6394450"/>
            <a:ext cx="6005513" cy="0"/>
          </a:xfrm>
          <a:prstGeom prst="line">
            <a:avLst/>
          </a:prstGeom>
          <a:noFill/>
          <a:ln w="57150">
            <a:solidFill>
              <a:srgbClr val="0000FF"/>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40655" name="Line 15"/>
          <p:cNvSpPr>
            <a:spLocks noChangeShapeType="1"/>
          </p:cNvSpPr>
          <p:nvPr/>
        </p:nvSpPr>
        <p:spPr bwMode="auto">
          <a:xfrm flipH="1">
            <a:off x="1916113" y="6394450"/>
            <a:ext cx="1587" cy="138113"/>
          </a:xfrm>
          <a:prstGeom prst="line">
            <a:avLst/>
          </a:prstGeom>
          <a:noFill/>
          <a:ln w="57150">
            <a:solidFill>
              <a:srgbClr val="CC0000"/>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Tree>
    <p:extLst>
      <p:ext uri="{BB962C8B-B14F-4D97-AF65-F5344CB8AC3E}">
        <p14:creationId xmlns:p14="http://schemas.microsoft.com/office/powerpoint/2010/main" val="120887794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0646">
                                            <p:txEl>
                                              <p:pRg st="0" end="0"/>
                                            </p:txEl>
                                          </p:spTgt>
                                        </p:tgtEl>
                                        <p:attrNameLst>
                                          <p:attrName>style.visibility</p:attrName>
                                        </p:attrNameLst>
                                      </p:cBhvr>
                                      <p:to>
                                        <p:strVal val="visible"/>
                                      </p:to>
                                    </p:set>
                                    <p:anim calcmode="lin" valueType="num">
                                      <p:cBhvr additive="base">
                                        <p:cTn id="7" dur="500" fill="hold"/>
                                        <p:tgtEl>
                                          <p:spTgt spid="24064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064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40646">
                                            <p:txEl>
                                              <p:pRg st="1" end="1"/>
                                            </p:txEl>
                                          </p:spTgt>
                                        </p:tgtEl>
                                        <p:attrNameLst>
                                          <p:attrName>style.visibility</p:attrName>
                                        </p:attrNameLst>
                                      </p:cBhvr>
                                      <p:to>
                                        <p:strVal val="visible"/>
                                      </p:to>
                                    </p:set>
                                    <p:anim calcmode="lin" valueType="num">
                                      <p:cBhvr additive="base">
                                        <p:cTn id="13" dur="500" fill="hold"/>
                                        <p:tgtEl>
                                          <p:spTgt spid="24064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40646">
                                            <p:txEl>
                                              <p:pRg st="1" end="1"/>
                                            </p:txEl>
                                          </p:spTgt>
                                        </p:tgtEl>
                                        <p:attrNameLst>
                                          <p:attrName>ppt_y</p:attrName>
                                        </p:attrNameLst>
                                      </p:cBhvr>
                                      <p:tavLst>
                                        <p:tav tm="0">
                                          <p:val>
                                            <p:strVal val="1+#ppt_h/2"/>
                                          </p:val>
                                        </p:tav>
                                        <p:tav tm="100000">
                                          <p:val>
                                            <p:strVal val="#ppt_y"/>
                                          </p:val>
                                        </p:tav>
                                      </p:tavLst>
                                    </p:anim>
                                  </p:childTnLst>
                                </p:cTn>
                              </p:par>
                            </p:childTnLst>
                          </p:cTn>
                        </p:par>
                        <p:par>
                          <p:cTn id="15" fill="hold" nodeType="afterGroup">
                            <p:stCondLst>
                              <p:cond delay="500"/>
                            </p:stCondLst>
                            <p:childTnLst>
                              <p:par>
                                <p:cTn id="16" presetID="4" presetClass="entr" presetSubtype="16" fill="hold" grpId="0" nodeType="afterEffect">
                                  <p:stCondLst>
                                    <p:cond delay="0"/>
                                  </p:stCondLst>
                                  <p:childTnLst>
                                    <p:set>
                                      <p:cBhvr>
                                        <p:cTn id="17" dur="1" fill="hold">
                                          <p:stCondLst>
                                            <p:cond delay="0"/>
                                          </p:stCondLst>
                                        </p:cTn>
                                        <p:tgtEl>
                                          <p:spTgt spid="240648"/>
                                        </p:tgtEl>
                                        <p:attrNameLst>
                                          <p:attrName>style.visibility</p:attrName>
                                        </p:attrNameLst>
                                      </p:cBhvr>
                                      <p:to>
                                        <p:strVal val="visible"/>
                                      </p:to>
                                    </p:set>
                                    <p:animEffect transition="in" filter="box(in)">
                                      <p:cBhvr>
                                        <p:cTn id="18" dur="5000"/>
                                        <p:tgtEl>
                                          <p:spTgt spid="24064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40646">
                                            <p:txEl>
                                              <p:pRg st="2" end="2"/>
                                            </p:txEl>
                                          </p:spTgt>
                                        </p:tgtEl>
                                        <p:attrNameLst>
                                          <p:attrName>style.visibility</p:attrName>
                                        </p:attrNameLst>
                                      </p:cBhvr>
                                      <p:to>
                                        <p:strVal val="visible"/>
                                      </p:to>
                                    </p:set>
                                    <p:anim calcmode="lin" valueType="num">
                                      <p:cBhvr additive="base">
                                        <p:cTn id="23" dur="500" fill="hold"/>
                                        <p:tgtEl>
                                          <p:spTgt spid="240646">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40646">
                                            <p:txEl>
                                              <p:pRg st="2" end="2"/>
                                            </p:txEl>
                                          </p:spTgt>
                                        </p:tgtEl>
                                        <p:attrNameLst>
                                          <p:attrName>ppt_y</p:attrName>
                                        </p:attrNameLst>
                                      </p:cBhvr>
                                      <p:tavLst>
                                        <p:tav tm="0">
                                          <p:val>
                                            <p:strVal val="1+#ppt_h/2"/>
                                          </p:val>
                                        </p:tav>
                                        <p:tav tm="100000">
                                          <p:val>
                                            <p:strVal val="#ppt_y"/>
                                          </p:val>
                                        </p:tav>
                                      </p:tavLst>
                                    </p:anim>
                                  </p:childTnLst>
                                </p:cTn>
                              </p:par>
                            </p:childTnLst>
                          </p:cTn>
                        </p:par>
                        <p:par>
                          <p:cTn id="25" fill="hold" nodeType="afterGroup">
                            <p:stCondLst>
                              <p:cond delay="500"/>
                            </p:stCondLst>
                            <p:childTnLst>
                              <p:par>
                                <p:cTn id="26" presetID="4" presetClass="entr" presetSubtype="16" fill="hold" grpId="0" nodeType="afterEffect">
                                  <p:stCondLst>
                                    <p:cond delay="0"/>
                                  </p:stCondLst>
                                  <p:childTnLst>
                                    <p:set>
                                      <p:cBhvr>
                                        <p:cTn id="27" dur="1" fill="hold">
                                          <p:stCondLst>
                                            <p:cond delay="0"/>
                                          </p:stCondLst>
                                        </p:cTn>
                                        <p:tgtEl>
                                          <p:spTgt spid="240649"/>
                                        </p:tgtEl>
                                        <p:attrNameLst>
                                          <p:attrName>style.visibility</p:attrName>
                                        </p:attrNameLst>
                                      </p:cBhvr>
                                      <p:to>
                                        <p:strVal val="visible"/>
                                      </p:to>
                                    </p:set>
                                    <p:animEffect transition="in" filter="box(in)">
                                      <p:cBhvr>
                                        <p:cTn id="28" dur="1000"/>
                                        <p:tgtEl>
                                          <p:spTgt spid="240649"/>
                                        </p:tgtEl>
                                      </p:cBhvr>
                                    </p:animEffect>
                                  </p:childTnLst>
                                </p:cTn>
                              </p:par>
                            </p:childTnLst>
                          </p:cTn>
                        </p:par>
                        <p:par>
                          <p:cTn id="29" fill="hold" nodeType="afterGroup">
                            <p:stCondLst>
                              <p:cond delay="1500"/>
                            </p:stCondLst>
                            <p:childTnLst>
                              <p:par>
                                <p:cTn id="30" presetID="22" presetClass="entr" presetSubtype="8" fill="hold" nodeType="afterEffect">
                                  <p:stCondLst>
                                    <p:cond delay="0"/>
                                  </p:stCondLst>
                                  <p:childTnLst>
                                    <p:set>
                                      <p:cBhvr>
                                        <p:cTn id="31" dur="1" fill="hold">
                                          <p:stCondLst>
                                            <p:cond delay="0"/>
                                          </p:stCondLst>
                                        </p:cTn>
                                        <p:tgtEl>
                                          <p:spTgt spid="240642"/>
                                        </p:tgtEl>
                                        <p:attrNameLst>
                                          <p:attrName>style.visibility</p:attrName>
                                        </p:attrNameLst>
                                      </p:cBhvr>
                                      <p:to>
                                        <p:strVal val="visible"/>
                                      </p:to>
                                    </p:set>
                                    <p:animEffect transition="in" filter="wipe(left)">
                                      <p:cBhvr>
                                        <p:cTn id="32" dur="500"/>
                                        <p:tgtEl>
                                          <p:spTgt spid="24064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240650"/>
                                        </p:tgtEl>
                                        <p:attrNameLst>
                                          <p:attrName>style.visibility</p:attrName>
                                        </p:attrNameLst>
                                      </p:cBhvr>
                                      <p:to>
                                        <p:strVal val="visible"/>
                                      </p:to>
                                    </p:set>
                                    <p:anim calcmode="lin" valueType="num">
                                      <p:cBhvr additive="base">
                                        <p:cTn id="37" dur="500" fill="hold"/>
                                        <p:tgtEl>
                                          <p:spTgt spid="240650"/>
                                        </p:tgtEl>
                                        <p:attrNameLst>
                                          <p:attrName>ppt_x</p:attrName>
                                        </p:attrNameLst>
                                      </p:cBhvr>
                                      <p:tavLst>
                                        <p:tav tm="0">
                                          <p:val>
                                            <p:strVal val="#ppt_x"/>
                                          </p:val>
                                        </p:tav>
                                        <p:tav tm="100000">
                                          <p:val>
                                            <p:strVal val="#ppt_x"/>
                                          </p:val>
                                        </p:tav>
                                      </p:tavLst>
                                    </p:anim>
                                    <p:anim calcmode="lin" valueType="num">
                                      <p:cBhvr additive="base">
                                        <p:cTn id="38" dur="500" fill="hold"/>
                                        <p:tgtEl>
                                          <p:spTgt spid="240650"/>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240652"/>
                                        </p:tgtEl>
                                        <p:attrNameLst>
                                          <p:attrName>style.visibility</p:attrName>
                                        </p:attrNameLst>
                                      </p:cBhvr>
                                      <p:to>
                                        <p:strVal val="visible"/>
                                      </p:to>
                                    </p:set>
                                    <p:anim calcmode="lin" valueType="num">
                                      <p:cBhvr additive="base">
                                        <p:cTn id="43" dur="500" fill="hold"/>
                                        <p:tgtEl>
                                          <p:spTgt spid="240652"/>
                                        </p:tgtEl>
                                        <p:attrNameLst>
                                          <p:attrName>ppt_x</p:attrName>
                                        </p:attrNameLst>
                                      </p:cBhvr>
                                      <p:tavLst>
                                        <p:tav tm="0">
                                          <p:val>
                                            <p:strVal val="#ppt_x"/>
                                          </p:val>
                                        </p:tav>
                                        <p:tav tm="100000">
                                          <p:val>
                                            <p:strVal val="#ppt_x"/>
                                          </p:val>
                                        </p:tav>
                                      </p:tavLst>
                                    </p:anim>
                                    <p:anim calcmode="lin" valueType="num">
                                      <p:cBhvr additive="base">
                                        <p:cTn id="44" dur="500" fill="hold"/>
                                        <p:tgtEl>
                                          <p:spTgt spid="240652"/>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240651"/>
                                        </p:tgtEl>
                                        <p:attrNameLst>
                                          <p:attrName>style.visibility</p:attrName>
                                        </p:attrNameLst>
                                      </p:cBhvr>
                                      <p:to>
                                        <p:strVal val="visible"/>
                                      </p:to>
                                    </p:set>
                                    <p:anim calcmode="lin" valueType="num">
                                      <p:cBhvr additive="base">
                                        <p:cTn id="49" dur="500" fill="hold"/>
                                        <p:tgtEl>
                                          <p:spTgt spid="240651"/>
                                        </p:tgtEl>
                                        <p:attrNameLst>
                                          <p:attrName>ppt_x</p:attrName>
                                        </p:attrNameLst>
                                      </p:cBhvr>
                                      <p:tavLst>
                                        <p:tav tm="0">
                                          <p:val>
                                            <p:strVal val="#ppt_x"/>
                                          </p:val>
                                        </p:tav>
                                        <p:tav tm="100000">
                                          <p:val>
                                            <p:strVal val="#ppt_x"/>
                                          </p:val>
                                        </p:tav>
                                      </p:tavLst>
                                    </p:anim>
                                    <p:anim calcmode="lin" valueType="num">
                                      <p:cBhvr additive="base">
                                        <p:cTn id="50" dur="500" fill="hold"/>
                                        <p:tgtEl>
                                          <p:spTgt spid="240651"/>
                                        </p:tgtEl>
                                        <p:attrNameLst>
                                          <p:attrName>ppt_y</p:attrName>
                                        </p:attrNameLst>
                                      </p:cBhvr>
                                      <p:tavLst>
                                        <p:tav tm="0">
                                          <p:val>
                                            <p:strVal val="1+#ppt_h/2"/>
                                          </p:val>
                                        </p:tav>
                                        <p:tav tm="100000">
                                          <p:val>
                                            <p:strVal val="#ppt_y"/>
                                          </p:val>
                                        </p:tav>
                                      </p:tavLst>
                                    </p:anim>
                                  </p:childTnLst>
                                </p:cTn>
                              </p:par>
                            </p:childTnLst>
                          </p:cTn>
                        </p:par>
                        <p:par>
                          <p:cTn id="51" fill="hold" nodeType="afterGroup">
                            <p:stCondLst>
                              <p:cond delay="500"/>
                            </p:stCondLst>
                            <p:childTnLst>
                              <p:par>
                                <p:cTn id="52" presetID="22" presetClass="entr" presetSubtype="2" fill="hold" nodeType="afterEffect">
                                  <p:stCondLst>
                                    <p:cond delay="0"/>
                                  </p:stCondLst>
                                  <p:childTnLst>
                                    <p:set>
                                      <p:cBhvr>
                                        <p:cTn id="53" dur="1" fill="hold">
                                          <p:stCondLst>
                                            <p:cond delay="0"/>
                                          </p:stCondLst>
                                        </p:cTn>
                                        <p:tgtEl>
                                          <p:spTgt spid="240653"/>
                                        </p:tgtEl>
                                        <p:attrNameLst>
                                          <p:attrName>style.visibility</p:attrName>
                                        </p:attrNameLst>
                                      </p:cBhvr>
                                      <p:to>
                                        <p:strVal val="visible"/>
                                      </p:to>
                                    </p:set>
                                    <p:animEffect transition="in" filter="wipe(right)">
                                      <p:cBhvr>
                                        <p:cTn id="54" dur="1000"/>
                                        <p:tgtEl>
                                          <p:spTgt spid="240653"/>
                                        </p:tgtEl>
                                      </p:cBhvr>
                                    </p:animEffect>
                                  </p:childTnLst>
                                </p:cTn>
                              </p:par>
                              <p:par>
                                <p:cTn id="55" presetID="22" presetClass="entr" presetSubtype="2" fill="hold" nodeType="withEffect">
                                  <p:stCondLst>
                                    <p:cond delay="0"/>
                                  </p:stCondLst>
                                  <p:childTnLst>
                                    <p:set>
                                      <p:cBhvr>
                                        <p:cTn id="56" dur="1" fill="hold">
                                          <p:stCondLst>
                                            <p:cond delay="0"/>
                                          </p:stCondLst>
                                        </p:cTn>
                                        <p:tgtEl>
                                          <p:spTgt spid="240654"/>
                                        </p:tgtEl>
                                        <p:attrNameLst>
                                          <p:attrName>style.visibility</p:attrName>
                                        </p:attrNameLst>
                                      </p:cBhvr>
                                      <p:to>
                                        <p:strVal val="visible"/>
                                      </p:to>
                                    </p:set>
                                    <p:animEffect transition="in" filter="wipe(right)">
                                      <p:cBhvr>
                                        <p:cTn id="57" dur="1000"/>
                                        <p:tgtEl>
                                          <p:spTgt spid="240654"/>
                                        </p:tgtEl>
                                      </p:cBhvr>
                                    </p:animEffect>
                                  </p:childTnLst>
                                </p:cTn>
                              </p:par>
                              <p:par>
                                <p:cTn id="58" presetID="22" presetClass="entr" presetSubtype="2" fill="hold" nodeType="withEffect">
                                  <p:stCondLst>
                                    <p:cond delay="0"/>
                                  </p:stCondLst>
                                  <p:childTnLst>
                                    <p:set>
                                      <p:cBhvr>
                                        <p:cTn id="59" dur="1" fill="hold">
                                          <p:stCondLst>
                                            <p:cond delay="0"/>
                                          </p:stCondLst>
                                        </p:cTn>
                                        <p:tgtEl>
                                          <p:spTgt spid="240655"/>
                                        </p:tgtEl>
                                        <p:attrNameLst>
                                          <p:attrName>style.visibility</p:attrName>
                                        </p:attrNameLst>
                                      </p:cBhvr>
                                      <p:to>
                                        <p:strVal val="visible"/>
                                      </p:to>
                                    </p:set>
                                    <p:animEffect transition="in" filter="wipe(right)">
                                      <p:cBhvr>
                                        <p:cTn id="60" dur="1000"/>
                                        <p:tgtEl>
                                          <p:spTgt spid="2406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46" grpId="0" build="p" bldLvl="2"/>
      <p:bldP spid="240648" grpId="0" animBg="1"/>
      <p:bldP spid="24064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2"/>
          <p:cNvSpPr>
            <a:spLocks noGrp="1"/>
          </p:cNvSpPr>
          <p:nvPr>
            <p:ph type="ftr" sz="quarter" idx="10"/>
          </p:nvPr>
        </p:nvSpPr>
        <p:spPr>
          <a:noFill/>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1000"/>
              <a:t>Copyright © 2018  R.M. Laurie</a:t>
            </a:r>
          </a:p>
        </p:txBody>
      </p:sp>
      <p:sp>
        <p:nvSpPr>
          <p:cNvPr id="19459" name="Slide Number Placeholder 3"/>
          <p:cNvSpPr>
            <a:spLocks noGrp="1"/>
          </p:cNvSpPr>
          <p:nvPr>
            <p:ph type="sldNum" sz="quarter" idx="11"/>
          </p:nvPr>
        </p:nvSpPr>
        <p:spPr>
          <a:noFill/>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58FD4DC5-15B4-4A0B-9F0E-A58753D93364}" type="slidenum">
              <a:rPr lang="en-US" altLang="en-US" sz="1000"/>
              <a:pPr/>
              <a:t>18</a:t>
            </a:fld>
            <a:endParaRPr lang="en-US" altLang="en-US" sz="1000"/>
          </a:p>
        </p:txBody>
      </p:sp>
      <p:sp>
        <p:nvSpPr>
          <p:cNvPr id="19460" name="Rectangle 2"/>
          <p:cNvSpPr>
            <a:spLocks noGrp="1" noChangeArrowheads="1"/>
          </p:cNvSpPr>
          <p:nvPr>
            <p:ph type="title"/>
          </p:nvPr>
        </p:nvSpPr>
        <p:spPr>
          <a:xfrm>
            <a:off x="130175" y="192088"/>
            <a:ext cx="8639175" cy="855662"/>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chor="ctr"/>
          <a:lstStyle/>
          <a:p>
            <a:r>
              <a:rPr lang="en-US" altLang="en-US" sz="3600" dirty="0">
                <a:solidFill>
                  <a:schemeClr val="folHlink"/>
                </a:solidFill>
              </a:rPr>
              <a:t>Normalization: Making a Better Database</a:t>
            </a:r>
          </a:p>
        </p:txBody>
      </p:sp>
      <p:pic>
        <p:nvPicPr>
          <p:cNvPr id="1946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0" y="1300163"/>
            <a:ext cx="8313738" cy="277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6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2975" y="4638675"/>
            <a:ext cx="4940300" cy="2084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2693" name="Line 5"/>
          <p:cNvSpPr>
            <a:spLocks noChangeShapeType="1"/>
          </p:cNvSpPr>
          <p:nvPr/>
        </p:nvSpPr>
        <p:spPr bwMode="auto">
          <a:xfrm flipH="1">
            <a:off x="7742238" y="4081463"/>
            <a:ext cx="1587" cy="230187"/>
          </a:xfrm>
          <a:prstGeom prst="line">
            <a:avLst/>
          </a:prstGeom>
          <a:noFill/>
          <a:ln w="76200">
            <a:solidFill>
              <a:srgbClr val="0000FF"/>
            </a:solidFill>
            <a:miter lim="800000"/>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42694" name="Line 6"/>
          <p:cNvSpPr>
            <a:spLocks noChangeShapeType="1"/>
          </p:cNvSpPr>
          <p:nvPr/>
        </p:nvSpPr>
        <p:spPr bwMode="auto">
          <a:xfrm flipH="1">
            <a:off x="1643063" y="4313238"/>
            <a:ext cx="6097587" cy="0"/>
          </a:xfrm>
          <a:prstGeom prst="line">
            <a:avLst/>
          </a:prstGeom>
          <a:noFill/>
          <a:ln w="76200">
            <a:solidFill>
              <a:srgbClr val="0000FF"/>
            </a:solidFill>
            <a:miter lim="800000"/>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42695" name="Line 7"/>
          <p:cNvSpPr>
            <a:spLocks noChangeShapeType="1"/>
          </p:cNvSpPr>
          <p:nvPr/>
        </p:nvSpPr>
        <p:spPr bwMode="auto">
          <a:xfrm flipH="1">
            <a:off x="1619250" y="4325938"/>
            <a:ext cx="14288" cy="284162"/>
          </a:xfrm>
          <a:prstGeom prst="line">
            <a:avLst/>
          </a:prstGeom>
          <a:noFill/>
          <a:ln w="76200">
            <a:solidFill>
              <a:srgbClr val="CC0000"/>
            </a:solidFill>
            <a:miter lim="800000"/>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42696" name="Oval 8"/>
          <p:cNvSpPr>
            <a:spLocks noChangeArrowheads="1"/>
          </p:cNvSpPr>
          <p:nvPr/>
        </p:nvSpPr>
        <p:spPr bwMode="auto">
          <a:xfrm>
            <a:off x="7296150" y="1201738"/>
            <a:ext cx="1447800" cy="381000"/>
          </a:xfrm>
          <a:prstGeom prst="ellipse">
            <a:avLst/>
          </a:prstGeom>
          <a:noFill/>
          <a:ln w="381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42697" name="Oval 9"/>
          <p:cNvSpPr>
            <a:spLocks noChangeArrowheads="1"/>
          </p:cNvSpPr>
          <p:nvPr/>
        </p:nvSpPr>
        <p:spPr bwMode="auto">
          <a:xfrm>
            <a:off x="1181100" y="4591050"/>
            <a:ext cx="946150" cy="334963"/>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42698" name="Text Box 10"/>
          <p:cNvSpPr txBox="1">
            <a:spLocks noChangeArrowheads="1"/>
          </p:cNvSpPr>
          <p:nvPr/>
        </p:nvSpPr>
        <p:spPr bwMode="auto">
          <a:xfrm>
            <a:off x="0" y="4206875"/>
            <a:ext cx="1517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spcBef>
                <a:spcPct val="60000"/>
              </a:spcBef>
              <a:buClr>
                <a:srgbClr val="00FF00"/>
              </a:buClr>
              <a:buSzPct val="80000"/>
              <a:buFont typeface="Wingdings" panose="05000000000000000000" pitchFamily="2" charset="2"/>
              <a:buNone/>
            </a:pPr>
            <a:r>
              <a:rPr lang="en-US" altLang="en-US" sz="1800" b="1">
                <a:solidFill>
                  <a:srgbClr val="FF5050"/>
                </a:solidFill>
              </a:rPr>
              <a:t>Primary Key</a:t>
            </a:r>
          </a:p>
        </p:txBody>
      </p:sp>
      <p:sp>
        <p:nvSpPr>
          <p:cNvPr id="242699" name="Text Box 11"/>
          <p:cNvSpPr txBox="1">
            <a:spLocks noChangeArrowheads="1"/>
          </p:cNvSpPr>
          <p:nvPr/>
        </p:nvSpPr>
        <p:spPr bwMode="auto">
          <a:xfrm>
            <a:off x="7080250" y="4457700"/>
            <a:ext cx="1504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spcBef>
                <a:spcPct val="60000"/>
              </a:spcBef>
              <a:buClr>
                <a:srgbClr val="00FF00"/>
              </a:buClr>
              <a:buSzPct val="80000"/>
              <a:buFont typeface="Wingdings" panose="05000000000000000000" pitchFamily="2" charset="2"/>
              <a:buNone/>
            </a:pPr>
            <a:r>
              <a:rPr lang="en-US" altLang="en-US" sz="1800" b="1">
                <a:solidFill>
                  <a:srgbClr val="0000FF"/>
                </a:solidFill>
              </a:rPr>
              <a:t>Foreign Key</a:t>
            </a:r>
          </a:p>
        </p:txBody>
      </p:sp>
      <p:sp>
        <p:nvSpPr>
          <p:cNvPr id="242700" name="Rectangle 12"/>
          <p:cNvSpPr>
            <a:spLocks noChangeArrowheads="1"/>
          </p:cNvSpPr>
          <p:nvPr/>
        </p:nvSpPr>
        <p:spPr bwMode="auto">
          <a:xfrm>
            <a:off x="6024563" y="5662613"/>
            <a:ext cx="27590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b="1" i="1">
                <a:solidFill>
                  <a:srgbClr val="009900"/>
                </a:solidFill>
              </a:rPr>
              <a:t>Data Redundancy</a:t>
            </a:r>
          </a:p>
          <a:p>
            <a:r>
              <a:rPr lang="en-US" altLang="en-US" b="1" i="1">
                <a:solidFill>
                  <a:srgbClr val="009900"/>
                </a:solidFill>
              </a:rPr>
              <a:t>Eliminated</a:t>
            </a:r>
          </a:p>
        </p:txBody>
      </p:sp>
    </p:spTree>
    <p:extLst>
      <p:ext uri="{BB962C8B-B14F-4D97-AF65-F5344CB8AC3E}">
        <p14:creationId xmlns:p14="http://schemas.microsoft.com/office/powerpoint/2010/main" val="32618979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nodeType="afterEffect">
                                  <p:stCondLst>
                                    <p:cond delay="0"/>
                                  </p:stCondLst>
                                  <p:childTnLst>
                                    <p:set>
                                      <p:cBhvr>
                                        <p:cTn id="6" dur="1" fill="hold">
                                          <p:stCondLst>
                                            <p:cond delay="0"/>
                                          </p:stCondLst>
                                        </p:cTn>
                                        <p:tgtEl>
                                          <p:spTgt spid="242693"/>
                                        </p:tgtEl>
                                        <p:attrNameLst>
                                          <p:attrName>style.visibility</p:attrName>
                                        </p:attrNameLst>
                                      </p:cBhvr>
                                      <p:to>
                                        <p:strVal val="visible"/>
                                      </p:to>
                                    </p:set>
                                    <p:animEffect transition="in" filter="wipe(right)">
                                      <p:cBhvr>
                                        <p:cTn id="7" dur="1000"/>
                                        <p:tgtEl>
                                          <p:spTgt spid="242693"/>
                                        </p:tgtEl>
                                      </p:cBhvr>
                                    </p:animEffect>
                                  </p:childTnLst>
                                </p:cTn>
                              </p:par>
                              <p:par>
                                <p:cTn id="8" presetID="22" presetClass="entr" presetSubtype="2" fill="hold" nodeType="withEffect">
                                  <p:stCondLst>
                                    <p:cond delay="0"/>
                                  </p:stCondLst>
                                  <p:childTnLst>
                                    <p:set>
                                      <p:cBhvr>
                                        <p:cTn id="9" dur="1" fill="hold">
                                          <p:stCondLst>
                                            <p:cond delay="0"/>
                                          </p:stCondLst>
                                        </p:cTn>
                                        <p:tgtEl>
                                          <p:spTgt spid="242694"/>
                                        </p:tgtEl>
                                        <p:attrNameLst>
                                          <p:attrName>style.visibility</p:attrName>
                                        </p:attrNameLst>
                                      </p:cBhvr>
                                      <p:to>
                                        <p:strVal val="visible"/>
                                      </p:to>
                                    </p:set>
                                    <p:animEffect transition="in" filter="wipe(right)">
                                      <p:cBhvr>
                                        <p:cTn id="10" dur="1000"/>
                                        <p:tgtEl>
                                          <p:spTgt spid="242694"/>
                                        </p:tgtEl>
                                      </p:cBhvr>
                                    </p:animEffect>
                                  </p:childTnLst>
                                </p:cTn>
                              </p:par>
                              <p:par>
                                <p:cTn id="11" presetID="22" presetClass="entr" presetSubtype="2" fill="hold" nodeType="withEffect">
                                  <p:stCondLst>
                                    <p:cond delay="0"/>
                                  </p:stCondLst>
                                  <p:childTnLst>
                                    <p:set>
                                      <p:cBhvr>
                                        <p:cTn id="12" dur="1" fill="hold">
                                          <p:stCondLst>
                                            <p:cond delay="0"/>
                                          </p:stCondLst>
                                        </p:cTn>
                                        <p:tgtEl>
                                          <p:spTgt spid="242695"/>
                                        </p:tgtEl>
                                        <p:attrNameLst>
                                          <p:attrName>style.visibility</p:attrName>
                                        </p:attrNameLst>
                                      </p:cBhvr>
                                      <p:to>
                                        <p:strVal val="visible"/>
                                      </p:to>
                                    </p:set>
                                    <p:animEffect transition="in" filter="wipe(right)">
                                      <p:cBhvr>
                                        <p:cTn id="13" dur="1000"/>
                                        <p:tgtEl>
                                          <p:spTgt spid="242695"/>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42696"/>
                                        </p:tgtEl>
                                        <p:attrNameLst>
                                          <p:attrName>style.visibility</p:attrName>
                                        </p:attrNameLst>
                                      </p:cBhvr>
                                      <p:to>
                                        <p:strVal val="visible"/>
                                      </p:to>
                                    </p:set>
                                    <p:anim calcmode="lin" valueType="num">
                                      <p:cBhvr additive="base">
                                        <p:cTn id="18" dur="500" fill="hold"/>
                                        <p:tgtEl>
                                          <p:spTgt spid="242696"/>
                                        </p:tgtEl>
                                        <p:attrNameLst>
                                          <p:attrName>ppt_x</p:attrName>
                                        </p:attrNameLst>
                                      </p:cBhvr>
                                      <p:tavLst>
                                        <p:tav tm="0">
                                          <p:val>
                                            <p:strVal val="#ppt_x"/>
                                          </p:val>
                                        </p:tav>
                                        <p:tav tm="100000">
                                          <p:val>
                                            <p:strVal val="#ppt_x"/>
                                          </p:val>
                                        </p:tav>
                                      </p:tavLst>
                                    </p:anim>
                                    <p:anim calcmode="lin" valueType="num">
                                      <p:cBhvr additive="base">
                                        <p:cTn id="19" dur="500" fill="hold"/>
                                        <p:tgtEl>
                                          <p:spTgt spid="242696"/>
                                        </p:tgtEl>
                                        <p:attrNameLst>
                                          <p:attrName>ppt_y</p:attrName>
                                        </p:attrNameLst>
                                      </p:cBhvr>
                                      <p:tavLst>
                                        <p:tav tm="0">
                                          <p:val>
                                            <p:strVal val="1+#ppt_h/2"/>
                                          </p:val>
                                        </p:tav>
                                        <p:tav tm="100000">
                                          <p:val>
                                            <p:strVal val="#ppt_y"/>
                                          </p:val>
                                        </p:tav>
                                      </p:tavLst>
                                    </p:anim>
                                  </p:childTnLst>
                                </p:cTn>
                              </p:par>
                            </p:childTnLst>
                          </p:cTn>
                        </p:par>
                        <p:par>
                          <p:cTn id="20" fill="hold" nodeType="afterGroup">
                            <p:stCondLst>
                              <p:cond delay="500"/>
                            </p:stCondLst>
                            <p:childTnLst>
                              <p:par>
                                <p:cTn id="21" presetID="2" presetClass="entr" presetSubtype="4" fill="hold" grpId="0" nodeType="afterEffect">
                                  <p:stCondLst>
                                    <p:cond delay="0"/>
                                  </p:stCondLst>
                                  <p:childTnLst>
                                    <p:set>
                                      <p:cBhvr>
                                        <p:cTn id="22" dur="1" fill="hold">
                                          <p:stCondLst>
                                            <p:cond delay="0"/>
                                          </p:stCondLst>
                                        </p:cTn>
                                        <p:tgtEl>
                                          <p:spTgt spid="242699"/>
                                        </p:tgtEl>
                                        <p:attrNameLst>
                                          <p:attrName>style.visibility</p:attrName>
                                        </p:attrNameLst>
                                      </p:cBhvr>
                                      <p:to>
                                        <p:strVal val="visible"/>
                                      </p:to>
                                    </p:set>
                                    <p:anim calcmode="lin" valueType="num">
                                      <p:cBhvr additive="base">
                                        <p:cTn id="23" dur="500" fill="hold"/>
                                        <p:tgtEl>
                                          <p:spTgt spid="242699"/>
                                        </p:tgtEl>
                                        <p:attrNameLst>
                                          <p:attrName>ppt_x</p:attrName>
                                        </p:attrNameLst>
                                      </p:cBhvr>
                                      <p:tavLst>
                                        <p:tav tm="0">
                                          <p:val>
                                            <p:strVal val="#ppt_x"/>
                                          </p:val>
                                        </p:tav>
                                        <p:tav tm="100000">
                                          <p:val>
                                            <p:strVal val="#ppt_x"/>
                                          </p:val>
                                        </p:tav>
                                      </p:tavLst>
                                    </p:anim>
                                    <p:anim calcmode="lin" valueType="num">
                                      <p:cBhvr additive="base">
                                        <p:cTn id="24" dur="500" fill="hold"/>
                                        <p:tgtEl>
                                          <p:spTgt spid="242699"/>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1" fill="hold" grpId="0" nodeType="clickEffect">
                                  <p:stCondLst>
                                    <p:cond delay="0"/>
                                  </p:stCondLst>
                                  <p:childTnLst>
                                    <p:set>
                                      <p:cBhvr>
                                        <p:cTn id="28" dur="1" fill="hold">
                                          <p:stCondLst>
                                            <p:cond delay="0"/>
                                          </p:stCondLst>
                                        </p:cTn>
                                        <p:tgtEl>
                                          <p:spTgt spid="242697"/>
                                        </p:tgtEl>
                                        <p:attrNameLst>
                                          <p:attrName>style.visibility</p:attrName>
                                        </p:attrNameLst>
                                      </p:cBhvr>
                                      <p:to>
                                        <p:strVal val="visible"/>
                                      </p:to>
                                    </p:set>
                                    <p:anim calcmode="lin" valueType="num">
                                      <p:cBhvr additive="base">
                                        <p:cTn id="29" dur="500" fill="hold"/>
                                        <p:tgtEl>
                                          <p:spTgt spid="242697"/>
                                        </p:tgtEl>
                                        <p:attrNameLst>
                                          <p:attrName>ppt_x</p:attrName>
                                        </p:attrNameLst>
                                      </p:cBhvr>
                                      <p:tavLst>
                                        <p:tav tm="0">
                                          <p:val>
                                            <p:strVal val="#ppt_x"/>
                                          </p:val>
                                        </p:tav>
                                        <p:tav tm="100000">
                                          <p:val>
                                            <p:strVal val="#ppt_x"/>
                                          </p:val>
                                        </p:tav>
                                      </p:tavLst>
                                    </p:anim>
                                    <p:anim calcmode="lin" valueType="num">
                                      <p:cBhvr additive="base">
                                        <p:cTn id="30" dur="500" fill="hold"/>
                                        <p:tgtEl>
                                          <p:spTgt spid="242697"/>
                                        </p:tgtEl>
                                        <p:attrNameLst>
                                          <p:attrName>ppt_y</p:attrName>
                                        </p:attrNameLst>
                                      </p:cBhvr>
                                      <p:tavLst>
                                        <p:tav tm="0">
                                          <p:val>
                                            <p:strVal val="0-#ppt_h/2"/>
                                          </p:val>
                                        </p:tav>
                                        <p:tav tm="100000">
                                          <p:val>
                                            <p:strVal val="#ppt_y"/>
                                          </p:val>
                                        </p:tav>
                                      </p:tavLst>
                                    </p:anim>
                                  </p:childTnLst>
                                </p:cTn>
                              </p:par>
                            </p:childTnLst>
                          </p:cTn>
                        </p:par>
                        <p:par>
                          <p:cTn id="31" fill="hold" nodeType="afterGroup">
                            <p:stCondLst>
                              <p:cond delay="500"/>
                            </p:stCondLst>
                            <p:childTnLst>
                              <p:par>
                                <p:cTn id="32" presetID="2" presetClass="entr" presetSubtype="1" fill="hold" grpId="0" nodeType="afterEffect">
                                  <p:stCondLst>
                                    <p:cond delay="0"/>
                                  </p:stCondLst>
                                  <p:childTnLst>
                                    <p:set>
                                      <p:cBhvr>
                                        <p:cTn id="33" dur="1" fill="hold">
                                          <p:stCondLst>
                                            <p:cond delay="0"/>
                                          </p:stCondLst>
                                        </p:cTn>
                                        <p:tgtEl>
                                          <p:spTgt spid="242698"/>
                                        </p:tgtEl>
                                        <p:attrNameLst>
                                          <p:attrName>style.visibility</p:attrName>
                                        </p:attrNameLst>
                                      </p:cBhvr>
                                      <p:to>
                                        <p:strVal val="visible"/>
                                      </p:to>
                                    </p:set>
                                    <p:anim calcmode="lin" valueType="num">
                                      <p:cBhvr additive="base">
                                        <p:cTn id="34" dur="500" fill="hold"/>
                                        <p:tgtEl>
                                          <p:spTgt spid="242698"/>
                                        </p:tgtEl>
                                        <p:attrNameLst>
                                          <p:attrName>ppt_x</p:attrName>
                                        </p:attrNameLst>
                                      </p:cBhvr>
                                      <p:tavLst>
                                        <p:tav tm="0">
                                          <p:val>
                                            <p:strVal val="#ppt_x"/>
                                          </p:val>
                                        </p:tav>
                                        <p:tav tm="100000">
                                          <p:val>
                                            <p:strVal val="#ppt_x"/>
                                          </p:val>
                                        </p:tav>
                                      </p:tavLst>
                                    </p:anim>
                                    <p:anim calcmode="lin" valueType="num">
                                      <p:cBhvr additive="base">
                                        <p:cTn id="35" dur="500" fill="hold"/>
                                        <p:tgtEl>
                                          <p:spTgt spid="242698"/>
                                        </p:tgtEl>
                                        <p:attrNameLst>
                                          <p:attrName>ppt_y</p:attrName>
                                        </p:attrNameLst>
                                      </p:cBhvr>
                                      <p:tavLst>
                                        <p:tav tm="0">
                                          <p:val>
                                            <p:strVal val="0-#ppt_h/2"/>
                                          </p:val>
                                        </p:tav>
                                        <p:tav tm="100000">
                                          <p:val>
                                            <p:strVal val="#ppt_y"/>
                                          </p:val>
                                        </p:tav>
                                      </p:tavLst>
                                    </p:anim>
                                  </p:childTnLst>
                                </p:cTn>
                              </p:par>
                            </p:childTnLst>
                          </p:cTn>
                        </p:par>
                        <p:par>
                          <p:cTn id="36" fill="hold" nodeType="afterGroup">
                            <p:stCondLst>
                              <p:cond delay="1000"/>
                            </p:stCondLst>
                            <p:childTnLst>
                              <p:par>
                                <p:cTn id="37" presetID="2" presetClass="entr" presetSubtype="4" fill="hold" grpId="0" nodeType="afterEffect">
                                  <p:stCondLst>
                                    <p:cond delay="0"/>
                                  </p:stCondLst>
                                  <p:childTnLst>
                                    <p:set>
                                      <p:cBhvr>
                                        <p:cTn id="38" dur="1" fill="hold">
                                          <p:stCondLst>
                                            <p:cond delay="0"/>
                                          </p:stCondLst>
                                        </p:cTn>
                                        <p:tgtEl>
                                          <p:spTgt spid="242700"/>
                                        </p:tgtEl>
                                        <p:attrNameLst>
                                          <p:attrName>style.visibility</p:attrName>
                                        </p:attrNameLst>
                                      </p:cBhvr>
                                      <p:to>
                                        <p:strVal val="visible"/>
                                      </p:to>
                                    </p:set>
                                    <p:anim calcmode="lin" valueType="num">
                                      <p:cBhvr additive="base">
                                        <p:cTn id="39" dur="500" fill="hold"/>
                                        <p:tgtEl>
                                          <p:spTgt spid="242700"/>
                                        </p:tgtEl>
                                        <p:attrNameLst>
                                          <p:attrName>ppt_x</p:attrName>
                                        </p:attrNameLst>
                                      </p:cBhvr>
                                      <p:tavLst>
                                        <p:tav tm="0">
                                          <p:val>
                                            <p:strVal val="#ppt_x"/>
                                          </p:val>
                                        </p:tav>
                                        <p:tav tm="100000">
                                          <p:val>
                                            <p:strVal val="#ppt_x"/>
                                          </p:val>
                                        </p:tav>
                                      </p:tavLst>
                                    </p:anim>
                                    <p:anim calcmode="lin" valueType="num">
                                      <p:cBhvr additive="base">
                                        <p:cTn id="40" dur="500" fill="hold"/>
                                        <p:tgtEl>
                                          <p:spTgt spid="2427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696" grpId="0" animBg="1"/>
      <p:bldP spid="242697" grpId="0" animBg="1"/>
      <p:bldP spid="242698" grpId="0" autoUpdateAnimBg="0"/>
      <p:bldP spid="242699" grpId="0" autoUpdateAnimBg="0"/>
      <p:bldP spid="24270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2"/>
          <p:cNvSpPr>
            <a:spLocks noGrp="1"/>
          </p:cNvSpPr>
          <p:nvPr>
            <p:ph type="sldNum" sz="quarter" idx="11"/>
          </p:nvPr>
        </p:nvSpPr>
        <p:spPr/>
        <p:txBody>
          <a:bodyPr/>
          <a:lstStyle/>
          <a:p>
            <a:fld id="{886A8859-3685-4B4C-B42F-CC7296FA030A}" type="slidenum">
              <a:rPr lang="en-US" altLang="en-US"/>
              <a:pPr/>
              <a:t>19</a:t>
            </a:fld>
            <a:endParaRPr lang="en-US" altLang="en-US"/>
          </a:p>
        </p:txBody>
      </p:sp>
      <p:sp>
        <p:nvSpPr>
          <p:cNvPr id="1270786" name="Rectangle 2"/>
          <p:cNvSpPr>
            <a:spLocks noChangeArrowheads="1"/>
          </p:cNvSpPr>
          <p:nvPr/>
        </p:nvSpPr>
        <p:spPr bwMode="auto">
          <a:xfrm>
            <a:off x="381000" y="1171575"/>
            <a:ext cx="83820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lstStyle>
            <a:lvl1pPr marL="342900" indent="-342900">
              <a:spcBef>
                <a:spcPct val="20000"/>
              </a:spcBef>
              <a:buClr>
                <a:srgbClr val="660066"/>
              </a:buClr>
              <a:buFont typeface="Wingdings" charset="2"/>
              <a:buChar char="v"/>
              <a:defRPr sz="3200" b="1">
                <a:solidFill>
                  <a:schemeClr val="tx1"/>
                </a:solidFill>
                <a:latin typeface="Arial" charset="0"/>
              </a:defRPr>
            </a:lvl1pPr>
            <a:lvl2pPr marL="742950" indent="-285750">
              <a:spcBef>
                <a:spcPct val="20000"/>
              </a:spcBef>
              <a:buClr>
                <a:srgbClr val="003366"/>
              </a:buClr>
              <a:buSzPct val="80000"/>
              <a:buFont typeface="Wingdings" charset="2"/>
              <a:buChar char="u"/>
              <a:defRPr sz="2800" b="1">
                <a:solidFill>
                  <a:schemeClr val="tx1"/>
                </a:solidFill>
                <a:latin typeface="Arial" charset="0"/>
              </a:defRPr>
            </a:lvl2pPr>
            <a:lvl3pPr marL="1143000" indent="-228600">
              <a:spcBef>
                <a:spcPct val="20000"/>
              </a:spcBef>
              <a:buClr>
                <a:srgbClr val="336699"/>
              </a:buClr>
              <a:buFont typeface="Wingdings" charset="2"/>
              <a:buChar char="t"/>
              <a:defRPr sz="2400" b="1">
                <a:solidFill>
                  <a:schemeClr val="tx1"/>
                </a:solidFill>
                <a:latin typeface="Arial" charset="0"/>
              </a:defRPr>
            </a:lvl3pPr>
            <a:lvl4pPr marL="1600200" indent="-228600">
              <a:spcBef>
                <a:spcPct val="20000"/>
              </a:spcBef>
              <a:buClr>
                <a:schemeClr val="tx2"/>
              </a:buClr>
              <a:buSzPct val="65000"/>
              <a:buFont typeface="Arial" charset="0"/>
              <a:buBlip>
                <a:blip r:embed="rId2"/>
              </a:buBlip>
              <a:defRPr sz="2000" b="1">
                <a:solidFill>
                  <a:schemeClr val="tx1"/>
                </a:solidFill>
                <a:latin typeface="Arial" charset="0"/>
              </a:defRPr>
            </a:lvl4pPr>
            <a:lvl5pPr marL="2057400" indent="-228600">
              <a:spcBef>
                <a:spcPct val="20000"/>
              </a:spcBef>
              <a:buClr>
                <a:schemeClr val="folHlink"/>
              </a:buClr>
              <a:buSzPct val="80000"/>
              <a:buFont typeface="Arial" charset="0"/>
              <a:buBlip>
                <a:blip r:embed="rId3"/>
              </a:buBlip>
              <a:defRPr sz="2000" b="1">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Arial" charset="0"/>
              <a:buBlip>
                <a:blip r:embed="rId3"/>
              </a:buBlip>
              <a:defRPr sz="2000" b="1">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Arial" charset="0"/>
              <a:buBlip>
                <a:blip r:embed="rId3"/>
              </a:buBlip>
              <a:defRPr sz="2000" b="1">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Arial" charset="0"/>
              <a:buBlip>
                <a:blip r:embed="rId3"/>
              </a:buBlip>
              <a:defRPr sz="2000" b="1">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Arial" charset="0"/>
              <a:buBlip>
                <a:blip r:embed="rId3"/>
              </a:buBlip>
              <a:defRPr sz="2000" b="1">
                <a:solidFill>
                  <a:schemeClr val="tx1"/>
                </a:solidFill>
                <a:latin typeface="Arial" charset="0"/>
              </a:defRPr>
            </a:lvl9pPr>
          </a:lstStyle>
          <a:p>
            <a:pPr>
              <a:lnSpc>
                <a:spcPct val="90000"/>
              </a:lnSpc>
              <a:spcAft>
                <a:spcPct val="10000"/>
              </a:spcAft>
              <a:buSzPct val="78000"/>
            </a:pPr>
            <a:r>
              <a:rPr lang="en-US" altLang="en-US" sz="2800"/>
              <a:t>Foreign key must match primary key values or be null value </a:t>
            </a:r>
          </a:p>
          <a:p>
            <a:pPr>
              <a:lnSpc>
                <a:spcPct val="90000"/>
              </a:lnSpc>
              <a:spcAft>
                <a:spcPct val="10000"/>
              </a:spcAft>
              <a:buSzPct val="78000"/>
            </a:pPr>
            <a:r>
              <a:rPr lang="en-US" altLang="en-US" sz="2800"/>
              <a:t>Impossible to delete row whose primary key has matching foreign key values in other table </a:t>
            </a:r>
          </a:p>
        </p:txBody>
      </p:sp>
      <p:pic>
        <p:nvPicPr>
          <p:cNvPr id="127078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500" y="3313113"/>
            <a:ext cx="3705225" cy="223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127078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79850" y="2971800"/>
            <a:ext cx="4797425" cy="3411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1270789" name="Rectangle 5"/>
          <p:cNvSpPr>
            <a:spLocks noChangeArrowheads="1"/>
          </p:cNvSpPr>
          <p:nvPr/>
        </p:nvSpPr>
        <p:spPr bwMode="auto">
          <a:xfrm>
            <a:off x="1547813" y="5526088"/>
            <a:ext cx="3048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70790" name="Oval 6"/>
          <p:cNvSpPr>
            <a:spLocks noChangeArrowheads="1"/>
          </p:cNvSpPr>
          <p:nvPr/>
        </p:nvSpPr>
        <p:spPr bwMode="auto">
          <a:xfrm>
            <a:off x="2003425" y="4995863"/>
            <a:ext cx="304800" cy="304800"/>
          </a:xfrm>
          <a:prstGeom prst="ellipse">
            <a:avLst/>
          </a:prstGeom>
          <a:noFill/>
          <a:ln w="381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70791" name="Oval 7"/>
          <p:cNvSpPr>
            <a:spLocks noChangeArrowheads="1"/>
          </p:cNvSpPr>
          <p:nvPr/>
        </p:nvSpPr>
        <p:spPr bwMode="auto">
          <a:xfrm>
            <a:off x="1485900" y="3709988"/>
            <a:ext cx="304800" cy="304800"/>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70792" name="Text Box 8"/>
          <p:cNvSpPr txBox="1">
            <a:spLocks noChangeArrowheads="1"/>
          </p:cNvSpPr>
          <p:nvPr/>
        </p:nvSpPr>
        <p:spPr bwMode="auto">
          <a:xfrm>
            <a:off x="590550" y="3005138"/>
            <a:ext cx="1517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Bef>
                <a:spcPct val="60000"/>
              </a:spcBef>
              <a:buClr>
                <a:srgbClr val="00FF00"/>
              </a:buClr>
              <a:buSzPct val="80000"/>
              <a:buFont typeface="Wingdings" charset="2"/>
              <a:buNone/>
            </a:pPr>
            <a:r>
              <a:rPr lang="en-US" altLang="en-US" sz="1800" b="1">
                <a:solidFill>
                  <a:srgbClr val="FF5050"/>
                </a:solidFill>
              </a:rPr>
              <a:t>Primary Key</a:t>
            </a:r>
          </a:p>
        </p:txBody>
      </p:sp>
      <p:sp>
        <p:nvSpPr>
          <p:cNvPr id="1270793" name="Oval 9"/>
          <p:cNvSpPr>
            <a:spLocks noChangeArrowheads="1"/>
          </p:cNvSpPr>
          <p:nvPr/>
        </p:nvSpPr>
        <p:spPr bwMode="auto">
          <a:xfrm>
            <a:off x="4119563" y="4891088"/>
            <a:ext cx="228600" cy="228600"/>
          </a:xfrm>
          <a:prstGeom prst="ellipse">
            <a:avLst/>
          </a:prstGeom>
          <a:noFill/>
          <a:ln w="38100">
            <a:solidFill>
              <a:srgbClr val="FF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70794" name="Text Box 10"/>
          <p:cNvSpPr txBox="1">
            <a:spLocks noChangeArrowheads="1"/>
          </p:cNvSpPr>
          <p:nvPr/>
        </p:nvSpPr>
        <p:spPr bwMode="auto">
          <a:xfrm>
            <a:off x="420688" y="5053013"/>
            <a:ext cx="1504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Bef>
                <a:spcPct val="60000"/>
              </a:spcBef>
              <a:buClr>
                <a:srgbClr val="00FF00"/>
              </a:buClr>
              <a:buSzPct val="80000"/>
              <a:buFont typeface="Wingdings" charset="2"/>
              <a:buNone/>
            </a:pPr>
            <a:r>
              <a:rPr lang="en-US" altLang="en-US" sz="1800" b="1">
                <a:solidFill>
                  <a:srgbClr val="0000FF"/>
                </a:solidFill>
              </a:rPr>
              <a:t>Foreign Key</a:t>
            </a:r>
          </a:p>
        </p:txBody>
      </p:sp>
      <p:sp>
        <p:nvSpPr>
          <p:cNvPr id="1270795" name="Rectangle 11"/>
          <p:cNvSpPr>
            <a:spLocks noChangeArrowheads="1"/>
          </p:cNvSpPr>
          <p:nvPr/>
        </p:nvSpPr>
        <p:spPr bwMode="auto">
          <a:xfrm>
            <a:off x="304800" y="69850"/>
            <a:ext cx="8458200" cy="92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17961" dir="2700000" algn="ctr" rotWithShape="0">
                    <a:srgbClr val="5F5F5F">
                      <a:alpha val="74998"/>
                    </a:srgbClr>
                  </a:outerShdw>
                </a:effectLst>
              </a14:hiddenEffects>
            </a:ext>
          </a:extLst>
        </p:spPr>
        <p:txBody>
          <a:bodyPr lIns="90488" tIns="44450" rIns="90488" bIns="44450" anchor="ctr"/>
          <a:lstStyle>
            <a:lvl1pPr algn="ctr">
              <a:defRPr sz="4400">
                <a:solidFill>
                  <a:srgbClr val="800080"/>
                </a:solidFill>
                <a:latin typeface="Impact" charset="0"/>
              </a:defRPr>
            </a:lvl1pPr>
            <a:lvl2pPr algn="ctr">
              <a:defRPr sz="4400">
                <a:solidFill>
                  <a:srgbClr val="800080"/>
                </a:solidFill>
                <a:latin typeface="Impact" charset="0"/>
              </a:defRPr>
            </a:lvl2pPr>
            <a:lvl3pPr algn="ctr">
              <a:defRPr sz="4400">
                <a:solidFill>
                  <a:srgbClr val="800080"/>
                </a:solidFill>
                <a:latin typeface="Impact" charset="0"/>
              </a:defRPr>
            </a:lvl3pPr>
            <a:lvl4pPr algn="ctr">
              <a:defRPr sz="4400">
                <a:solidFill>
                  <a:srgbClr val="800080"/>
                </a:solidFill>
                <a:latin typeface="Impact" charset="0"/>
              </a:defRPr>
            </a:lvl4pPr>
            <a:lvl5pPr algn="ctr">
              <a:defRPr sz="4400">
                <a:solidFill>
                  <a:srgbClr val="800080"/>
                </a:solidFill>
                <a:latin typeface="Impact" charset="0"/>
              </a:defRPr>
            </a:lvl5pPr>
            <a:lvl6pPr marL="457200" algn="ctr" eaLnBrk="0" fontAlgn="base" hangingPunct="0">
              <a:spcBef>
                <a:spcPct val="0"/>
              </a:spcBef>
              <a:spcAft>
                <a:spcPct val="0"/>
              </a:spcAft>
              <a:defRPr sz="4400">
                <a:solidFill>
                  <a:srgbClr val="800080"/>
                </a:solidFill>
                <a:latin typeface="Impact" charset="0"/>
              </a:defRPr>
            </a:lvl6pPr>
            <a:lvl7pPr marL="914400" algn="ctr" eaLnBrk="0" fontAlgn="base" hangingPunct="0">
              <a:spcBef>
                <a:spcPct val="0"/>
              </a:spcBef>
              <a:spcAft>
                <a:spcPct val="0"/>
              </a:spcAft>
              <a:defRPr sz="4400">
                <a:solidFill>
                  <a:srgbClr val="800080"/>
                </a:solidFill>
                <a:latin typeface="Impact" charset="0"/>
              </a:defRPr>
            </a:lvl7pPr>
            <a:lvl8pPr marL="1371600" algn="ctr" eaLnBrk="0" fontAlgn="base" hangingPunct="0">
              <a:spcBef>
                <a:spcPct val="0"/>
              </a:spcBef>
              <a:spcAft>
                <a:spcPct val="0"/>
              </a:spcAft>
              <a:defRPr sz="4400">
                <a:solidFill>
                  <a:srgbClr val="800080"/>
                </a:solidFill>
                <a:latin typeface="Impact" charset="0"/>
              </a:defRPr>
            </a:lvl8pPr>
            <a:lvl9pPr marL="1828800" algn="ctr" eaLnBrk="0" fontAlgn="base" hangingPunct="0">
              <a:spcBef>
                <a:spcPct val="0"/>
              </a:spcBef>
              <a:spcAft>
                <a:spcPct val="0"/>
              </a:spcAft>
              <a:defRPr sz="4400">
                <a:solidFill>
                  <a:srgbClr val="800080"/>
                </a:solidFill>
                <a:latin typeface="Impact" charset="0"/>
              </a:defRPr>
            </a:lvl9pPr>
          </a:lstStyle>
          <a:p>
            <a:r>
              <a:rPr lang="en-US" altLang="en-US" sz="3600">
                <a:solidFill>
                  <a:srgbClr val="660066"/>
                </a:solidFill>
              </a:rPr>
              <a:t>Enforcing Referential Integrity </a:t>
            </a:r>
          </a:p>
        </p:txBody>
      </p:sp>
      <p:sp>
        <p:nvSpPr>
          <p:cNvPr id="2" name="Footer Placeholder 1"/>
          <p:cNvSpPr>
            <a:spLocks noGrp="1"/>
          </p:cNvSpPr>
          <p:nvPr>
            <p:ph type="ftr" sz="quarter" idx="10"/>
          </p:nvPr>
        </p:nvSpPr>
        <p:spPr/>
        <p:txBody>
          <a:bodyPr/>
          <a:lstStyle/>
          <a:p>
            <a:r>
              <a:rPr lang="en-US" altLang="en-US"/>
              <a:t>Copyright © 2018  R.M. Laurie</a:t>
            </a:r>
          </a:p>
        </p:txBody>
      </p:sp>
    </p:spTree>
    <p:extLst>
      <p:ext uri="{BB962C8B-B14F-4D97-AF65-F5344CB8AC3E}">
        <p14:creationId xmlns:p14="http://schemas.microsoft.com/office/powerpoint/2010/main" val="128399708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1000"/>
                                  </p:stCondLst>
                                  <p:childTnLst>
                                    <p:set>
                                      <p:cBhvr>
                                        <p:cTn id="6" dur="1" fill="hold">
                                          <p:stCondLst>
                                            <p:cond delay="0"/>
                                          </p:stCondLst>
                                        </p:cTn>
                                        <p:tgtEl>
                                          <p:spTgt spid="1270793"/>
                                        </p:tgtEl>
                                        <p:attrNameLst>
                                          <p:attrName>style.visibility</p:attrName>
                                        </p:attrNameLst>
                                      </p:cBhvr>
                                      <p:to>
                                        <p:strVal val="visible"/>
                                      </p:to>
                                    </p:set>
                                    <p:anim calcmode="lin" valueType="num">
                                      <p:cBhvr additive="base">
                                        <p:cTn id="7" dur="500" fill="hold"/>
                                        <p:tgtEl>
                                          <p:spTgt spid="1270793"/>
                                        </p:tgtEl>
                                        <p:attrNameLst>
                                          <p:attrName>ppt_x</p:attrName>
                                        </p:attrNameLst>
                                      </p:cBhvr>
                                      <p:tavLst>
                                        <p:tav tm="0">
                                          <p:val>
                                            <p:strVal val="0-#ppt_w/2"/>
                                          </p:val>
                                        </p:tav>
                                        <p:tav tm="100000">
                                          <p:val>
                                            <p:strVal val="#ppt_x"/>
                                          </p:val>
                                        </p:tav>
                                      </p:tavLst>
                                    </p:anim>
                                    <p:anim calcmode="lin" valueType="num">
                                      <p:cBhvr additive="base">
                                        <p:cTn id="8" dur="500" fill="hold"/>
                                        <p:tgtEl>
                                          <p:spTgt spid="1270793"/>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500"/>
                            </p:stCondLst>
                            <p:childTnLst>
                              <p:par>
                                <p:cTn id="10" presetID="2" presetClass="entr" presetSubtype="8" fill="hold" grpId="0" nodeType="afterEffect">
                                  <p:stCondLst>
                                    <p:cond delay="1000"/>
                                  </p:stCondLst>
                                  <p:childTnLst>
                                    <p:set>
                                      <p:cBhvr>
                                        <p:cTn id="11" dur="1" fill="hold">
                                          <p:stCondLst>
                                            <p:cond delay="0"/>
                                          </p:stCondLst>
                                        </p:cTn>
                                        <p:tgtEl>
                                          <p:spTgt spid="1270791"/>
                                        </p:tgtEl>
                                        <p:attrNameLst>
                                          <p:attrName>style.visibility</p:attrName>
                                        </p:attrNameLst>
                                      </p:cBhvr>
                                      <p:to>
                                        <p:strVal val="visible"/>
                                      </p:to>
                                    </p:set>
                                    <p:anim calcmode="lin" valueType="num">
                                      <p:cBhvr additive="base">
                                        <p:cTn id="12" dur="500" fill="hold"/>
                                        <p:tgtEl>
                                          <p:spTgt spid="1270791"/>
                                        </p:tgtEl>
                                        <p:attrNameLst>
                                          <p:attrName>ppt_x</p:attrName>
                                        </p:attrNameLst>
                                      </p:cBhvr>
                                      <p:tavLst>
                                        <p:tav tm="0">
                                          <p:val>
                                            <p:strVal val="0-#ppt_w/2"/>
                                          </p:val>
                                        </p:tav>
                                        <p:tav tm="100000">
                                          <p:val>
                                            <p:strVal val="#ppt_x"/>
                                          </p:val>
                                        </p:tav>
                                      </p:tavLst>
                                    </p:anim>
                                    <p:anim calcmode="lin" valueType="num">
                                      <p:cBhvr additive="base">
                                        <p:cTn id="13" dur="500" fill="hold"/>
                                        <p:tgtEl>
                                          <p:spTgt spid="1270791"/>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3000"/>
                            </p:stCondLst>
                            <p:childTnLst>
                              <p:par>
                                <p:cTn id="15" presetID="2" presetClass="entr" presetSubtype="8" fill="hold" grpId="0" nodeType="afterEffect">
                                  <p:stCondLst>
                                    <p:cond delay="0"/>
                                  </p:stCondLst>
                                  <p:childTnLst>
                                    <p:set>
                                      <p:cBhvr>
                                        <p:cTn id="16" dur="1" fill="hold">
                                          <p:stCondLst>
                                            <p:cond delay="0"/>
                                          </p:stCondLst>
                                        </p:cTn>
                                        <p:tgtEl>
                                          <p:spTgt spid="1270792"/>
                                        </p:tgtEl>
                                        <p:attrNameLst>
                                          <p:attrName>style.visibility</p:attrName>
                                        </p:attrNameLst>
                                      </p:cBhvr>
                                      <p:to>
                                        <p:strVal val="visible"/>
                                      </p:to>
                                    </p:set>
                                    <p:anim calcmode="lin" valueType="num">
                                      <p:cBhvr additive="base">
                                        <p:cTn id="17" dur="500" fill="hold"/>
                                        <p:tgtEl>
                                          <p:spTgt spid="1270792"/>
                                        </p:tgtEl>
                                        <p:attrNameLst>
                                          <p:attrName>ppt_x</p:attrName>
                                        </p:attrNameLst>
                                      </p:cBhvr>
                                      <p:tavLst>
                                        <p:tav tm="0">
                                          <p:val>
                                            <p:strVal val="0-#ppt_w/2"/>
                                          </p:val>
                                        </p:tav>
                                        <p:tav tm="100000">
                                          <p:val>
                                            <p:strVal val="#ppt_x"/>
                                          </p:val>
                                        </p:tav>
                                      </p:tavLst>
                                    </p:anim>
                                    <p:anim calcmode="lin" valueType="num">
                                      <p:cBhvr additive="base">
                                        <p:cTn id="18" dur="500" fill="hold"/>
                                        <p:tgtEl>
                                          <p:spTgt spid="1270792"/>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3500"/>
                            </p:stCondLst>
                            <p:childTnLst>
                              <p:par>
                                <p:cTn id="20" presetID="2" presetClass="entr" presetSubtype="4" fill="hold" grpId="0" nodeType="afterEffect">
                                  <p:stCondLst>
                                    <p:cond delay="2000"/>
                                  </p:stCondLst>
                                  <p:childTnLst>
                                    <p:set>
                                      <p:cBhvr>
                                        <p:cTn id="21" dur="1" fill="hold">
                                          <p:stCondLst>
                                            <p:cond delay="0"/>
                                          </p:stCondLst>
                                        </p:cTn>
                                        <p:tgtEl>
                                          <p:spTgt spid="1270790"/>
                                        </p:tgtEl>
                                        <p:attrNameLst>
                                          <p:attrName>style.visibility</p:attrName>
                                        </p:attrNameLst>
                                      </p:cBhvr>
                                      <p:to>
                                        <p:strVal val="visible"/>
                                      </p:to>
                                    </p:set>
                                    <p:anim calcmode="lin" valueType="num">
                                      <p:cBhvr additive="base">
                                        <p:cTn id="22" dur="500" fill="hold"/>
                                        <p:tgtEl>
                                          <p:spTgt spid="1270790"/>
                                        </p:tgtEl>
                                        <p:attrNameLst>
                                          <p:attrName>ppt_x</p:attrName>
                                        </p:attrNameLst>
                                      </p:cBhvr>
                                      <p:tavLst>
                                        <p:tav tm="0">
                                          <p:val>
                                            <p:strVal val="#ppt_x"/>
                                          </p:val>
                                        </p:tav>
                                        <p:tav tm="100000">
                                          <p:val>
                                            <p:strVal val="#ppt_x"/>
                                          </p:val>
                                        </p:tav>
                                      </p:tavLst>
                                    </p:anim>
                                    <p:anim calcmode="lin" valueType="num">
                                      <p:cBhvr additive="base">
                                        <p:cTn id="23" dur="500" fill="hold"/>
                                        <p:tgtEl>
                                          <p:spTgt spid="1270790"/>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6000"/>
                            </p:stCondLst>
                            <p:childTnLst>
                              <p:par>
                                <p:cTn id="25" presetID="2" presetClass="entr" presetSubtype="4" fill="hold" grpId="0" nodeType="afterEffect">
                                  <p:stCondLst>
                                    <p:cond delay="0"/>
                                  </p:stCondLst>
                                  <p:childTnLst>
                                    <p:set>
                                      <p:cBhvr>
                                        <p:cTn id="26" dur="1" fill="hold">
                                          <p:stCondLst>
                                            <p:cond delay="0"/>
                                          </p:stCondLst>
                                        </p:cTn>
                                        <p:tgtEl>
                                          <p:spTgt spid="1270794"/>
                                        </p:tgtEl>
                                        <p:attrNameLst>
                                          <p:attrName>style.visibility</p:attrName>
                                        </p:attrNameLst>
                                      </p:cBhvr>
                                      <p:to>
                                        <p:strVal val="visible"/>
                                      </p:to>
                                    </p:set>
                                    <p:anim calcmode="lin" valueType="num">
                                      <p:cBhvr additive="base">
                                        <p:cTn id="27" dur="500" fill="hold"/>
                                        <p:tgtEl>
                                          <p:spTgt spid="1270794"/>
                                        </p:tgtEl>
                                        <p:attrNameLst>
                                          <p:attrName>ppt_x</p:attrName>
                                        </p:attrNameLst>
                                      </p:cBhvr>
                                      <p:tavLst>
                                        <p:tav tm="0">
                                          <p:val>
                                            <p:strVal val="#ppt_x"/>
                                          </p:val>
                                        </p:tav>
                                        <p:tav tm="100000">
                                          <p:val>
                                            <p:strVal val="#ppt_x"/>
                                          </p:val>
                                        </p:tav>
                                      </p:tavLst>
                                    </p:anim>
                                    <p:anim calcmode="lin" valueType="num">
                                      <p:cBhvr additive="base">
                                        <p:cTn id="28" dur="500" fill="hold"/>
                                        <p:tgtEl>
                                          <p:spTgt spid="127079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0790" grpId="0" animBg="1"/>
      <p:bldP spid="1270791" grpId="0" animBg="1"/>
      <p:bldP spid="1270792" grpId="0" autoUpdateAnimBg="0"/>
      <p:bldP spid="1270793" grpId="0" animBg="1"/>
      <p:bldP spid="1270794"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76001D02-DA28-944B-B06C-B3730DBC6032}" type="slidenum">
              <a:rPr lang="en-US" altLang="en-US"/>
              <a:pPr/>
              <a:t>2</a:t>
            </a:fld>
            <a:endParaRPr lang="en-US" altLang="en-US"/>
          </a:p>
        </p:txBody>
      </p:sp>
      <p:sp>
        <p:nvSpPr>
          <p:cNvPr id="940037" name="Rectangle 5"/>
          <p:cNvSpPr>
            <a:spLocks noGrp="1" noChangeArrowheads="1"/>
          </p:cNvSpPr>
          <p:nvPr>
            <p:ph type="title"/>
          </p:nvPr>
        </p:nvSpPr>
        <p:spPr/>
        <p:txBody>
          <a:bodyPr/>
          <a:lstStyle/>
          <a:p>
            <a:pPr>
              <a:lnSpc>
                <a:spcPct val="90000"/>
              </a:lnSpc>
            </a:pPr>
            <a:r>
              <a:rPr lang="en-US" altLang="en-US" dirty="0"/>
              <a:t>Processing Data into Information</a:t>
            </a:r>
          </a:p>
        </p:txBody>
      </p:sp>
      <p:sp>
        <p:nvSpPr>
          <p:cNvPr id="2" name="Footer Placeholder 1"/>
          <p:cNvSpPr>
            <a:spLocks noGrp="1"/>
          </p:cNvSpPr>
          <p:nvPr>
            <p:ph type="ftr" sz="quarter" idx="10"/>
          </p:nvPr>
        </p:nvSpPr>
        <p:spPr/>
        <p:txBody>
          <a:bodyPr/>
          <a:lstStyle/>
          <a:p>
            <a:r>
              <a:rPr lang="en-US" altLang="en-US"/>
              <a:t>Copyright © 2018  R.M. Laurie</a:t>
            </a:r>
          </a:p>
        </p:txBody>
      </p:sp>
      <p:pic>
        <p:nvPicPr>
          <p:cNvPr id="4" name="Picture 3"/>
          <p:cNvPicPr>
            <a:picLocks noChangeAspect="1"/>
          </p:cNvPicPr>
          <p:nvPr/>
        </p:nvPicPr>
        <p:blipFill>
          <a:blip r:embed="rId3"/>
          <a:stretch>
            <a:fillRect/>
          </a:stretch>
        </p:blipFill>
        <p:spPr>
          <a:xfrm>
            <a:off x="3644900" y="1629044"/>
            <a:ext cx="5080000" cy="3721100"/>
          </a:xfrm>
          <a:prstGeom prst="rect">
            <a:avLst/>
          </a:prstGeom>
        </p:spPr>
      </p:pic>
      <p:sp>
        <p:nvSpPr>
          <p:cNvPr id="940038" name="Rectangle 6"/>
          <p:cNvSpPr>
            <a:spLocks noGrp="1" noChangeArrowheads="1"/>
          </p:cNvSpPr>
          <p:nvPr>
            <p:ph type="body" idx="1"/>
          </p:nvPr>
        </p:nvSpPr>
        <p:spPr>
          <a:xfrm>
            <a:off x="31068" y="1235163"/>
            <a:ext cx="8499475" cy="4953000"/>
          </a:xfrm>
        </p:spPr>
        <p:txBody>
          <a:bodyPr/>
          <a:lstStyle/>
          <a:p>
            <a:r>
              <a:rPr lang="en-US" altLang="en-US" sz="2800" dirty="0" err="1">
                <a:solidFill>
                  <a:srgbClr val="009900"/>
                </a:solidFill>
              </a:rPr>
              <a:t>DataType</a:t>
            </a:r>
            <a:r>
              <a:rPr lang="en-US" altLang="en-US" sz="2800" dirty="0">
                <a:solidFill>
                  <a:srgbClr val="009900"/>
                </a:solidFill>
              </a:rPr>
              <a:t> </a:t>
            </a:r>
            <a:r>
              <a:rPr lang="en-US" altLang="en-US" sz="2800" dirty="0"/>
              <a:t>provide a context for data as either</a:t>
            </a:r>
          </a:p>
          <a:p>
            <a:pPr lvl="1"/>
            <a:r>
              <a:rPr lang="en-US" altLang="en-US" sz="2400" dirty="0"/>
              <a:t>Quantitative data: </a:t>
            </a:r>
          </a:p>
          <a:p>
            <a:pPr lvl="2"/>
            <a:r>
              <a:rPr lang="en-US" altLang="en-US" sz="2000" dirty="0"/>
              <a:t>Integer </a:t>
            </a:r>
          </a:p>
          <a:p>
            <a:pPr lvl="2"/>
            <a:r>
              <a:rPr lang="en-US" altLang="en-US" sz="2000" dirty="0"/>
              <a:t>Floating Point</a:t>
            </a:r>
          </a:p>
          <a:p>
            <a:pPr lvl="1"/>
            <a:r>
              <a:rPr lang="en-US" altLang="en-US" sz="2400" dirty="0"/>
              <a:t>Qualitative data: </a:t>
            </a:r>
          </a:p>
          <a:p>
            <a:pPr lvl="2"/>
            <a:r>
              <a:rPr lang="en-US" altLang="en-US" sz="2000" dirty="0"/>
              <a:t>Characters</a:t>
            </a:r>
          </a:p>
          <a:p>
            <a:pPr lvl="2"/>
            <a:r>
              <a:rPr lang="en-US" altLang="en-US" sz="2000" dirty="0"/>
              <a:t>Text Strings </a:t>
            </a:r>
          </a:p>
          <a:p>
            <a:pPr lvl="2"/>
            <a:r>
              <a:rPr lang="en-US" altLang="en-US" sz="2000" dirty="0"/>
              <a:t>Boolean (True/False)</a:t>
            </a:r>
          </a:p>
          <a:p>
            <a:pPr lvl="2"/>
            <a:r>
              <a:rPr lang="en-US" altLang="en-US" sz="2000" dirty="0"/>
              <a:t>Images</a:t>
            </a:r>
          </a:p>
          <a:p>
            <a:pPr lvl="2"/>
            <a:r>
              <a:rPr lang="en-US" altLang="en-US" sz="2000" dirty="0"/>
              <a:t>Audio</a:t>
            </a:r>
          </a:p>
          <a:p>
            <a:r>
              <a:rPr lang="en-US" altLang="en-US" sz="2800" dirty="0">
                <a:solidFill>
                  <a:srgbClr val="00B050"/>
                </a:solidFill>
              </a:rPr>
              <a:t>Data processing</a:t>
            </a:r>
            <a:r>
              <a:rPr lang="en-US" altLang="en-US" sz="2800" dirty="0"/>
              <a:t> creates information from data</a:t>
            </a:r>
          </a:p>
          <a:p>
            <a:pPr lvl="1"/>
            <a:r>
              <a:rPr lang="en-US" altLang="en-US" dirty="0"/>
              <a:t>Custom Programs </a:t>
            </a:r>
            <a:r>
              <a:rPr lang="en-US" altLang="en-US" dirty="0" err="1"/>
              <a:t>writen</a:t>
            </a:r>
            <a:r>
              <a:rPr lang="en-US" altLang="en-US" dirty="0"/>
              <a:t> in Java, Python, Ruby, R</a:t>
            </a:r>
          </a:p>
          <a:p>
            <a:pPr lvl="1"/>
            <a:r>
              <a:rPr lang="en-US" altLang="en-US" sz="2400" dirty="0"/>
              <a:t>Database Management Systems</a:t>
            </a:r>
          </a:p>
        </p:txBody>
      </p:sp>
    </p:spTree>
    <p:extLst>
      <p:ext uri="{BB962C8B-B14F-4D97-AF65-F5344CB8AC3E}">
        <p14:creationId xmlns:p14="http://schemas.microsoft.com/office/powerpoint/2010/main" val="585837276"/>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5283" y="2479674"/>
            <a:ext cx="5819775" cy="303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21506" name="Footer Placeholder 2"/>
          <p:cNvSpPr>
            <a:spLocks noGrp="1"/>
          </p:cNvSpPr>
          <p:nvPr>
            <p:ph type="ftr" sz="quarter" idx="10"/>
          </p:nvPr>
        </p:nvSpPr>
        <p:spPr>
          <a:xfrm>
            <a:off x="5856194" y="6527800"/>
            <a:ext cx="2895600" cy="304800"/>
          </a:xfrm>
          <a:noFill/>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1000"/>
              <a:t>Copyright © 2018  R.M. Laurie</a:t>
            </a:r>
            <a:endParaRPr lang="en-US" altLang="en-US" sz="1000" dirty="0"/>
          </a:p>
        </p:txBody>
      </p:sp>
      <p:sp>
        <p:nvSpPr>
          <p:cNvPr id="21507" name="Slide Number Placeholder 3"/>
          <p:cNvSpPr>
            <a:spLocks noGrp="1"/>
          </p:cNvSpPr>
          <p:nvPr>
            <p:ph type="sldNum" sz="quarter" idx="11"/>
          </p:nvPr>
        </p:nvSpPr>
        <p:spPr>
          <a:xfrm>
            <a:off x="8812306" y="6541247"/>
            <a:ext cx="304800" cy="304800"/>
          </a:xfrm>
          <a:noFill/>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E9B45670-EEEE-4E3C-B605-FCCFA2C9FBB9}" type="slidenum">
              <a:rPr lang="en-US" altLang="en-US" sz="1000"/>
              <a:pPr/>
              <a:t>20</a:t>
            </a:fld>
            <a:endParaRPr lang="en-US" altLang="en-US" sz="1000"/>
          </a:p>
        </p:txBody>
      </p:sp>
      <p:sp>
        <p:nvSpPr>
          <p:cNvPr id="21509" name="Rectangle 3"/>
          <p:cNvSpPr>
            <a:spLocks noGrp="1" noChangeArrowheads="1"/>
          </p:cNvSpPr>
          <p:nvPr>
            <p:ph type="title"/>
          </p:nvPr>
        </p:nvSpPr>
        <p:spPr>
          <a:xfrm>
            <a:off x="674688" y="219075"/>
            <a:ext cx="7793037" cy="85725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chor="ctr"/>
          <a:lstStyle/>
          <a:p>
            <a:r>
              <a:rPr lang="en-US" altLang="en-US">
                <a:solidFill>
                  <a:srgbClr val="660066"/>
                </a:solidFill>
              </a:rPr>
              <a:t>Database Form</a:t>
            </a:r>
          </a:p>
        </p:txBody>
      </p:sp>
      <p:sp>
        <p:nvSpPr>
          <p:cNvPr id="245764" name="Rectangle 4"/>
          <p:cNvSpPr>
            <a:spLocks noChangeArrowheads="1"/>
          </p:cNvSpPr>
          <p:nvPr/>
        </p:nvSpPr>
        <p:spPr bwMode="auto">
          <a:xfrm>
            <a:off x="548159" y="3854546"/>
            <a:ext cx="106045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b="1"/>
              <a:t>Fields</a:t>
            </a:r>
          </a:p>
        </p:txBody>
      </p:sp>
      <p:sp>
        <p:nvSpPr>
          <p:cNvPr id="245765" name="Line 5"/>
          <p:cNvSpPr>
            <a:spLocks noChangeShapeType="1"/>
          </p:cNvSpPr>
          <p:nvPr/>
        </p:nvSpPr>
        <p:spPr bwMode="auto">
          <a:xfrm>
            <a:off x="1535585" y="4081558"/>
            <a:ext cx="1898650" cy="199654"/>
          </a:xfrm>
          <a:prstGeom prst="line">
            <a:avLst/>
          </a:prstGeom>
          <a:noFill/>
          <a:ln w="5715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766" name="Line 6"/>
          <p:cNvSpPr>
            <a:spLocks noChangeShapeType="1"/>
          </p:cNvSpPr>
          <p:nvPr/>
        </p:nvSpPr>
        <p:spPr bwMode="auto">
          <a:xfrm flipV="1">
            <a:off x="1535584" y="3448146"/>
            <a:ext cx="1898650" cy="631825"/>
          </a:xfrm>
          <a:prstGeom prst="line">
            <a:avLst/>
          </a:prstGeom>
          <a:noFill/>
          <a:ln w="5715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767" name="Line 7"/>
          <p:cNvSpPr>
            <a:spLocks noChangeShapeType="1"/>
          </p:cNvSpPr>
          <p:nvPr/>
        </p:nvSpPr>
        <p:spPr bwMode="auto">
          <a:xfrm flipV="1">
            <a:off x="1622896" y="3854545"/>
            <a:ext cx="1811337" cy="225425"/>
          </a:xfrm>
          <a:prstGeom prst="line">
            <a:avLst/>
          </a:prstGeom>
          <a:noFill/>
          <a:ln w="5715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769" name="Rectangle 9"/>
          <p:cNvSpPr>
            <a:spLocks noChangeArrowheads="1"/>
          </p:cNvSpPr>
          <p:nvPr/>
        </p:nvSpPr>
        <p:spPr bwMode="auto">
          <a:xfrm>
            <a:off x="221134" y="4940393"/>
            <a:ext cx="226648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US" altLang="en-US" b="1" dirty="0"/>
              <a:t>Record Select</a:t>
            </a:r>
          </a:p>
        </p:txBody>
      </p:sp>
      <p:sp>
        <p:nvSpPr>
          <p:cNvPr id="245770" name="Line 10"/>
          <p:cNvSpPr>
            <a:spLocks noChangeShapeType="1"/>
          </p:cNvSpPr>
          <p:nvPr/>
        </p:nvSpPr>
        <p:spPr bwMode="auto">
          <a:xfrm flipV="1">
            <a:off x="2487613" y="5204669"/>
            <a:ext cx="605211" cy="0"/>
          </a:xfrm>
          <a:prstGeom prst="line">
            <a:avLst/>
          </a:prstGeom>
          <a:noFill/>
          <a:ln w="5715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17" name="Rectangle 11"/>
          <p:cNvSpPr>
            <a:spLocks noChangeArrowheads="1"/>
          </p:cNvSpPr>
          <p:nvPr/>
        </p:nvSpPr>
        <p:spPr bwMode="auto">
          <a:xfrm>
            <a:off x="209550" y="1171575"/>
            <a:ext cx="83820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nSpc>
                <a:spcPct val="80000"/>
              </a:lnSpc>
              <a:spcBef>
                <a:spcPct val="20000"/>
              </a:spcBef>
              <a:spcAft>
                <a:spcPct val="10000"/>
              </a:spcAft>
              <a:buClr>
                <a:srgbClr val="660066"/>
              </a:buClr>
              <a:buSzPct val="78000"/>
              <a:buFont typeface="Wingdings" panose="05000000000000000000" pitchFamily="2" charset="2"/>
              <a:buChar char="v"/>
            </a:pPr>
            <a:r>
              <a:rPr lang="en-US" altLang="en-US" sz="2800" b="1"/>
              <a:t>Forms allow the user to enter or view fields for one record at a time</a:t>
            </a:r>
          </a:p>
          <a:p>
            <a:pPr>
              <a:lnSpc>
                <a:spcPct val="80000"/>
              </a:lnSpc>
              <a:spcBef>
                <a:spcPct val="20000"/>
              </a:spcBef>
              <a:spcAft>
                <a:spcPct val="10000"/>
              </a:spcAft>
              <a:buClr>
                <a:srgbClr val="660066"/>
              </a:buClr>
              <a:buSzPct val="78000"/>
              <a:buFont typeface="Wingdings" panose="05000000000000000000" pitchFamily="2" charset="2"/>
              <a:buChar char="v"/>
            </a:pPr>
            <a:r>
              <a:rPr lang="en-US" altLang="en-US" sz="2800" b="1"/>
              <a:t>Forms can be attractively Formatted</a:t>
            </a:r>
          </a:p>
        </p:txBody>
      </p:sp>
      <p:sp>
        <p:nvSpPr>
          <p:cNvPr id="245772" name="AutoShape 12"/>
          <p:cNvSpPr>
            <a:spLocks/>
          </p:cNvSpPr>
          <p:nvPr/>
        </p:nvSpPr>
        <p:spPr bwMode="auto">
          <a:xfrm>
            <a:off x="2561109" y="6139655"/>
            <a:ext cx="1920875" cy="325437"/>
          </a:xfrm>
          <a:prstGeom prst="callout1">
            <a:avLst>
              <a:gd name="adj1" fmla="val 35120"/>
              <a:gd name="adj2" fmla="val 103968"/>
              <a:gd name="adj3" fmla="val -212685"/>
              <a:gd name="adj4" fmla="val 106944"/>
            </a:avLst>
          </a:prstGeom>
          <a:solidFill>
            <a:srgbClr val="0000FF"/>
          </a:solidFill>
          <a:ln w="2857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1600" b="1">
                <a:solidFill>
                  <a:schemeClr val="bg1"/>
                </a:solidFill>
              </a:rPr>
              <a:t>Go to Next Record</a:t>
            </a:r>
          </a:p>
        </p:txBody>
      </p:sp>
      <p:sp>
        <p:nvSpPr>
          <p:cNvPr id="245773" name="AutoShape 13"/>
          <p:cNvSpPr>
            <a:spLocks/>
          </p:cNvSpPr>
          <p:nvPr/>
        </p:nvSpPr>
        <p:spPr bwMode="auto">
          <a:xfrm>
            <a:off x="6830919" y="6172200"/>
            <a:ext cx="1920875" cy="325437"/>
          </a:xfrm>
          <a:prstGeom prst="callout1">
            <a:avLst>
              <a:gd name="adj1" fmla="val 35120"/>
              <a:gd name="adj2" fmla="val -3968"/>
              <a:gd name="adj3" fmla="val -247806"/>
              <a:gd name="adj4" fmla="val -6116"/>
            </a:avLst>
          </a:prstGeom>
          <a:solidFill>
            <a:srgbClr val="0000FF"/>
          </a:solidFill>
          <a:ln w="2857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1600" b="1">
                <a:solidFill>
                  <a:schemeClr val="bg1"/>
                </a:solidFill>
              </a:rPr>
              <a:t>Go to Last Record</a:t>
            </a:r>
          </a:p>
        </p:txBody>
      </p:sp>
      <p:sp>
        <p:nvSpPr>
          <p:cNvPr id="245774" name="AutoShape 14"/>
          <p:cNvSpPr>
            <a:spLocks/>
          </p:cNvSpPr>
          <p:nvPr/>
        </p:nvSpPr>
        <p:spPr bwMode="auto">
          <a:xfrm>
            <a:off x="1694240" y="5711453"/>
            <a:ext cx="1920875" cy="325438"/>
          </a:xfrm>
          <a:prstGeom prst="callout1">
            <a:avLst>
              <a:gd name="adj1" fmla="val 35120"/>
              <a:gd name="adj2" fmla="val 103968"/>
              <a:gd name="adj3" fmla="val -99514"/>
              <a:gd name="adj4" fmla="val 123556"/>
            </a:avLst>
          </a:prstGeom>
          <a:solidFill>
            <a:srgbClr val="0000FF"/>
          </a:solidFill>
          <a:ln w="2857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1600" b="1">
                <a:solidFill>
                  <a:schemeClr val="bg1"/>
                </a:solidFill>
              </a:rPr>
              <a:t>Go to First Record</a:t>
            </a:r>
          </a:p>
        </p:txBody>
      </p:sp>
      <p:sp>
        <p:nvSpPr>
          <p:cNvPr id="245776" name="Line 16"/>
          <p:cNvSpPr>
            <a:spLocks noChangeShapeType="1"/>
          </p:cNvSpPr>
          <p:nvPr/>
        </p:nvSpPr>
        <p:spPr bwMode="auto">
          <a:xfrm>
            <a:off x="1610197" y="4059333"/>
            <a:ext cx="1901825" cy="728663"/>
          </a:xfrm>
          <a:prstGeom prst="line">
            <a:avLst/>
          </a:prstGeom>
          <a:noFill/>
          <a:ln w="5715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777" name="AutoShape 17"/>
          <p:cNvSpPr>
            <a:spLocks/>
          </p:cNvSpPr>
          <p:nvPr/>
        </p:nvSpPr>
        <p:spPr bwMode="auto">
          <a:xfrm>
            <a:off x="7223125" y="5763418"/>
            <a:ext cx="1920875" cy="325438"/>
          </a:xfrm>
          <a:prstGeom prst="callout1">
            <a:avLst>
              <a:gd name="adj1" fmla="val 35120"/>
              <a:gd name="adj2" fmla="val -3968"/>
              <a:gd name="adj3" fmla="val -105852"/>
              <a:gd name="adj4" fmla="val -6282"/>
            </a:avLst>
          </a:prstGeom>
          <a:solidFill>
            <a:srgbClr val="0000FF"/>
          </a:solidFill>
          <a:ln w="2857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1600" b="1" dirty="0">
                <a:solidFill>
                  <a:schemeClr val="bg1"/>
                </a:solidFill>
              </a:rPr>
              <a:t>Create New Record</a:t>
            </a:r>
          </a:p>
        </p:txBody>
      </p:sp>
    </p:spTree>
    <p:extLst>
      <p:ext uri="{BB962C8B-B14F-4D97-AF65-F5344CB8AC3E}">
        <p14:creationId xmlns:p14="http://schemas.microsoft.com/office/powerpoint/2010/main" val="128101481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45764"/>
                                        </p:tgtEl>
                                        <p:attrNameLst>
                                          <p:attrName>style.visibility</p:attrName>
                                        </p:attrNameLst>
                                      </p:cBhvr>
                                      <p:to>
                                        <p:strVal val="visible"/>
                                      </p:to>
                                    </p:set>
                                    <p:animEffect transition="in" filter="wipe(left)">
                                      <p:cBhvr>
                                        <p:cTn id="7" dur="500"/>
                                        <p:tgtEl>
                                          <p:spTgt spid="24576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45769"/>
                                        </p:tgtEl>
                                        <p:attrNameLst>
                                          <p:attrName>style.visibility</p:attrName>
                                        </p:attrNameLst>
                                      </p:cBhvr>
                                      <p:to>
                                        <p:strVal val="visible"/>
                                      </p:to>
                                    </p:set>
                                    <p:animEffect transition="in" filter="wipe(left)">
                                      <p:cBhvr>
                                        <p:cTn id="10" dur="500"/>
                                        <p:tgtEl>
                                          <p:spTgt spid="245769"/>
                                        </p:tgtEl>
                                      </p:cBhvr>
                                    </p:animEffect>
                                  </p:childTnLst>
                                </p:cTn>
                              </p:par>
                            </p:childTnLst>
                          </p:cTn>
                        </p:par>
                        <p:par>
                          <p:cTn id="11" fill="hold" nodeType="afterGroup">
                            <p:stCondLst>
                              <p:cond delay="500"/>
                            </p:stCondLst>
                            <p:childTnLst>
                              <p:par>
                                <p:cTn id="12" presetID="22" presetClass="entr" presetSubtype="8" fill="hold" nodeType="afterEffect">
                                  <p:stCondLst>
                                    <p:cond delay="0"/>
                                  </p:stCondLst>
                                  <p:childTnLst>
                                    <p:set>
                                      <p:cBhvr>
                                        <p:cTn id="13" dur="1" fill="hold">
                                          <p:stCondLst>
                                            <p:cond delay="0"/>
                                          </p:stCondLst>
                                        </p:cTn>
                                        <p:tgtEl>
                                          <p:spTgt spid="245765"/>
                                        </p:tgtEl>
                                        <p:attrNameLst>
                                          <p:attrName>style.visibility</p:attrName>
                                        </p:attrNameLst>
                                      </p:cBhvr>
                                      <p:to>
                                        <p:strVal val="visible"/>
                                      </p:to>
                                    </p:set>
                                    <p:animEffect transition="in" filter="wipe(left)">
                                      <p:cBhvr>
                                        <p:cTn id="14" dur="500"/>
                                        <p:tgtEl>
                                          <p:spTgt spid="245765"/>
                                        </p:tgtEl>
                                      </p:cBhvr>
                                    </p:animEffect>
                                  </p:childTnLst>
                                </p:cTn>
                              </p:par>
                              <p:par>
                                <p:cTn id="15" presetID="22" presetClass="entr" presetSubtype="8" fill="hold" nodeType="withEffect">
                                  <p:stCondLst>
                                    <p:cond delay="0"/>
                                  </p:stCondLst>
                                  <p:childTnLst>
                                    <p:set>
                                      <p:cBhvr>
                                        <p:cTn id="16" dur="1" fill="hold">
                                          <p:stCondLst>
                                            <p:cond delay="0"/>
                                          </p:stCondLst>
                                        </p:cTn>
                                        <p:tgtEl>
                                          <p:spTgt spid="245766"/>
                                        </p:tgtEl>
                                        <p:attrNameLst>
                                          <p:attrName>style.visibility</p:attrName>
                                        </p:attrNameLst>
                                      </p:cBhvr>
                                      <p:to>
                                        <p:strVal val="visible"/>
                                      </p:to>
                                    </p:set>
                                    <p:animEffect transition="in" filter="wipe(left)">
                                      <p:cBhvr>
                                        <p:cTn id="17" dur="500"/>
                                        <p:tgtEl>
                                          <p:spTgt spid="245766"/>
                                        </p:tgtEl>
                                      </p:cBhvr>
                                    </p:animEffect>
                                  </p:childTnLst>
                                </p:cTn>
                              </p:par>
                              <p:par>
                                <p:cTn id="18" presetID="22" presetClass="entr" presetSubtype="8" fill="hold" nodeType="withEffect">
                                  <p:stCondLst>
                                    <p:cond delay="0"/>
                                  </p:stCondLst>
                                  <p:childTnLst>
                                    <p:set>
                                      <p:cBhvr>
                                        <p:cTn id="19" dur="1" fill="hold">
                                          <p:stCondLst>
                                            <p:cond delay="0"/>
                                          </p:stCondLst>
                                        </p:cTn>
                                        <p:tgtEl>
                                          <p:spTgt spid="245767"/>
                                        </p:tgtEl>
                                        <p:attrNameLst>
                                          <p:attrName>style.visibility</p:attrName>
                                        </p:attrNameLst>
                                      </p:cBhvr>
                                      <p:to>
                                        <p:strVal val="visible"/>
                                      </p:to>
                                    </p:set>
                                    <p:animEffect transition="in" filter="wipe(left)">
                                      <p:cBhvr>
                                        <p:cTn id="20" dur="500"/>
                                        <p:tgtEl>
                                          <p:spTgt spid="245767"/>
                                        </p:tgtEl>
                                      </p:cBhvr>
                                    </p:animEffect>
                                  </p:childTnLst>
                                </p:cTn>
                              </p:par>
                              <p:par>
                                <p:cTn id="21" presetID="22" presetClass="entr" presetSubtype="8" fill="hold" nodeType="withEffect">
                                  <p:stCondLst>
                                    <p:cond delay="0"/>
                                  </p:stCondLst>
                                  <p:childTnLst>
                                    <p:set>
                                      <p:cBhvr>
                                        <p:cTn id="22" dur="1" fill="hold">
                                          <p:stCondLst>
                                            <p:cond delay="0"/>
                                          </p:stCondLst>
                                        </p:cTn>
                                        <p:tgtEl>
                                          <p:spTgt spid="245770"/>
                                        </p:tgtEl>
                                        <p:attrNameLst>
                                          <p:attrName>style.visibility</p:attrName>
                                        </p:attrNameLst>
                                      </p:cBhvr>
                                      <p:to>
                                        <p:strVal val="visible"/>
                                      </p:to>
                                    </p:set>
                                    <p:animEffect transition="in" filter="wipe(left)">
                                      <p:cBhvr>
                                        <p:cTn id="23" dur="500"/>
                                        <p:tgtEl>
                                          <p:spTgt spid="24577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245774"/>
                                        </p:tgtEl>
                                        <p:attrNameLst>
                                          <p:attrName>style.visibility</p:attrName>
                                        </p:attrNameLst>
                                      </p:cBhvr>
                                      <p:to>
                                        <p:strVal val="visible"/>
                                      </p:to>
                                    </p:set>
                                    <p:anim calcmode="lin" valueType="num">
                                      <p:cBhvr additive="base">
                                        <p:cTn id="28" dur="500" fill="hold"/>
                                        <p:tgtEl>
                                          <p:spTgt spid="245774"/>
                                        </p:tgtEl>
                                        <p:attrNameLst>
                                          <p:attrName>ppt_x</p:attrName>
                                        </p:attrNameLst>
                                      </p:cBhvr>
                                      <p:tavLst>
                                        <p:tav tm="0">
                                          <p:val>
                                            <p:strVal val="#ppt_x"/>
                                          </p:val>
                                        </p:tav>
                                        <p:tav tm="100000">
                                          <p:val>
                                            <p:strVal val="#ppt_x"/>
                                          </p:val>
                                        </p:tav>
                                      </p:tavLst>
                                    </p:anim>
                                    <p:anim calcmode="lin" valueType="num">
                                      <p:cBhvr additive="base">
                                        <p:cTn id="29" dur="500" fill="hold"/>
                                        <p:tgtEl>
                                          <p:spTgt spid="245774"/>
                                        </p:tgtEl>
                                        <p:attrNameLst>
                                          <p:attrName>ppt_y</p:attrName>
                                        </p:attrNameLst>
                                      </p:cBhvr>
                                      <p:tavLst>
                                        <p:tav tm="0">
                                          <p:val>
                                            <p:strVal val="1+#ppt_h/2"/>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245772"/>
                                        </p:tgtEl>
                                        <p:attrNameLst>
                                          <p:attrName>style.visibility</p:attrName>
                                        </p:attrNameLst>
                                      </p:cBhvr>
                                      <p:to>
                                        <p:strVal val="visible"/>
                                      </p:to>
                                    </p:set>
                                    <p:anim calcmode="lin" valueType="num">
                                      <p:cBhvr additive="base">
                                        <p:cTn id="34" dur="500" fill="hold"/>
                                        <p:tgtEl>
                                          <p:spTgt spid="245772"/>
                                        </p:tgtEl>
                                        <p:attrNameLst>
                                          <p:attrName>ppt_x</p:attrName>
                                        </p:attrNameLst>
                                      </p:cBhvr>
                                      <p:tavLst>
                                        <p:tav tm="0">
                                          <p:val>
                                            <p:strVal val="#ppt_x"/>
                                          </p:val>
                                        </p:tav>
                                        <p:tav tm="100000">
                                          <p:val>
                                            <p:strVal val="#ppt_x"/>
                                          </p:val>
                                        </p:tav>
                                      </p:tavLst>
                                    </p:anim>
                                    <p:anim calcmode="lin" valueType="num">
                                      <p:cBhvr additive="base">
                                        <p:cTn id="35" dur="500" fill="hold"/>
                                        <p:tgtEl>
                                          <p:spTgt spid="245772"/>
                                        </p:tgtEl>
                                        <p:attrNameLst>
                                          <p:attrName>ppt_y</p:attrName>
                                        </p:attrNameLst>
                                      </p:cBhvr>
                                      <p:tavLst>
                                        <p:tav tm="0">
                                          <p:val>
                                            <p:strVal val="1+#ppt_h/2"/>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245773"/>
                                        </p:tgtEl>
                                        <p:attrNameLst>
                                          <p:attrName>style.visibility</p:attrName>
                                        </p:attrNameLst>
                                      </p:cBhvr>
                                      <p:to>
                                        <p:strVal val="visible"/>
                                      </p:to>
                                    </p:set>
                                    <p:anim calcmode="lin" valueType="num">
                                      <p:cBhvr additive="base">
                                        <p:cTn id="40" dur="500" fill="hold"/>
                                        <p:tgtEl>
                                          <p:spTgt spid="245773"/>
                                        </p:tgtEl>
                                        <p:attrNameLst>
                                          <p:attrName>ppt_x</p:attrName>
                                        </p:attrNameLst>
                                      </p:cBhvr>
                                      <p:tavLst>
                                        <p:tav tm="0">
                                          <p:val>
                                            <p:strVal val="#ppt_x"/>
                                          </p:val>
                                        </p:tav>
                                        <p:tav tm="100000">
                                          <p:val>
                                            <p:strVal val="#ppt_x"/>
                                          </p:val>
                                        </p:tav>
                                      </p:tavLst>
                                    </p:anim>
                                    <p:anim calcmode="lin" valueType="num">
                                      <p:cBhvr additive="base">
                                        <p:cTn id="41" dur="500" fill="hold"/>
                                        <p:tgtEl>
                                          <p:spTgt spid="245773"/>
                                        </p:tgtEl>
                                        <p:attrNameLst>
                                          <p:attrName>ppt_y</p:attrName>
                                        </p:attrNameLst>
                                      </p:cBhvr>
                                      <p:tavLst>
                                        <p:tav tm="0">
                                          <p:val>
                                            <p:strVal val="1+#ppt_h/2"/>
                                          </p:val>
                                        </p:tav>
                                        <p:tav tm="100000">
                                          <p:val>
                                            <p:strVal val="#ppt_y"/>
                                          </p:val>
                                        </p:tav>
                                      </p:tavLst>
                                    </p:anim>
                                  </p:childTnLst>
                                </p:cTn>
                              </p:par>
                              <p:par>
                                <p:cTn id="42" presetID="22" presetClass="entr" presetSubtype="8" fill="hold" nodeType="withEffect">
                                  <p:stCondLst>
                                    <p:cond delay="0"/>
                                  </p:stCondLst>
                                  <p:childTnLst>
                                    <p:set>
                                      <p:cBhvr>
                                        <p:cTn id="43" dur="1" fill="hold">
                                          <p:stCondLst>
                                            <p:cond delay="0"/>
                                          </p:stCondLst>
                                        </p:cTn>
                                        <p:tgtEl>
                                          <p:spTgt spid="245776"/>
                                        </p:tgtEl>
                                        <p:attrNameLst>
                                          <p:attrName>style.visibility</p:attrName>
                                        </p:attrNameLst>
                                      </p:cBhvr>
                                      <p:to>
                                        <p:strVal val="visible"/>
                                      </p:to>
                                    </p:set>
                                    <p:animEffect transition="in" filter="wipe(left)">
                                      <p:cBhvr>
                                        <p:cTn id="44" dur="500"/>
                                        <p:tgtEl>
                                          <p:spTgt spid="245776"/>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45777"/>
                                        </p:tgtEl>
                                        <p:attrNameLst>
                                          <p:attrName>style.visibility</p:attrName>
                                        </p:attrNameLst>
                                      </p:cBhvr>
                                      <p:to>
                                        <p:strVal val="visible"/>
                                      </p:to>
                                    </p:set>
                                    <p:anim calcmode="lin" valueType="num">
                                      <p:cBhvr additive="base">
                                        <p:cTn id="49" dur="500" fill="hold"/>
                                        <p:tgtEl>
                                          <p:spTgt spid="245777"/>
                                        </p:tgtEl>
                                        <p:attrNameLst>
                                          <p:attrName>ppt_x</p:attrName>
                                        </p:attrNameLst>
                                      </p:cBhvr>
                                      <p:tavLst>
                                        <p:tav tm="0">
                                          <p:val>
                                            <p:strVal val="#ppt_x"/>
                                          </p:val>
                                        </p:tav>
                                        <p:tav tm="100000">
                                          <p:val>
                                            <p:strVal val="#ppt_x"/>
                                          </p:val>
                                        </p:tav>
                                      </p:tavLst>
                                    </p:anim>
                                    <p:anim calcmode="lin" valueType="num">
                                      <p:cBhvr additive="base">
                                        <p:cTn id="50" dur="500" fill="hold"/>
                                        <p:tgtEl>
                                          <p:spTgt spid="2457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4" grpId="0"/>
      <p:bldP spid="245769" grpId="0"/>
      <p:bldP spid="245772" grpId="0" animBg="1"/>
      <p:bldP spid="245773" grpId="0" animBg="1"/>
      <p:bldP spid="245774" grpId="0" animBg="1"/>
      <p:bldP spid="24577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3"/>
          <p:cNvSpPr>
            <a:spLocks noGrp="1"/>
          </p:cNvSpPr>
          <p:nvPr>
            <p:ph type="sldNum" sz="quarter" idx="11"/>
          </p:nvPr>
        </p:nvSpPr>
        <p:spPr/>
        <p:txBody>
          <a:bodyPr/>
          <a:lstStyle/>
          <a:p>
            <a:fld id="{EEE883FF-3C21-C846-A331-1A63B5F0F2FF}" type="slidenum">
              <a:rPr lang="en-US" altLang="en-US"/>
              <a:pPr/>
              <a:t>21</a:t>
            </a:fld>
            <a:endParaRPr lang="en-US" altLang="en-US"/>
          </a:p>
        </p:txBody>
      </p:sp>
      <p:sp>
        <p:nvSpPr>
          <p:cNvPr id="1284098"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84099"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84100" name="Rectangle 4"/>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84101" name="Rectangle 5"/>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84102" name="Rectangle 6"/>
          <p:cNvSpPr>
            <a:spLocks noGrp="1" noChangeArrowheads="1"/>
          </p:cNvSpPr>
          <p:nvPr>
            <p:ph type="title"/>
          </p:nvPr>
        </p:nvSpPr>
        <p:spPr>
          <a:xfrm>
            <a:off x="304800" y="228600"/>
            <a:ext cx="8534400" cy="820738"/>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chor="ctr"/>
          <a:lstStyle/>
          <a:p>
            <a:r>
              <a:rPr lang="en-US" altLang="en-US">
                <a:solidFill>
                  <a:srgbClr val="660066"/>
                </a:solidFill>
              </a:rPr>
              <a:t>REPORTS: Information Output</a:t>
            </a:r>
          </a:p>
        </p:txBody>
      </p:sp>
      <p:sp>
        <p:nvSpPr>
          <p:cNvPr id="1284103" name="Rectangle 7"/>
          <p:cNvSpPr>
            <a:spLocks noChangeArrowheads="1"/>
          </p:cNvSpPr>
          <p:nvPr/>
        </p:nvSpPr>
        <p:spPr bwMode="auto">
          <a:xfrm>
            <a:off x="341313" y="1185863"/>
            <a:ext cx="833755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r>
              <a:rPr lang="en-US" altLang="en-US" sz="2400" b="1"/>
              <a:t>You </a:t>
            </a:r>
            <a:r>
              <a:rPr lang="en-US" altLang="en-US" sz="2400" b="1" u="sng"/>
              <a:t>cannot</a:t>
            </a:r>
            <a:r>
              <a:rPr lang="en-US" altLang="en-US" sz="2400" b="1"/>
              <a:t> enter data or edit data using reports.</a:t>
            </a:r>
          </a:p>
        </p:txBody>
      </p:sp>
      <p:pic>
        <p:nvPicPr>
          <p:cNvPr id="128410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6388" y="1679575"/>
            <a:ext cx="6937375" cy="5121275"/>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1284105" name="AutoShape 9"/>
          <p:cNvSpPr>
            <a:spLocks/>
          </p:cNvSpPr>
          <p:nvPr/>
        </p:nvSpPr>
        <p:spPr bwMode="auto">
          <a:xfrm>
            <a:off x="265113" y="1695450"/>
            <a:ext cx="987425" cy="750888"/>
          </a:xfrm>
          <a:prstGeom prst="callout1">
            <a:avLst>
              <a:gd name="adj1" fmla="val 15222"/>
              <a:gd name="adj2" fmla="val 107718"/>
              <a:gd name="adj3" fmla="val 34884"/>
              <a:gd name="adj4" fmla="val 134727"/>
            </a:avLst>
          </a:prstGeom>
          <a:solidFill>
            <a:srgbClr val="0000FF"/>
          </a:solidFill>
          <a:ln w="28575">
            <a:solidFill>
              <a:srgbClr val="0000F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b"/>
          <a:lstStyle/>
          <a:p>
            <a:pPr eaLnBrk="1" hangingPunct="1"/>
            <a:r>
              <a:rPr lang="en-US" altLang="en-US" sz="1600" b="1">
                <a:solidFill>
                  <a:schemeClr val="bg1"/>
                </a:solidFill>
              </a:rPr>
              <a:t>Label </a:t>
            </a:r>
          </a:p>
          <a:p>
            <a:pPr eaLnBrk="1" hangingPunct="1"/>
            <a:r>
              <a:rPr lang="en-US" altLang="en-US" sz="1600" b="1">
                <a:solidFill>
                  <a:schemeClr val="bg1"/>
                </a:solidFill>
              </a:rPr>
              <a:t>Unbound </a:t>
            </a:r>
          </a:p>
          <a:p>
            <a:pPr eaLnBrk="1" hangingPunct="1"/>
            <a:r>
              <a:rPr lang="en-US" altLang="en-US" sz="1600" b="1">
                <a:solidFill>
                  <a:schemeClr val="bg1"/>
                </a:solidFill>
              </a:rPr>
              <a:t>Control</a:t>
            </a:r>
          </a:p>
        </p:txBody>
      </p:sp>
      <p:sp>
        <p:nvSpPr>
          <p:cNvPr id="1284106" name="AutoShape 10"/>
          <p:cNvSpPr>
            <a:spLocks/>
          </p:cNvSpPr>
          <p:nvPr/>
        </p:nvSpPr>
        <p:spPr bwMode="auto">
          <a:xfrm>
            <a:off x="331788" y="2967038"/>
            <a:ext cx="944562" cy="793750"/>
          </a:xfrm>
          <a:prstGeom prst="callout1">
            <a:avLst>
              <a:gd name="adj1" fmla="val 14398"/>
              <a:gd name="adj2" fmla="val 108069"/>
              <a:gd name="adj3" fmla="val -34602"/>
              <a:gd name="adj4" fmla="val 141176"/>
            </a:avLst>
          </a:prstGeom>
          <a:solidFill>
            <a:srgbClr val="0000FF"/>
          </a:solidFill>
          <a:ln w="28575">
            <a:solidFill>
              <a:srgbClr val="0000F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b"/>
          <a:lstStyle/>
          <a:p>
            <a:pPr eaLnBrk="1" hangingPunct="1"/>
            <a:r>
              <a:rPr lang="en-US" altLang="en-US" sz="1600" b="1">
                <a:solidFill>
                  <a:schemeClr val="bg1"/>
                </a:solidFill>
              </a:rPr>
              <a:t>Textbox</a:t>
            </a:r>
            <a:br>
              <a:rPr lang="en-US" altLang="en-US" sz="1600" b="1">
                <a:solidFill>
                  <a:schemeClr val="bg1"/>
                </a:solidFill>
              </a:rPr>
            </a:br>
            <a:r>
              <a:rPr lang="en-US" altLang="en-US" sz="1600" b="1">
                <a:solidFill>
                  <a:schemeClr val="bg1"/>
                </a:solidFill>
              </a:rPr>
              <a:t>Bound </a:t>
            </a:r>
            <a:br>
              <a:rPr lang="en-US" altLang="en-US" sz="1600" b="1">
                <a:solidFill>
                  <a:schemeClr val="bg1"/>
                </a:solidFill>
              </a:rPr>
            </a:br>
            <a:r>
              <a:rPr lang="en-US" altLang="en-US" sz="1600" b="1">
                <a:solidFill>
                  <a:schemeClr val="bg1"/>
                </a:solidFill>
              </a:rPr>
              <a:t>Control</a:t>
            </a:r>
          </a:p>
        </p:txBody>
      </p:sp>
      <p:sp>
        <p:nvSpPr>
          <p:cNvPr id="2" name="Footer Placeholder 1"/>
          <p:cNvSpPr>
            <a:spLocks noGrp="1"/>
          </p:cNvSpPr>
          <p:nvPr>
            <p:ph type="ftr" sz="quarter" idx="10"/>
          </p:nvPr>
        </p:nvSpPr>
        <p:spPr/>
        <p:txBody>
          <a:bodyPr/>
          <a:lstStyle/>
          <a:p>
            <a:r>
              <a:rPr lang="en-US" altLang="en-US"/>
              <a:t>Copyright © 2018  R.M. Laurie</a:t>
            </a:r>
          </a:p>
        </p:txBody>
      </p:sp>
    </p:spTree>
    <p:extLst>
      <p:ext uri="{BB962C8B-B14F-4D97-AF65-F5344CB8AC3E}">
        <p14:creationId xmlns:p14="http://schemas.microsoft.com/office/powerpoint/2010/main" val="76327543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84105"/>
                                        </p:tgtEl>
                                        <p:attrNameLst>
                                          <p:attrName>style.visibility</p:attrName>
                                        </p:attrNameLst>
                                      </p:cBhvr>
                                      <p:to>
                                        <p:strVal val="visible"/>
                                      </p:to>
                                    </p:set>
                                    <p:anim calcmode="lin" valueType="num">
                                      <p:cBhvr additive="base">
                                        <p:cTn id="7" dur="500" fill="hold"/>
                                        <p:tgtEl>
                                          <p:spTgt spid="1284105"/>
                                        </p:tgtEl>
                                        <p:attrNameLst>
                                          <p:attrName>ppt_x</p:attrName>
                                        </p:attrNameLst>
                                      </p:cBhvr>
                                      <p:tavLst>
                                        <p:tav tm="0">
                                          <p:val>
                                            <p:strVal val="#ppt_x"/>
                                          </p:val>
                                        </p:tav>
                                        <p:tav tm="100000">
                                          <p:val>
                                            <p:strVal val="#ppt_x"/>
                                          </p:val>
                                        </p:tav>
                                      </p:tavLst>
                                    </p:anim>
                                    <p:anim calcmode="lin" valueType="num">
                                      <p:cBhvr additive="base">
                                        <p:cTn id="8" dur="500" fill="hold"/>
                                        <p:tgtEl>
                                          <p:spTgt spid="128410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84106"/>
                                        </p:tgtEl>
                                        <p:attrNameLst>
                                          <p:attrName>style.visibility</p:attrName>
                                        </p:attrNameLst>
                                      </p:cBhvr>
                                      <p:to>
                                        <p:strVal val="visible"/>
                                      </p:to>
                                    </p:set>
                                    <p:anim calcmode="lin" valueType="num">
                                      <p:cBhvr additive="base">
                                        <p:cTn id="13" dur="500" fill="hold"/>
                                        <p:tgtEl>
                                          <p:spTgt spid="1284106"/>
                                        </p:tgtEl>
                                        <p:attrNameLst>
                                          <p:attrName>ppt_x</p:attrName>
                                        </p:attrNameLst>
                                      </p:cBhvr>
                                      <p:tavLst>
                                        <p:tav tm="0">
                                          <p:val>
                                            <p:strVal val="#ppt_x"/>
                                          </p:val>
                                        </p:tav>
                                        <p:tav tm="100000">
                                          <p:val>
                                            <p:strVal val="#ppt_x"/>
                                          </p:val>
                                        </p:tav>
                                      </p:tavLst>
                                    </p:anim>
                                    <p:anim calcmode="lin" valueType="num">
                                      <p:cBhvr additive="base">
                                        <p:cTn id="14" dur="500" fill="hold"/>
                                        <p:tgtEl>
                                          <p:spTgt spid="12841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4105" grpId="0" animBg="1"/>
      <p:bldP spid="128410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fld id="{15F8C99C-118C-DC48-A116-191B41C8AFD0}" type="slidenum">
              <a:rPr lang="en-US" altLang="en-US"/>
              <a:pPr/>
              <a:t>22</a:t>
            </a:fld>
            <a:endParaRPr lang="en-US" altLang="en-US"/>
          </a:p>
        </p:txBody>
      </p:sp>
      <p:sp>
        <p:nvSpPr>
          <p:cNvPr id="1277954" name="Rectangle 2"/>
          <p:cNvSpPr>
            <a:spLocks noGrp="1" noChangeArrowheads="1"/>
          </p:cNvSpPr>
          <p:nvPr>
            <p:ph type="title"/>
          </p:nvPr>
        </p:nvSpPr>
        <p:spPr/>
        <p:txBody>
          <a:bodyPr/>
          <a:lstStyle/>
          <a:p>
            <a:r>
              <a:rPr lang="en-US" altLang="en-US" sz="3600" dirty="0"/>
              <a:t>Query-by-Example Design View and SQL</a:t>
            </a:r>
          </a:p>
        </p:txBody>
      </p:sp>
      <p:sp>
        <p:nvSpPr>
          <p:cNvPr id="1277955" name="Rectangle 3"/>
          <p:cNvSpPr>
            <a:spLocks noGrp="1" noChangeArrowheads="1"/>
          </p:cNvSpPr>
          <p:nvPr>
            <p:ph type="body" idx="1"/>
          </p:nvPr>
        </p:nvSpPr>
        <p:spPr>
          <a:xfrm>
            <a:off x="276225" y="1231900"/>
            <a:ext cx="8578850" cy="4114800"/>
          </a:xfrm>
        </p:spPr>
        <p:txBody>
          <a:bodyPr/>
          <a:lstStyle/>
          <a:p>
            <a:pPr>
              <a:lnSpc>
                <a:spcPct val="90000"/>
              </a:lnSpc>
            </a:pPr>
            <a:r>
              <a:rPr lang="en-US" altLang="en-US" sz="2800"/>
              <a:t>Select Fields of each Table that will be Queried</a:t>
            </a:r>
          </a:p>
          <a:p>
            <a:pPr>
              <a:lnSpc>
                <a:spcPct val="90000"/>
              </a:lnSpc>
            </a:pPr>
            <a:r>
              <a:rPr lang="en-US" altLang="en-US" sz="2800"/>
              <a:t>Set Sort and Criteria to Query</a:t>
            </a:r>
          </a:p>
        </p:txBody>
      </p:sp>
      <p:pic>
        <p:nvPicPr>
          <p:cNvPr id="127795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888" y="3111500"/>
            <a:ext cx="6800850" cy="374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127795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4000" y="3584575"/>
            <a:ext cx="4597400" cy="168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accent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1277958" name="Rectangle 6"/>
          <p:cNvSpPr>
            <a:spLocks noChangeArrowheads="1"/>
          </p:cNvSpPr>
          <p:nvPr/>
        </p:nvSpPr>
        <p:spPr bwMode="auto">
          <a:xfrm>
            <a:off x="2935288" y="2155825"/>
            <a:ext cx="4572000" cy="1247775"/>
          </a:xfrm>
          <a:prstGeom prst="rect">
            <a:avLst/>
          </a:prstGeom>
          <a:solidFill>
            <a:schemeClr val="bg1"/>
          </a:solidFill>
          <a:ln w="57150">
            <a:solidFill>
              <a:srgbClr val="CC0000"/>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ltLang="en-US" sz="1800" b="1"/>
              <a:t>SELECT * </a:t>
            </a:r>
          </a:p>
          <a:p>
            <a:r>
              <a:rPr lang="en-US" altLang="en-US" sz="1800" b="1"/>
              <a:t>FROM Owners</a:t>
            </a:r>
          </a:p>
          <a:p>
            <a:r>
              <a:rPr lang="en-US" altLang="en-US" sz="1800" b="1"/>
              <a:t>WHERE OwnerLstName&gt;"N"</a:t>
            </a:r>
          </a:p>
          <a:p>
            <a:r>
              <a:rPr lang="en-US" altLang="en-US" sz="1800" b="1"/>
              <a:t>ORDER BY OwnerLstName;</a:t>
            </a:r>
          </a:p>
        </p:txBody>
      </p:sp>
      <p:sp>
        <p:nvSpPr>
          <p:cNvPr id="1277959" name="Oval 7"/>
          <p:cNvSpPr>
            <a:spLocks noChangeArrowheads="1"/>
          </p:cNvSpPr>
          <p:nvPr/>
        </p:nvSpPr>
        <p:spPr bwMode="auto">
          <a:xfrm>
            <a:off x="3800475" y="6110288"/>
            <a:ext cx="593725" cy="304800"/>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 name="Footer Placeholder 1"/>
          <p:cNvSpPr>
            <a:spLocks noGrp="1"/>
          </p:cNvSpPr>
          <p:nvPr>
            <p:ph type="ftr" sz="quarter" idx="10"/>
          </p:nvPr>
        </p:nvSpPr>
        <p:spPr/>
        <p:txBody>
          <a:bodyPr/>
          <a:lstStyle/>
          <a:p>
            <a:r>
              <a:rPr lang="en-US" altLang="en-US"/>
              <a:t>Copyright © 2018  R.M. Laurie</a:t>
            </a:r>
          </a:p>
        </p:txBody>
      </p:sp>
    </p:spTree>
    <p:extLst>
      <p:ext uri="{BB962C8B-B14F-4D97-AF65-F5344CB8AC3E}">
        <p14:creationId xmlns:p14="http://schemas.microsoft.com/office/powerpoint/2010/main" val="3831822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77959"/>
                                        </p:tgtEl>
                                        <p:attrNameLst>
                                          <p:attrName>style.visibility</p:attrName>
                                        </p:attrNameLst>
                                      </p:cBhvr>
                                      <p:to>
                                        <p:strVal val="visible"/>
                                      </p:to>
                                    </p:set>
                                    <p:anim calcmode="lin" valueType="num">
                                      <p:cBhvr additive="base">
                                        <p:cTn id="7" dur="500" fill="hold"/>
                                        <p:tgtEl>
                                          <p:spTgt spid="1277959"/>
                                        </p:tgtEl>
                                        <p:attrNameLst>
                                          <p:attrName>ppt_x</p:attrName>
                                        </p:attrNameLst>
                                      </p:cBhvr>
                                      <p:tavLst>
                                        <p:tav tm="0">
                                          <p:val>
                                            <p:strVal val="#ppt_x"/>
                                          </p:val>
                                        </p:tav>
                                        <p:tav tm="100000">
                                          <p:val>
                                            <p:strVal val="#ppt_x"/>
                                          </p:val>
                                        </p:tav>
                                      </p:tavLst>
                                    </p:anim>
                                    <p:anim calcmode="lin" valueType="num">
                                      <p:cBhvr additive="base">
                                        <p:cTn id="8" dur="500" fill="hold"/>
                                        <p:tgtEl>
                                          <p:spTgt spid="127795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3" fill="hold" grpId="0" nodeType="clickEffect">
                                  <p:stCondLst>
                                    <p:cond delay="0"/>
                                  </p:stCondLst>
                                  <p:childTnLst>
                                    <p:set>
                                      <p:cBhvr>
                                        <p:cTn id="12" dur="1" fill="hold">
                                          <p:stCondLst>
                                            <p:cond delay="0"/>
                                          </p:stCondLst>
                                        </p:cTn>
                                        <p:tgtEl>
                                          <p:spTgt spid="1277958"/>
                                        </p:tgtEl>
                                        <p:attrNameLst>
                                          <p:attrName>style.visibility</p:attrName>
                                        </p:attrNameLst>
                                      </p:cBhvr>
                                      <p:to>
                                        <p:strVal val="visible"/>
                                      </p:to>
                                    </p:set>
                                    <p:anim calcmode="lin" valueType="num">
                                      <p:cBhvr additive="base">
                                        <p:cTn id="13" dur="500" fill="hold"/>
                                        <p:tgtEl>
                                          <p:spTgt spid="1277958"/>
                                        </p:tgtEl>
                                        <p:attrNameLst>
                                          <p:attrName>ppt_x</p:attrName>
                                        </p:attrNameLst>
                                      </p:cBhvr>
                                      <p:tavLst>
                                        <p:tav tm="0">
                                          <p:val>
                                            <p:strVal val="1+#ppt_w/2"/>
                                          </p:val>
                                        </p:tav>
                                        <p:tav tm="100000">
                                          <p:val>
                                            <p:strVal val="#ppt_x"/>
                                          </p:val>
                                        </p:tav>
                                      </p:tavLst>
                                    </p:anim>
                                    <p:anim calcmode="lin" valueType="num">
                                      <p:cBhvr additive="base">
                                        <p:cTn id="14" dur="500" fill="hold"/>
                                        <p:tgtEl>
                                          <p:spTgt spid="1277958"/>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1277957"/>
                                        </p:tgtEl>
                                        <p:attrNameLst>
                                          <p:attrName>style.visibility</p:attrName>
                                        </p:attrNameLst>
                                      </p:cBhvr>
                                      <p:to>
                                        <p:strVal val="visible"/>
                                      </p:to>
                                    </p:set>
                                    <p:anim calcmode="lin" valueType="num">
                                      <p:cBhvr additive="base">
                                        <p:cTn id="19" dur="500" fill="hold"/>
                                        <p:tgtEl>
                                          <p:spTgt spid="1277957"/>
                                        </p:tgtEl>
                                        <p:attrNameLst>
                                          <p:attrName>ppt_x</p:attrName>
                                        </p:attrNameLst>
                                      </p:cBhvr>
                                      <p:tavLst>
                                        <p:tav tm="0">
                                          <p:val>
                                            <p:strVal val="1+#ppt_w/2"/>
                                          </p:val>
                                        </p:tav>
                                        <p:tav tm="100000">
                                          <p:val>
                                            <p:strVal val="#ppt_x"/>
                                          </p:val>
                                        </p:tav>
                                      </p:tavLst>
                                    </p:anim>
                                    <p:anim calcmode="lin" valueType="num">
                                      <p:cBhvr additive="base">
                                        <p:cTn id="20" dur="500" fill="hold"/>
                                        <p:tgtEl>
                                          <p:spTgt spid="12779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7958" grpId="0" animBg="1"/>
      <p:bldP spid="127795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fld id="{6C5BBBD6-BCC8-DC4F-B8C8-4E0CD0DE6235}" type="slidenum">
              <a:rPr lang="en-US" altLang="en-US"/>
              <a:pPr/>
              <a:t>23</a:t>
            </a:fld>
            <a:endParaRPr lang="en-US" altLang="en-US"/>
          </a:p>
        </p:txBody>
      </p:sp>
      <p:pic>
        <p:nvPicPr>
          <p:cNvPr id="12789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038" y="2981325"/>
            <a:ext cx="5545137" cy="386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1278979" name="Rectangle 3"/>
          <p:cNvSpPr>
            <a:spLocks noGrp="1" noChangeArrowheads="1"/>
          </p:cNvSpPr>
          <p:nvPr>
            <p:ph type="title"/>
          </p:nvPr>
        </p:nvSpPr>
        <p:spPr/>
        <p:txBody>
          <a:bodyPr/>
          <a:lstStyle/>
          <a:p>
            <a:r>
              <a:rPr lang="en-US" altLang="en-US" sz="3600" dirty="0"/>
              <a:t>Query-by-Example Design View and SQL</a:t>
            </a:r>
          </a:p>
        </p:txBody>
      </p:sp>
      <p:sp>
        <p:nvSpPr>
          <p:cNvPr id="1278980" name="Rectangle 4"/>
          <p:cNvSpPr>
            <a:spLocks noGrp="1" noChangeArrowheads="1"/>
          </p:cNvSpPr>
          <p:nvPr>
            <p:ph type="body" idx="1"/>
          </p:nvPr>
        </p:nvSpPr>
        <p:spPr>
          <a:xfrm>
            <a:off x="276225" y="1231900"/>
            <a:ext cx="8578850" cy="4114800"/>
          </a:xfrm>
        </p:spPr>
        <p:txBody>
          <a:bodyPr/>
          <a:lstStyle/>
          <a:p>
            <a:pPr>
              <a:lnSpc>
                <a:spcPct val="90000"/>
              </a:lnSpc>
            </a:pPr>
            <a:r>
              <a:rPr lang="en-US" altLang="en-US" sz="2800"/>
              <a:t>Select Fields of each Table that will be Queried</a:t>
            </a:r>
          </a:p>
          <a:p>
            <a:pPr>
              <a:lnSpc>
                <a:spcPct val="90000"/>
              </a:lnSpc>
            </a:pPr>
            <a:r>
              <a:rPr lang="en-US" altLang="en-US" sz="2800"/>
              <a:t>Set Sort and Criteria to Query</a:t>
            </a:r>
          </a:p>
        </p:txBody>
      </p:sp>
      <p:sp>
        <p:nvSpPr>
          <p:cNvPr id="1278981" name="Rectangle 5"/>
          <p:cNvSpPr>
            <a:spLocks noChangeArrowheads="1"/>
          </p:cNvSpPr>
          <p:nvPr/>
        </p:nvSpPr>
        <p:spPr bwMode="auto">
          <a:xfrm>
            <a:off x="1090613" y="2155825"/>
            <a:ext cx="7656512" cy="973138"/>
          </a:xfrm>
          <a:prstGeom prst="rect">
            <a:avLst/>
          </a:prstGeom>
          <a:solidFill>
            <a:schemeClr val="bg1"/>
          </a:solidFill>
          <a:ln w="57150">
            <a:solidFill>
              <a:srgbClr val="CC0000"/>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ltLang="en-US" sz="1800" b="1"/>
              <a:t>SELECT OwnerLstName, OwnerFstName, OwnerPhone</a:t>
            </a:r>
          </a:p>
          <a:p>
            <a:r>
              <a:rPr lang="en-US" altLang="en-US" sz="1800" b="1"/>
              <a:t>FROM Owners</a:t>
            </a:r>
          </a:p>
          <a:p>
            <a:r>
              <a:rPr lang="en-US" altLang="en-US" sz="1800" b="1"/>
              <a:t>WHERE OwnerPhone Like '305*' Or  OwnerPhone Like '407*';</a:t>
            </a:r>
          </a:p>
        </p:txBody>
      </p:sp>
      <p:sp>
        <p:nvSpPr>
          <p:cNvPr id="1278982" name="Oval 6"/>
          <p:cNvSpPr>
            <a:spLocks noChangeArrowheads="1"/>
          </p:cNvSpPr>
          <p:nvPr/>
        </p:nvSpPr>
        <p:spPr bwMode="auto">
          <a:xfrm>
            <a:off x="3800475" y="5957888"/>
            <a:ext cx="1766888" cy="320675"/>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pic>
        <p:nvPicPr>
          <p:cNvPr id="127898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9538" y="3449638"/>
            <a:ext cx="3859212" cy="164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2" name="Footer Placeholder 1"/>
          <p:cNvSpPr>
            <a:spLocks noGrp="1"/>
          </p:cNvSpPr>
          <p:nvPr>
            <p:ph type="ftr" sz="quarter" idx="10"/>
          </p:nvPr>
        </p:nvSpPr>
        <p:spPr/>
        <p:txBody>
          <a:bodyPr/>
          <a:lstStyle/>
          <a:p>
            <a:r>
              <a:rPr lang="en-US" altLang="en-US"/>
              <a:t>Copyright © 2018  R.M. Laurie</a:t>
            </a:r>
          </a:p>
        </p:txBody>
      </p:sp>
    </p:spTree>
    <p:extLst>
      <p:ext uri="{BB962C8B-B14F-4D97-AF65-F5344CB8AC3E}">
        <p14:creationId xmlns:p14="http://schemas.microsoft.com/office/powerpoint/2010/main" val="198857264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78982"/>
                                        </p:tgtEl>
                                        <p:attrNameLst>
                                          <p:attrName>style.visibility</p:attrName>
                                        </p:attrNameLst>
                                      </p:cBhvr>
                                      <p:to>
                                        <p:strVal val="visible"/>
                                      </p:to>
                                    </p:set>
                                    <p:anim calcmode="lin" valueType="num">
                                      <p:cBhvr additive="base">
                                        <p:cTn id="7" dur="500" fill="hold"/>
                                        <p:tgtEl>
                                          <p:spTgt spid="1278982"/>
                                        </p:tgtEl>
                                        <p:attrNameLst>
                                          <p:attrName>ppt_x</p:attrName>
                                        </p:attrNameLst>
                                      </p:cBhvr>
                                      <p:tavLst>
                                        <p:tav tm="0">
                                          <p:val>
                                            <p:strVal val="#ppt_x"/>
                                          </p:val>
                                        </p:tav>
                                        <p:tav tm="100000">
                                          <p:val>
                                            <p:strVal val="#ppt_x"/>
                                          </p:val>
                                        </p:tav>
                                      </p:tavLst>
                                    </p:anim>
                                    <p:anim calcmode="lin" valueType="num">
                                      <p:cBhvr additive="base">
                                        <p:cTn id="8" dur="500" fill="hold"/>
                                        <p:tgtEl>
                                          <p:spTgt spid="127898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3" fill="hold" grpId="0" nodeType="clickEffect">
                                  <p:stCondLst>
                                    <p:cond delay="0"/>
                                  </p:stCondLst>
                                  <p:childTnLst>
                                    <p:set>
                                      <p:cBhvr>
                                        <p:cTn id="12" dur="1" fill="hold">
                                          <p:stCondLst>
                                            <p:cond delay="0"/>
                                          </p:stCondLst>
                                        </p:cTn>
                                        <p:tgtEl>
                                          <p:spTgt spid="1278981"/>
                                        </p:tgtEl>
                                        <p:attrNameLst>
                                          <p:attrName>style.visibility</p:attrName>
                                        </p:attrNameLst>
                                      </p:cBhvr>
                                      <p:to>
                                        <p:strVal val="visible"/>
                                      </p:to>
                                    </p:set>
                                    <p:anim calcmode="lin" valueType="num">
                                      <p:cBhvr additive="base">
                                        <p:cTn id="13" dur="500" fill="hold"/>
                                        <p:tgtEl>
                                          <p:spTgt spid="1278981"/>
                                        </p:tgtEl>
                                        <p:attrNameLst>
                                          <p:attrName>ppt_x</p:attrName>
                                        </p:attrNameLst>
                                      </p:cBhvr>
                                      <p:tavLst>
                                        <p:tav tm="0">
                                          <p:val>
                                            <p:strVal val="1+#ppt_w/2"/>
                                          </p:val>
                                        </p:tav>
                                        <p:tav tm="100000">
                                          <p:val>
                                            <p:strVal val="#ppt_x"/>
                                          </p:val>
                                        </p:tav>
                                      </p:tavLst>
                                    </p:anim>
                                    <p:anim calcmode="lin" valueType="num">
                                      <p:cBhvr additive="base">
                                        <p:cTn id="14" dur="500" fill="hold"/>
                                        <p:tgtEl>
                                          <p:spTgt spid="1278981"/>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278983"/>
                                        </p:tgtEl>
                                        <p:attrNameLst>
                                          <p:attrName>style.visibility</p:attrName>
                                        </p:attrNameLst>
                                      </p:cBhvr>
                                      <p:to>
                                        <p:strVal val="visible"/>
                                      </p:to>
                                    </p:set>
                                    <p:anim calcmode="lin" valueType="num">
                                      <p:cBhvr additive="base">
                                        <p:cTn id="19" dur="500" fill="hold"/>
                                        <p:tgtEl>
                                          <p:spTgt spid="1278983"/>
                                        </p:tgtEl>
                                        <p:attrNameLst>
                                          <p:attrName>ppt_x</p:attrName>
                                        </p:attrNameLst>
                                      </p:cBhvr>
                                      <p:tavLst>
                                        <p:tav tm="0">
                                          <p:val>
                                            <p:strVal val="#ppt_x"/>
                                          </p:val>
                                        </p:tav>
                                        <p:tav tm="100000">
                                          <p:val>
                                            <p:strVal val="#ppt_x"/>
                                          </p:val>
                                        </p:tav>
                                      </p:tavLst>
                                    </p:anim>
                                    <p:anim calcmode="lin" valueType="num">
                                      <p:cBhvr additive="base">
                                        <p:cTn id="20" dur="500" fill="hold"/>
                                        <p:tgtEl>
                                          <p:spTgt spid="12789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8981" grpId="0" animBg="1"/>
      <p:bldP spid="127898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1"/>
          </p:nvPr>
        </p:nvSpPr>
        <p:spPr/>
        <p:txBody>
          <a:bodyPr/>
          <a:lstStyle/>
          <a:p>
            <a:fld id="{F70695F3-A1E5-0A41-BB3C-DED2A1CE2939}" type="slidenum">
              <a:rPr lang="en-US" altLang="en-US"/>
              <a:pPr/>
              <a:t>24</a:t>
            </a:fld>
            <a:endParaRPr lang="en-US" altLang="en-US"/>
          </a:p>
        </p:txBody>
      </p:sp>
      <p:sp>
        <p:nvSpPr>
          <p:cNvPr id="1280002" name="Rectangle 2"/>
          <p:cNvSpPr>
            <a:spLocks noGrp="1" noChangeArrowheads="1"/>
          </p:cNvSpPr>
          <p:nvPr>
            <p:ph type="title"/>
          </p:nvPr>
        </p:nvSpPr>
        <p:spPr>
          <a:xfrm>
            <a:off x="304800" y="69850"/>
            <a:ext cx="8458200" cy="430213"/>
          </a:xfrm>
        </p:spPr>
        <p:txBody>
          <a:bodyPr/>
          <a:lstStyle/>
          <a:p>
            <a:r>
              <a:rPr lang="en-US" altLang="en-US" sz="2800" dirty="0"/>
              <a:t>Query-by-Example Design View and SQL</a:t>
            </a:r>
          </a:p>
        </p:txBody>
      </p:sp>
      <p:sp>
        <p:nvSpPr>
          <p:cNvPr id="1280003" name="Rectangle 3"/>
          <p:cNvSpPr>
            <a:spLocks noChangeArrowheads="1"/>
          </p:cNvSpPr>
          <p:nvPr/>
        </p:nvSpPr>
        <p:spPr bwMode="auto">
          <a:xfrm>
            <a:off x="257175" y="504825"/>
            <a:ext cx="8612188" cy="1247775"/>
          </a:xfrm>
          <a:prstGeom prst="rect">
            <a:avLst/>
          </a:prstGeom>
          <a:solidFill>
            <a:schemeClr val="bg1"/>
          </a:solidFill>
          <a:ln w="57150">
            <a:solidFill>
              <a:srgbClr val="CC0000"/>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ltLang="en-US" sz="1800" b="1">
                <a:latin typeface="Arial Narrow" charset="0"/>
              </a:rPr>
              <a:t>SELECT Owners.OwnerFstName, Owners.OwnerLstName, Owners.OwnerPhone, Restaurants.Address, Restaurants.City, Restaurants.Phone</a:t>
            </a:r>
          </a:p>
          <a:p>
            <a:r>
              <a:rPr lang="en-US" altLang="en-US" sz="1800" b="1">
                <a:latin typeface="Arial Narrow" charset="0"/>
              </a:rPr>
              <a:t>FROM Owners INNER JOIN Restaurants ON Owners.OwnerID = Restaurants.FranchiseeID</a:t>
            </a:r>
          </a:p>
          <a:p>
            <a:r>
              <a:rPr lang="en-US" altLang="en-US" sz="1800" b="1">
                <a:latin typeface="Arial Narrow" charset="0"/>
              </a:rPr>
              <a:t>WHERE Restaurants.City="Miami";</a:t>
            </a:r>
          </a:p>
        </p:txBody>
      </p:sp>
      <p:pic>
        <p:nvPicPr>
          <p:cNvPr id="128000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 y="3211513"/>
            <a:ext cx="8972550" cy="3652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128000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9325" y="1704975"/>
            <a:ext cx="6883400" cy="173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1280006" name="Oval 6"/>
          <p:cNvSpPr>
            <a:spLocks noChangeArrowheads="1"/>
          </p:cNvSpPr>
          <p:nvPr/>
        </p:nvSpPr>
        <p:spPr bwMode="auto">
          <a:xfrm>
            <a:off x="6070600" y="6553200"/>
            <a:ext cx="593725" cy="304800"/>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 name="Footer Placeholder 1"/>
          <p:cNvSpPr>
            <a:spLocks noGrp="1"/>
          </p:cNvSpPr>
          <p:nvPr>
            <p:ph type="ftr" sz="quarter" idx="10"/>
          </p:nvPr>
        </p:nvSpPr>
        <p:spPr/>
        <p:txBody>
          <a:bodyPr/>
          <a:lstStyle/>
          <a:p>
            <a:r>
              <a:rPr lang="en-US" altLang="en-US"/>
              <a:t>Copyright © 2018  R.M. Laurie</a:t>
            </a:r>
          </a:p>
        </p:txBody>
      </p:sp>
    </p:spTree>
    <p:extLst>
      <p:ext uri="{BB962C8B-B14F-4D97-AF65-F5344CB8AC3E}">
        <p14:creationId xmlns:p14="http://schemas.microsoft.com/office/powerpoint/2010/main" val="65236221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1000"/>
                                  </p:stCondLst>
                                  <p:childTnLst>
                                    <p:set>
                                      <p:cBhvr>
                                        <p:cTn id="6" dur="1" fill="hold">
                                          <p:stCondLst>
                                            <p:cond delay="0"/>
                                          </p:stCondLst>
                                        </p:cTn>
                                        <p:tgtEl>
                                          <p:spTgt spid="1280006"/>
                                        </p:tgtEl>
                                        <p:attrNameLst>
                                          <p:attrName>style.visibility</p:attrName>
                                        </p:attrNameLst>
                                      </p:cBhvr>
                                      <p:to>
                                        <p:strVal val="visible"/>
                                      </p:to>
                                    </p:set>
                                    <p:anim calcmode="lin" valueType="num">
                                      <p:cBhvr additive="base">
                                        <p:cTn id="7" dur="500" fill="hold"/>
                                        <p:tgtEl>
                                          <p:spTgt spid="1280006"/>
                                        </p:tgtEl>
                                        <p:attrNameLst>
                                          <p:attrName>ppt_x</p:attrName>
                                        </p:attrNameLst>
                                      </p:cBhvr>
                                      <p:tavLst>
                                        <p:tav tm="0">
                                          <p:val>
                                            <p:strVal val="#ppt_x"/>
                                          </p:val>
                                        </p:tav>
                                        <p:tav tm="100000">
                                          <p:val>
                                            <p:strVal val="#ppt_x"/>
                                          </p:val>
                                        </p:tav>
                                      </p:tavLst>
                                    </p:anim>
                                    <p:anim calcmode="lin" valueType="num">
                                      <p:cBhvr additive="base">
                                        <p:cTn id="8" dur="500" fill="hold"/>
                                        <p:tgtEl>
                                          <p:spTgt spid="128000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1280003"/>
                                        </p:tgtEl>
                                        <p:attrNameLst>
                                          <p:attrName>style.visibility</p:attrName>
                                        </p:attrNameLst>
                                      </p:cBhvr>
                                      <p:to>
                                        <p:strVal val="visible"/>
                                      </p:to>
                                    </p:set>
                                    <p:anim calcmode="lin" valueType="num">
                                      <p:cBhvr additive="base">
                                        <p:cTn id="13" dur="500" fill="hold"/>
                                        <p:tgtEl>
                                          <p:spTgt spid="1280003"/>
                                        </p:tgtEl>
                                        <p:attrNameLst>
                                          <p:attrName>ppt_x</p:attrName>
                                        </p:attrNameLst>
                                      </p:cBhvr>
                                      <p:tavLst>
                                        <p:tav tm="0">
                                          <p:val>
                                            <p:strVal val="#ppt_x"/>
                                          </p:val>
                                        </p:tav>
                                        <p:tav tm="100000">
                                          <p:val>
                                            <p:strVal val="#ppt_x"/>
                                          </p:val>
                                        </p:tav>
                                      </p:tavLst>
                                    </p:anim>
                                    <p:anim calcmode="lin" valueType="num">
                                      <p:cBhvr additive="base">
                                        <p:cTn id="14" dur="500" fill="hold"/>
                                        <p:tgtEl>
                                          <p:spTgt spid="1280003"/>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1280005"/>
                                        </p:tgtEl>
                                        <p:attrNameLst>
                                          <p:attrName>style.visibility</p:attrName>
                                        </p:attrNameLst>
                                      </p:cBhvr>
                                      <p:to>
                                        <p:strVal val="visible"/>
                                      </p:to>
                                    </p:set>
                                    <p:anim calcmode="lin" valueType="num">
                                      <p:cBhvr additive="base">
                                        <p:cTn id="19" dur="500" fill="hold"/>
                                        <p:tgtEl>
                                          <p:spTgt spid="1280005"/>
                                        </p:tgtEl>
                                        <p:attrNameLst>
                                          <p:attrName>ppt_x</p:attrName>
                                        </p:attrNameLst>
                                      </p:cBhvr>
                                      <p:tavLst>
                                        <p:tav tm="0">
                                          <p:val>
                                            <p:strVal val="1+#ppt_w/2"/>
                                          </p:val>
                                        </p:tav>
                                        <p:tav tm="100000">
                                          <p:val>
                                            <p:strVal val="#ppt_x"/>
                                          </p:val>
                                        </p:tav>
                                      </p:tavLst>
                                    </p:anim>
                                    <p:anim calcmode="lin" valueType="num">
                                      <p:cBhvr additive="base">
                                        <p:cTn id="20" dur="500" fill="hold"/>
                                        <p:tgtEl>
                                          <p:spTgt spid="128000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03" grpId="0" animBg="1"/>
      <p:bldP spid="128000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56BA515D-584B-BD4E-9166-24A05E0BC168}" type="slidenum">
              <a:rPr lang="en-US" altLang="en-US"/>
              <a:pPr/>
              <a:t>25</a:t>
            </a:fld>
            <a:endParaRPr lang="en-US" altLang="en-US"/>
          </a:p>
        </p:txBody>
      </p:sp>
      <p:sp>
        <p:nvSpPr>
          <p:cNvPr id="1211398" name="Rectangle 6"/>
          <p:cNvSpPr>
            <a:spLocks noGrp="1" noChangeArrowheads="1"/>
          </p:cNvSpPr>
          <p:nvPr>
            <p:ph type="title"/>
          </p:nvPr>
        </p:nvSpPr>
        <p:spPr/>
        <p:txBody>
          <a:bodyPr/>
          <a:lstStyle/>
          <a:p>
            <a:r>
              <a:rPr lang="en-US" dirty="0"/>
              <a:t>Enterprise Databases</a:t>
            </a:r>
          </a:p>
        </p:txBody>
      </p:sp>
      <p:sp>
        <p:nvSpPr>
          <p:cNvPr id="1211399" name="Rectangle 7"/>
          <p:cNvSpPr>
            <a:spLocks noGrp="1" noChangeArrowheads="1"/>
          </p:cNvSpPr>
          <p:nvPr>
            <p:ph type="body" idx="1"/>
          </p:nvPr>
        </p:nvSpPr>
        <p:spPr/>
        <p:txBody>
          <a:bodyPr/>
          <a:lstStyle/>
          <a:p>
            <a:pPr>
              <a:spcBef>
                <a:spcPts val="468"/>
              </a:spcBef>
            </a:pPr>
            <a:r>
              <a:rPr lang="en-US" dirty="0"/>
              <a:t>Large Databases </a:t>
            </a:r>
          </a:p>
          <a:p>
            <a:pPr lvl="1">
              <a:spcBef>
                <a:spcPts val="468"/>
              </a:spcBef>
            </a:pPr>
            <a:r>
              <a:rPr lang="en-US" dirty="0"/>
              <a:t>Commercial: Oracle, Microsoft, IBM, and Amazon</a:t>
            </a:r>
          </a:p>
          <a:p>
            <a:pPr lvl="1">
              <a:spcBef>
                <a:spcPts val="468"/>
              </a:spcBef>
            </a:pPr>
            <a:r>
              <a:rPr lang="en-US" dirty="0"/>
              <a:t>Open-source alternatives: MySQL and PostgreSQL</a:t>
            </a:r>
          </a:p>
          <a:p>
            <a:pPr>
              <a:spcBef>
                <a:spcPts val="468"/>
              </a:spcBef>
            </a:pPr>
            <a:r>
              <a:rPr lang="en-US" dirty="0"/>
              <a:t>NoSQL (not only SQL) is “Big Data” alternative</a:t>
            </a:r>
          </a:p>
          <a:p>
            <a:pPr lvl="1">
              <a:spcBef>
                <a:spcPts val="468"/>
              </a:spcBef>
            </a:pPr>
            <a:r>
              <a:rPr lang="en-US" dirty="0"/>
              <a:t>Relational database model does not scale well</a:t>
            </a:r>
          </a:p>
          <a:p>
            <a:pPr lvl="1">
              <a:spcBef>
                <a:spcPts val="468"/>
              </a:spcBef>
            </a:pPr>
            <a:r>
              <a:rPr lang="en-US" dirty="0"/>
              <a:t>NoSQL database works with data in a looser way </a:t>
            </a:r>
          </a:p>
          <a:p>
            <a:pPr lvl="1">
              <a:spcBef>
                <a:spcPts val="468"/>
              </a:spcBef>
            </a:pPr>
            <a:r>
              <a:rPr lang="en-US" dirty="0"/>
              <a:t>More easily scaled on multiple servers worldwide</a:t>
            </a:r>
          </a:p>
          <a:p>
            <a:pPr lvl="2">
              <a:spcBef>
                <a:spcPts val="468"/>
              </a:spcBef>
            </a:pPr>
            <a:r>
              <a:rPr lang="en-US" dirty="0"/>
              <a:t>Google now offers the App Engine </a:t>
            </a:r>
            <a:r>
              <a:rPr lang="en-US" dirty="0" err="1"/>
              <a:t>Datastore</a:t>
            </a:r>
            <a:endParaRPr lang="en-US" dirty="0"/>
          </a:p>
          <a:p>
            <a:pPr lvl="2">
              <a:spcBef>
                <a:spcPts val="468"/>
              </a:spcBef>
            </a:pPr>
            <a:r>
              <a:rPr lang="en-US" dirty="0"/>
              <a:t>Amazon </a:t>
            </a:r>
            <a:r>
              <a:rPr lang="en-US" dirty="0" err="1"/>
              <a:t>DynamoDB</a:t>
            </a:r>
            <a:endParaRPr lang="en-US" dirty="0"/>
          </a:p>
          <a:p>
            <a:pPr>
              <a:spcBef>
                <a:spcPts val="468"/>
              </a:spcBef>
            </a:pPr>
            <a:r>
              <a:rPr lang="en-US" sz="3200" dirty="0"/>
              <a:t>Big Data</a:t>
            </a:r>
          </a:p>
          <a:p>
            <a:pPr lvl="1">
              <a:spcBef>
                <a:spcPts val="468"/>
              </a:spcBef>
            </a:pPr>
            <a:r>
              <a:rPr lang="en-US" dirty="0"/>
              <a:t>Massively large data sets that are </a:t>
            </a:r>
            <a:r>
              <a:rPr lang="en-US" dirty="0" err="1"/>
              <a:t>analysed</a:t>
            </a:r>
            <a:endParaRPr lang="en-US" dirty="0"/>
          </a:p>
          <a:p>
            <a:pPr lvl="1">
              <a:spcBef>
                <a:spcPts val="468"/>
              </a:spcBef>
            </a:pPr>
            <a:r>
              <a:rPr lang="en-US" dirty="0"/>
              <a:t>Amazon processes millions of customer transactions per hour</a:t>
            </a:r>
          </a:p>
          <a:p>
            <a:pPr lvl="1">
              <a:spcBef>
                <a:spcPts val="468"/>
              </a:spcBef>
            </a:pPr>
            <a:endParaRPr lang="en-US" altLang="en-US" dirty="0"/>
          </a:p>
        </p:txBody>
      </p:sp>
      <p:sp>
        <p:nvSpPr>
          <p:cNvPr id="2" name="Footer Placeholder 1"/>
          <p:cNvSpPr>
            <a:spLocks noGrp="1"/>
          </p:cNvSpPr>
          <p:nvPr>
            <p:ph type="ftr" sz="quarter" idx="10"/>
          </p:nvPr>
        </p:nvSpPr>
        <p:spPr/>
        <p:txBody>
          <a:bodyPr/>
          <a:lstStyle/>
          <a:p>
            <a:r>
              <a:rPr lang="en-US" altLang="en-US"/>
              <a:t>Copyright © 2018  R.M. Laurie</a:t>
            </a:r>
          </a:p>
        </p:txBody>
      </p:sp>
    </p:spTree>
    <p:extLst>
      <p:ext uri="{BB962C8B-B14F-4D97-AF65-F5344CB8AC3E}">
        <p14:creationId xmlns:p14="http://schemas.microsoft.com/office/powerpoint/2010/main" val="1439451567"/>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56BA515D-584B-BD4E-9166-24A05E0BC168}" type="slidenum">
              <a:rPr lang="en-US" altLang="en-US"/>
              <a:pPr/>
              <a:t>26</a:t>
            </a:fld>
            <a:endParaRPr lang="en-US" altLang="en-US"/>
          </a:p>
        </p:txBody>
      </p:sp>
      <p:sp>
        <p:nvSpPr>
          <p:cNvPr id="1211398" name="Rectangle 6"/>
          <p:cNvSpPr>
            <a:spLocks noGrp="1" noChangeArrowheads="1"/>
          </p:cNvSpPr>
          <p:nvPr>
            <p:ph type="title"/>
          </p:nvPr>
        </p:nvSpPr>
        <p:spPr/>
        <p:txBody>
          <a:bodyPr/>
          <a:lstStyle/>
          <a:p>
            <a:r>
              <a:rPr lang="en-US" altLang="en-US" dirty="0"/>
              <a:t>Data Warehouses</a:t>
            </a:r>
          </a:p>
        </p:txBody>
      </p:sp>
      <p:sp>
        <p:nvSpPr>
          <p:cNvPr id="1211399" name="Rectangle 7"/>
          <p:cNvSpPr>
            <a:spLocks noGrp="1" noChangeArrowheads="1"/>
          </p:cNvSpPr>
          <p:nvPr>
            <p:ph type="body" idx="1"/>
          </p:nvPr>
        </p:nvSpPr>
        <p:spPr/>
        <p:txBody>
          <a:bodyPr/>
          <a:lstStyle/>
          <a:p>
            <a:pPr>
              <a:lnSpc>
                <a:spcPct val="90000"/>
              </a:lnSpc>
            </a:pPr>
            <a:r>
              <a:rPr lang="en-US" altLang="en-US" sz="2800" dirty="0">
                <a:solidFill>
                  <a:schemeClr val="accent2">
                    <a:lumMod val="75000"/>
                  </a:schemeClr>
                </a:solidFill>
              </a:rPr>
              <a:t>Data Warehouses</a:t>
            </a:r>
            <a:r>
              <a:rPr lang="en-US" altLang="en-US" sz="2800" dirty="0"/>
              <a:t> are huge databases that store and manage data required to analyze historical and current transactions</a:t>
            </a:r>
          </a:p>
          <a:p>
            <a:pPr lvl="1">
              <a:lnSpc>
                <a:spcPct val="90000"/>
              </a:lnSpc>
            </a:pPr>
            <a:r>
              <a:rPr lang="en-US" altLang="en-US" sz="2400" dirty="0"/>
              <a:t>Data access but not alterable (Read Only) </a:t>
            </a:r>
          </a:p>
          <a:p>
            <a:pPr lvl="1">
              <a:lnSpc>
                <a:spcPct val="90000"/>
              </a:lnSpc>
            </a:pPr>
            <a:r>
              <a:rPr lang="en-US" altLang="en-US" sz="2400" dirty="0">
                <a:solidFill>
                  <a:schemeClr val="accent2">
                    <a:lumMod val="75000"/>
                  </a:schemeClr>
                </a:solidFill>
              </a:rPr>
              <a:t>Data mart</a:t>
            </a:r>
            <a:r>
              <a:rPr lang="en-US" altLang="en-US" sz="2400" dirty="0"/>
              <a:t> is subset of data warehouse often associated with a firm’s functional unit</a:t>
            </a:r>
          </a:p>
          <a:p>
            <a:pPr lvl="1">
              <a:lnSpc>
                <a:spcPct val="90000"/>
              </a:lnSpc>
            </a:pPr>
            <a:r>
              <a:rPr lang="en-US" altLang="en-US" dirty="0"/>
              <a:t>ETL = </a:t>
            </a:r>
            <a:r>
              <a:rPr lang="en-US" dirty="0"/>
              <a:t>Extraction-Transformation-Load data conversion</a:t>
            </a:r>
          </a:p>
        </p:txBody>
      </p:sp>
      <p:sp>
        <p:nvSpPr>
          <p:cNvPr id="2" name="Footer Placeholder 1"/>
          <p:cNvSpPr>
            <a:spLocks noGrp="1"/>
          </p:cNvSpPr>
          <p:nvPr>
            <p:ph type="ftr" sz="quarter" idx="10"/>
          </p:nvPr>
        </p:nvSpPr>
        <p:spPr/>
        <p:txBody>
          <a:bodyPr/>
          <a:lstStyle/>
          <a:p>
            <a:r>
              <a:rPr lang="en-US" altLang="en-US"/>
              <a:t>Copyright © 2018  R.M. Laurie</a:t>
            </a:r>
          </a:p>
        </p:txBody>
      </p:sp>
      <p:pic>
        <p:nvPicPr>
          <p:cNvPr id="4" name="Picture 3"/>
          <p:cNvPicPr>
            <a:picLocks noChangeAspect="1"/>
          </p:cNvPicPr>
          <p:nvPr/>
        </p:nvPicPr>
        <p:blipFill>
          <a:blip r:embed="rId3"/>
          <a:stretch>
            <a:fillRect/>
          </a:stretch>
        </p:blipFill>
        <p:spPr>
          <a:xfrm>
            <a:off x="3028950" y="3886200"/>
            <a:ext cx="5600700" cy="2565400"/>
          </a:xfrm>
          <a:prstGeom prst="rect">
            <a:avLst/>
          </a:prstGeom>
        </p:spPr>
      </p:pic>
    </p:spTree>
    <p:extLst>
      <p:ext uri="{BB962C8B-B14F-4D97-AF65-F5344CB8AC3E}">
        <p14:creationId xmlns:p14="http://schemas.microsoft.com/office/powerpoint/2010/main" val="1394565568"/>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56BA515D-584B-BD4E-9166-24A05E0BC168}" type="slidenum">
              <a:rPr lang="en-US" altLang="en-US"/>
              <a:pPr/>
              <a:t>27</a:t>
            </a:fld>
            <a:endParaRPr lang="en-US" altLang="en-US"/>
          </a:p>
        </p:txBody>
      </p:sp>
      <p:sp>
        <p:nvSpPr>
          <p:cNvPr id="1211398" name="Rectangle 6"/>
          <p:cNvSpPr>
            <a:spLocks noGrp="1" noChangeArrowheads="1"/>
          </p:cNvSpPr>
          <p:nvPr>
            <p:ph type="title"/>
          </p:nvPr>
        </p:nvSpPr>
        <p:spPr/>
        <p:txBody>
          <a:bodyPr/>
          <a:lstStyle/>
          <a:p>
            <a:r>
              <a:rPr lang="en-US" altLang="en-US" dirty="0"/>
              <a:t>Data Mining</a:t>
            </a:r>
          </a:p>
        </p:txBody>
      </p:sp>
      <p:sp>
        <p:nvSpPr>
          <p:cNvPr id="1211399" name="Rectangle 7"/>
          <p:cNvSpPr>
            <a:spLocks noGrp="1" noChangeArrowheads="1"/>
          </p:cNvSpPr>
          <p:nvPr>
            <p:ph type="body" idx="1"/>
          </p:nvPr>
        </p:nvSpPr>
        <p:spPr/>
        <p:txBody>
          <a:bodyPr/>
          <a:lstStyle/>
          <a:p>
            <a:r>
              <a:rPr lang="en-US" dirty="0"/>
              <a:t>Process of analyzing data to make decisions</a:t>
            </a:r>
          </a:p>
          <a:p>
            <a:pPr lvl="1"/>
            <a:r>
              <a:rPr lang="en-US" dirty="0"/>
              <a:t>Find trends, patterns, and associations</a:t>
            </a:r>
          </a:p>
          <a:p>
            <a:pPr lvl="1"/>
            <a:r>
              <a:rPr lang="en-US" dirty="0"/>
              <a:t>Automating using Big Data from Data Warehouse</a:t>
            </a:r>
          </a:p>
          <a:p>
            <a:pPr lvl="1"/>
            <a:r>
              <a:rPr lang="en-US" dirty="0"/>
              <a:t>Test hypothesis like automatic market trading</a:t>
            </a:r>
          </a:p>
          <a:p>
            <a:pPr lvl="1"/>
            <a:r>
              <a:rPr lang="en-US" altLang="en-US" dirty="0"/>
              <a:t>Privacy concerns especially Artificial Intelligence</a:t>
            </a:r>
          </a:p>
          <a:p>
            <a:pPr>
              <a:lnSpc>
                <a:spcPct val="90000"/>
              </a:lnSpc>
            </a:pPr>
            <a:r>
              <a:rPr lang="en-US" altLang="en-US" sz="2800" dirty="0"/>
              <a:t>Business Intelligence and Analytics</a:t>
            </a:r>
          </a:p>
          <a:p>
            <a:pPr lvl="1">
              <a:lnSpc>
                <a:spcPct val="90000"/>
              </a:lnSpc>
            </a:pPr>
            <a:r>
              <a:rPr lang="en-US" altLang="en-US" sz="2400" dirty="0"/>
              <a:t>Tools for consolidating, analyzing, and providing access to vast amounts of data to help users make queries to support better business decisions</a:t>
            </a:r>
          </a:p>
          <a:p>
            <a:pPr lvl="1"/>
            <a:r>
              <a:rPr lang="en-US" dirty="0"/>
              <a:t>Analysis to obtain a competitive advantage</a:t>
            </a:r>
          </a:p>
          <a:p>
            <a:pPr lvl="1">
              <a:lnSpc>
                <a:spcPct val="90000"/>
              </a:lnSpc>
            </a:pPr>
            <a:r>
              <a:rPr lang="en-US" altLang="en-US" sz="2400" dirty="0"/>
              <a:t>Text Mining use  email and other documents </a:t>
            </a:r>
          </a:p>
          <a:p>
            <a:pPr lvl="1">
              <a:lnSpc>
                <a:spcPct val="90000"/>
              </a:lnSpc>
            </a:pPr>
            <a:r>
              <a:rPr lang="en-US" altLang="en-US" sz="2400" dirty="0"/>
              <a:t>Web Mining use World Wide Web sources</a:t>
            </a:r>
          </a:p>
        </p:txBody>
      </p:sp>
      <p:sp>
        <p:nvSpPr>
          <p:cNvPr id="2" name="Footer Placeholder 1"/>
          <p:cNvSpPr>
            <a:spLocks noGrp="1"/>
          </p:cNvSpPr>
          <p:nvPr>
            <p:ph type="ftr" sz="quarter" idx="10"/>
          </p:nvPr>
        </p:nvSpPr>
        <p:spPr/>
        <p:txBody>
          <a:bodyPr/>
          <a:lstStyle/>
          <a:p>
            <a:r>
              <a:rPr lang="en-US" altLang="en-US"/>
              <a:t>Copyright © 2018  R.M. Laurie</a:t>
            </a:r>
          </a:p>
        </p:txBody>
      </p:sp>
    </p:spTree>
    <p:extLst>
      <p:ext uri="{BB962C8B-B14F-4D97-AF65-F5344CB8AC3E}">
        <p14:creationId xmlns:p14="http://schemas.microsoft.com/office/powerpoint/2010/main" val="486866090"/>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Videos to View</a:t>
            </a:r>
          </a:p>
        </p:txBody>
      </p:sp>
      <p:sp>
        <p:nvSpPr>
          <p:cNvPr id="3" name="Content Placeholder 2"/>
          <p:cNvSpPr>
            <a:spLocks noGrp="1"/>
          </p:cNvSpPr>
          <p:nvPr>
            <p:ph idx="1"/>
          </p:nvPr>
        </p:nvSpPr>
        <p:spPr/>
        <p:txBody>
          <a:bodyPr/>
          <a:lstStyle/>
          <a:p>
            <a:pPr marL="514350" indent="-514350">
              <a:buFont typeface="+mj-lt"/>
              <a:buAutoNum type="arabicPeriod"/>
            </a:pPr>
            <a:r>
              <a:rPr lang="en-US" sz="2400" dirty="0"/>
              <a:t>ERD Systems Analysis </a:t>
            </a:r>
            <a:r>
              <a:rPr lang="en-US" sz="2400" dirty="0">
                <a:hlinkClick r:id="rId3"/>
              </a:rPr>
              <a:t>https://youtu.be/FpJXQG7EIcE</a:t>
            </a:r>
            <a:endParaRPr lang="en-US" sz="2400" dirty="0"/>
          </a:p>
          <a:p>
            <a:pPr marL="514350" indent="-514350">
              <a:buFont typeface="+mj-lt"/>
              <a:buAutoNum type="arabicPeriod"/>
            </a:pPr>
            <a:r>
              <a:rPr lang="en-US" sz="2400" dirty="0" err="1"/>
              <a:t>LucidChart.com</a:t>
            </a:r>
            <a:r>
              <a:rPr lang="en-US" sz="2400" dirty="0"/>
              <a:t> ERD Tutorial - Part 1</a:t>
            </a:r>
            <a:br>
              <a:rPr lang="en-US" sz="2400" dirty="0"/>
            </a:br>
            <a:r>
              <a:rPr lang="en-US" altLang="en-US" sz="2400" dirty="0">
                <a:hlinkClick r:id="rId4"/>
              </a:rPr>
              <a:t>https://youtu.be/QpdhBUYk7Kk</a:t>
            </a:r>
            <a:endParaRPr lang="en-US" altLang="en-US" sz="2400" dirty="0"/>
          </a:p>
          <a:p>
            <a:pPr marL="514350" indent="-514350">
              <a:buFont typeface="+mj-lt"/>
              <a:buAutoNum type="arabicPeriod"/>
            </a:pPr>
            <a:r>
              <a:rPr lang="en-US" sz="2400" dirty="0" err="1"/>
              <a:t>LucidChart.com</a:t>
            </a:r>
            <a:r>
              <a:rPr lang="en-US" sz="2400" dirty="0"/>
              <a:t> ERD Tutorial - Part 2</a:t>
            </a:r>
            <a:br>
              <a:rPr lang="en-US" sz="2400" dirty="0"/>
            </a:br>
            <a:r>
              <a:rPr lang="en-US" altLang="en-US" sz="2400" dirty="0">
                <a:hlinkClick r:id="rId5"/>
              </a:rPr>
              <a:t>https://youtu.be/-CuY5ADwn24</a:t>
            </a:r>
            <a:endParaRPr lang="en-US" altLang="en-US" sz="2400" dirty="0"/>
          </a:p>
          <a:p>
            <a:pPr marL="514350" indent="-514350">
              <a:buFont typeface="+mj-lt"/>
              <a:buAutoNum type="arabicPeriod"/>
            </a:pPr>
            <a:r>
              <a:rPr lang="en-US" sz="2400" dirty="0"/>
              <a:t>Real Data Warehouse?</a:t>
            </a:r>
            <a:br>
              <a:rPr lang="en-US" sz="2400" dirty="0">
                <a:hlinkClick r:id="rId6"/>
              </a:rPr>
            </a:br>
            <a:r>
              <a:rPr lang="en-US" sz="2400" dirty="0">
                <a:hlinkClick r:id="rId6"/>
              </a:rPr>
              <a:t>https://youtu.be/y5-3Pjbk8Zk</a:t>
            </a:r>
            <a:endParaRPr lang="en-US" sz="2400" dirty="0"/>
          </a:p>
          <a:p>
            <a:pPr marL="514350" indent="-514350">
              <a:buFont typeface="+mj-lt"/>
              <a:buAutoNum type="arabicPeriod"/>
            </a:pPr>
            <a:r>
              <a:rPr lang="en-US" sz="2400" dirty="0"/>
              <a:t>Benefits of a Data Warehouse</a:t>
            </a:r>
            <a:br>
              <a:rPr lang="en-US" sz="2400" dirty="0"/>
            </a:br>
            <a:r>
              <a:rPr lang="en-US" sz="2400" dirty="0">
                <a:hlinkClick r:id="rId7"/>
              </a:rPr>
              <a:t>https://</a:t>
            </a:r>
            <a:r>
              <a:rPr lang="en-US" sz="2400" dirty="0" err="1">
                <a:hlinkClick r:id="rId7"/>
              </a:rPr>
              <a:t>youtu.be</a:t>
            </a:r>
            <a:r>
              <a:rPr lang="en-US" sz="2400" dirty="0">
                <a:hlinkClick r:id="rId7"/>
              </a:rPr>
              <a:t>/</a:t>
            </a:r>
            <a:r>
              <a:rPr lang="en-US" sz="2400" dirty="0" err="1">
                <a:hlinkClick r:id="rId7"/>
              </a:rPr>
              <a:t>KGHbY_Sales</a:t>
            </a:r>
            <a:endParaRPr lang="en-US" sz="2400" dirty="0"/>
          </a:p>
          <a:p>
            <a:pPr marL="514350" indent="-514350">
              <a:buFont typeface="+mj-lt"/>
              <a:buAutoNum type="arabicPeriod"/>
            </a:pPr>
            <a:endParaRPr lang="en-US" sz="2400" dirty="0"/>
          </a:p>
        </p:txBody>
      </p:sp>
      <p:sp>
        <p:nvSpPr>
          <p:cNvPr id="4" name="Footer Placeholder 3"/>
          <p:cNvSpPr>
            <a:spLocks noGrp="1"/>
          </p:cNvSpPr>
          <p:nvPr>
            <p:ph type="ftr" sz="quarter" idx="10"/>
          </p:nvPr>
        </p:nvSpPr>
        <p:spPr/>
        <p:txBody>
          <a:bodyPr/>
          <a:lstStyle/>
          <a:p>
            <a:r>
              <a:rPr lang="en-US" altLang="en-US"/>
              <a:t>Copyright © 2018  R.M. Laurie</a:t>
            </a:r>
          </a:p>
        </p:txBody>
      </p:sp>
      <p:sp>
        <p:nvSpPr>
          <p:cNvPr id="5" name="Slide Number Placeholder 4"/>
          <p:cNvSpPr>
            <a:spLocks noGrp="1"/>
          </p:cNvSpPr>
          <p:nvPr>
            <p:ph type="sldNum" sz="quarter" idx="11"/>
          </p:nvPr>
        </p:nvSpPr>
        <p:spPr/>
        <p:txBody>
          <a:bodyPr/>
          <a:lstStyle/>
          <a:p>
            <a:fld id="{73F93C4B-C223-9949-A828-DD3D95DB64DB}" type="slidenum">
              <a:rPr lang="en-US" altLang="en-US" smtClean="0"/>
              <a:pPr/>
              <a:t>28</a:t>
            </a:fld>
            <a:endParaRPr lang="en-US" altLang="en-US"/>
          </a:p>
        </p:txBody>
      </p:sp>
    </p:spTree>
    <p:extLst>
      <p:ext uri="{BB962C8B-B14F-4D97-AF65-F5344CB8AC3E}">
        <p14:creationId xmlns:p14="http://schemas.microsoft.com/office/powerpoint/2010/main" val="930103466"/>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003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7554" y="1195388"/>
            <a:ext cx="2129246" cy="2328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6" name="Slide Number Placeholder 4"/>
          <p:cNvSpPr>
            <a:spLocks noGrp="1"/>
          </p:cNvSpPr>
          <p:nvPr>
            <p:ph type="sldNum" sz="quarter" idx="11"/>
          </p:nvPr>
        </p:nvSpPr>
        <p:spPr/>
        <p:txBody>
          <a:bodyPr/>
          <a:lstStyle/>
          <a:p>
            <a:fld id="{76001D02-DA28-944B-B06C-B3730DBC6032}" type="slidenum">
              <a:rPr lang="en-US" altLang="en-US"/>
              <a:pPr/>
              <a:t>3</a:t>
            </a:fld>
            <a:endParaRPr lang="en-US" altLang="en-US"/>
          </a:p>
        </p:txBody>
      </p:sp>
      <p:sp>
        <p:nvSpPr>
          <p:cNvPr id="940037" name="Rectangle 5"/>
          <p:cNvSpPr>
            <a:spLocks noGrp="1" noChangeArrowheads="1"/>
          </p:cNvSpPr>
          <p:nvPr>
            <p:ph type="title"/>
          </p:nvPr>
        </p:nvSpPr>
        <p:spPr/>
        <p:txBody>
          <a:bodyPr/>
          <a:lstStyle/>
          <a:p>
            <a:pPr>
              <a:lnSpc>
                <a:spcPct val="90000"/>
              </a:lnSpc>
            </a:pPr>
            <a:r>
              <a:rPr lang="en-US" altLang="en-US" dirty="0"/>
              <a:t>Database Management System</a:t>
            </a:r>
          </a:p>
        </p:txBody>
      </p:sp>
      <p:sp>
        <p:nvSpPr>
          <p:cNvPr id="940038" name="Rectangle 6"/>
          <p:cNvSpPr>
            <a:spLocks noGrp="1" noChangeArrowheads="1"/>
          </p:cNvSpPr>
          <p:nvPr>
            <p:ph type="body" idx="1"/>
          </p:nvPr>
        </p:nvSpPr>
        <p:spPr>
          <a:xfrm>
            <a:off x="104503" y="1143722"/>
            <a:ext cx="8621985" cy="5113386"/>
          </a:xfrm>
        </p:spPr>
        <p:txBody>
          <a:bodyPr/>
          <a:lstStyle/>
          <a:p>
            <a:pPr>
              <a:lnSpc>
                <a:spcPct val="110000"/>
              </a:lnSpc>
            </a:pPr>
            <a:r>
              <a:rPr lang="en-US" altLang="en-US" sz="2800" i="1" dirty="0">
                <a:solidFill>
                  <a:srgbClr val="009900"/>
                </a:solidFill>
              </a:rPr>
              <a:t>Database</a:t>
            </a:r>
            <a:r>
              <a:rPr lang="en-US" altLang="en-US" sz="2800" i="1" dirty="0">
                <a:solidFill>
                  <a:schemeClr val="tx2"/>
                </a:solidFill>
              </a:rPr>
              <a:t> </a:t>
            </a:r>
            <a:endParaRPr lang="en-US" altLang="en-US" sz="2800" i="1" dirty="0">
              <a:solidFill>
                <a:srgbClr val="009900"/>
              </a:solidFill>
            </a:endParaRPr>
          </a:p>
          <a:p>
            <a:pPr lvl="1">
              <a:lnSpc>
                <a:spcPct val="110000"/>
              </a:lnSpc>
            </a:pPr>
            <a:r>
              <a:rPr lang="en-US" altLang="en-US" sz="2400" dirty="0"/>
              <a:t>An organized collection of related data</a:t>
            </a:r>
          </a:p>
          <a:p>
            <a:pPr lvl="1">
              <a:lnSpc>
                <a:spcPct val="110000"/>
              </a:lnSpc>
            </a:pPr>
            <a:r>
              <a:rPr lang="en-US" altLang="en-US" sz="2400" dirty="0"/>
              <a:t>All Data is described and associated </a:t>
            </a:r>
            <a:br>
              <a:rPr lang="en-US" altLang="en-US" sz="2400" dirty="0"/>
            </a:br>
            <a:r>
              <a:rPr lang="en-US" altLang="en-US" sz="2400" dirty="0"/>
              <a:t>with other data</a:t>
            </a:r>
          </a:p>
          <a:p>
            <a:pPr>
              <a:lnSpc>
                <a:spcPct val="110000"/>
              </a:lnSpc>
            </a:pPr>
            <a:r>
              <a:rPr lang="en-US" altLang="en-US" sz="2800" i="1" dirty="0">
                <a:solidFill>
                  <a:srgbClr val="009900"/>
                </a:solidFill>
              </a:rPr>
              <a:t>Database Management System </a:t>
            </a:r>
            <a:r>
              <a:rPr lang="en-US" altLang="en-US" dirty="0"/>
              <a:t>(</a:t>
            </a:r>
            <a:r>
              <a:rPr lang="en-US" altLang="en-US" i="1" dirty="0">
                <a:solidFill>
                  <a:srgbClr val="009900"/>
                </a:solidFill>
              </a:rPr>
              <a:t>DBMS</a:t>
            </a:r>
            <a:r>
              <a:rPr lang="en-US" altLang="en-US" dirty="0"/>
              <a:t>) </a:t>
            </a:r>
            <a:endParaRPr lang="en-US" altLang="en-US" i="1" dirty="0">
              <a:solidFill>
                <a:srgbClr val="336600"/>
              </a:solidFill>
            </a:endParaRPr>
          </a:p>
          <a:p>
            <a:pPr lvl="1">
              <a:lnSpc>
                <a:spcPct val="110000"/>
              </a:lnSpc>
            </a:pPr>
            <a:r>
              <a:rPr lang="en-US" altLang="en-US" sz="2400" dirty="0"/>
              <a:t>Software that organizes data for fast &amp; easy access</a:t>
            </a:r>
          </a:p>
          <a:p>
            <a:pPr lvl="1">
              <a:lnSpc>
                <a:spcPct val="110000"/>
              </a:lnSpc>
            </a:pPr>
            <a:r>
              <a:rPr lang="en-US" altLang="en-US" sz="2400" dirty="0"/>
              <a:t>Desktop DBMS: Microsoft Access, LibreOffice Base</a:t>
            </a:r>
          </a:p>
          <a:p>
            <a:pPr lvl="1">
              <a:lnSpc>
                <a:spcPct val="110000"/>
              </a:lnSpc>
            </a:pPr>
            <a:r>
              <a:rPr lang="en-US" altLang="en-US" sz="2400" dirty="0"/>
              <a:t>Enterprise DBMS: Oracle, Microsoft SQL Server, SAP</a:t>
            </a:r>
          </a:p>
          <a:p>
            <a:pPr lvl="1">
              <a:lnSpc>
                <a:spcPct val="110000"/>
              </a:lnSpc>
            </a:pPr>
            <a:r>
              <a:rPr lang="en-US" altLang="en-US" sz="2400" dirty="0" err="1"/>
              <a:t>OpenSource</a:t>
            </a:r>
            <a:r>
              <a:rPr lang="en-US" altLang="en-US" sz="2400" dirty="0"/>
              <a:t> </a:t>
            </a:r>
            <a:r>
              <a:rPr lang="en-US" altLang="en-US" sz="2400" dirty="0" err="1"/>
              <a:t>WebServer</a:t>
            </a:r>
            <a:r>
              <a:rPr lang="en-US" altLang="en-US" sz="2400" dirty="0"/>
              <a:t> DBMS: MySQL, PostgreSQL</a:t>
            </a:r>
          </a:p>
          <a:p>
            <a:pPr>
              <a:lnSpc>
                <a:spcPct val="110000"/>
              </a:lnSpc>
            </a:pPr>
            <a:r>
              <a:rPr lang="en-US" altLang="en-US" sz="2800" dirty="0"/>
              <a:t>Phone books, file cabinets, and rolodex card files are non-computer versions of a database</a:t>
            </a:r>
          </a:p>
        </p:txBody>
      </p:sp>
      <p:sp>
        <p:nvSpPr>
          <p:cNvPr id="2" name="Footer Placeholder 1"/>
          <p:cNvSpPr>
            <a:spLocks noGrp="1"/>
          </p:cNvSpPr>
          <p:nvPr>
            <p:ph type="ftr" sz="quarter" idx="10"/>
          </p:nvPr>
        </p:nvSpPr>
        <p:spPr/>
        <p:txBody>
          <a:bodyPr/>
          <a:lstStyle/>
          <a:p>
            <a:r>
              <a:rPr lang="en-US" altLang="en-US"/>
              <a:t>Copyright © 2018  R.M. Laurie</a:t>
            </a:r>
          </a:p>
        </p:txBody>
      </p:sp>
    </p:spTree>
    <p:extLst>
      <p:ext uri="{BB962C8B-B14F-4D97-AF65-F5344CB8AC3E}">
        <p14:creationId xmlns:p14="http://schemas.microsoft.com/office/powerpoint/2010/main" val="106699359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3"/>
          <p:cNvSpPr>
            <a:spLocks noGrp="1"/>
          </p:cNvSpPr>
          <p:nvPr>
            <p:ph type="ftr" sz="quarter" idx="10"/>
          </p:nvPr>
        </p:nvSpPr>
        <p:spPr>
          <a:noFill/>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1000"/>
              <a:t>Copyright © 2018  R.M. Laurie</a:t>
            </a:r>
          </a:p>
        </p:txBody>
      </p:sp>
      <p:sp>
        <p:nvSpPr>
          <p:cNvPr id="5123" name="Slide Number Placeholder 4"/>
          <p:cNvSpPr>
            <a:spLocks noGrp="1"/>
          </p:cNvSpPr>
          <p:nvPr>
            <p:ph type="sldNum" sz="quarter" idx="11"/>
          </p:nvPr>
        </p:nvSpPr>
        <p:spPr>
          <a:noFill/>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0EEAA191-AAB3-4516-AB35-BB677A18CC9A}" type="slidenum">
              <a:rPr lang="en-US" altLang="en-US" sz="1000"/>
              <a:pPr/>
              <a:t>4</a:t>
            </a:fld>
            <a:endParaRPr lang="en-US" altLang="en-US" sz="1000"/>
          </a:p>
        </p:txBody>
      </p:sp>
      <p:sp>
        <p:nvSpPr>
          <p:cNvPr id="5124" name="Rectangle 2"/>
          <p:cNvSpPr>
            <a:spLocks noGrp="1" noChangeArrowheads="1"/>
          </p:cNvSpPr>
          <p:nvPr>
            <p:ph type="title"/>
          </p:nvPr>
        </p:nvSpPr>
        <p:spPr>
          <a:xfrm>
            <a:off x="685800" y="304800"/>
            <a:ext cx="7772400" cy="685800"/>
          </a:xfrm>
        </p:spPr>
        <p:txBody>
          <a:bodyPr/>
          <a:lstStyle/>
          <a:p>
            <a:r>
              <a:rPr lang="en-US" altLang="en-US"/>
              <a:t>Database Provides Information</a:t>
            </a:r>
          </a:p>
        </p:txBody>
      </p:sp>
      <p:sp>
        <p:nvSpPr>
          <p:cNvPr id="5125" name="Rectangle 3"/>
          <p:cNvSpPr>
            <a:spLocks noGrp="1" noChangeArrowheads="1"/>
          </p:cNvSpPr>
          <p:nvPr>
            <p:ph type="body" idx="1"/>
          </p:nvPr>
        </p:nvSpPr>
        <p:spPr>
          <a:xfrm>
            <a:off x="304800" y="1295400"/>
            <a:ext cx="8458200" cy="5330825"/>
          </a:xfrm>
        </p:spPr>
        <p:txBody>
          <a:bodyPr/>
          <a:lstStyle/>
          <a:p>
            <a:pPr>
              <a:lnSpc>
                <a:spcPct val="90000"/>
              </a:lnSpc>
            </a:pPr>
            <a:r>
              <a:rPr lang="en-US" altLang="en-US" sz="2800" dirty="0"/>
              <a:t>Information created from data</a:t>
            </a:r>
          </a:p>
          <a:p>
            <a:pPr lvl="1">
              <a:lnSpc>
                <a:spcPct val="90000"/>
              </a:lnSpc>
            </a:pPr>
            <a:r>
              <a:rPr lang="en-US" altLang="en-US" sz="2400" dirty="0"/>
              <a:t>Timely relevant information key to decision making</a:t>
            </a:r>
          </a:p>
          <a:p>
            <a:pPr lvl="1">
              <a:lnSpc>
                <a:spcPct val="90000"/>
              </a:lnSpc>
            </a:pPr>
            <a:r>
              <a:rPr lang="en-US" altLang="en-US" sz="2400" dirty="0"/>
              <a:t>Good decision making key to organization survival</a:t>
            </a:r>
          </a:p>
          <a:p>
            <a:pPr>
              <a:lnSpc>
                <a:spcPct val="90000"/>
              </a:lnSpc>
            </a:pPr>
            <a:r>
              <a:rPr lang="en-US" altLang="en-US" sz="2800" dirty="0"/>
              <a:t>Database Management System (DBMS)</a:t>
            </a:r>
          </a:p>
          <a:p>
            <a:pPr lvl="1">
              <a:lnSpc>
                <a:spcPct val="90000"/>
              </a:lnSpc>
            </a:pPr>
            <a:r>
              <a:rPr lang="en-US" altLang="en-US" sz="2400" dirty="0"/>
              <a:t>Manages database structure -- </a:t>
            </a:r>
            <a:r>
              <a:rPr lang="en-US" altLang="en-US" sz="2000" dirty="0"/>
              <a:t>tables and relationships</a:t>
            </a:r>
          </a:p>
          <a:p>
            <a:pPr lvl="1">
              <a:lnSpc>
                <a:spcPct val="90000"/>
              </a:lnSpc>
            </a:pPr>
            <a:r>
              <a:rPr lang="en-US" altLang="en-US" sz="2400" dirty="0"/>
              <a:t>Controls access to data – Security</a:t>
            </a:r>
          </a:p>
          <a:p>
            <a:pPr lvl="1">
              <a:lnSpc>
                <a:spcPct val="90000"/>
              </a:lnSpc>
            </a:pPr>
            <a:r>
              <a:rPr lang="en-US" altLang="en-US" sz="2400" dirty="0"/>
              <a:t>Contains query language – SQL</a:t>
            </a:r>
          </a:p>
          <a:p>
            <a:pPr lvl="1">
              <a:lnSpc>
                <a:spcPct val="90000"/>
              </a:lnSpc>
            </a:pPr>
            <a:r>
              <a:rPr lang="en-US" altLang="en-US" dirty="0"/>
              <a:t>All data in Database should be related</a:t>
            </a:r>
            <a:endParaRPr lang="en-US" altLang="en-US" sz="2400" dirty="0"/>
          </a:p>
          <a:p>
            <a:pPr>
              <a:lnSpc>
                <a:spcPct val="90000"/>
              </a:lnSpc>
            </a:pPr>
            <a:r>
              <a:rPr lang="en-US" altLang="en-US" sz="2800" dirty="0"/>
              <a:t>Relational DBMS advantages </a:t>
            </a:r>
          </a:p>
          <a:p>
            <a:pPr lvl="1">
              <a:lnSpc>
                <a:spcPct val="90000"/>
              </a:lnSpc>
            </a:pPr>
            <a:r>
              <a:rPr lang="en-US" altLang="en-US" sz="2400" dirty="0"/>
              <a:t>Integrated data (All items accessible)</a:t>
            </a:r>
          </a:p>
          <a:p>
            <a:pPr lvl="1">
              <a:lnSpc>
                <a:spcPct val="90000"/>
              </a:lnSpc>
            </a:pPr>
            <a:r>
              <a:rPr lang="en-US" altLang="en-US" sz="2400" dirty="0"/>
              <a:t>Integrity (Accurate, up to date, no duplication)</a:t>
            </a:r>
          </a:p>
          <a:p>
            <a:pPr lvl="1">
              <a:lnSpc>
                <a:spcPct val="90000"/>
              </a:lnSpc>
            </a:pPr>
            <a:r>
              <a:rPr lang="en-US" altLang="en-US" sz="2400" dirty="0"/>
              <a:t>Security Level Access </a:t>
            </a:r>
          </a:p>
          <a:p>
            <a:pPr lvl="1">
              <a:lnSpc>
                <a:spcPct val="90000"/>
              </a:lnSpc>
            </a:pPr>
            <a:r>
              <a:rPr lang="en-US" altLang="en-US" sz="2400" dirty="0"/>
              <a:t>Easy Data Archive</a:t>
            </a:r>
          </a:p>
        </p:txBody>
      </p:sp>
    </p:spTree>
    <p:extLst>
      <p:ext uri="{BB962C8B-B14F-4D97-AF65-F5344CB8AC3E}">
        <p14:creationId xmlns:p14="http://schemas.microsoft.com/office/powerpoint/2010/main" val="165706744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6" name="Rectangle 20"/>
          <p:cNvSpPr>
            <a:spLocks noGrp="1" noChangeArrowheads="1"/>
          </p:cNvSpPr>
          <p:nvPr>
            <p:ph type="title"/>
          </p:nvPr>
        </p:nvSpPr>
        <p:spPr>
          <a:noFill/>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outerShdw>
                </a:effectLst>
              </a14:hiddenEffects>
            </a:ext>
          </a:extLst>
        </p:spPr>
        <p:txBody>
          <a:bodyPr lIns="91440" tIns="45720" rIns="91440" bIns="45720" anchor="ctr"/>
          <a:lstStyle/>
          <a:p>
            <a:r>
              <a:rPr lang="en-US" altLang="en-US"/>
              <a:t>A  Database  Table</a:t>
            </a:r>
          </a:p>
        </p:txBody>
      </p:sp>
      <p:sp>
        <p:nvSpPr>
          <p:cNvPr id="2" name="Content Placeholder 1"/>
          <p:cNvSpPr>
            <a:spLocks noGrp="1"/>
          </p:cNvSpPr>
          <p:nvPr>
            <p:ph idx="1"/>
          </p:nvPr>
        </p:nvSpPr>
        <p:spPr>
          <a:xfrm>
            <a:off x="2726782" y="1156063"/>
            <a:ext cx="5986144" cy="1589088"/>
          </a:xfrm>
        </p:spPr>
        <p:txBody>
          <a:bodyPr/>
          <a:lstStyle/>
          <a:p>
            <a:r>
              <a:rPr lang="en-US" dirty="0"/>
              <a:t>All data is organized into tables </a:t>
            </a:r>
          </a:p>
          <a:p>
            <a:pPr lvl="1"/>
            <a:r>
              <a:rPr lang="en-US" dirty="0"/>
              <a:t>Columns are the fields </a:t>
            </a:r>
          </a:p>
          <a:p>
            <a:pPr lvl="1"/>
            <a:r>
              <a:rPr lang="en-US" dirty="0"/>
              <a:t>Rows are the records</a:t>
            </a:r>
          </a:p>
          <a:p>
            <a:endParaRPr lang="en-US" dirty="0"/>
          </a:p>
        </p:txBody>
      </p:sp>
      <p:sp>
        <p:nvSpPr>
          <p:cNvPr id="6146" name="Footer Placeholder 4"/>
          <p:cNvSpPr>
            <a:spLocks noGrp="1"/>
          </p:cNvSpPr>
          <p:nvPr>
            <p:ph type="ftr" sz="quarter" idx="10"/>
          </p:nvPr>
        </p:nvSpPr>
        <p:spPr>
          <a:noFill/>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1000"/>
              <a:t>Copyright © 2018  R.M. Laurie</a:t>
            </a:r>
          </a:p>
        </p:txBody>
      </p:sp>
      <p:sp>
        <p:nvSpPr>
          <p:cNvPr id="6147" name="Slide Number Placeholder 5"/>
          <p:cNvSpPr>
            <a:spLocks noGrp="1"/>
          </p:cNvSpPr>
          <p:nvPr>
            <p:ph type="sldNum" sz="quarter" idx="11"/>
          </p:nvPr>
        </p:nvSpPr>
        <p:spPr>
          <a:noFill/>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BCCFCE94-9877-43C8-9C9B-8D688A0FF27B}" type="slidenum">
              <a:rPr lang="en-US" altLang="en-US" sz="1000"/>
              <a:pPr/>
              <a:t>5</a:t>
            </a:fld>
            <a:endParaRPr lang="en-US" altLang="en-US" sz="1000"/>
          </a:p>
        </p:txBody>
      </p:sp>
      <p:pic>
        <p:nvPicPr>
          <p:cNvPr id="6148" name="Picture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4038" y="3221038"/>
            <a:ext cx="7115175" cy="2773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49"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6150"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6151" name="Rectangle 4"/>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6152" name="Rectangle 5"/>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6153" name="Rectangle 7"/>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6154" name="Rectangle 8"/>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6155" name="Rectangle 9"/>
          <p:cNvSpPr>
            <a:spLocks noChangeArrowheads="1"/>
          </p:cNvSpPr>
          <p:nvPr/>
        </p:nvSpPr>
        <p:spPr bwMode="auto">
          <a:xfrm>
            <a:off x="147638" y="3738563"/>
            <a:ext cx="12319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b="1">
                <a:solidFill>
                  <a:srgbClr val="009900"/>
                </a:solidFill>
              </a:rPr>
              <a:t>Record</a:t>
            </a:r>
          </a:p>
        </p:txBody>
      </p:sp>
      <p:sp>
        <p:nvSpPr>
          <p:cNvPr id="6156" name="Rectangle 10"/>
          <p:cNvSpPr>
            <a:spLocks noChangeArrowheads="1"/>
          </p:cNvSpPr>
          <p:nvPr/>
        </p:nvSpPr>
        <p:spPr bwMode="auto">
          <a:xfrm>
            <a:off x="2517775" y="2547938"/>
            <a:ext cx="890588"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b="1">
                <a:solidFill>
                  <a:srgbClr val="009900"/>
                </a:solidFill>
              </a:rPr>
              <a:t>Field</a:t>
            </a:r>
          </a:p>
        </p:txBody>
      </p:sp>
      <p:sp>
        <p:nvSpPr>
          <p:cNvPr id="6157" name="Rectangle 11"/>
          <p:cNvSpPr>
            <a:spLocks noChangeArrowheads="1"/>
          </p:cNvSpPr>
          <p:nvPr/>
        </p:nvSpPr>
        <p:spPr bwMode="auto">
          <a:xfrm>
            <a:off x="612775" y="2395538"/>
            <a:ext cx="976313"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b="1">
                <a:solidFill>
                  <a:srgbClr val="009900"/>
                </a:solidFill>
              </a:rPr>
              <a:t>Table</a:t>
            </a:r>
          </a:p>
        </p:txBody>
      </p:sp>
      <p:sp>
        <p:nvSpPr>
          <p:cNvPr id="6158" name="Line 12"/>
          <p:cNvSpPr>
            <a:spLocks noChangeShapeType="1"/>
          </p:cNvSpPr>
          <p:nvPr/>
        </p:nvSpPr>
        <p:spPr bwMode="auto">
          <a:xfrm>
            <a:off x="1508125" y="2833688"/>
            <a:ext cx="350838" cy="427037"/>
          </a:xfrm>
          <a:prstGeom prst="line">
            <a:avLst/>
          </a:prstGeom>
          <a:noFill/>
          <a:ln w="508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9" name="Rectangle 13"/>
          <p:cNvSpPr>
            <a:spLocks noChangeArrowheads="1"/>
          </p:cNvSpPr>
          <p:nvPr/>
        </p:nvSpPr>
        <p:spPr bwMode="auto">
          <a:xfrm>
            <a:off x="4572000" y="6403975"/>
            <a:ext cx="172402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b="1">
                <a:solidFill>
                  <a:srgbClr val="009900"/>
                </a:solidFill>
              </a:rPr>
              <a:t>Data Items</a:t>
            </a:r>
          </a:p>
        </p:txBody>
      </p:sp>
      <p:sp>
        <p:nvSpPr>
          <p:cNvPr id="6160" name="Line 14"/>
          <p:cNvSpPr>
            <a:spLocks noChangeShapeType="1"/>
          </p:cNvSpPr>
          <p:nvPr/>
        </p:nvSpPr>
        <p:spPr bwMode="auto">
          <a:xfrm flipH="1" flipV="1">
            <a:off x="3514725" y="4037013"/>
            <a:ext cx="1873250" cy="2497137"/>
          </a:xfrm>
          <a:prstGeom prst="line">
            <a:avLst/>
          </a:prstGeom>
          <a:noFill/>
          <a:ln w="508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61" name="Line 15"/>
          <p:cNvSpPr>
            <a:spLocks noChangeShapeType="1"/>
          </p:cNvSpPr>
          <p:nvPr/>
        </p:nvSpPr>
        <p:spPr bwMode="auto">
          <a:xfrm flipH="1" flipV="1">
            <a:off x="4697413" y="4024313"/>
            <a:ext cx="690562" cy="2433637"/>
          </a:xfrm>
          <a:prstGeom prst="line">
            <a:avLst/>
          </a:prstGeom>
          <a:noFill/>
          <a:ln w="508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62" name="Line 16"/>
          <p:cNvSpPr>
            <a:spLocks noChangeShapeType="1"/>
          </p:cNvSpPr>
          <p:nvPr/>
        </p:nvSpPr>
        <p:spPr bwMode="auto">
          <a:xfrm flipV="1">
            <a:off x="5392738" y="4044950"/>
            <a:ext cx="312737" cy="2498725"/>
          </a:xfrm>
          <a:prstGeom prst="line">
            <a:avLst/>
          </a:prstGeom>
          <a:noFill/>
          <a:ln w="508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63" name="Line 17"/>
          <p:cNvSpPr>
            <a:spLocks noChangeShapeType="1"/>
          </p:cNvSpPr>
          <p:nvPr/>
        </p:nvSpPr>
        <p:spPr bwMode="auto">
          <a:xfrm flipV="1">
            <a:off x="1423988" y="3949700"/>
            <a:ext cx="349250" cy="11113"/>
          </a:xfrm>
          <a:prstGeom prst="line">
            <a:avLst/>
          </a:prstGeom>
          <a:noFill/>
          <a:ln w="508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64" name="Line 18"/>
          <p:cNvSpPr>
            <a:spLocks noChangeShapeType="1"/>
          </p:cNvSpPr>
          <p:nvPr/>
        </p:nvSpPr>
        <p:spPr bwMode="auto">
          <a:xfrm>
            <a:off x="2900363" y="2986088"/>
            <a:ext cx="9525" cy="550862"/>
          </a:xfrm>
          <a:prstGeom prst="line">
            <a:avLst/>
          </a:prstGeom>
          <a:noFill/>
          <a:ln w="508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63098548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6E79E1EE-0E0B-AE4C-AED5-4551891EBE4A}" type="slidenum">
              <a:rPr lang="en-US" altLang="en-US"/>
              <a:pPr/>
              <a:t>6</a:t>
            </a:fld>
            <a:endParaRPr lang="en-US" altLang="en-US"/>
          </a:p>
        </p:txBody>
      </p:sp>
      <p:sp>
        <p:nvSpPr>
          <p:cNvPr id="1254402" name="Rectangle 2"/>
          <p:cNvSpPr>
            <a:spLocks noGrp="1" noChangeArrowheads="1"/>
          </p:cNvSpPr>
          <p:nvPr>
            <p:ph type="title"/>
          </p:nvPr>
        </p:nvSpPr>
        <p:spPr/>
        <p:txBody>
          <a:bodyPr/>
          <a:lstStyle/>
          <a:p>
            <a:r>
              <a:rPr lang="en-US" altLang="en-US" dirty="0"/>
              <a:t>Relational DB Model Terminology</a:t>
            </a:r>
          </a:p>
        </p:txBody>
      </p:sp>
      <p:sp>
        <p:nvSpPr>
          <p:cNvPr id="1254403" name="Rectangle 3"/>
          <p:cNvSpPr>
            <a:spLocks noGrp="1" noChangeArrowheads="1"/>
          </p:cNvSpPr>
          <p:nvPr>
            <p:ph type="body" idx="1"/>
          </p:nvPr>
        </p:nvSpPr>
        <p:spPr/>
        <p:txBody>
          <a:bodyPr/>
          <a:lstStyle/>
          <a:p>
            <a:r>
              <a:rPr lang="en-US" altLang="en-US" sz="2800" i="1" dirty="0">
                <a:solidFill>
                  <a:srgbClr val="009900"/>
                </a:solidFill>
              </a:rPr>
              <a:t>Data Value </a:t>
            </a:r>
            <a:r>
              <a:rPr lang="en-US" altLang="en-US" dirty="0"/>
              <a:t>or </a:t>
            </a:r>
            <a:r>
              <a:rPr lang="en-US" altLang="en-US" i="1" dirty="0">
                <a:solidFill>
                  <a:schemeClr val="accent2">
                    <a:lumMod val="75000"/>
                  </a:schemeClr>
                </a:solidFill>
              </a:rPr>
              <a:t>Data Items</a:t>
            </a:r>
            <a:endParaRPr lang="en-US" altLang="en-US" sz="2800" i="1" u="sng" dirty="0">
              <a:solidFill>
                <a:srgbClr val="009900"/>
              </a:solidFill>
            </a:endParaRPr>
          </a:p>
          <a:p>
            <a:pPr lvl="1"/>
            <a:r>
              <a:rPr lang="en-US" altLang="en-US" sz="2400" dirty="0"/>
              <a:t>Contents of a field contained in a record</a:t>
            </a:r>
          </a:p>
          <a:p>
            <a:pPr lvl="1"/>
            <a:r>
              <a:rPr lang="en-US" altLang="en-US" sz="2400" dirty="0"/>
              <a:t>“Raw Facts” that can be recognized</a:t>
            </a:r>
          </a:p>
          <a:p>
            <a:r>
              <a:rPr lang="en-US" altLang="en-US" sz="2800" i="1" dirty="0">
                <a:solidFill>
                  <a:srgbClr val="009900"/>
                </a:solidFill>
              </a:rPr>
              <a:t>Field</a:t>
            </a:r>
            <a:r>
              <a:rPr lang="en-US" altLang="en-US" sz="2800" i="1" dirty="0"/>
              <a:t> </a:t>
            </a:r>
            <a:r>
              <a:rPr lang="en-US" altLang="en-US" sz="2800" dirty="0"/>
              <a:t>or </a:t>
            </a:r>
            <a:r>
              <a:rPr lang="en-US" altLang="en-US" sz="2800" i="1" dirty="0">
                <a:solidFill>
                  <a:schemeClr val="accent2">
                    <a:lumMod val="75000"/>
                  </a:schemeClr>
                </a:solidFill>
              </a:rPr>
              <a:t>Attribute</a:t>
            </a:r>
            <a:r>
              <a:rPr lang="en-US" altLang="en-US" sz="2800" dirty="0"/>
              <a:t> </a:t>
            </a:r>
            <a:r>
              <a:rPr lang="en-US" altLang="en-US" dirty="0"/>
              <a:t>or </a:t>
            </a:r>
            <a:r>
              <a:rPr lang="en-US" altLang="en-US" i="1" dirty="0">
                <a:solidFill>
                  <a:schemeClr val="accent2">
                    <a:lumMod val="75000"/>
                  </a:schemeClr>
                </a:solidFill>
              </a:rPr>
              <a:t>Property </a:t>
            </a:r>
            <a:r>
              <a:rPr lang="en-US" altLang="en-US" sz="2800" dirty="0"/>
              <a:t>(Table Column)</a:t>
            </a:r>
          </a:p>
          <a:p>
            <a:pPr lvl="1"/>
            <a:r>
              <a:rPr lang="en-US" altLang="en-US" sz="2400" dirty="0"/>
              <a:t>Group of characters representing something with same data format</a:t>
            </a:r>
          </a:p>
          <a:p>
            <a:r>
              <a:rPr lang="en-US" altLang="en-US" sz="2800" i="1" dirty="0">
                <a:solidFill>
                  <a:srgbClr val="009900"/>
                </a:solidFill>
              </a:rPr>
              <a:t>Record</a:t>
            </a:r>
            <a:r>
              <a:rPr lang="en-US" altLang="en-US" sz="2800" dirty="0"/>
              <a:t> or </a:t>
            </a:r>
            <a:r>
              <a:rPr lang="en-US" altLang="en-US" sz="2800" i="1" dirty="0">
                <a:solidFill>
                  <a:schemeClr val="accent2">
                    <a:lumMod val="75000"/>
                  </a:schemeClr>
                </a:solidFill>
              </a:rPr>
              <a:t>Tuple</a:t>
            </a:r>
            <a:r>
              <a:rPr lang="en-US" altLang="en-US" sz="2800" dirty="0"/>
              <a:t> (Table Row)</a:t>
            </a:r>
          </a:p>
          <a:p>
            <a:pPr lvl="1"/>
            <a:r>
              <a:rPr lang="en-US" altLang="en-US" sz="2400" dirty="0"/>
              <a:t>Collection of related fields</a:t>
            </a:r>
          </a:p>
          <a:p>
            <a:r>
              <a:rPr lang="en-US" altLang="en-US" sz="2800" i="1" dirty="0">
                <a:solidFill>
                  <a:srgbClr val="009900"/>
                </a:solidFill>
              </a:rPr>
              <a:t>Table</a:t>
            </a:r>
            <a:r>
              <a:rPr lang="en-US" altLang="en-US" sz="2800" dirty="0"/>
              <a:t> or </a:t>
            </a:r>
            <a:r>
              <a:rPr lang="en-US" altLang="en-US" sz="2800" i="1" dirty="0">
                <a:solidFill>
                  <a:schemeClr val="accent2">
                    <a:lumMod val="75000"/>
                  </a:schemeClr>
                </a:solidFill>
              </a:rPr>
              <a:t>Entity</a:t>
            </a:r>
            <a:endParaRPr lang="en-US" altLang="en-US" sz="2800" dirty="0"/>
          </a:p>
          <a:p>
            <a:pPr lvl="1"/>
            <a:r>
              <a:rPr lang="en-US" altLang="en-US" sz="2400" dirty="0"/>
              <a:t>Collection of related records and fields</a:t>
            </a:r>
          </a:p>
          <a:p>
            <a:pPr lvl="1"/>
            <a:r>
              <a:rPr lang="en-US" altLang="en-US" sz="2400" dirty="0"/>
              <a:t>Ordering of Columns and Rows is immaterial</a:t>
            </a:r>
          </a:p>
        </p:txBody>
      </p:sp>
      <p:sp>
        <p:nvSpPr>
          <p:cNvPr id="2" name="Footer Placeholder 1"/>
          <p:cNvSpPr>
            <a:spLocks noGrp="1"/>
          </p:cNvSpPr>
          <p:nvPr>
            <p:ph type="ftr" sz="quarter" idx="10"/>
          </p:nvPr>
        </p:nvSpPr>
        <p:spPr/>
        <p:txBody>
          <a:bodyPr/>
          <a:lstStyle/>
          <a:p>
            <a:r>
              <a:rPr lang="en-US" altLang="en-US"/>
              <a:t>Copyright © 2018  R.M. Laurie</a:t>
            </a:r>
          </a:p>
        </p:txBody>
      </p:sp>
    </p:spTree>
    <p:extLst>
      <p:ext uri="{BB962C8B-B14F-4D97-AF65-F5344CB8AC3E}">
        <p14:creationId xmlns:p14="http://schemas.microsoft.com/office/powerpoint/2010/main" val="174710676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4"/>
          <p:cNvSpPr>
            <a:spLocks noGrp="1"/>
          </p:cNvSpPr>
          <p:nvPr>
            <p:ph type="sldNum" sz="quarter" idx="11"/>
          </p:nvPr>
        </p:nvSpPr>
        <p:spPr/>
        <p:txBody>
          <a:bodyPr/>
          <a:lstStyle/>
          <a:p>
            <a:fld id="{D16B9EE9-0C34-C548-9137-ADE68F8F5048}" type="slidenum">
              <a:rPr lang="en-US" altLang="en-US"/>
              <a:pPr/>
              <a:t>7</a:t>
            </a:fld>
            <a:endParaRPr lang="en-US" altLang="en-US"/>
          </a:p>
        </p:txBody>
      </p:sp>
      <p:sp>
        <p:nvSpPr>
          <p:cNvPr id="1255426" name="Rectangle 2"/>
          <p:cNvSpPr>
            <a:spLocks noGrp="1" noChangeArrowheads="1"/>
          </p:cNvSpPr>
          <p:nvPr>
            <p:ph type="title"/>
          </p:nvPr>
        </p:nvSpPr>
        <p:spPr>
          <a:xfrm>
            <a:off x="533400" y="198438"/>
            <a:ext cx="7793038" cy="692150"/>
          </a:xfrm>
        </p:spPr>
        <p:txBody>
          <a:bodyPr/>
          <a:lstStyle/>
          <a:p>
            <a:r>
              <a:rPr lang="en-US" altLang="en-US" sz="3600"/>
              <a:t>Field Name and Data Type</a:t>
            </a:r>
          </a:p>
        </p:txBody>
      </p:sp>
      <p:sp>
        <p:nvSpPr>
          <p:cNvPr id="1255427" name="Rectangle 3"/>
          <p:cNvSpPr>
            <a:spLocks noGrp="1" noChangeArrowheads="1"/>
          </p:cNvSpPr>
          <p:nvPr>
            <p:ph type="body" idx="1"/>
          </p:nvPr>
        </p:nvSpPr>
        <p:spPr>
          <a:xfrm>
            <a:off x="152400" y="1202192"/>
            <a:ext cx="8763000" cy="5499054"/>
          </a:xfrm>
        </p:spPr>
        <p:txBody>
          <a:bodyPr/>
          <a:lstStyle/>
          <a:p>
            <a:r>
              <a:rPr lang="en-US" altLang="en-US" sz="2800" dirty="0"/>
              <a:t>Each Field must have a unique name in a table</a:t>
            </a:r>
            <a:br>
              <a:rPr lang="en-US" altLang="en-US" sz="2800" dirty="0"/>
            </a:br>
            <a:r>
              <a:rPr lang="en-US" altLang="en-US" dirty="0">
                <a:solidFill>
                  <a:srgbClr val="009900"/>
                </a:solidFill>
                <a:effectLst>
                  <a:outerShdw blurRad="38100" dist="38100" dir="2700000" algn="tl">
                    <a:srgbClr val="C0C0C0"/>
                  </a:outerShdw>
                </a:effectLst>
                <a:latin typeface="Bookman Old Style" charset="0"/>
              </a:rPr>
              <a:t> </a:t>
            </a:r>
            <a:r>
              <a:rPr lang="en-US" altLang="en-US" dirty="0" err="1">
                <a:solidFill>
                  <a:srgbClr val="009900"/>
                </a:solidFill>
                <a:effectLst>
                  <a:outerShdw blurRad="38100" dist="38100" dir="2700000" algn="tl">
                    <a:srgbClr val="C0C0C0"/>
                  </a:outerShdw>
                </a:effectLst>
                <a:latin typeface="Bookman Old Style" charset="0"/>
              </a:rPr>
              <a:t>CustID</a:t>
            </a:r>
            <a:r>
              <a:rPr lang="en-US" altLang="en-US" dirty="0">
                <a:solidFill>
                  <a:srgbClr val="009900"/>
                </a:solidFill>
                <a:effectLst>
                  <a:outerShdw blurRad="38100" dist="38100" dir="2700000" algn="tl">
                    <a:srgbClr val="C0C0C0"/>
                  </a:outerShdw>
                </a:effectLst>
                <a:latin typeface="Bookman Old Style" charset="0"/>
              </a:rPr>
              <a:t>   </a:t>
            </a:r>
            <a:r>
              <a:rPr lang="en-US" altLang="en-US" dirty="0" err="1">
                <a:solidFill>
                  <a:srgbClr val="009900"/>
                </a:solidFill>
                <a:effectLst>
                  <a:outerShdw blurRad="38100" dist="38100" dir="2700000" algn="tl">
                    <a:srgbClr val="C0C0C0"/>
                  </a:outerShdw>
                </a:effectLst>
                <a:latin typeface="Bookman Old Style" charset="0"/>
              </a:rPr>
              <a:t>LastName</a:t>
            </a:r>
            <a:r>
              <a:rPr lang="en-US" altLang="en-US" dirty="0">
                <a:solidFill>
                  <a:srgbClr val="009900"/>
                </a:solidFill>
                <a:effectLst>
                  <a:outerShdw blurRad="38100" dist="38100" dir="2700000" algn="tl">
                    <a:srgbClr val="C0C0C0"/>
                  </a:outerShdw>
                </a:effectLst>
                <a:latin typeface="Bookman Old Style" charset="0"/>
              </a:rPr>
              <a:t>   </a:t>
            </a:r>
            <a:r>
              <a:rPr lang="en-US" altLang="en-US" sz="2800" dirty="0" err="1">
                <a:solidFill>
                  <a:srgbClr val="009900"/>
                </a:solidFill>
                <a:effectLst>
                  <a:outerShdw blurRad="38100" dist="38100" dir="2700000" algn="tl">
                    <a:srgbClr val="C0C0C0"/>
                  </a:outerShdw>
                </a:effectLst>
                <a:latin typeface="Bookman Old Style" charset="0"/>
              </a:rPr>
              <a:t>FirstName</a:t>
            </a:r>
            <a:r>
              <a:rPr lang="en-US" altLang="en-US" sz="2800" dirty="0">
                <a:solidFill>
                  <a:srgbClr val="009900"/>
                </a:solidFill>
                <a:effectLst>
                  <a:outerShdw blurRad="38100" dist="38100" dir="2700000" algn="tl">
                    <a:srgbClr val="C0C0C0"/>
                  </a:outerShdw>
                </a:effectLst>
                <a:latin typeface="Bookman Old Style" charset="0"/>
              </a:rPr>
              <a:t>   Address</a:t>
            </a:r>
          </a:p>
          <a:p>
            <a:r>
              <a:rPr lang="en-US" altLang="en-US" sz="2800" dirty="0"/>
              <a:t>Fields may contain one of several data types:</a:t>
            </a:r>
          </a:p>
          <a:p>
            <a:pPr lvl="1"/>
            <a:r>
              <a:rPr lang="en-US" altLang="en-US" sz="2400" dirty="0">
                <a:solidFill>
                  <a:srgbClr val="000099"/>
                </a:solidFill>
              </a:rPr>
              <a:t>Character </a:t>
            </a:r>
            <a:r>
              <a:rPr lang="en-US" altLang="en-US" sz="2400" dirty="0"/>
              <a:t>= descriptive data (text). </a:t>
            </a:r>
          </a:p>
          <a:p>
            <a:pPr lvl="1"/>
            <a:r>
              <a:rPr lang="en-US" altLang="en-US" sz="2400" dirty="0">
                <a:solidFill>
                  <a:srgbClr val="000099"/>
                </a:solidFill>
              </a:rPr>
              <a:t>Numeric</a:t>
            </a:r>
            <a:r>
              <a:rPr lang="en-US" altLang="en-US" sz="2400" dirty="0"/>
              <a:t> = numbers used for calculation</a:t>
            </a:r>
          </a:p>
          <a:p>
            <a:pPr lvl="1"/>
            <a:r>
              <a:rPr lang="en-US" altLang="en-US" sz="2400" dirty="0">
                <a:solidFill>
                  <a:srgbClr val="000099"/>
                </a:solidFill>
              </a:rPr>
              <a:t>Date</a:t>
            </a:r>
            <a:r>
              <a:rPr lang="en-US" altLang="en-US" sz="2400" dirty="0"/>
              <a:t> = Month Day Year and/or time</a:t>
            </a:r>
          </a:p>
          <a:p>
            <a:pPr lvl="1"/>
            <a:r>
              <a:rPr lang="en-US" altLang="en-US" sz="2400" dirty="0">
                <a:solidFill>
                  <a:srgbClr val="000099"/>
                </a:solidFill>
              </a:rPr>
              <a:t>Logic</a:t>
            </a:r>
            <a:r>
              <a:rPr lang="en-US" altLang="en-US" sz="2400" dirty="0"/>
              <a:t> = T/F, Y/N, Checked/Unchecked</a:t>
            </a:r>
          </a:p>
          <a:p>
            <a:pPr lvl="1"/>
            <a:r>
              <a:rPr lang="en-US" altLang="en-US" dirty="0">
                <a:solidFill>
                  <a:srgbClr val="000099"/>
                </a:solidFill>
              </a:rPr>
              <a:t>Blob</a:t>
            </a:r>
            <a:r>
              <a:rPr lang="en-US" altLang="en-US" dirty="0"/>
              <a:t> = Images, Audio, Video</a:t>
            </a:r>
          </a:p>
          <a:p>
            <a:r>
              <a:rPr lang="en-US" altLang="en-US" sz="2800" dirty="0"/>
              <a:t>Field width </a:t>
            </a:r>
          </a:p>
          <a:p>
            <a:pPr lvl="1"/>
            <a:r>
              <a:rPr lang="en-US" altLang="en-US" sz="2400" dirty="0"/>
              <a:t>maximum number of characters </a:t>
            </a:r>
          </a:p>
          <a:p>
            <a:pPr lvl="1"/>
            <a:r>
              <a:rPr lang="en-US" altLang="en-US" sz="2400" dirty="0"/>
              <a:t>Significant digits contained in the field</a:t>
            </a:r>
          </a:p>
        </p:txBody>
      </p:sp>
      <p:grpSp>
        <p:nvGrpSpPr>
          <p:cNvPr id="1255428" name="Group 4"/>
          <p:cNvGrpSpPr>
            <a:grpSpLocks/>
          </p:cNvGrpSpPr>
          <p:nvPr/>
        </p:nvGrpSpPr>
        <p:grpSpPr bwMode="auto">
          <a:xfrm>
            <a:off x="7040880" y="5159829"/>
            <a:ext cx="1601741" cy="1251855"/>
            <a:chOff x="394" y="1525"/>
            <a:chExt cx="2010" cy="1904"/>
          </a:xfrm>
        </p:grpSpPr>
        <p:sp>
          <p:nvSpPr>
            <p:cNvPr id="1255429" name="Freeform 5"/>
            <p:cNvSpPr>
              <a:spLocks/>
            </p:cNvSpPr>
            <p:nvPr/>
          </p:nvSpPr>
          <p:spPr bwMode="auto">
            <a:xfrm>
              <a:off x="414" y="1551"/>
              <a:ext cx="1961" cy="1878"/>
            </a:xfrm>
            <a:custGeom>
              <a:avLst/>
              <a:gdLst>
                <a:gd name="T0" fmla="*/ 2722 w 3922"/>
                <a:gd name="T1" fmla="*/ 10 h 3756"/>
                <a:gd name="T2" fmla="*/ 445 w 3922"/>
                <a:gd name="T3" fmla="*/ 0 h 3756"/>
                <a:gd name="T4" fmla="*/ 32 w 3922"/>
                <a:gd name="T5" fmla="*/ 139 h 3756"/>
                <a:gd name="T6" fmla="*/ 0 w 3922"/>
                <a:gd name="T7" fmla="*/ 1688 h 3756"/>
                <a:gd name="T8" fmla="*/ 1036 w 3922"/>
                <a:gd name="T9" fmla="*/ 2662 h 3756"/>
                <a:gd name="T10" fmla="*/ 1353 w 3922"/>
                <a:gd name="T11" fmla="*/ 2751 h 3756"/>
                <a:gd name="T12" fmla="*/ 2812 w 3922"/>
                <a:gd name="T13" fmla="*/ 3756 h 3756"/>
                <a:gd name="T14" fmla="*/ 3905 w 3922"/>
                <a:gd name="T15" fmla="*/ 3287 h 3756"/>
                <a:gd name="T16" fmla="*/ 3922 w 3922"/>
                <a:gd name="T17" fmla="*/ 2662 h 3756"/>
                <a:gd name="T18" fmla="*/ 3249 w 3922"/>
                <a:gd name="T19" fmla="*/ 2587 h 3756"/>
                <a:gd name="T20" fmla="*/ 3095 w 3922"/>
                <a:gd name="T21" fmla="*/ 2888 h 3756"/>
                <a:gd name="T22" fmla="*/ 1960 w 3922"/>
                <a:gd name="T23" fmla="*/ 2451 h 3756"/>
                <a:gd name="T24" fmla="*/ 2722 w 3922"/>
                <a:gd name="T25" fmla="*/ 10 h 3756"/>
                <a:gd name="T26" fmla="*/ 2722 w 3922"/>
                <a:gd name="T27" fmla="*/ 10 h 3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22" h="3756">
                  <a:moveTo>
                    <a:pt x="2722" y="10"/>
                  </a:moveTo>
                  <a:lnTo>
                    <a:pt x="445" y="0"/>
                  </a:lnTo>
                  <a:lnTo>
                    <a:pt x="32" y="139"/>
                  </a:lnTo>
                  <a:lnTo>
                    <a:pt x="0" y="1688"/>
                  </a:lnTo>
                  <a:lnTo>
                    <a:pt x="1036" y="2662"/>
                  </a:lnTo>
                  <a:lnTo>
                    <a:pt x="1353" y="2751"/>
                  </a:lnTo>
                  <a:lnTo>
                    <a:pt x="2812" y="3756"/>
                  </a:lnTo>
                  <a:lnTo>
                    <a:pt x="3905" y="3287"/>
                  </a:lnTo>
                  <a:lnTo>
                    <a:pt x="3922" y="2662"/>
                  </a:lnTo>
                  <a:lnTo>
                    <a:pt x="3249" y="2587"/>
                  </a:lnTo>
                  <a:lnTo>
                    <a:pt x="3095" y="2888"/>
                  </a:lnTo>
                  <a:lnTo>
                    <a:pt x="1960" y="2451"/>
                  </a:lnTo>
                  <a:lnTo>
                    <a:pt x="2722" y="10"/>
                  </a:lnTo>
                  <a:lnTo>
                    <a:pt x="2722"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5430" name="Freeform 6"/>
            <p:cNvSpPr>
              <a:spLocks/>
            </p:cNvSpPr>
            <p:nvPr/>
          </p:nvSpPr>
          <p:spPr bwMode="auto">
            <a:xfrm>
              <a:off x="1123" y="2762"/>
              <a:ext cx="830" cy="536"/>
            </a:xfrm>
            <a:custGeom>
              <a:avLst/>
              <a:gdLst>
                <a:gd name="T0" fmla="*/ 0 w 1662"/>
                <a:gd name="T1" fmla="*/ 99 h 1072"/>
                <a:gd name="T2" fmla="*/ 396 w 1662"/>
                <a:gd name="T3" fmla="*/ 0 h 1072"/>
                <a:gd name="T4" fmla="*/ 1662 w 1662"/>
                <a:gd name="T5" fmla="*/ 528 h 1072"/>
                <a:gd name="T6" fmla="*/ 1268 w 1662"/>
                <a:gd name="T7" fmla="*/ 1072 h 1072"/>
                <a:gd name="T8" fmla="*/ 0 w 1662"/>
                <a:gd name="T9" fmla="*/ 99 h 1072"/>
                <a:gd name="T10" fmla="*/ 0 w 1662"/>
                <a:gd name="T11" fmla="*/ 99 h 1072"/>
              </a:gdLst>
              <a:ahLst/>
              <a:cxnLst>
                <a:cxn ang="0">
                  <a:pos x="T0" y="T1"/>
                </a:cxn>
                <a:cxn ang="0">
                  <a:pos x="T2" y="T3"/>
                </a:cxn>
                <a:cxn ang="0">
                  <a:pos x="T4" y="T5"/>
                </a:cxn>
                <a:cxn ang="0">
                  <a:pos x="T6" y="T7"/>
                </a:cxn>
                <a:cxn ang="0">
                  <a:pos x="T8" y="T9"/>
                </a:cxn>
                <a:cxn ang="0">
                  <a:pos x="T10" y="T11"/>
                </a:cxn>
              </a:cxnLst>
              <a:rect l="0" t="0" r="r" b="b"/>
              <a:pathLst>
                <a:path w="1662" h="1072">
                  <a:moveTo>
                    <a:pt x="0" y="99"/>
                  </a:moveTo>
                  <a:lnTo>
                    <a:pt x="396" y="0"/>
                  </a:lnTo>
                  <a:lnTo>
                    <a:pt x="1662" y="528"/>
                  </a:lnTo>
                  <a:lnTo>
                    <a:pt x="1268" y="1072"/>
                  </a:lnTo>
                  <a:lnTo>
                    <a:pt x="0" y="99"/>
                  </a:lnTo>
                  <a:lnTo>
                    <a:pt x="0" y="99"/>
                  </a:lnTo>
                  <a:close/>
                </a:path>
              </a:pathLst>
            </a:custGeom>
            <a:solidFill>
              <a:srgbClr val="FFF5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5431" name="Freeform 7"/>
            <p:cNvSpPr>
              <a:spLocks/>
            </p:cNvSpPr>
            <p:nvPr/>
          </p:nvSpPr>
          <p:spPr bwMode="auto">
            <a:xfrm>
              <a:off x="1082" y="2730"/>
              <a:ext cx="806" cy="263"/>
            </a:xfrm>
            <a:custGeom>
              <a:avLst/>
              <a:gdLst>
                <a:gd name="T0" fmla="*/ 0 w 1613"/>
                <a:gd name="T1" fmla="*/ 181 h 527"/>
                <a:gd name="T2" fmla="*/ 955 w 1613"/>
                <a:gd name="T3" fmla="*/ 510 h 527"/>
                <a:gd name="T4" fmla="*/ 1613 w 1613"/>
                <a:gd name="T5" fmla="*/ 527 h 527"/>
                <a:gd name="T6" fmla="*/ 362 w 1613"/>
                <a:gd name="T7" fmla="*/ 0 h 527"/>
                <a:gd name="T8" fmla="*/ 0 w 1613"/>
                <a:gd name="T9" fmla="*/ 181 h 527"/>
                <a:gd name="T10" fmla="*/ 0 w 1613"/>
                <a:gd name="T11" fmla="*/ 181 h 527"/>
              </a:gdLst>
              <a:ahLst/>
              <a:cxnLst>
                <a:cxn ang="0">
                  <a:pos x="T0" y="T1"/>
                </a:cxn>
                <a:cxn ang="0">
                  <a:pos x="T2" y="T3"/>
                </a:cxn>
                <a:cxn ang="0">
                  <a:pos x="T4" y="T5"/>
                </a:cxn>
                <a:cxn ang="0">
                  <a:pos x="T6" y="T7"/>
                </a:cxn>
                <a:cxn ang="0">
                  <a:pos x="T8" y="T9"/>
                </a:cxn>
                <a:cxn ang="0">
                  <a:pos x="T10" y="T11"/>
                </a:cxn>
              </a:cxnLst>
              <a:rect l="0" t="0" r="r" b="b"/>
              <a:pathLst>
                <a:path w="1613" h="527">
                  <a:moveTo>
                    <a:pt x="0" y="181"/>
                  </a:moveTo>
                  <a:lnTo>
                    <a:pt x="955" y="510"/>
                  </a:lnTo>
                  <a:lnTo>
                    <a:pt x="1613" y="527"/>
                  </a:lnTo>
                  <a:lnTo>
                    <a:pt x="362" y="0"/>
                  </a:lnTo>
                  <a:lnTo>
                    <a:pt x="0" y="181"/>
                  </a:lnTo>
                  <a:lnTo>
                    <a:pt x="0" y="181"/>
                  </a:lnTo>
                  <a:close/>
                </a:path>
              </a:pathLst>
            </a:custGeom>
            <a:solidFill>
              <a:srgbClr val="CCB8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5432" name="Freeform 8"/>
            <p:cNvSpPr>
              <a:spLocks/>
            </p:cNvSpPr>
            <p:nvPr/>
          </p:nvSpPr>
          <p:spPr bwMode="auto">
            <a:xfrm>
              <a:off x="424" y="1595"/>
              <a:ext cx="1295" cy="1272"/>
            </a:xfrm>
            <a:custGeom>
              <a:avLst/>
              <a:gdLst>
                <a:gd name="T0" fmla="*/ 274 w 2589"/>
                <a:gd name="T1" fmla="*/ 0 h 2543"/>
                <a:gd name="T2" fmla="*/ 2589 w 2589"/>
                <a:gd name="T3" fmla="*/ 51 h 2543"/>
                <a:gd name="T4" fmla="*/ 1867 w 2589"/>
                <a:gd name="T5" fmla="*/ 2119 h 2543"/>
                <a:gd name="T6" fmla="*/ 996 w 2589"/>
                <a:gd name="T7" fmla="*/ 2543 h 2543"/>
                <a:gd name="T8" fmla="*/ 0 w 2589"/>
                <a:gd name="T9" fmla="*/ 1547 h 2543"/>
                <a:gd name="T10" fmla="*/ 274 w 2589"/>
                <a:gd name="T11" fmla="*/ 0 h 2543"/>
                <a:gd name="T12" fmla="*/ 274 w 2589"/>
                <a:gd name="T13" fmla="*/ 0 h 2543"/>
              </a:gdLst>
              <a:ahLst/>
              <a:cxnLst>
                <a:cxn ang="0">
                  <a:pos x="T0" y="T1"/>
                </a:cxn>
                <a:cxn ang="0">
                  <a:pos x="T2" y="T3"/>
                </a:cxn>
                <a:cxn ang="0">
                  <a:pos x="T4" y="T5"/>
                </a:cxn>
                <a:cxn ang="0">
                  <a:pos x="T6" y="T7"/>
                </a:cxn>
                <a:cxn ang="0">
                  <a:pos x="T8" y="T9"/>
                </a:cxn>
                <a:cxn ang="0">
                  <a:pos x="T10" y="T11"/>
                </a:cxn>
                <a:cxn ang="0">
                  <a:pos x="T12" y="T13"/>
                </a:cxn>
              </a:cxnLst>
              <a:rect l="0" t="0" r="r" b="b"/>
              <a:pathLst>
                <a:path w="2589" h="2543">
                  <a:moveTo>
                    <a:pt x="274" y="0"/>
                  </a:moveTo>
                  <a:lnTo>
                    <a:pt x="2589" y="51"/>
                  </a:lnTo>
                  <a:lnTo>
                    <a:pt x="1867" y="2119"/>
                  </a:lnTo>
                  <a:lnTo>
                    <a:pt x="996" y="2543"/>
                  </a:lnTo>
                  <a:lnTo>
                    <a:pt x="0" y="1547"/>
                  </a:lnTo>
                  <a:lnTo>
                    <a:pt x="274" y="0"/>
                  </a:lnTo>
                  <a:lnTo>
                    <a:pt x="274" y="0"/>
                  </a:lnTo>
                  <a:close/>
                </a:path>
              </a:pathLst>
            </a:custGeom>
            <a:solidFill>
              <a:srgbClr val="E5E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5433" name="Freeform 9"/>
            <p:cNvSpPr>
              <a:spLocks/>
            </p:cNvSpPr>
            <p:nvPr/>
          </p:nvSpPr>
          <p:spPr bwMode="auto">
            <a:xfrm>
              <a:off x="1868" y="2854"/>
              <a:ext cx="536" cy="524"/>
            </a:xfrm>
            <a:custGeom>
              <a:avLst/>
              <a:gdLst>
                <a:gd name="T0" fmla="*/ 0 w 1072"/>
                <a:gd name="T1" fmla="*/ 1048 h 1048"/>
                <a:gd name="T2" fmla="*/ 473 w 1072"/>
                <a:gd name="T3" fmla="*/ 0 h 1048"/>
                <a:gd name="T4" fmla="*/ 1072 w 1072"/>
                <a:gd name="T5" fmla="*/ 25 h 1048"/>
                <a:gd name="T6" fmla="*/ 946 w 1072"/>
                <a:gd name="T7" fmla="*/ 649 h 1048"/>
                <a:gd name="T8" fmla="*/ 0 w 1072"/>
                <a:gd name="T9" fmla="*/ 1048 h 1048"/>
                <a:gd name="T10" fmla="*/ 0 w 1072"/>
                <a:gd name="T11" fmla="*/ 1048 h 1048"/>
              </a:gdLst>
              <a:ahLst/>
              <a:cxnLst>
                <a:cxn ang="0">
                  <a:pos x="T0" y="T1"/>
                </a:cxn>
                <a:cxn ang="0">
                  <a:pos x="T2" y="T3"/>
                </a:cxn>
                <a:cxn ang="0">
                  <a:pos x="T4" y="T5"/>
                </a:cxn>
                <a:cxn ang="0">
                  <a:pos x="T6" y="T7"/>
                </a:cxn>
                <a:cxn ang="0">
                  <a:pos x="T8" y="T9"/>
                </a:cxn>
                <a:cxn ang="0">
                  <a:pos x="T10" y="T11"/>
                </a:cxn>
              </a:cxnLst>
              <a:rect l="0" t="0" r="r" b="b"/>
              <a:pathLst>
                <a:path w="1072" h="1048">
                  <a:moveTo>
                    <a:pt x="0" y="1048"/>
                  </a:moveTo>
                  <a:lnTo>
                    <a:pt x="473" y="0"/>
                  </a:lnTo>
                  <a:lnTo>
                    <a:pt x="1072" y="25"/>
                  </a:lnTo>
                  <a:lnTo>
                    <a:pt x="946" y="649"/>
                  </a:lnTo>
                  <a:lnTo>
                    <a:pt x="0" y="1048"/>
                  </a:lnTo>
                  <a:lnTo>
                    <a:pt x="0" y="1048"/>
                  </a:lnTo>
                  <a:close/>
                </a:path>
              </a:pathLst>
            </a:custGeom>
            <a:solidFill>
              <a:srgbClr val="B5B5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5434" name="Freeform 10"/>
            <p:cNvSpPr>
              <a:spLocks/>
            </p:cNvSpPr>
            <p:nvPr/>
          </p:nvSpPr>
          <p:spPr bwMode="auto">
            <a:xfrm>
              <a:off x="394" y="1596"/>
              <a:ext cx="627" cy="1315"/>
            </a:xfrm>
            <a:custGeom>
              <a:avLst/>
              <a:gdLst>
                <a:gd name="T0" fmla="*/ 219 w 1253"/>
                <a:gd name="T1" fmla="*/ 0 h 2630"/>
                <a:gd name="T2" fmla="*/ 76 w 1253"/>
                <a:gd name="T3" fmla="*/ 47 h 2630"/>
                <a:gd name="T4" fmla="*/ 0 w 1253"/>
                <a:gd name="T5" fmla="*/ 1634 h 2630"/>
                <a:gd name="T6" fmla="*/ 1082 w 1253"/>
                <a:gd name="T7" fmla="*/ 2630 h 2630"/>
                <a:gd name="T8" fmla="*/ 1253 w 1253"/>
                <a:gd name="T9" fmla="*/ 2564 h 2630"/>
                <a:gd name="T10" fmla="*/ 85 w 1253"/>
                <a:gd name="T11" fmla="*/ 1606 h 2630"/>
                <a:gd name="T12" fmla="*/ 219 w 1253"/>
                <a:gd name="T13" fmla="*/ 0 h 2630"/>
                <a:gd name="T14" fmla="*/ 219 w 1253"/>
                <a:gd name="T15" fmla="*/ 0 h 26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53" h="2630">
                  <a:moveTo>
                    <a:pt x="219" y="0"/>
                  </a:moveTo>
                  <a:lnTo>
                    <a:pt x="76" y="47"/>
                  </a:lnTo>
                  <a:lnTo>
                    <a:pt x="0" y="1634"/>
                  </a:lnTo>
                  <a:lnTo>
                    <a:pt x="1082" y="2630"/>
                  </a:lnTo>
                  <a:lnTo>
                    <a:pt x="1253" y="2564"/>
                  </a:lnTo>
                  <a:lnTo>
                    <a:pt x="85" y="1606"/>
                  </a:lnTo>
                  <a:lnTo>
                    <a:pt x="219" y="0"/>
                  </a:lnTo>
                  <a:lnTo>
                    <a:pt x="2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5435" name="Freeform 11"/>
            <p:cNvSpPr>
              <a:spLocks/>
            </p:cNvSpPr>
            <p:nvPr/>
          </p:nvSpPr>
          <p:spPr bwMode="auto">
            <a:xfrm>
              <a:off x="575" y="1525"/>
              <a:ext cx="1315" cy="1177"/>
            </a:xfrm>
            <a:custGeom>
              <a:avLst/>
              <a:gdLst>
                <a:gd name="T0" fmla="*/ 209 w 2629"/>
                <a:gd name="T1" fmla="*/ 29 h 2355"/>
                <a:gd name="T2" fmla="*/ 2629 w 2629"/>
                <a:gd name="T3" fmla="*/ 0 h 2355"/>
                <a:gd name="T4" fmla="*/ 1726 w 2629"/>
                <a:gd name="T5" fmla="*/ 2355 h 2355"/>
                <a:gd name="T6" fmla="*/ 1593 w 2629"/>
                <a:gd name="T7" fmla="*/ 2317 h 2355"/>
                <a:gd name="T8" fmla="*/ 2325 w 2629"/>
                <a:gd name="T9" fmla="*/ 105 h 2355"/>
                <a:gd name="T10" fmla="*/ 0 w 2629"/>
                <a:gd name="T11" fmla="*/ 114 h 2355"/>
                <a:gd name="T12" fmla="*/ 209 w 2629"/>
                <a:gd name="T13" fmla="*/ 29 h 2355"/>
                <a:gd name="T14" fmla="*/ 209 w 2629"/>
                <a:gd name="T15" fmla="*/ 29 h 23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29" h="2355">
                  <a:moveTo>
                    <a:pt x="209" y="29"/>
                  </a:moveTo>
                  <a:lnTo>
                    <a:pt x="2629" y="0"/>
                  </a:lnTo>
                  <a:lnTo>
                    <a:pt x="1726" y="2355"/>
                  </a:lnTo>
                  <a:lnTo>
                    <a:pt x="1593" y="2317"/>
                  </a:lnTo>
                  <a:lnTo>
                    <a:pt x="2325" y="105"/>
                  </a:lnTo>
                  <a:lnTo>
                    <a:pt x="0" y="114"/>
                  </a:lnTo>
                  <a:lnTo>
                    <a:pt x="209" y="29"/>
                  </a:lnTo>
                  <a:lnTo>
                    <a:pt x="209"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5436" name="Freeform 12"/>
            <p:cNvSpPr>
              <a:spLocks/>
            </p:cNvSpPr>
            <p:nvPr/>
          </p:nvSpPr>
          <p:spPr bwMode="auto">
            <a:xfrm>
              <a:off x="1059" y="2783"/>
              <a:ext cx="1334" cy="641"/>
            </a:xfrm>
            <a:custGeom>
              <a:avLst/>
              <a:gdLst>
                <a:gd name="T0" fmla="*/ 266 w 2667"/>
                <a:gd name="T1" fmla="*/ 275 h 1283"/>
                <a:gd name="T2" fmla="*/ 663 w 2667"/>
                <a:gd name="T3" fmla="*/ 152 h 1283"/>
                <a:gd name="T4" fmla="*/ 787 w 2667"/>
                <a:gd name="T5" fmla="*/ 180 h 1283"/>
                <a:gd name="T6" fmla="*/ 323 w 2667"/>
                <a:gd name="T7" fmla="*/ 352 h 1283"/>
                <a:gd name="T8" fmla="*/ 540 w 2667"/>
                <a:gd name="T9" fmla="*/ 447 h 1283"/>
                <a:gd name="T10" fmla="*/ 663 w 2667"/>
                <a:gd name="T11" fmla="*/ 390 h 1283"/>
                <a:gd name="T12" fmla="*/ 758 w 2667"/>
                <a:gd name="T13" fmla="*/ 437 h 1283"/>
                <a:gd name="T14" fmla="*/ 606 w 2667"/>
                <a:gd name="T15" fmla="*/ 523 h 1283"/>
                <a:gd name="T16" fmla="*/ 844 w 2667"/>
                <a:gd name="T17" fmla="*/ 675 h 1283"/>
                <a:gd name="T18" fmla="*/ 1262 w 2667"/>
                <a:gd name="T19" fmla="*/ 447 h 1283"/>
                <a:gd name="T20" fmla="*/ 1376 w 2667"/>
                <a:gd name="T21" fmla="*/ 485 h 1283"/>
                <a:gd name="T22" fmla="*/ 977 w 2667"/>
                <a:gd name="T23" fmla="*/ 741 h 1283"/>
                <a:gd name="T24" fmla="*/ 1148 w 2667"/>
                <a:gd name="T25" fmla="*/ 855 h 1283"/>
                <a:gd name="T26" fmla="*/ 1338 w 2667"/>
                <a:gd name="T27" fmla="*/ 779 h 1283"/>
                <a:gd name="T28" fmla="*/ 1433 w 2667"/>
                <a:gd name="T29" fmla="*/ 808 h 1283"/>
                <a:gd name="T30" fmla="*/ 1272 w 2667"/>
                <a:gd name="T31" fmla="*/ 931 h 1283"/>
                <a:gd name="T32" fmla="*/ 1509 w 2667"/>
                <a:gd name="T33" fmla="*/ 1093 h 1283"/>
                <a:gd name="T34" fmla="*/ 1916 w 2667"/>
                <a:gd name="T35" fmla="*/ 0 h 1283"/>
                <a:gd name="T36" fmla="*/ 2506 w 2667"/>
                <a:gd name="T37" fmla="*/ 78 h 1283"/>
                <a:gd name="T38" fmla="*/ 2667 w 2667"/>
                <a:gd name="T39" fmla="*/ 171 h 1283"/>
                <a:gd name="T40" fmla="*/ 2087 w 2667"/>
                <a:gd name="T41" fmla="*/ 152 h 1283"/>
                <a:gd name="T42" fmla="*/ 1538 w 2667"/>
                <a:gd name="T43" fmla="*/ 1283 h 1283"/>
                <a:gd name="T44" fmla="*/ 0 w 2667"/>
                <a:gd name="T45" fmla="*/ 285 h 1283"/>
                <a:gd name="T46" fmla="*/ 38 w 2667"/>
                <a:gd name="T47" fmla="*/ 133 h 1283"/>
                <a:gd name="T48" fmla="*/ 266 w 2667"/>
                <a:gd name="T49" fmla="*/ 275 h 1283"/>
                <a:gd name="T50" fmla="*/ 266 w 2667"/>
                <a:gd name="T51" fmla="*/ 275 h 1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7" h="1283">
                  <a:moveTo>
                    <a:pt x="266" y="275"/>
                  </a:moveTo>
                  <a:lnTo>
                    <a:pt x="663" y="152"/>
                  </a:lnTo>
                  <a:lnTo>
                    <a:pt x="787" y="180"/>
                  </a:lnTo>
                  <a:lnTo>
                    <a:pt x="323" y="352"/>
                  </a:lnTo>
                  <a:lnTo>
                    <a:pt x="540" y="447"/>
                  </a:lnTo>
                  <a:lnTo>
                    <a:pt x="663" y="390"/>
                  </a:lnTo>
                  <a:lnTo>
                    <a:pt x="758" y="437"/>
                  </a:lnTo>
                  <a:lnTo>
                    <a:pt x="606" y="523"/>
                  </a:lnTo>
                  <a:lnTo>
                    <a:pt x="844" y="675"/>
                  </a:lnTo>
                  <a:lnTo>
                    <a:pt x="1262" y="447"/>
                  </a:lnTo>
                  <a:lnTo>
                    <a:pt x="1376" y="485"/>
                  </a:lnTo>
                  <a:lnTo>
                    <a:pt x="977" y="741"/>
                  </a:lnTo>
                  <a:lnTo>
                    <a:pt x="1148" y="855"/>
                  </a:lnTo>
                  <a:lnTo>
                    <a:pt x="1338" y="779"/>
                  </a:lnTo>
                  <a:lnTo>
                    <a:pt x="1433" y="808"/>
                  </a:lnTo>
                  <a:lnTo>
                    <a:pt x="1272" y="931"/>
                  </a:lnTo>
                  <a:lnTo>
                    <a:pt x="1509" y="1093"/>
                  </a:lnTo>
                  <a:lnTo>
                    <a:pt x="1916" y="0"/>
                  </a:lnTo>
                  <a:lnTo>
                    <a:pt x="2506" y="78"/>
                  </a:lnTo>
                  <a:lnTo>
                    <a:pt x="2667" y="171"/>
                  </a:lnTo>
                  <a:lnTo>
                    <a:pt x="2087" y="152"/>
                  </a:lnTo>
                  <a:lnTo>
                    <a:pt x="1538" y="1283"/>
                  </a:lnTo>
                  <a:lnTo>
                    <a:pt x="0" y="285"/>
                  </a:lnTo>
                  <a:lnTo>
                    <a:pt x="38" y="133"/>
                  </a:lnTo>
                  <a:lnTo>
                    <a:pt x="266" y="275"/>
                  </a:lnTo>
                  <a:lnTo>
                    <a:pt x="266" y="2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5437" name="Freeform 13"/>
            <p:cNvSpPr>
              <a:spLocks/>
            </p:cNvSpPr>
            <p:nvPr/>
          </p:nvSpPr>
          <p:spPr bwMode="auto">
            <a:xfrm>
              <a:off x="1928" y="2921"/>
              <a:ext cx="469" cy="456"/>
            </a:xfrm>
            <a:custGeom>
              <a:avLst/>
              <a:gdLst>
                <a:gd name="T0" fmla="*/ 0 w 940"/>
                <a:gd name="T1" fmla="*/ 913 h 913"/>
                <a:gd name="T2" fmla="*/ 303 w 940"/>
                <a:gd name="T3" fmla="*/ 295 h 913"/>
                <a:gd name="T4" fmla="*/ 702 w 940"/>
                <a:gd name="T5" fmla="*/ 229 h 913"/>
                <a:gd name="T6" fmla="*/ 769 w 940"/>
                <a:gd name="T7" fmla="*/ 514 h 913"/>
                <a:gd name="T8" fmla="*/ 883 w 940"/>
                <a:gd name="T9" fmla="*/ 0 h 913"/>
                <a:gd name="T10" fmla="*/ 940 w 940"/>
                <a:gd name="T11" fmla="*/ 86 h 913"/>
                <a:gd name="T12" fmla="*/ 911 w 940"/>
                <a:gd name="T13" fmla="*/ 523 h 913"/>
                <a:gd name="T14" fmla="*/ 740 w 940"/>
                <a:gd name="T15" fmla="*/ 618 h 913"/>
                <a:gd name="T16" fmla="*/ 616 w 940"/>
                <a:gd name="T17" fmla="*/ 362 h 913"/>
                <a:gd name="T18" fmla="*/ 369 w 940"/>
                <a:gd name="T19" fmla="*/ 438 h 913"/>
                <a:gd name="T20" fmla="*/ 246 w 940"/>
                <a:gd name="T21" fmla="*/ 808 h 913"/>
                <a:gd name="T22" fmla="*/ 0 w 940"/>
                <a:gd name="T23" fmla="*/ 913 h 913"/>
                <a:gd name="T24" fmla="*/ 0 w 940"/>
                <a:gd name="T25" fmla="*/ 913 h 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40" h="913">
                  <a:moveTo>
                    <a:pt x="0" y="913"/>
                  </a:moveTo>
                  <a:lnTo>
                    <a:pt x="303" y="295"/>
                  </a:lnTo>
                  <a:lnTo>
                    <a:pt x="702" y="229"/>
                  </a:lnTo>
                  <a:lnTo>
                    <a:pt x="769" y="514"/>
                  </a:lnTo>
                  <a:lnTo>
                    <a:pt x="883" y="0"/>
                  </a:lnTo>
                  <a:lnTo>
                    <a:pt x="940" y="86"/>
                  </a:lnTo>
                  <a:lnTo>
                    <a:pt x="911" y="523"/>
                  </a:lnTo>
                  <a:lnTo>
                    <a:pt x="740" y="618"/>
                  </a:lnTo>
                  <a:lnTo>
                    <a:pt x="616" y="362"/>
                  </a:lnTo>
                  <a:lnTo>
                    <a:pt x="369" y="438"/>
                  </a:lnTo>
                  <a:lnTo>
                    <a:pt x="246" y="808"/>
                  </a:lnTo>
                  <a:lnTo>
                    <a:pt x="0" y="913"/>
                  </a:lnTo>
                  <a:lnTo>
                    <a:pt x="0" y="9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5438" name="Freeform 14"/>
            <p:cNvSpPr>
              <a:spLocks/>
            </p:cNvSpPr>
            <p:nvPr/>
          </p:nvSpPr>
          <p:spPr bwMode="auto">
            <a:xfrm>
              <a:off x="1098" y="1675"/>
              <a:ext cx="493" cy="972"/>
            </a:xfrm>
            <a:custGeom>
              <a:avLst/>
              <a:gdLst>
                <a:gd name="T0" fmla="*/ 116 w 986"/>
                <a:gd name="T1" fmla="*/ 18 h 1945"/>
                <a:gd name="T2" fmla="*/ 986 w 986"/>
                <a:gd name="T3" fmla="*/ 0 h 1945"/>
                <a:gd name="T4" fmla="*/ 460 w 986"/>
                <a:gd name="T5" fmla="*/ 1913 h 1945"/>
                <a:gd name="T6" fmla="*/ 0 w 986"/>
                <a:gd name="T7" fmla="*/ 1945 h 1945"/>
                <a:gd name="T8" fmla="*/ 116 w 986"/>
                <a:gd name="T9" fmla="*/ 18 h 1945"/>
                <a:gd name="T10" fmla="*/ 116 w 986"/>
                <a:gd name="T11" fmla="*/ 18 h 1945"/>
              </a:gdLst>
              <a:ahLst/>
              <a:cxnLst>
                <a:cxn ang="0">
                  <a:pos x="T0" y="T1"/>
                </a:cxn>
                <a:cxn ang="0">
                  <a:pos x="T2" y="T3"/>
                </a:cxn>
                <a:cxn ang="0">
                  <a:pos x="T4" y="T5"/>
                </a:cxn>
                <a:cxn ang="0">
                  <a:pos x="T6" y="T7"/>
                </a:cxn>
                <a:cxn ang="0">
                  <a:pos x="T8" y="T9"/>
                </a:cxn>
                <a:cxn ang="0">
                  <a:pos x="T10" y="T11"/>
                </a:cxn>
              </a:cxnLst>
              <a:rect l="0" t="0" r="r" b="b"/>
              <a:pathLst>
                <a:path w="986" h="1945">
                  <a:moveTo>
                    <a:pt x="116" y="18"/>
                  </a:moveTo>
                  <a:lnTo>
                    <a:pt x="986" y="0"/>
                  </a:lnTo>
                  <a:lnTo>
                    <a:pt x="460" y="1913"/>
                  </a:lnTo>
                  <a:lnTo>
                    <a:pt x="0" y="1945"/>
                  </a:lnTo>
                  <a:lnTo>
                    <a:pt x="116" y="18"/>
                  </a:lnTo>
                  <a:lnTo>
                    <a:pt x="116" y="18"/>
                  </a:lnTo>
                  <a:close/>
                </a:path>
              </a:pathLst>
            </a:custGeom>
            <a:solidFill>
              <a:srgbClr val="B5B5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5439" name="Freeform 15"/>
            <p:cNvSpPr>
              <a:spLocks/>
            </p:cNvSpPr>
            <p:nvPr/>
          </p:nvSpPr>
          <p:spPr bwMode="auto">
            <a:xfrm>
              <a:off x="529" y="1765"/>
              <a:ext cx="355" cy="635"/>
            </a:xfrm>
            <a:custGeom>
              <a:avLst/>
              <a:gdLst>
                <a:gd name="T0" fmla="*/ 0 w 709"/>
                <a:gd name="T1" fmla="*/ 1203 h 1270"/>
                <a:gd name="T2" fmla="*/ 148 w 709"/>
                <a:gd name="T3" fmla="*/ 1270 h 1270"/>
                <a:gd name="T4" fmla="*/ 430 w 709"/>
                <a:gd name="T5" fmla="*/ 297 h 1270"/>
                <a:gd name="T6" fmla="*/ 709 w 709"/>
                <a:gd name="T7" fmla="*/ 479 h 1270"/>
                <a:gd name="T8" fmla="*/ 660 w 709"/>
                <a:gd name="T9" fmla="*/ 0 h 1270"/>
                <a:gd name="T10" fmla="*/ 247 w 709"/>
                <a:gd name="T11" fmla="*/ 34 h 1270"/>
                <a:gd name="T12" fmla="*/ 0 w 709"/>
                <a:gd name="T13" fmla="*/ 1203 h 1270"/>
                <a:gd name="T14" fmla="*/ 0 w 709"/>
                <a:gd name="T15" fmla="*/ 1203 h 12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9" h="1270">
                  <a:moveTo>
                    <a:pt x="0" y="1203"/>
                  </a:moveTo>
                  <a:lnTo>
                    <a:pt x="148" y="1270"/>
                  </a:lnTo>
                  <a:lnTo>
                    <a:pt x="430" y="297"/>
                  </a:lnTo>
                  <a:lnTo>
                    <a:pt x="709" y="479"/>
                  </a:lnTo>
                  <a:lnTo>
                    <a:pt x="660" y="0"/>
                  </a:lnTo>
                  <a:lnTo>
                    <a:pt x="247" y="34"/>
                  </a:lnTo>
                  <a:lnTo>
                    <a:pt x="0" y="1203"/>
                  </a:lnTo>
                  <a:lnTo>
                    <a:pt x="0" y="1203"/>
                  </a:lnTo>
                  <a:close/>
                </a:path>
              </a:pathLst>
            </a:custGeom>
            <a:solidFill>
              <a:srgbClr val="B5B5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5440" name="Freeform 16"/>
            <p:cNvSpPr>
              <a:spLocks/>
            </p:cNvSpPr>
            <p:nvPr/>
          </p:nvSpPr>
          <p:spPr bwMode="auto">
            <a:xfrm>
              <a:off x="509" y="1715"/>
              <a:ext cx="502" cy="998"/>
            </a:xfrm>
            <a:custGeom>
              <a:avLst/>
              <a:gdLst>
                <a:gd name="T0" fmla="*/ 797 w 1006"/>
                <a:gd name="T1" fmla="*/ 86 h 1996"/>
                <a:gd name="T2" fmla="*/ 664 w 1006"/>
                <a:gd name="T3" fmla="*/ 0 h 1996"/>
                <a:gd name="T4" fmla="*/ 219 w 1006"/>
                <a:gd name="T5" fmla="*/ 57 h 1996"/>
                <a:gd name="T6" fmla="*/ 0 w 1006"/>
                <a:gd name="T7" fmla="*/ 1293 h 1996"/>
                <a:gd name="T8" fmla="*/ 124 w 1006"/>
                <a:gd name="T9" fmla="*/ 1350 h 1996"/>
                <a:gd name="T10" fmla="*/ 361 w 1006"/>
                <a:gd name="T11" fmla="*/ 143 h 1996"/>
                <a:gd name="T12" fmla="*/ 711 w 1006"/>
                <a:gd name="T13" fmla="*/ 257 h 1996"/>
                <a:gd name="T14" fmla="*/ 873 w 1006"/>
                <a:gd name="T15" fmla="*/ 1778 h 1996"/>
                <a:gd name="T16" fmla="*/ 1006 w 1006"/>
                <a:gd name="T17" fmla="*/ 1996 h 1996"/>
                <a:gd name="T18" fmla="*/ 797 w 1006"/>
                <a:gd name="T19" fmla="*/ 86 h 1996"/>
                <a:gd name="T20" fmla="*/ 797 w 1006"/>
                <a:gd name="T21" fmla="*/ 86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06" h="1996">
                  <a:moveTo>
                    <a:pt x="797" y="86"/>
                  </a:moveTo>
                  <a:lnTo>
                    <a:pt x="664" y="0"/>
                  </a:lnTo>
                  <a:lnTo>
                    <a:pt x="219" y="57"/>
                  </a:lnTo>
                  <a:lnTo>
                    <a:pt x="0" y="1293"/>
                  </a:lnTo>
                  <a:lnTo>
                    <a:pt x="124" y="1350"/>
                  </a:lnTo>
                  <a:lnTo>
                    <a:pt x="361" y="143"/>
                  </a:lnTo>
                  <a:lnTo>
                    <a:pt x="711" y="257"/>
                  </a:lnTo>
                  <a:lnTo>
                    <a:pt x="873" y="1778"/>
                  </a:lnTo>
                  <a:lnTo>
                    <a:pt x="1006" y="1996"/>
                  </a:lnTo>
                  <a:lnTo>
                    <a:pt x="797" y="86"/>
                  </a:lnTo>
                  <a:lnTo>
                    <a:pt x="797" y="8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5441" name="Freeform 17"/>
            <p:cNvSpPr>
              <a:spLocks/>
            </p:cNvSpPr>
            <p:nvPr/>
          </p:nvSpPr>
          <p:spPr bwMode="auto">
            <a:xfrm>
              <a:off x="1092" y="1642"/>
              <a:ext cx="470" cy="957"/>
            </a:xfrm>
            <a:custGeom>
              <a:avLst/>
              <a:gdLst>
                <a:gd name="T0" fmla="*/ 48 w 940"/>
                <a:gd name="T1" fmla="*/ 1914 h 1914"/>
                <a:gd name="T2" fmla="*/ 502 w 940"/>
                <a:gd name="T3" fmla="*/ 1874 h 1914"/>
                <a:gd name="T4" fmla="*/ 470 w 940"/>
                <a:gd name="T5" fmla="*/ 1792 h 1914"/>
                <a:gd name="T6" fmla="*/ 113 w 940"/>
                <a:gd name="T7" fmla="*/ 1646 h 1914"/>
                <a:gd name="T8" fmla="*/ 559 w 940"/>
                <a:gd name="T9" fmla="*/ 1671 h 1914"/>
                <a:gd name="T10" fmla="*/ 535 w 940"/>
                <a:gd name="T11" fmla="*/ 1581 h 1914"/>
                <a:gd name="T12" fmla="*/ 122 w 940"/>
                <a:gd name="T13" fmla="*/ 1380 h 1914"/>
                <a:gd name="T14" fmla="*/ 616 w 940"/>
                <a:gd name="T15" fmla="*/ 1444 h 1914"/>
                <a:gd name="T16" fmla="*/ 567 w 940"/>
                <a:gd name="T17" fmla="*/ 1338 h 1914"/>
                <a:gd name="T18" fmla="*/ 130 w 940"/>
                <a:gd name="T19" fmla="*/ 1127 h 1914"/>
                <a:gd name="T20" fmla="*/ 649 w 940"/>
                <a:gd name="T21" fmla="*/ 1184 h 1914"/>
                <a:gd name="T22" fmla="*/ 599 w 940"/>
                <a:gd name="T23" fmla="*/ 1055 h 1914"/>
                <a:gd name="T24" fmla="*/ 113 w 940"/>
                <a:gd name="T25" fmla="*/ 908 h 1914"/>
                <a:gd name="T26" fmla="*/ 746 w 940"/>
                <a:gd name="T27" fmla="*/ 958 h 1914"/>
                <a:gd name="T28" fmla="*/ 649 w 940"/>
                <a:gd name="T29" fmla="*/ 812 h 1914"/>
                <a:gd name="T30" fmla="*/ 154 w 940"/>
                <a:gd name="T31" fmla="*/ 658 h 1914"/>
                <a:gd name="T32" fmla="*/ 810 w 940"/>
                <a:gd name="T33" fmla="*/ 715 h 1914"/>
                <a:gd name="T34" fmla="*/ 738 w 940"/>
                <a:gd name="T35" fmla="*/ 608 h 1914"/>
                <a:gd name="T36" fmla="*/ 130 w 940"/>
                <a:gd name="T37" fmla="*/ 390 h 1914"/>
                <a:gd name="T38" fmla="*/ 860 w 940"/>
                <a:gd name="T39" fmla="*/ 462 h 1914"/>
                <a:gd name="T40" fmla="*/ 729 w 940"/>
                <a:gd name="T41" fmla="*/ 317 h 1914"/>
                <a:gd name="T42" fmla="*/ 179 w 940"/>
                <a:gd name="T43" fmla="*/ 218 h 1914"/>
                <a:gd name="T44" fmla="*/ 940 w 940"/>
                <a:gd name="T45" fmla="*/ 228 h 1914"/>
                <a:gd name="T46" fmla="*/ 825 w 940"/>
                <a:gd name="T47" fmla="*/ 49 h 1914"/>
                <a:gd name="T48" fmla="*/ 0 w 940"/>
                <a:gd name="T49" fmla="*/ 0 h 1914"/>
                <a:gd name="T50" fmla="*/ 48 w 940"/>
                <a:gd name="T51" fmla="*/ 1914 h 1914"/>
                <a:gd name="T52" fmla="*/ 48 w 940"/>
                <a:gd name="T53" fmla="*/ 1914 h 1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40" h="1914">
                  <a:moveTo>
                    <a:pt x="48" y="1914"/>
                  </a:moveTo>
                  <a:lnTo>
                    <a:pt x="502" y="1874"/>
                  </a:lnTo>
                  <a:lnTo>
                    <a:pt x="470" y="1792"/>
                  </a:lnTo>
                  <a:lnTo>
                    <a:pt x="113" y="1646"/>
                  </a:lnTo>
                  <a:lnTo>
                    <a:pt x="559" y="1671"/>
                  </a:lnTo>
                  <a:lnTo>
                    <a:pt x="535" y="1581"/>
                  </a:lnTo>
                  <a:lnTo>
                    <a:pt x="122" y="1380"/>
                  </a:lnTo>
                  <a:lnTo>
                    <a:pt x="616" y="1444"/>
                  </a:lnTo>
                  <a:lnTo>
                    <a:pt x="567" y="1338"/>
                  </a:lnTo>
                  <a:lnTo>
                    <a:pt x="130" y="1127"/>
                  </a:lnTo>
                  <a:lnTo>
                    <a:pt x="649" y="1184"/>
                  </a:lnTo>
                  <a:lnTo>
                    <a:pt x="599" y="1055"/>
                  </a:lnTo>
                  <a:lnTo>
                    <a:pt x="113" y="908"/>
                  </a:lnTo>
                  <a:lnTo>
                    <a:pt x="746" y="958"/>
                  </a:lnTo>
                  <a:lnTo>
                    <a:pt x="649" y="812"/>
                  </a:lnTo>
                  <a:lnTo>
                    <a:pt x="154" y="658"/>
                  </a:lnTo>
                  <a:lnTo>
                    <a:pt x="810" y="715"/>
                  </a:lnTo>
                  <a:lnTo>
                    <a:pt x="738" y="608"/>
                  </a:lnTo>
                  <a:lnTo>
                    <a:pt x="130" y="390"/>
                  </a:lnTo>
                  <a:lnTo>
                    <a:pt x="860" y="462"/>
                  </a:lnTo>
                  <a:lnTo>
                    <a:pt x="729" y="317"/>
                  </a:lnTo>
                  <a:lnTo>
                    <a:pt x="179" y="218"/>
                  </a:lnTo>
                  <a:lnTo>
                    <a:pt x="940" y="228"/>
                  </a:lnTo>
                  <a:lnTo>
                    <a:pt x="825" y="49"/>
                  </a:lnTo>
                  <a:lnTo>
                    <a:pt x="0" y="0"/>
                  </a:lnTo>
                  <a:lnTo>
                    <a:pt x="48" y="1914"/>
                  </a:lnTo>
                  <a:lnTo>
                    <a:pt x="48" y="19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5442" name="Freeform 18"/>
            <p:cNvSpPr>
              <a:spLocks/>
            </p:cNvSpPr>
            <p:nvPr/>
          </p:nvSpPr>
          <p:spPr bwMode="auto">
            <a:xfrm>
              <a:off x="1073" y="2656"/>
              <a:ext cx="831" cy="341"/>
            </a:xfrm>
            <a:custGeom>
              <a:avLst/>
              <a:gdLst>
                <a:gd name="T0" fmla="*/ 0 w 1662"/>
                <a:gd name="T1" fmla="*/ 342 h 683"/>
                <a:gd name="T2" fmla="*/ 76 w 1662"/>
                <a:gd name="T3" fmla="*/ 67 h 683"/>
                <a:gd name="T4" fmla="*/ 476 w 1662"/>
                <a:gd name="T5" fmla="*/ 0 h 683"/>
                <a:gd name="T6" fmla="*/ 550 w 1662"/>
                <a:gd name="T7" fmla="*/ 152 h 683"/>
                <a:gd name="T8" fmla="*/ 1586 w 1662"/>
                <a:gd name="T9" fmla="*/ 589 h 683"/>
                <a:gd name="T10" fmla="*/ 1662 w 1662"/>
                <a:gd name="T11" fmla="*/ 683 h 683"/>
                <a:gd name="T12" fmla="*/ 438 w 1662"/>
                <a:gd name="T13" fmla="*/ 207 h 683"/>
                <a:gd name="T14" fmla="*/ 0 w 1662"/>
                <a:gd name="T15" fmla="*/ 342 h 683"/>
                <a:gd name="T16" fmla="*/ 0 w 1662"/>
                <a:gd name="T17" fmla="*/ 342 h 6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2" h="683">
                  <a:moveTo>
                    <a:pt x="0" y="342"/>
                  </a:moveTo>
                  <a:lnTo>
                    <a:pt x="76" y="67"/>
                  </a:lnTo>
                  <a:lnTo>
                    <a:pt x="476" y="0"/>
                  </a:lnTo>
                  <a:lnTo>
                    <a:pt x="550" y="152"/>
                  </a:lnTo>
                  <a:lnTo>
                    <a:pt x="1586" y="589"/>
                  </a:lnTo>
                  <a:lnTo>
                    <a:pt x="1662" y="683"/>
                  </a:lnTo>
                  <a:lnTo>
                    <a:pt x="438" y="207"/>
                  </a:lnTo>
                  <a:lnTo>
                    <a:pt x="0" y="342"/>
                  </a:lnTo>
                  <a:lnTo>
                    <a:pt x="0" y="3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 name="Footer Placeholder 1"/>
          <p:cNvSpPr>
            <a:spLocks noGrp="1"/>
          </p:cNvSpPr>
          <p:nvPr>
            <p:ph type="ftr" sz="quarter" idx="10"/>
          </p:nvPr>
        </p:nvSpPr>
        <p:spPr/>
        <p:txBody>
          <a:bodyPr/>
          <a:lstStyle/>
          <a:p>
            <a:r>
              <a:rPr lang="en-US" altLang="en-US"/>
              <a:t>Copyright © 2018  R.M. Laurie</a:t>
            </a:r>
          </a:p>
        </p:txBody>
      </p:sp>
    </p:spTree>
    <p:extLst>
      <p:ext uri="{BB962C8B-B14F-4D97-AF65-F5344CB8AC3E}">
        <p14:creationId xmlns:p14="http://schemas.microsoft.com/office/powerpoint/2010/main" val="1079426696"/>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a:xfrm>
            <a:off x="8839200" y="6502400"/>
            <a:ext cx="304800" cy="304800"/>
          </a:xfrm>
        </p:spPr>
        <p:txBody>
          <a:bodyPr/>
          <a:lstStyle/>
          <a:p>
            <a:fld id="{5836718A-C523-4E4D-8ED3-6260EE714AD2}" type="slidenum">
              <a:rPr lang="en-US" altLang="en-US"/>
              <a:pPr/>
              <a:t>8</a:t>
            </a:fld>
            <a:endParaRPr lang="en-US" altLang="en-US" dirty="0"/>
          </a:p>
        </p:txBody>
      </p:sp>
      <p:sp>
        <p:nvSpPr>
          <p:cNvPr id="1294341" name="Rectangle 5"/>
          <p:cNvSpPr>
            <a:spLocks noGrp="1" noChangeArrowheads="1"/>
          </p:cNvSpPr>
          <p:nvPr>
            <p:ph type="title"/>
          </p:nvPr>
        </p:nvSpPr>
        <p:spPr/>
        <p:txBody>
          <a:bodyPr/>
          <a:lstStyle/>
          <a:p>
            <a:r>
              <a:rPr lang="en-US" altLang="en-US" dirty="0"/>
              <a:t>Conceptual Design</a:t>
            </a:r>
          </a:p>
        </p:txBody>
      </p:sp>
      <p:sp>
        <p:nvSpPr>
          <p:cNvPr id="1294342" name="Rectangle 6"/>
          <p:cNvSpPr>
            <a:spLocks noGrp="1" noChangeArrowheads="1"/>
          </p:cNvSpPr>
          <p:nvPr>
            <p:ph type="body" idx="1"/>
          </p:nvPr>
        </p:nvSpPr>
        <p:spPr>
          <a:xfrm>
            <a:off x="304800" y="1270000"/>
            <a:ext cx="8458200" cy="5257800"/>
          </a:xfrm>
        </p:spPr>
        <p:txBody>
          <a:bodyPr/>
          <a:lstStyle/>
          <a:p>
            <a:pPr>
              <a:lnSpc>
                <a:spcPct val="80000"/>
              </a:lnSpc>
            </a:pPr>
            <a:r>
              <a:rPr lang="en-US" altLang="en-US" sz="2400" dirty="0"/>
              <a:t>Conceptual design</a:t>
            </a:r>
          </a:p>
          <a:p>
            <a:pPr lvl="1">
              <a:lnSpc>
                <a:spcPct val="80000"/>
              </a:lnSpc>
            </a:pPr>
            <a:r>
              <a:rPr lang="en-US" altLang="en-US" sz="2000" dirty="0"/>
              <a:t>Abstract model from Business Perspective</a:t>
            </a:r>
          </a:p>
          <a:p>
            <a:pPr lvl="1">
              <a:lnSpc>
                <a:spcPct val="80000"/>
              </a:lnSpc>
            </a:pPr>
            <a:r>
              <a:rPr lang="en-US" altLang="en-US" sz="2000" dirty="0"/>
              <a:t>Entity Relationship Diagram (ERD) modeling</a:t>
            </a:r>
          </a:p>
          <a:p>
            <a:pPr lvl="1">
              <a:lnSpc>
                <a:spcPct val="80000"/>
              </a:lnSpc>
            </a:pPr>
            <a:r>
              <a:rPr lang="en-US" altLang="en-US" sz="2000" dirty="0"/>
              <a:t>Define Relationships between </a:t>
            </a:r>
            <a:r>
              <a:rPr lang="en-US" altLang="en-US" sz="2000" dirty="0">
                <a:solidFill>
                  <a:schemeClr val="accent2">
                    <a:lumMod val="75000"/>
                  </a:schemeClr>
                </a:solidFill>
              </a:rPr>
              <a:t>Entities</a:t>
            </a:r>
          </a:p>
          <a:p>
            <a:pPr lvl="2">
              <a:lnSpc>
                <a:spcPct val="80000"/>
              </a:lnSpc>
            </a:pPr>
            <a:r>
              <a:rPr lang="en-US" altLang="en-US" sz="1800" dirty="0"/>
              <a:t>Eliminate redundant database </a:t>
            </a:r>
            <a:r>
              <a:rPr lang="en-US" altLang="en-US" sz="1800" dirty="0">
                <a:solidFill>
                  <a:schemeClr val="accent2">
                    <a:lumMod val="75000"/>
                  </a:schemeClr>
                </a:solidFill>
              </a:rPr>
              <a:t>Entities</a:t>
            </a:r>
          </a:p>
          <a:p>
            <a:pPr lvl="2">
              <a:lnSpc>
                <a:spcPct val="80000"/>
              </a:lnSpc>
            </a:pPr>
            <a:r>
              <a:rPr lang="en-US" altLang="en-US" sz="1800" dirty="0"/>
              <a:t>Identify </a:t>
            </a:r>
            <a:r>
              <a:rPr lang="en-US" altLang="en-US" sz="1800" dirty="0">
                <a:solidFill>
                  <a:schemeClr val="accent2">
                    <a:lumMod val="75000"/>
                  </a:schemeClr>
                </a:solidFill>
              </a:rPr>
              <a:t>Attributes</a:t>
            </a:r>
            <a:r>
              <a:rPr lang="en-US" altLang="en-US" sz="1800" dirty="0"/>
              <a:t> and </a:t>
            </a:r>
            <a:r>
              <a:rPr lang="en-US" altLang="en-US" sz="1800" dirty="0">
                <a:solidFill>
                  <a:schemeClr val="accent2">
                    <a:lumMod val="75000"/>
                  </a:schemeClr>
                </a:solidFill>
              </a:rPr>
              <a:t>Key Attributes</a:t>
            </a:r>
            <a:r>
              <a:rPr lang="en-US" altLang="en-US" sz="1800" dirty="0"/>
              <a:t> </a:t>
            </a:r>
            <a:br>
              <a:rPr lang="en-US" altLang="en-US" sz="1800" dirty="0"/>
            </a:br>
            <a:br>
              <a:rPr lang="en-US" altLang="en-US" sz="1800" dirty="0"/>
            </a:br>
            <a:br>
              <a:rPr lang="en-US" altLang="en-US" sz="1800" dirty="0"/>
            </a:br>
            <a:br>
              <a:rPr lang="en-US" altLang="en-US" sz="2400" dirty="0"/>
            </a:br>
            <a:br>
              <a:rPr lang="en-US" altLang="en-US" sz="2400" dirty="0"/>
            </a:br>
            <a:br>
              <a:rPr lang="en-US" altLang="en-US" sz="2400" dirty="0"/>
            </a:br>
            <a:br>
              <a:rPr lang="en-US" altLang="en-US" sz="2400" dirty="0"/>
            </a:br>
            <a:br>
              <a:rPr lang="en-US" altLang="en-US" sz="2400" dirty="0"/>
            </a:br>
            <a:br>
              <a:rPr lang="en-US" altLang="en-US" sz="2400" dirty="0"/>
            </a:br>
            <a:endParaRPr lang="en-US" altLang="en-US" sz="2400" dirty="0"/>
          </a:p>
          <a:p>
            <a:pPr>
              <a:lnSpc>
                <a:spcPct val="80000"/>
              </a:lnSpc>
            </a:pPr>
            <a:r>
              <a:rPr lang="en-US" altLang="en-US" sz="2400" dirty="0"/>
              <a:t>Normalization</a:t>
            </a:r>
          </a:p>
          <a:p>
            <a:pPr lvl="1">
              <a:lnSpc>
                <a:spcPct val="80000"/>
              </a:lnSpc>
            </a:pPr>
            <a:r>
              <a:rPr lang="en-US" altLang="en-US" sz="2000" dirty="0"/>
              <a:t>Minimize redundant data elements </a:t>
            </a:r>
          </a:p>
          <a:p>
            <a:pPr lvl="1">
              <a:lnSpc>
                <a:spcPct val="80000"/>
              </a:lnSpc>
            </a:pPr>
            <a:r>
              <a:rPr lang="en-US" altLang="en-US" sz="2000" dirty="0"/>
              <a:t>Eliminate many-to-many relationships </a:t>
            </a:r>
          </a:p>
          <a:p>
            <a:pPr lvl="1">
              <a:lnSpc>
                <a:spcPct val="80000"/>
              </a:lnSpc>
            </a:pPr>
            <a:r>
              <a:rPr lang="en-US" altLang="en-US" sz="2000" dirty="0"/>
              <a:t>This is CMIS320 with prerequisite &lt;= CMIS102</a:t>
            </a:r>
          </a:p>
        </p:txBody>
      </p:sp>
      <p:sp>
        <p:nvSpPr>
          <p:cNvPr id="2" name="Footer Placeholder 1"/>
          <p:cNvSpPr>
            <a:spLocks noGrp="1"/>
          </p:cNvSpPr>
          <p:nvPr>
            <p:ph type="ftr" sz="quarter" idx="10"/>
          </p:nvPr>
        </p:nvSpPr>
        <p:spPr/>
        <p:txBody>
          <a:bodyPr/>
          <a:lstStyle/>
          <a:p>
            <a:r>
              <a:rPr lang="en-US" altLang="en-US" dirty="0"/>
              <a:t>Copyright © 2018  R.M. Laurie</a:t>
            </a:r>
          </a:p>
        </p:txBody>
      </p:sp>
      <p:grpSp>
        <p:nvGrpSpPr>
          <p:cNvPr id="18" name="Group 17"/>
          <p:cNvGrpSpPr/>
          <p:nvPr/>
        </p:nvGrpSpPr>
        <p:grpSpPr>
          <a:xfrm>
            <a:off x="1219184" y="2938681"/>
            <a:ext cx="7336183" cy="1085746"/>
            <a:chOff x="756744" y="3096331"/>
            <a:chExt cx="7336183" cy="1085746"/>
          </a:xfrm>
        </p:grpSpPr>
        <p:sp>
          <p:nvSpPr>
            <p:cNvPr id="9" name="Rectangle 5"/>
            <p:cNvSpPr>
              <a:spLocks noChangeArrowheads="1"/>
            </p:cNvSpPr>
            <p:nvPr/>
          </p:nvSpPr>
          <p:spPr bwMode="auto">
            <a:xfrm>
              <a:off x="3005920" y="3596621"/>
              <a:ext cx="1268585" cy="533940"/>
            </a:xfrm>
            <a:prstGeom prst="rect">
              <a:avLst/>
            </a:prstGeom>
            <a:solidFill>
              <a:srgbClr val="CCECFF"/>
            </a:solidFill>
            <a:ln w="57150">
              <a:solidFill>
                <a:srgbClr val="003399"/>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b="1"/>
                <a:t>COURSE</a:t>
              </a:r>
            </a:p>
          </p:txBody>
        </p:sp>
        <p:sp>
          <p:nvSpPr>
            <p:cNvPr id="10" name="AutoShape 6"/>
            <p:cNvSpPr>
              <a:spLocks noChangeArrowheads="1"/>
            </p:cNvSpPr>
            <p:nvPr/>
          </p:nvSpPr>
          <p:spPr bwMode="auto">
            <a:xfrm>
              <a:off x="5076458" y="3546562"/>
              <a:ext cx="1250649" cy="635515"/>
            </a:xfrm>
            <a:prstGeom prst="flowChartDecision">
              <a:avLst/>
            </a:prstGeom>
            <a:solidFill>
              <a:schemeClr val="bg1"/>
            </a:solidFill>
            <a:ln w="57150">
              <a:solidFill>
                <a:srgbClr val="990000"/>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b="1"/>
                <a:t>has</a:t>
              </a:r>
            </a:p>
          </p:txBody>
        </p:sp>
        <p:cxnSp>
          <p:nvCxnSpPr>
            <p:cNvPr id="11" name="AutoShape 7"/>
            <p:cNvCxnSpPr>
              <a:cxnSpLocks noChangeShapeType="1"/>
              <a:stCxn id="15" idx="1"/>
              <a:endCxn id="10" idx="3"/>
            </p:cNvCxnSpPr>
            <p:nvPr/>
          </p:nvCxnSpPr>
          <p:spPr bwMode="auto">
            <a:xfrm rot="10800000">
              <a:off x="6327108" y="3864320"/>
              <a:ext cx="704489" cy="1126"/>
            </a:xfrm>
            <a:prstGeom prst="bentConnector3">
              <a:avLst>
                <a:gd name="adj1" fmla="val 50000"/>
              </a:avLst>
            </a:prstGeom>
            <a:noFill/>
            <a:ln w="57150">
              <a:solidFill>
                <a:srgbClr val="9900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 name="AutoShape 8"/>
            <p:cNvCxnSpPr>
              <a:cxnSpLocks noChangeShapeType="1"/>
              <a:stCxn id="10" idx="1"/>
              <a:endCxn id="9" idx="3"/>
            </p:cNvCxnSpPr>
            <p:nvPr/>
          </p:nvCxnSpPr>
          <p:spPr bwMode="auto">
            <a:xfrm rot="10800000">
              <a:off x="4274506" y="3863592"/>
              <a:ext cx="801953" cy="729"/>
            </a:xfrm>
            <a:prstGeom prst="bentConnector3">
              <a:avLst>
                <a:gd name="adj1" fmla="val 50000"/>
              </a:avLst>
            </a:prstGeom>
            <a:noFill/>
            <a:ln w="57150">
              <a:solidFill>
                <a:srgbClr val="9900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5" name="Rectangle 13"/>
            <p:cNvSpPr>
              <a:spLocks noChangeArrowheads="1"/>
            </p:cNvSpPr>
            <p:nvPr/>
          </p:nvSpPr>
          <p:spPr bwMode="auto">
            <a:xfrm>
              <a:off x="7031596" y="3600330"/>
              <a:ext cx="1061331" cy="530231"/>
            </a:xfrm>
            <a:prstGeom prst="rect">
              <a:avLst/>
            </a:prstGeom>
            <a:solidFill>
              <a:srgbClr val="CCECFF"/>
            </a:solidFill>
            <a:ln w="57150">
              <a:solidFill>
                <a:srgbClr val="003399"/>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b="1"/>
                <a:t>CLASS</a:t>
              </a:r>
            </a:p>
          </p:txBody>
        </p:sp>
        <p:sp>
          <p:nvSpPr>
            <p:cNvPr id="33" name="Oval 25"/>
            <p:cNvSpPr>
              <a:spLocks noChangeArrowheads="1"/>
            </p:cNvSpPr>
            <p:nvPr/>
          </p:nvSpPr>
          <p:spPr bwMode="auto">
            <a:xfrm>
              <a:off x="4491869" y="3443892"/>
              <a:ext cx="323900" cy="305456"/>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00"/>
            </a:p>
          </p:txBody>
        </p:sp>
        <p:sp>
          <p:nvSpPr>
            <p:cNvPr id="34" name="Text Box 26"/>
            <p:cNvSpPr txBox="1">
              <a:spLocks noChangeArrowheads="1"/>
            </p:cNvSpPr>
            <p:nvPr/>
          </p:nvSpPr>
          <p:spPr bwMode="auto">
            <a:xfrm>
              <a:off x="4259244" y="3185851"/>
              <a:ext cx="123303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Bef>
                  <a:spcPct val="60000"/>
                </a:spcBef>
                <a:buClr>
                  <a:srgbClr val="00FF00"/>
                </a:buClr>
                <a:buSzPct val="80000"/>
                <a:buFont typeface="Wingdings" charset="2"/>
                <a:buNone/>
              </a:pPr>
              <a:r>
                <a:rPr lang="en-US" altLang="en-US" sz="1400" b="1" dirty="0">
                  <a:solidFill>
                    <a:srgbClr val="FF5050"/>
                  </a:solidFill>
                </a:rPr>
                <a:t>Primary Key</a:t>
              </a:r>
            </a:p>
          </p:txBody>
        </p:sp>
        <p:sp>
          <p:nvSpPr>
            <p:cNvPr id="28" name="Text Box 28"/>
            <p:cNvSpPr txBox="1">
              <a:spLocks noChangeArrowheads="1"/>
            </p:cNvSpPr>
            <p:nvPr/>
          </p:nvSpPr>
          <p:spPr bwMode="auto">
            <a:xfrm>
              <a:off x="5964315" y="3096331"/>
              <a:ext cx="153730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60000"/>
                </a:spcBef>
                <a:buClr>
                  <a:srgbClr val="00FF00"/>
                </a:buClr>
                <a:buSzPct val="80000"/>
                <a:buFont typeface="Wingdings" charset="2"/>
                <a:buNone/>
              </a:pPr>
              <a:r>
                <a:rPr lang="en-US" altLang="en-US" sz="1400" b="1" dirty="0">
                  <a:solidFill>
                    <a:srgbClr val="0000FF"/>
                  </a:solidFill>
                </a:rPr>
                <a:t>Foreign Key</a:t>
              </a:r>
            </a:p>
          </p:txBody>
        </p:sp>
        <p:sp>
          <p:nvSpPr>
            <p:cNvPr id="36" name="Text Box 10"/>
            <p:cNvSpPr txBox="1">
              <a:spLocks noChangeArrowheads="1"/>
            </p:cNvSpPr>
            <p:nvPr/>
          </p:nvSpPr>
          <p:spPr bwMode="auto">
            <a:xfrm flipH="1">
              <a:off x="6537598" y="3364024"/>
              <a:ext cx="30869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altLang="en-US" sz="1600" b="1"/>
                <a:t>M</a:t>
              </a:r>
            </a:p>
          </p:txBody>
        </p:sp>
        <p:sp>
          <p:nvSpPr>
            <p:cNvPr id="37" name="Text Box 34"/>
            <p:cNvSpPr txBox="1">
              <a:spLocks noChangeArrowheads="1"/>
            </p:cNvSpPr>
            <p:nvPr/>
          </p:nvSpPr>
          <p:spPr bwMode="auto">
            <a:xfrm>
              <a:off x="4511904" y="3420543"/>
              <a:ext cx="26712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altLang="en-US" sz="1600" b="1" dirty="0"/>
                <a:t>1</a:t>
              </a:r>
            </a:p>
          </p:txBody>
        </p:sp>
        <p:sp>
          <p:nvSpPr>
            <p:cNvPr id="17" name="Oval 36">
              <a:extLst>
                <a:ext uri="{FF2B5EF4-FFF2-40B4-BE49-F238E27FC236}">
                  <a16:creationId xmlns:a16="http://schemas.microsoft.com/office/drawing/2014/main" id="{2E250DA7-EDD8-4940-AE83-8DA8300774C1}"/>
                </a:ext>
              </a:extLst>
            </p:cNvPr>
            <p:cNvSpPr>
              <a:spLocks noChangeArrowheads="1"/>
            </p:cNvSpPr>
            <p:nvPr/>
          </p:nvSpPr>
          <p:spPr bwMode="auto">
            <a:xfrm>
              <a:off x="6553124" y="3377069"/>
              <a:ext cx="377825" cy="358775"/>
            </a:xfrm>
            <a:prstGeom prst="ellipse">
              <a:avLst/>
            </a:prstGeom>
            <a:noFill/>
            <a:ln w="381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800"/>
            </a:p>
          </p:txBody>
        </p:sp>
        <p:sp>
          <p:nvSpPr>
            <p:cNvPr id="16" name="TextBox 15"/>
            <p:cNvSpPr txBox="1"/>
            <p:nvPr/>
          </p:nvSpPr>
          <p:spPr>
            <a:xfrm>
              <a:off x="756744" y="3663536"/>
              <a:ext cx="2124299" cy="400110"/>
            </a:xfrm>
            <a:prstGeom prst="rect">
              <a:avLst/>
            </a:prstGeom>
            <a:noFill/>
          </p:spPr>
          <p:txBody>
            <a:bodyPr wrap="none" rtlCol="0">
              <a:spAutoFit/>
            </a:bodyPr>
            <a:lstStyle/>
            <a:p>
              <a:r>
                <a:rPr lang="en-US" altLang="en-US" b="1" dirty="0">
                  <a:solidFill>
                    <a:schemeClr val="accent2">
                      <a:lumMod val="75000"/>
                    </a:schemeClr>
                  </a:solidFill>
                </a:rPr>
                <a:t>ERD Chen Style</a:t>
              </a:r>
              <a:endParaRPr lang="en-US" b="1" dirty="0">
                <a:solidFill>
                  <a:schemeClr val="accent2">
                    <a:lumMod val="75000"/>
                  </a:schemeClr>
                </a:solidFill>
              </a:endParaRPr>
            </a:p>
          </p:txBody>
        </p:sp>
      </p:gr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7246" y="4255654"/>
            <a:ext cx="7058025" cy="1285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9" name="TextBox 28"/>
          <p:cNvSpPr txBox="1"/>
          <p:nvPr/>
        </p:nvSpPr>
        <p:spPr>
          <a:xfrm>
            <a:off x="3749419" y="4276677"/>
            <a:ext cx="2749471" cy="400110"/>
          </a:xfrm>
          <a:prstGeom prst="rect">
            <a:avLst/>
          </a:prstGeom>
          <a:noFill/>
        </p:spPr>
        <p:txBody>
          <a:bodyPr wrap="none" rtlCol="0">
            <a:spAutoFit/>
          </a:bodyPr>
          <a:lstStyle/>
          <a:p>
            <a:r>
              <a:rPr lang="en-US" altLang="en-US" b="1" dirty="0">
                <a:solidFill>
                  <a:schemeClr val="accent2">
                    <a:lumMod val="75000"/>
                  </a:schemeClr>
                </a:solidFill>
              </a:rPr>
              <a:t>ERD Crow Foot Style</a:t>
            </a:r>
            <a:endParaRPr lang="en-US" b="1" dirty="0">
              <a:solidFill>
                <a:schemeClr val="accent2">
                  <a:lumMod val="75000"/>
                </a:schemeClr>
              </a:solidFill>
            </a:endParaRPr>
          </a:p>
        </p:txBody>
      </p:sp>
      <p:sp>
        <p:nvSpPr>
          <p:cNvPr id="30" name="Text Box 26"/>
          <p:cNvSpPr txBox="1">
            <a:spLocks noChangeArrowheads="1"/>
          </p:cNvSpPr>
          <p:nvPr/>
        </p:nvSpPr>
        <p:spPr bwMode="auto">
          <a:xfrm>
            <a:off x="3709975" y="5114504"/>
            <a:ext cx="123303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Bef>
                <a:spcPct val="60000"/>
              </a:spcBef>
              <a:buClr>
                <a:srgbClr val="00FF00"/>
              </a:buClr>
              <a:buSzPct val="80000"/>
              <a:buFont typeface="Wingdings" charset="2"/>
              <a:buNone/>
            </a:pPr>
            <a:r>
              <a:rPr lang="en-US" altLang="en-US" sz="1400" b="1" dirty="0">
                <a:solidFill>
                  <a:srgbClr val="FF5050"/>
                </a:solidFill>
              </a:rPr>
              <a:t>Primary Key</a:t>
            </a:r>
          </a:p>
        </p:txBody>
      </p:sp>
      <p:sp>
        <p:nvSpPr>
          <p:cNvPr id="31" name="Text Box 28"/>
          <p:cNvSpPr txBox="1">
            <a:spLocks noChangeArrowheads="1"/>
          </p:cNvSpPr>
          <p:nvPr/>
        </p:nvSpPr>
        <p:spPr bwMode="auto">
          <a:xfrm>
            <a:off x="5400672" y="4898591"/>
            <a:ext cx="153730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60000"/>
              </a:spcBef>
              <a:buClr>
                <a:srgbClr val="00FF00"/>
              </a:buClr>
              <a:buSzPct val="80000"/>
              <a:buFont typeface="Wingdings" charset="2"/>
              <a:buNone/>
            </a:pPr>
            <a:r>
              <a:rPr lang="en-US" altLang="en-US" sz="1400" b="1" dirty="0">
                <a:solidFill>
                  <a:srgbClr val="0000FF"/>
                </a:solidFill>
              </a:rPr>
              <a:t>Foreign Key</a:t>
            </a:r>
          </a:p>
        </p:txBody>
      </p:sp>
      <p:cxnSp>
        <p:nvCxnSpPr>
          <p:cNvPr id="20" name="Straight Connector 19"/>
          <p:cNvCxnSpPr/>
          <p:nvPr/>
        </p:nvCxnSpPr>
        <p:spPr bwMode="auto">
          <a:xfrm>
            <a:off x="861848" y="4171574"/>
            <a:ext cx="7783423" cy="0"/>
          </a:xfrm>
          <a:prstGeom prst="line">
            <a:avLst/>
          </a:prstGeom>
          <a:solidFill>
            <a:schemeClr val="accent1"/>
          </a:solidFill>
          <a:ln w="25400" cap="flat" cmpd="sng" algn="ctr">
            <a:solidFill>
              <a:schemeClr val="tx1"/>
            </a:solidFill>
            <a:prstDash val="dash"/>
            <a:miter lim="800000"/>
            <a:headEnd type="none" w="sm" len="sm"/>
            <a:tailEnd type="none" w="sm" len="sm"/>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sp>
        <p:nvSpPr>
          <p:cNvPr id="3" name="Rectangle 2">
            <a:extLst>
              <a:ext uri="{FF2B5EF4-FFF2-40B4-BE49-F238E27FC236}">
                <a16:creationId xmlns:a16="http://schemas.microsoft.com/office/drawing/2014/main" id="{FAC6458A-8C98-DD48-B236-F94F4A1A465C}"/>
              </a:ext>
            </a:extLst>
          </p:cNvPr>
          <p:cNvSpPr/>
          <p:nvPr/>
        </p:nvSpPr>
        <p:spPr>
          <a:xfrm>
            <a:off x="5206072" y="1201549"/>
            <a:ext cx="3531736" cy="369332"/>
          </a:xfrm>
          <a:prstGeom prst="rect">
            <a:avLst/>
          </a:prstGeom>
        </p:spPr>
        <p:txBody>
          <a:bodyPr wrap="none">
            <a:spAutoFit/>
          </a:bodyPr>
          <a:lstStyle/>
          <a:p>
            <a:r>
              <a:rPr lang="en-US" sz="1800" b="1" dirty="0">
                <a:hlinkClick r:id="rId4"/>
              </a:rPr>
              <a:t>https://youtu.be/FpJXQG7EIcE</a:t>
            </a:r>
            <a:endParaRPr lang="en-US" sz="1800" b="1" dirty="0"/>
          </a:p>
        </p:txBody>
      </p:sp>
    </p:spTree>
    <p:extLst>
      <p:ext uri="{BB962C8B-B14F-4D97-AF65-F5344CB8AC3E}">
        <p14:creationId xmlns:p14="http://schemas.microsoft.com/office/powerpoint/2010/main" val="2054904330"/>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2"/>
          <p:cNvSpPr>
            <a:spLocks noGrp="1" noChangeArrowheads="1"/>
          </p:cNvSpPr>
          <p:nvPr>
            <p:ph type="title"/>
          </p:nvPr>
        </p:nvSpPr>
        <p:spPr>
          <a:noFill/>
          <a:ln/>
        </p:spPr>
        <p:txBody>
          <a:bodyPr/>
          <a:lstStyle/>
          <a:p>
            <a:r>
              <a:rPr lang="en-US" altLang="en-US" dirty="0"/>
              <a:t>Conceptual Design:  Associate Entity</a:t>
            </a:r>
          </a:p>
        </p:txBody>
      </p:sp>
      <p:sp>
        <p:nvSpPr>
          <p:cNvPr id="2" name="Content Placeholder 1"/>
          <p:cNvSpPr>
            <a:spLocks noGrp="1"/>
          </p:cNvSpPr>
          <p:nvPr>
            <p:ph idx="1"/>
          </p:nvPr>
        </p:nvSpPr>
        <p:spPr>
          <a:xfrm>
            <a:off x="296023" y="1170268"/>
            <a:ext cx="8458200" cy="5410200"/>
          </a:xfrm>
        </p:spPr>
        <p:txBody>
          <a:bodyPr/>
          <a:lstStyle/>
          <a:p>
            <a:r>
              <a:rPr lang="en-US" sz="2400" dirty="0"/>
              <a:t>Associate Entities </a:t>
            </a:r>
          </a:p>
          <a:p>
            <a:pPr lvl="1"/>
            <a:r>
              <a:rPr lang="en-US" sz="2000" dirty="0"/>
              <a:t>Used to decompose Many-to-Many relations to One-to-Many</a:t>
            </a:r>
          </a:p>
          <a:p>
            <a:pPr lvl="1"/>
            <a:r>
              <a:rPr lang="en-US" sz="2000" dirty="0"/>
              <a:t>Many-to-Many relations cause redundant data  and anomalies</a:t>
            </a:r>
          </a:p>
        </p:txBody>
      </p:sp>
      <p:sp>
        <p:nvSpPr>
          <p:cNvPr id="34" name="Footer Placeholder 3"/>
          <p:cNvSpPr>
            <a:spLocks noGrp="1"/>
          </p:cNvSpPr>
          <p:nvPr>
            <p:ph type="ftr" sz="quarter" idx="10"/>
          </p:nvPr>
        </p:nvSpPr>
        <p:spPr/>
        <p:txBody>
          <a:bodyPr/>
          <a:lstStyle/>
          <a:p>
            <a:r>
              <a:rPr lang="en-US" altLang="en-US"/>
              <a:t>Copyright © 2018  R.M. Laurie</a:t>
            </a:r>
          </a:p>
        </p:txBody>
      </p:sp>
      <p:sp>
        <p:nvSpPr>
          <p:cNvPr id="35" name="Slide Number Placeholder 4"/>
          <p:cNvSpPr>
            <a:spLocks noGrp="1"/>
          </p:cNvSpPr>
          <p:nvPr>
            <p:ph type="sldNum" sz="quarter" idx="11"/>
          </p:nvPr>
        </p:nvSpPr>
        <p:spPr/>
        <p:txBody>
          <a:bodyPr/>
          <a:lstStyle/>
          <a:p>
            <a:fld id="{FAEF1EF7-2342-0749-9010-19A737952005}" type="slidenum">
              <a:rPr lang="en-US" altLang="en-US"/>
              <a:pPr/>
              <a:t>9</a:t>
            </a:fld>
            <a:endParaRPr lang="en-US" altLang="en-US"/>
          </a:p>
        </p:txBody>
      </p:sp>
      <p:sp>
        <p:nvSpPr>
          <p:cNvPr id="399402" name="Line 42"/>
          <p:cNvSpPr>
            <a:spLocks noChangeShapeType="1"/>
          </p:cNvSpPr>
          <p:nvPr/>
        </p:nvSpPr>
        <p:spPr bwMode="auto">
          <a:xfrm flipH="1">
            <a:off x="226906" y="4124691"/>
            <a:ext cx="8352598" cy="2575"/>
          </a:xfrm>
          <a:prstGeom prst="line">
            <a:avLst/>
          </a:prstGeom>
          <a:noFill/>
          <a:ln w="57150">
            <a:solidFill>
              <a:srgbClr val="CC9900"/>
            </a:solidFill>
            <a:prstDash val="sysDot"/>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grpSp>
        <p:nvGrpSpPr>
          <p:cNvPr id="10" name="Group 9">
            <a:extLst>
              <a:ext uri="{FF2B5EF4-FFF2-40B4-BE49-F238E27FC236}">
                <a16:creationId xmlns:a16="http://schemas.microsoft.com/office/drawing/2014/main" id="{DDD844DC-ED86-6B44-9904-AAFB7DA1CAA6}"/>
              </a:ext>
            </a:extLst>
          </p:cNvPr>
          <p:cNvGrpSpPr/>
          <p:nvPr/>
        </p:nvGrpSpPr>
        <p:grpSpPr>
          <a:xfrm>
            <a:off x="239731" y="2402610"/>
            <a:ext cx="8134332" cy="583376"/>
            <a:chOff x="239731" y="2402610"/>
            <a:chExt cx="8134332" cy="583376"/>
          </a:xfrm>
        </p:grpSpPr>
        <p:sp>
          <p:nvSpPr>
            <p:cNvPr id="399363" name="Rectangle 3"/>
            <p:cNvSpPr>
              <a:spLocks noChangeArrowheads="1"/>
            </p:cNvSpPr>
            <p:nvPr/>
          </p:nvSpPr>
          <p:spPr bwMode="auto">
            <a:xfrm>
              <a:off x="2703513" y="2432673"/>
              <a:ext cx="1329497" cy="553313"/>
            </a:xfrm>
            <a:prstGeom prst="rect">
              <a:avLst/>
            </a:prstGeom>
            <a:solidFill>
              <a:srgbClr val="CCECFF"/>
            </a:solidFill>
            <a:ln w="57150">
              <a:solidFill>
                <a:srgbClr val="003399"/>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b="1" dirty="0"/>
                <a:t>STUDENT</a:t>
              </a:r>
            </a:p>
          </p:txBody>
        </p:sp>
        <p:sp>
          <p:nvSpPr>
            <p:cNvPr id="399364" name="Rectangle 4"/>
            <p:cNvSpPr>
              <a:spLocks noChangeArrowheads="1"/>
            </p:cNvSpPr>
            <p:nvPr/>
          </p:nvSpPr>
          <p:spPr bwMode="auto">
            <a:xfrm>
              <a:off x="6999074" y="2465521"/>
              <a:ext cx="1374989" cy="513883"/>
            </a:xfrm>
            <a:prstGeom prst="rect">
              <a:avLst/>
            </a:prstGeom>
            <a:solidFill>
              <a:srgbClr val="CCECFF"/>
            </a:solidFill>
            <a:ln w="57150">
              <a:solidFill>
                <a:srgbClr val="003399"/>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b="1"/>
                <a:t>CLASS</a:t>
              </a:r>
            </a:p>
          </p:txBody>
        </p:sp>
        <p:sp>
          <p:nvSpPr>
            <p:cNvPr id="399365" name="AutoShape 5"/>
            <p:cNvSpPr>
              <a:spLocks noChangeArrowheads="1"/>
            </p:cNvSpPr>
            <p:nvPr/>
          </p:nvSpPr>
          <p:spPr bwMode="auto">
            <a:xfrm>
              <a:off x="4711975" y="2453140"/>
              <a:ext cx="1669548" cy="529053"/>
            </a:xfrm>
            <a:prstGeom prst="flowChartDecision">
              <a:avLst/>
            </a:prstGeom>
            <a:solidFill>
              <a:schemeClr val="bg1"/>
            </a:solidFill>
            <a:ln w="57150">
              <a:solidFill>
                <a:srgbClr val="990000"/>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b="1" dirty="0"/>
                <a:t>enrolls</a:t>
              </a:r>
            </a:p>
          </p:txBody>
        </p:sp>
        <p:cxnSp>
          <p:nvCxnSpPr>
            <p:cNvPr id="399366" name="AutoShape 6"/>
            <p:cNvCxnSpPr>
              <a:cxnSpLocks noChangeShapeType="1"/>
              <a:stCxn id="399363" idx="3"/>
              <a:endCxn id="399365" idx="1"/>
            </p:cNvCxnSpPr>
            <p:nvPr/>
          </p:nvCxnSpPr>
          <p:spPr bwMode="auto">
            <a:xfrm>
              <a:off x="4033010" y="2709330"/>
              <a:ext cx="678964" cy="8337"/>
            </a:xfrm>
            <a:prstGeom prst="straightConnector1">
              <a:avLst/>
            </a:prstGeom>
            <a:noFill/>
            <a:ln w="57150">
              <a:solidFill>
                <a:srgbClr val="9900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99367" name="AutoShape 7"/>
            <p:cNvCxnSpPr>
              <a:cxnSpLocks noChangeShapeType="1"/>
              <a:stCxn id="399365" idx="3"/>
              <a:endCxn id="399364" idx="1"/>
            </p:cNvCxnSpPr>
            <p:nvPr/>
          </p:nvCxnSpPr>
          <p:spPr bwMode="auto">
            <a:xfrm>
              <a:off x="6381523" y="2717667"/>
              <a:ext cx="617551" cy="4797"/>
            </a:xfrm>
            <a:prstGeom prst="bentConnector3">
              <a:avLst>
                <a:gd name="adj1" fmla="val 50000"/>
              </a:avLst>
            </a:prstGeom>
            <a:noFill/>
            <a:ln w="57150">
              <a:solidFill>
                <a:srgbClr val="9900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99368" name="Text Box 8"/>
            <p:cNvSpPr txBox="1">
              <a:spLocks noChangeArrowheads="1"/>
            </p:cNvSpPr>
            <p:nvPr/>
          </p:nvSpPr>
          <p:spPr bwMode="auto">
            <a:xfrm>
              <a:off x="4071678" y="2402610"/>
              <a:ext cx="255175" cy="202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1600" b="1" dirty="0"/>
                <a:t>M</a:t>
              </a:r>
            </a:p>
          </p:txBody>
        </p:sp>
        <p:sp>
          <p:nvSpPr>
            <p:cNvPr id="399369" name="Text Box 9"/>
            <p:cNvSpPr txBox="1">
              <a:spLocks noChangeArrowheads="1"/>
            </p:cNvSpPr>
            <p:nvPr/>
          </p:nvSpPr>
          <p:spPr bwMode="auto">
            <a:xfrm>
              <a:off x="6620983" y="2416776"/>
              <a:ext cx="237948" cy="202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1600" b="1" dirty="0"/>
                <a:t>N</a:t>
              </a:r>
            </a:p>
          </p:txBody>
        </p:sp>
        <p:sp>
          <p:nvSpPr>
            <p:cNvPr id="39" name="TextBox 38">
              <a:extLst>
                <a:ext uri="{FF2B5EF4-FFF2-40B4-BE49-F238E27FC236}">
                  <a16:creationId xmlns:a16="http://schemas.microsoft.com/office/drawing/2014/main" id="{EE3867A5-6438-D84F-BB16-57F97EDD1285}"/>
                </a:ext>
              </a:extLst>
            </p:cNvPr>
            <p:cNvSpPr txBox="1"/>
            <p:nvPr/>
          </p:nvSpPr>
          <p:spPr>
            <a:xfrm>
              <a:off x="239731" y="2467941"/>
              <a:ext cx="2124299" cy="399154"/>
            </a:xfrm>
            <a:prstGeom prst="rect">
              <a:avLst/>
            </a:prstGeom>
            <a:noFill/>
          </p:spPr>
          <p:txBody>
            <a:bodyPr wrap="none" rtlCol="0">
              <a:spAutoFit/>
            </a:bodyPr>
            <a:lstStyle/>
            <a:p>
              <a:r>
                <a:rPr lang="en-US" altLang="en-US" b="1" dirty="0">
                  <a:solidFill>
                    <a:schemeClr val="accent2">
                      <a:lumMod val="75000"/>
                    </a:schemeClr>
                  </a:solidFill>
                </a:rPr>
                <a:t>ERD Chen Style</a:t>
              </a:r>
              <a:endParaRPr lang="en-US" b="1" dirty="0">
                <a:solidFill>
                  <a:schemeClr val="accent2">
                    <a:lumMod val="75000"/>
                  </a:schemeClr>
                </a:solidFill>
              </a:endParaRPr>
            </a:p>
          </p:txBody>
        </p:sp>
      </p:grpSp>
      <p:grpSp>
        <p:nvGrpSpPr>
          <p:cNvPr id="12" name="Group 11">
            <a:extLst>
              <a:ext uri="{FF2B5EF4-FFF2-40B4-BE49-F238E27FC236}">
                <a16:creationId xmlns:a16="http://schemas.microsoft.com/office/drawing/2014/main" id="{7930DE5A-7E3E-6F42-8D6C-71339CD95A32}"/>
              </a:ext>
            </a:extLst>
          </p:cNvPr>
          <p:cNvGrpSpPr/>
          <p:nvPr/>
        </p:nvGrpSpPr>
        <p:grpSpPr>
          <a:xfrm>
            <a:off x="195067" y="4297568"/>
            <a:ext cx="8247282" cy="1019438"/>
            <a:chOff x="195067" y="4297568"/>
            <a:chExt cx="8247282" cy="1019438"/>
          </a:xfrm>
        </p:grpSpPr>
        <p:grpSp>
          <p:nvGrpSpPr>
            <p:cNvPr id="399388" name="Group 28"/>
            <p:cNvGrpSpPr>
              <a:grpSpLocks/>
            </p:cNvGrpSpPr>
            <p:nvPr/>
          </p:nvGrpSpPr>
          <p:grpSpPr bwMode="auto">
            <a:xfrm>
              <a:off x="2651148" y="4631942"/>
              <a:ext cx="5791201" cy="643997"/>
              <a:chOff x="340" y="2923"/>
              <a:chExt cx="5026" cy="624"/>
            </a:xfrm>
          </p:grpSpPr>
          <p:sp>
            <p:nvSpPr>
              <p:cNvPr id="399377" name="Rectangle 17"/>
              <p:cNvSpPr>
                <a:spLocks noChangeArrowheads="1"/>
              </p:cNvSpPr>
              <p:nvPr/>
            </p:nvSpPr>
            <p:spPr bwMode="auto">
              <a:xfrm>
                <a:off x="340" y="2952"/>
                <a:ext cx="1209" cy="566"/>
              </a:xfrm>
              <a:prstGeom prst="rect">
                <a:avLst/>
              </a:prstGeom>
              <a:solidFill>
                <a:srgbClr val="CCECFF"/>
              </a:solidFill>
              <a:ln w="57150">
                <a:solidFill>
                  <a:srgbClr val="003399"/>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b="1" dirty="0"/>
                  <a:t>STUDENT</a:t>
                </a:r>
              </a:p>
            </p:txBody>
          </p:sp>
          <p:sp>
            <p:nvSpPr>
              <p:cNvPr id="399378" name="Rectangle 18"/>
              <p:cNvSpPr>
                <a:spLocks noChangeArrowheads="1"/>
              </p:cNvSpPr>
              <p:nvPr/>
            </p:nvSpPr>
            <p:spPr bwMode="auto">
              <a:xfrm>
                <a:off x="4157" y="2970"/>
                <a:ext cx="1209" cy="542"/>
              </a:xfrm>
              <a:prstGeom prst="rect">
                <a:avLst/>
              </a:prstGeom>
              <a:solidFill>
                <a:srgbClr val="CCECFF"/>
              </a:solidFill>
              <a:ln w="57150">
                <a:solidFill>
                  <a:srgbClr val="003399"/>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b="1"/>
                  <a:t>CLASS</a:t>
                </a:r>
              </a:p>
            </p:txBody>
          </p:sp>
          <p:sp>
            <p:nvSpPr>
              <p:cNvPr id="399379" name="AutoShape 19"/>
              <p:cNvSpPr>
                <a:spLocks noChangeArrowheads="1"/>
              </p:cNvSpPr>
              <p:nvPr/>
            </p:nvSpPr>
            <p:spPr bwMode="auto">
              <a:xfrm>
                <a:off x="2146" y="2956"/>
                <a:ext cx="1468" cy="558"/>
              </a:xfrm>
              <a:prstGeom prst="flowChartDecision">
                <a:avLst/>
              </a:prstGeom>
              <a:solidFill>
                <a:schemeClr val="bg1"/>
              </a:solidFill>
              <a:ln w="57150">
                <a:solidFill>
                  <a:srgbClr val="990000"/>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800" b="1"/>
                  <a:t>ENROLL</a:t>
                </a:r>
              </a:p>
            </p:txBody>
          </p:sp>
          <p:cxnSp>
            <p:nvCxnSpPr>
              <p:cNvPr id="399380" name="AutoShape 20"/>
              <p:cNvCxnSpPr>
                <a:cxnSpLocks noChangeShapeType="1"/>
                <a:stCxn id="399377" idx="3"/>
                <a:endCxn id="399379" idx="1"/>
              </p:cNvCxnSpPr>
              <p:nvPr/>
            </p:nvCxnSpPr>
            <p:spPr bwMode="auto">
              <a:xfrm>
                <a:off x="1567" y="3235"/>
                <a:ext cx="561" cy="0"/>
              </a:xfrm>
              <a:prstGeom prst="straightConnector1">
                <a:avLst/>
              </a:prstGeom>
              <a:noFill/>
              <a:ln w="57150">
                <a:solidFill>
                  <a:srgbClr val="9900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99381" name="AutoShape 21"/>
              <p:cNvCxnSpPr>
                <a:cxnSpLocks noChangeShapeType="1"/>
                <a:stCxn id="399379" idx="3"/>
                <a:endCxn id="399378" idx="1"/>
              </p:cNvCxnSpPr>
              <p:nvPr/>
            </p:nvCxnSpPr>
            <p:spPr bwMode="auto">
              <a:xfrm>
                <a:off x="3632" y="3235"/>
                <a:ext cx="507" cy="6"/>
              </a:xfrm>
              <a:prstGeom prst="bentConnector3">
                <a:avLst>
                  <a:gd name="adj1" fmla="val 49903"/>
                </a:avLst>
              </a:prstGeom>
              <a:noFill/>
              <a:ln w="57150">
                <a:solidFill>
                  <a:srgbClr val="9900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99385" name="Rectangle 25"/>
              <p:cNvSpPr>
                <a:spLocks noChangeArrowheads="1"/>
              </p:cNvSpPr>
              <p:nvPr/>
            </p:nvSpPr>
            <p:spPr bwMode="auto">
              <a:xfrm>
                <a:off x="2125" y="2923"/>
                <a:ext cx="1497" cy="624"/>
              </a:xfrm>
              <a:prstGeom prst="rect">
                <a:avLst/>
              </a:prstGeom>
              <a:noFill/>
              <a:ln w="57150">
                <a:solidFill>
                  <a:srgbClr val="003399"/>
                </a:solidFill>
                <a:miter lim="800000"/>
                <a:headEnd type="none" w="sm" len="sm"/>
                <a:tailEnd type="none" w="sm" len="sm"/>
              </a:ln>
              <a:effectLst/>
              <a:extLst>
                <a:ext uri="{909E8E84-426E-40DD-AFC4-6F175D3DCCD1}">
                  <a14:hiddenFill xmlns:a14="http://schemas.microsoft.com/office/drawing/2010/main">
                    <a:solidFill>
                      <a:srgbClr val="CCEC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altLang="en-US" b="1"/>
              </a:p>
            </p:txBody>
          </p:sp>
        </p:grpSp>
        <p:sp>
          <p:nvSpPr>
            <p:cNvPr id="399382" name="Text Box 22"/>
            <p:cNvSpPr txBox="1">
              <a:spLocks noChangeArrowheads="1"/>
            </p:cNvSpPr>
            <p:nvPr/>
          </p:nvSpPr>
          <p:spPr bwMode="auto">
            <a:xfrm>
              <a:off x="4485527" y="4314081"/>
              <a:ext cx="258104" cy="219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1600" b="1"/>
                <a:t>M</a:t>
              </a:r>
            </a:p>
          </p:txBody>
        </p:sp>
        <p:sp>
          <p:nvSpPr>
            <p:cNvPr id="399383" name="Text Box 23"/>
            <p:cNvSpPr txBox="1">
              <a:spLocks noChangeArrowheads="1"/>
            </p:cNvSpPr>
            <p:nvPr/>
          </p:nvSpPr>
          <p:spPr bwMode="auto">
            <a:xfrm>
              <a:off x="6906402" y="4338850"/>
              <a:ext cx="216623" cy="219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1600" b="1"/>
                <a:t>1</a:t>
              </a:r>
            </a:p>
          </p:txBody>
        </p:sp>
        <p:sp>
          <p:nvSpPr>
            <p:cNvPr id="399386" name="Text Box 26"/>
            <p:cNvSpPr txBox="1">
              <a:spLocks noChangeArrowheads="1"/>
            </p:cNvSpPr>
            <p:nvPr/>
          </p:nvSpPr>
          <p:spPr bwMode="auto">
            <a:xfrm>
              <a:off x="3964711" y="4297568"/>
              <a:ext cx="216623" cy="219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1600" b="1" dirty="0"/>
                <a:t>1</a:t>
              </a:r>
            </a:p>
          </p:txBody>
        </p:sp>
        <p:sp>
          <p:nvSpPr>
            <p:cNvPr id="399387" name="Text Box 27"/>
            <p:cNvSpPr txBox="1">
              <a:spLocks noChangeArrowheads="1"/>
            </p:cNvSpPr>
            <p:nvPr/>
          </p:nvSpPr>
          <p:spPr bwMode="auto">
            <a:xfrm>
              <a:off x="6375216" y="4341946"/>
              <a:ext cx="258104" cy="219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1600" b="1"/>
                <a:t>M</a:t>
              </a:r>
            </a:p>
          </p:txBody>
        </p:sp>
        <p:sp>
          <p:nvSpPr>
            <p:cNvPr id="399392" name="Text Box 32"/>
            <p:cNvSpPr txBox="1">
              <a:spLocks noChangeArrowheads="1"/>
            </p:cNvSpPr>
            <p:nvPr/>
          </p:nvSpPr>
          <p:spPr bwMode="auto">
            <a:xfrm>
              <a:off x="7131092" y="4346338"/>
              <a:ext cx="895297" cy="200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Bef>
                  <a:spcPct val="60000"/>
                </a:spcBef>
                <a:buClr>
                  <a:srgbClr val="00FF00"/>
                </a:buClr>
                <a:buSzPct val="80000"/>
                <a:buFont typeface="Wingdings" charset="2"/>
                <a:buNone/>
              </a:pPr>
              <a:r>
                <a:rPr lang="en-US" altLang="en-US" sz="1400" b="1" dirty="0">
                  <a:solidFill>
                    <a:srgbClr val="FF5050"/>
                  </a:solidFill>
                </a:rPr>
                <a:t>Primary Key</a:t>
              </a:r>
            </a:p>
          </p:txBody>
        </p:sp>
        <p:sp>
          <p:nvSpPr>
            <p:cNvPr id="399397" name="Text Box 37"/>
            <p:cNvSpPr txBox="1">
              <a:spLocks noChangeArrowheads="1"/>
            </p:cNvSpPr>
            <p:nvPr/>
          </p:nvSpPr>
          <p:spPr bwMode="auto">
            <a:xfrm>
              <a:off x="4949582" y="4303249"/>
              <a:ext cx="131799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Bef>
                  <a:spcPct val="60000"/>
                </a:spcBef>
                <a:buClr>
                  <a:srgbClr val="00FF00"/>
                </a:buClr>
                <a:buSzPct val="80000"/>
                <a:buFont typeface="Wingdings" charset="2"/>
                <a:buNone/>
              </a:pPr>
              <a:r>
                <a:rPr lang="en-US" altLang="en-US" sz="1400" b="1" dirty="0">
                  <a:solidFill>
                    <a:srgbClr val="0000FF"/>
                  </a:solidFill>
                </a:rPr>
                <a:t>Foreign Keys</a:t>
              </a:r>
            </a:p>
          </p:txBody>
        </p:sp>
        <p:sp>
          <p:nvSpPr>
            <p:cNvPr id="399400" name="Text Box 40"/>
            <p:cNvSpPr txBox="1">
              <a:spLocks noChangeArrowheads="1"/>
            </p:cNvSpPr>
            <p:nvPr/>
          </p:nvSpPr>
          <p:spPr bwMode="auto">
            <a:xfrm>
              <a:off x="2812777" y="4321295"/>
              <a:ext cx="895297" cy="200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Bef>
                  <a:spcPct val="60000"/>
                </a:spcBef>
                <a:buClr>
                  <a:srgbClr val="00FF00"/>
                </a:buClr>
                <a:buSzPct val="80000"/>
                <a:buFont typeface="Wingdings" charset="2"/>
                <a:buNone/>
              </a:pPr>
              <a:r>
                <a:rPr lang="en-US" altLang="en-US" sz="1400" b="1" dirty="0">
                  <a:solidFill>
                    <a:srgbClr val="FF5050"/>
                  </a:solidFill>
                </a:rPr>
                <a:t>Primary Key</a:t>
              </a:r>
            </a:p>
          </p:txBody>
        </p:sp>
        <p:sp>
          <p:nvSpPr>
            <p:cNvPr id="44" name="TextBox 43">
              <a:extLst>
                <a:ext uri="{FF2B5EF4-FFF2-40B4-BE49-F238E27FC236}">
                  <a16:creationId xmlns:a16="http://schemas.microsoft.com/office/drawing/2014/main" id="{64920007-3B37-3F47-94DD-5B97031007F1}"/>
                </a:ext>
              </a:extLst>
            </p:cNvPr>
            <p:cNvSpPr txBox="1"/>
            <p:nvPr/>
          </p:nvSpPr>
          <p:spPr>
            <a:xfrm>
              <a:off x="195067" y="4610811"/>
              <a:ext cx="2392001" cy="706195"/>
            </a:xfrm>
            <a:prstGeom prst="rect">
              <a:avLst/>
            </a:prstGeom>
            <a:noFill/>
          </p:spPr>
          <p:txBody>
            <a:bodyPr wrap="none" rtlCol="0">
              <a:spAutoFit/>
            </a:bodyPr>
            <a:lstStyle/>
            <a:p>
              <a:r>
                <a:rPr lang="en-US" altLang="en-US" b="1" dirty="0">
                  <a:solidFill>
                    <a:schemeClr val="accent2">
                      <a:lumMod val="75000"/>
                    </a:schemeClr>
                  </a:solidFill>
                </a:rPr>
                <a:t>ERD Chen Style</a:t>
              </a:r>
              <a:br>
                <a:rPr lang="en-US" altLang="en-US" b="1" dirty="0">
                  <a:solidFill>
                    <a:schemeClr val="accent2">
                      <a:lumMod val="75000"/>
                    </a:schemeClr>
                  </a:solidFill>
                </a:rPr>
              </a:br>
              <a:r>
                <a:rPr lang="en-US" altLang="en-US" b="1" dirty="0">
                  <a:solidFill>
                    <a:schemeClr val="accent2">
                      <a:lumMod val="75000"/>
                    </a:schemeClr>
                  </a:solidFill>
                </a:rPr>
                <a:t>Associative Entity</a:t>
              </a:r>
              <a:endParaRPr lang="en-US" b="1" dirty="0">
                <a:solidFill>
                  <a:schemeClr val="accent2">
                    <a:lumMod val="75000"/>
                  </a:schemeClr>
                </a:solidFill>
              </a:endParaRPr>
            </a:p>
          </p:txBody>
        </p:sp>
      </p:grpSp>
      <p:grpSp>
        <p:nvGrpSpPr>
          <p:cNvPr id="11" name="Group 10">
            <a:extLst>
              <a:ext uri="{FF2B5EF4-FFF2-40B4-BE49-F238E27FC236}">
                <a16:creationId xmlns:a16="http://schemas.microsoft.com/office/drawing/2014/main" id="{E2C7DE66-3EFA-FF4F-8733-10FA0E8886EB}"/>
              </a:ext>
            </a:extLst>
          </p:cNvPr>
          <p:cNvGrpSpPr/>
          <p:nvPr/>
        </p:nvGrpSpPr>
        <p:grpSpPr>
          <a:xfrm>
            <a:off x="226906" y="3135907"/>
            <a:ext cx="8324236" cy="902596"/>
            <a:chOff x="226906" y="3135907"/>
            <a:chExt cx="8324236" cy="902596"/>
          </a:xfrm>
        </p:grpSpPr>
        <p:pic>
          <p:nvPicPr>
            <p:cNvPr id="7" name="Picture 6">
              <a:extLst>
                <a:ext uri="{FF2B5EF4-FFF2-40B4-BE49-F238E27FC236}">
                  <a16:creationId xmlns:a16="http://schemas.microsoft.com/office/drawing/2014/main" id="{AB537A04-E50A-3042-A1E7-6698A8FDCAF1}"/>
                </a:ext>
              </a:extLst>
            </p:cNvPr>
            <p:cNvPicPr>
              <a:picLocks noChangeAspect="1"/>
            </p:cNvPicPr>
            <p:nvPr/>
          </p:nvPicPr>
          <p:blipFill>
            <a:blip r:embed="rId2"/>
            <a:stretch>
              <a:fillRect/>
            </a:stretch>
          </p:blipFill>
          <p:spPr>
            <a:xfrm>
              <a:off x="2587068" y="3135907"/>
              <a:ext cx="5964074" cy="902596"/>
            </a:xfrm>
            <a:prstGeom prst="rect">
              <a:avLst/>
            </a:prstGeom>
          </p:spPr>
        </p:pic>
        <p:sp>
          <p:nvSpPr>
            <p:cNvPr id="42" name="TextBox 41">
              <a:extLst>
                <a:ext uri="{FF2B5EF4-FFF2-40B4-BE49-F238E27FC236}">
                  <a16:creationId xmlns:a16="http://schemas.microsoft.com/office/drawing/2014/main" id="{FE91CF2A-762E-B54E-BD3B-CA034406201E}"/>
                </a:ext>
              </a:extLst>
            </p:cNvPr>
            <p:cNvSpPr txBox="1"/>
            <p:nvPr/>
          </p:nvSpPr>
          <p:spPr>
            <a:xfrm>
              <a:off x="226906" y="3251574"/>
              <a:ext cx="2137124" cy="707886"/>
            </a:xfrm>
            <a:prstGeom prst="rect">
              <a:avLst/>
            </a:prstGeom>
            <a:noFill/>
          </p:spPr>
          <p:txBody>
            <a:bodyPr wrap="none" rtlCol="0">
              <a:spAutoFit/>
            </a:bodyPr>
            <a:lstStyle/>
            <a:p>
              <a:r>
                <a:rPr lang="en-US" altLang="en-US" b="1" dirty="0">
                  <a:solidFill>
                    <a:schemeClr val="accent2">
                      <a:lumMod val="75000"/>
                    </a:schemeClr>
                  </a:solidFill>
                </a:rPr>
                <a:t>ERD Crow Foot </a:t>
              </a:r>
              <a:br>
                <a:rPr lang="en-US" altLang="en-US" b="1" dirty="0">
                  <a:solidFill>
                    <a:schemeClr val="accent2">
                      <a:lumMod val="75000"/>
                    </a:schemeClr>
                  </a:solidFill>
                </a:rPr>
              </a:br>
              <a:r>
                <a:rPr lang="en-US" altLang="en-US" b="1" dirty="0">
                  <a:solidFill>
                    <a:schemeClr val="accent2">
                      <a:lumMod val="75000"/>
                    </a:schemeClr>
                  </a:solidFill>
                </a:rPr>
                <a:t>Style</a:t>
              </a:r>
              <a:endParaRPr lang="en-US" b="1" dirty="0">
                <a:solidFill>
                  <a:schemeClr val="accent2">
                    <a:lumMod val="75000"/>
                  </a:schemeClr>
                </a:solidFill>
              </a:endParaRPr>
            </a:p>
          </p:txBody>
        </p:sp>
      </p:grpSp>
      <p:grpSp>
        <p:nvGrpSpPr>
          <p:cNvPr id="13" name="Group 12">
            <a:extLst>
              <a:ext uri="{FF2B5EF4-FFF2-40B4-BE49-F238E27FC236}">
                <a16:creationId xmlns:a16="http://schemas.microsoft.com/office/drawing/2014/main" id="{F010F57D-0A60-8941-A70B-2023BB5E75C6}"/>
              </a:ext>
            </a:extLst>
          </p:cNvPr>
          <p:cNvGrpSpPr/>
          <p:nvPr/>
        </p:nvGrpSpPr>
        <p:grpSpPr>
          <a:xfrm>
            <a:off x="144589" y="5503820"/>
            <a:ext cx="8434915" cy="969672"/>
            <a:chOff x="144589" y="5503820"/>
            <a:chExt cx="8434915" cy="969672"/>
          </a:xfrm>
        </p:grpSpPr>
        <p:sp>
          <p:nvSpPr>
            <p:cNvPr id="46" name="TextBox 45">
              <a:extLst>
                <a:ext uri="{FF2B5EF4-FFF2-40B4-BE49-F238E27FC236}">
                  <a16:creationId xmlns:a16="http://schemas.microsoft.com/office/drawing/2014/main" id="{6F760DAB-E95D-D34F-BE7F-D9C9A744ABD8}"/>
                </a:ext>
              </a:extLst>
            </p:cNvPr>
            <p:cNvSpPr txBox="1"/>
            <p:nvPr/>
          </p:nvSpPr>
          <p:spPr>
            <a:xfrm>
              <a:off x="144589" y="5569473"/>
              <a:ext cx="2392001" cy="706195"/>
            </a:xfrm>
            <a:prstGeom prst="rect">
              <a:avLst/>
            </a:prstGeom>
            <a:noFill/>
          </p:spPr>
          <p:txBody>
            <a:bodyPr wrap="none" rtlCol="0">
              <a:spAutoFit/>
            </a:bodyPr>
            <a:lstStyle/>
            <a:p>
              <a:r>
                <a:rPr lang="en-US" altLang="en-US" b="1" dirty="0">
                  <a:solidFill>
                    <a:schemeClr val="accent2">
                      <a:lumMod val="75000"/>
                    </a:schemeClr>
                  </a:solidFill>
                </a:rPr>
                <a:t>ERD Crow Foot</a:t>
              </a:r>
              <a:br>
                <a:rPr lang="en-US" altLang="en-US" b="1" dirty="0">
                  <a:solidFill>
                    <a:schemeClr val="accent2">
                      <a:lumMod val="75000"/>
                    </a:schemeClr>
                  </a:solidFill>
                </a:rPr>
              </a:br>
              <a:r>
                <a:rPr lang="en-US" altLang="en-US" b="1" dirty="0">
                  <a:solidFill>
                    <a:schemeClr val="accent2">
                      <a:lumMod val="75000"/>
                    </a:schemeClr>
                  </a:solidFill>
                </a:rPr>
                <a:t>Associative Entity</a:t>
              </a:r>
              <a:endParaRPr lang="en-US" b="1" dirty="0">
                <a:solidFill>
                  <a:schemeClr val="accent2">
                    <a:lumMod val="75000"/>
                  </a:schemeClr>
                </a:solidFill>
              </a:endParaRPr>
            </a:p>
          </p:txBody>
        </p:sp>
        <p:pic>
          <p:nvPicPr>
            <p:cNvPr id="9" name="Picture 8">
              <a:extLst>
                <a:ext uri="{FF2B5EF4-FFF2-40B4-BE49-F238E27FC236}">
                  <a16:creationId xmlns:a16="http://schemas.microsoft.com/office/drawing/2014/main" id="{93E62902-2AF4-804A-BD20-8A059B1A0235}"/>
                </a:ext>
              </a:extLst>
            </p:cNvPr>
            <p:cNvPicPr>
              <a:picLocks noChangeAspect="1"/>
            </p:cNvPicPr>
            <p:nvPr/>
          </p:nvPicPr>
          <p:blipFill>
            <a:blip r:embed="rId3"/>
            <a:stretch>
              <a:fillRect/>
            </a:stretch>
          </p:blipFill>
          <p:spPr>
            <a:xfrm>
              <a:off x="2587068" y="5503820"/>
              <a:ext cx="5992436" cy="969672"/>
            </a:xfrm>
            <a:prstGeom prst="rect">
              <a:avLst/>
            </a:prstGeom>
          </p:spPr>
        </p:pic>
      </p:grpSp>
      <p:sp>
        <p:nvSpPr>
          <p:cNvPr id="14" name="Rectangle 13">
            <a:extLst>
              <a:ext uri="{FF2B5EF4-FFF2-40B4-BE49-F238E27FC236}">
                <a16:creationId xmlns:a16="http://schemas.microsoft.com/office/drawing/2014/main" id="{F1331858-63AC-CF44-999B-8C38C30A64E1}"/>
              </a:ext>
            </a:extLst>
          </p:cNvPr>
          <p:cNvSpPr/>
          <p:nvPr/>
        </p:nvSpPr>
        <p:spPr>
          <a:xfrm>
            <a:off x="5118305" y="1158289"/>
            <a:ext cx="3621504" cy="369332"/>
          </a:xfrm>
          <a:prstGeom prst="rect">
            <a:avLst/>
          </a:prstGeom>
        </p:spPr>
        <p:txBody>
          <a:bodyPr wrap="none">
            <a:spAutoFit/>
          </a:bodyPr>
          <a:lstStyle/>
          <a:p>
            <a:r>
              <a:rPr lang="en-US" altLang="en-US" sz="1800" b="1" dirty="0">
                <a:hlinkClick r:id="rId4"/>
              </a:rPr>
              <a:t>https://youtu.be/QpdhBUYk7Kk</a:t>
            </a:r>
            <a:endParaRPr lang="en-US" sz="1800" b="1" dirty="0"/>
          </a:p>
        </p:txBody>
      </p:sp>
    </p:spTree>
    <p:extLst>
      <p:ext uri="{BB962C8B-B14F-4D97-AF65-F5344CB8AC3E}">
        <p14:creationId xmlns:p14="http://schemas.microsoft.com/office/powerpoint/2010/main" val="199832912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par>
                          <p:cTn id="13" fill="hold">
                            <p:stCondLst>
                              <p:cond delay="500"/>
                            </p:stCondLst>
                            <p:childTnLst>
                              <p:par>
                                <p:cTn id="14" presetID="17" presetClass="entr" presetSubtype="10" fill="hold" grpId="0" nodeType="afterEffect">
                                  <p:stCondLst>
                                    <p:cond delay="0"/>
                                  </p:stCondLst>
                                  <p:childTnLst>
                                    <p:set>
                                      <p:cBhvr>
                                        <p:cTn id="15" dur="1" fill="hold">
                                          <p:stCondLst>
                                            <p:cond delay="0"/>
                                          </p:stCondLst>
                                        </p:cTn>
                                        <p:tgtEl>
                                          <p:spTgt spid="399402"/>
                                        </p:tgtEl>
                                        <p:attrNameLst>
                                          <p:attrName>style.visibility</p:attrName>
                                        </p:attrNameLst>
                                      </p:cBhvr>
                                      <p:to>
                                        <p:strVal val="visible"/>
                                      </p:to>
                                    </p:set>
                                    <p:anim calcmode="lin" valueType="num">
                                      <p:cBhvr>
                                        <p:cTn id="16" dur="500" fill="hold"/>
                                        <p:tgtEl>
                                          <p:spTgt spid="399402"/>
                                        </p:tgtEl>
                                        <p:attrNameLst>
                                          <p:attrName>ppt_w</p:attrName>
                                        </p:attrNameLst>
                                      </p:cBhvr>
                                      <p:tavLst>
                                        <p:tav tm="0">
                                          <p:val>
                                            <p:fltVal val="0"/>
                                          </p:val>
                                        </p:tav>
                                        <p:tav tm="100000">
                                          <p:val>
                                            <p:strVal val="#ppt_w"/>
                                          </p:val>
                                        </p:tav>
                                      </p:tavLst>
                                    </p:anim>
                                    <p:anim calcmode="lin" valueType="num">
                                      <p:cBhvr>
                                        <p:cTn id="17" dur="500" fill="hold"/>
                                        <p:tgtEl>
                                          <p:spTgt spid="399402"/>
                                        </p:tgtEl>
                                        <p:attrNameLst>
                                          <p:attrName>ppt_h</p:attrName>
                                        </p:attrNameLst>
                                      </p:cBhvr>
                                      <p:tavLst>
                                        <p:tav tm="0">
                                          <p:val>
                                            <p:strVal val="#ppt_h"/>
                                          </p:val>
                                        </p:tav>
                                        <p:tav tm="100000">
                                          <p:val>
                                            <p:strVal val="#ppt_h"/>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02" grpId="0" animBg="1"/>
    </p:bldLst>
  </p:timing>
</p:sld>
</file>

<file path=ppt/theme/theme1.xml><?xml version="1.0" encoding="utf-8"?>
<a:theme xmlns:a="http://schemas.openxmlformats.org/drawingml/2006/main" name="Violet_RML">
  <a:themeElements>
    <a:clrScheme name="">
      <a:dk1>
        <a:srgbClr val="000000"/>
      </a:dk1>
      <a:lt1>
        <a:srgbClr val="FFFFCC"/>
      </a:lt1>
      <a:dk2>
        <a:srgbClr val="4D4D4D"/>
      </a:dk2>
      <a:lt2>
        <a:srgbClr val="FFFFCC"/>
      </a:lt2>
      <a:accent1>
        <a:srgbClr val="FFCC00"/>
      </a:accent1>
      <a:accent2>
        <a:srgbClr val="6666FF"/>
      </a:accent2>
      <a:accent3>
        <a:srgbClr val="FFFFE2"/>
      </a:accent3>
      <a:accent4>
        <a:srgbClr val="000000"/>
      </a:accent4>
      <a:accent5>
        <a:srgbClr val="FFE2AA"/>
      </a:accent5>
      <a:accent6>
        <a:srgbClr val="5C5CE7"/>
      </a:accent6>
      <a:hlink>
        <a:srgbClr val="CC0000"/>
      </a:hlink>
      <a:folHlink>
        <a:srgbClr val="990066"/>
      </a:folHlink>
    </a:clrScheme>
    <a:fontScheme name="Violet_RML">
      <a:majorFont>
        <a:latin typeface="Impact"/>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miter lim="800000"/>
          <a:headEnd type="none" w="sm" len="sm"/>
          <a:tailEnd type="none" w="sm" len="sm"/>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000" b="0" i="0" u="none" strike="noStrike" cap="none" normalizeH="0" baseline="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miter lim="800000"/>
          <a:headEnd type="none" w="sm" len="sm"/>
          <a:tailEnd type="none" w="sm" len="sm"/>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000" b="0" i="0" u="none" strike="noStrike" cap="none" normalizeH="0" baseline="0">
            <a:ln>
              <a:noFill/>
            </a:ln>
            <a:solidFill>
              <a:schemeClr val="tx1"/>
            </a:solidFill>
            <a:effectLst/>
            <a:latin typeface="Arial" charset="0"/>
          </a:defRPr>
        </a:defPPr>
      </a:lstStyle>
    </a:lnDef>
  </a:objectDefaults>
  <a:extraClrSchemeLst>
    <a:extraClrScheme>
      <a:clrScheme name="Violet_RML 1">
        <a:dk1>
          <a:srgbClr val="000000"/>
        </a:dk1>
        <a:lt1>
          <a:srgbClr val="FFFFFF"/>
        </a:lt1>
        <a:dk2>
          <a:srgbClr val="990066"/>
        </a:dk2>
        <a:lt2>
          <a:srgbClr val="00CCCC"/>
        </a:lt2>
        <a:accent1>
          <a:srgbClr val="D60093"/>
        </a:accent1>
        <a:accent2>
          <a:srgbClr val="FFFF66"/>
        </a:accent2>
        <a:accent3>
          <a:srgbClr val="CAAAB8"/>
        </a:accent3>
        <a:accent4>
          <a:srgbClr val="DADADA"/>
        </a:accent4>
        <a:accent5>
          <a:srgbClr val="E8AAC8"/>
        </a:accent5>
        <a:accent6>
          <a:srgbClr val="E7E75C"/>
        </a:accent6>
        <a:hlink>
          <a:srgbClr val="FF9933"/>
        </a:hlink>
        <a:folHlink>
          <a:srgbClr val="FFCCFF"/>
        </a:folHlink>
      </a:clrScheme>
      <a:clrMap bg1="dk2" tx1="lt1" bg2="dk1" tx2="lt2" accent1="accent1" accent2="accent2" accent3="accent3" accent4="accent4" accent5="accent5" accent6="accent6" hlink="hlink" folHlink="folHlink"/>
    </a:extraClrScheme>
    <a:extraClrScheme>
      <a:clrScheme name="Violet_RML 2">
        <a:dk1>
          <a:srgbClr val="000000"/>
        </a:dk1>
        <a:lt1>
          <a:srgbClr val="FFFFCC"/>
        </a:lt1>
        <a:dk2>
          <a:srgbClr val="996600"/>
        </a:dk2>
        <a:lt2>
          <a:srgbClr val="FFFFCC"/>
        </a:lt2>
        <a:accent1>
          <a:srgbClr val="FFCC00"/>
        </a:accent1>
        <a:accent2>
          <a:srgbClr val="6666FF"/>
        </a:accent2>
        <a:accent3>
          <a:srgbClr val="FFFFE2"/>
        </a:accent3>
        <a:accent4>
          <a:srgbClr val="000000"/>
        </a:accent4>
        <a:accent5>
          <a:srgbClr val="FFE2AA"/>
        </a:accent5>
        <a:accent6>
          <a:srgbClr val="5C5CE7"/>
        </a:accent6>
        <a:hlink>
          <a:srgbClr val="999933"/>
        </a:hlink>
        <a:folHlink>
          <a:srgbClr val="990066"/>
        </a:folHlink>
      </a:clrScheme>
      <a:clrMap bg1="lt1" tx1="dk1" bg2="lt2" tx2="dk2" accent1="accent1" accent2="accent2" accent3="accent3" accent4="accent4" accent5="accent5" accent6="accent6" hlink="hlink" folHlink="folHlink"/>
    </a:extraClrScheme>
    <a:extraClrScheme>
      <a:clrScheme name="Violet_RML 3">
        <a:dk1>
          <a:srgbClr val="000000"/>
        </a:dk1>
        <a:lt1>
          <a:srgbClr val="FFFFFF"/>
        </a:lt1>
        <a:dk2>
          <a:srgbClr val="000000"/>
        </a:dk2>
        <a:lt2>
          <a:srgbClr val="FFFFFF"/>
        </a:lt2>
        <a:accent1>
          <a:srgbClr val="EAEAEA"/>
        </a:accent1>
        <a:accent2>
          <a:srgbClr val="969696"/>
        </a:accent2>
        <a:accent3>
          <a:srgbClr val="FFFFFF"/>
        </a:accent3>
        <a:accent4>
          <a:srgbClr val="000000"/>
        </a:accent4>
        <a:accent5>
          <a:srgbClr val="F3F3F3"/>
        </a:accent5>
        <a:accent6>
          <a:srgbClr val="878787"/>
        </a:accent6>
        <a:hlink>
          <a:srgbClr val="5F5F5F"/>
        </a:hlink>
        <a:folHlink>
          <a:srgbClr val="CBCBCB"/>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10961</TotalTime>
  <Words>2673</Words>
  <Application>Microsoft Macintosh PowerPoint</Application>
  <PresentationFormat>On-screen Show (4:3)</PresentationFormat>
  <Paragraphs>486</Paragraphs>
  <Slides>28</Slides>
  <Notes>22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Arial Unicode MS</vt:lpstr>
      <vt:lpstr>Arial</vt:lpstr>
      <vt:lpstr>Arial Narrow</vt:lpstr>
      <vt:lpstr>Bookman Old Style</vt:lpstr>
      <vt:lpstr>Consolas</vt:lpstr>
      <vt:lpstr>Impact</vt:lpstr>
      <vt:lpstr>Times New Roman</vt:lpstr>
      <vt:lpstr>Wingdings</vt:lpstr>
      <vt:lpstr>Violet_RML</vt:lpstr>
      <vt:lpstr>Chapter 4: Data and Databases</vt:lpstr>
      <vt:lpstr>Processing Data into Information</vt:lpstr>
      <vt:lpstr>Database Management System</vt:lpstr>
      <vt:lpstr>Database Provides Information</vt:lpstr>
      <vt:lpstr>A  Database  Table</vt:lpstr>
      <vt:lpstr>Relational DB Model Terminology</vt:lpstr>
      <vt:lpstr>Field Name and Data Type</vt:lpstr>
      <vt:lpstr>Conceptual Design</vt:lpstr>
      <vt:lpstr>Conceptual Design:  Associate Entity</vt:lpstr>
      <vt:lpstr>Conceptual Design to Physical DBMS</vt:lpstr>
      <vt:lpstr>Asgn 2: ERD Chen Style  </vt:lpstr>
      <vt:lpstr>Asgn 2: ERD  PK Arrow Reference</vt:lpstr>
      <vt:lpstr>Asgn 2: ERD using Crow Foot Notation</vt:lpstr>
      <vt:lpstr>MS Access Navigation</vt:lpstr>
      <vt:lpstr>Table Design View</vt:lpstr>
      <vt:lpstr>Database Table: Restaurants</vt:lpstr>
      <vt:lpstr>Normalization: Removing Data Redundancy</vt:lpstr>
      <vt:lpstr>Normalization: Making a Better Database</vt:lpstr>
      <vt:lpstr>PowerPoint Presentation</vt:lpstr>
      <vt:lpstr>Database Form</vt:lpstr>
      <vt:lpstr>REPORTS: Information Output</vt:lpstr>
      <vt:lpstr>Query-by-Example Design View and SQL</vt:lpstr>
      <vt:lpstr>Query-by-Example Design View and SQL</vt:lpstr>
      <vt:lpstr>Query-by-Example Design View and SQL</vt:lpstr>
      <vt:lpstr>Enterprise Databases</vt:lpstr>
      <vt:lpstr>Data Warehouses</vt:lpstr>
      <vt:lpstr>Data Mining</vt:lpstr>
      <vt:lpstr>Videos to View</vt:lpstr>
    </vt:vector>
  </TitlesOfParts>
  <Manager/>
  <Company>UMUC</Company>
  <LinksUpToDate>false</LinksUpToDate>
  <SharedDoc>false</SharedDoc>
  <HyperlinkBase/>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Infrastructure</dc:title>
  <dc:subject>Management Information Systems</dc:subject>
  <dc:creator>Robert Laurie</dc:creator>
  <cp:keywords/>
  <dc:description/>
  <cp:lastModifiedBy>Robert Laurie</cp:lastModifiedBy>
  <cp:revision>435</cp:revision>
  <cp:lastPrinted>2018-01-28T18:30:28Z</cp:lastPrinted>
  <dcterms:created xsi:type="dcterms:W3CDTF">1999-10-06T03:08:35Z</dcterms:created>
  <dcterms:modified xsi:type="dcterms:W3CDTF">2018-02-13T14:05:25Z</dcterms:modified>
  <cp:category/>
</cp:coreProperties>
</file>